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0" r:id="rId1"/>
  </p:sldMasterIdLst>
  <p:notesMasterIdLst>
    <p:notesMasterId r:id="rId14"/>
  </p:notesMasterIdLst>
  <p:handoutMasterIdLst>
    <p:handoutMasterId r:id="rId15"/>
  </p:handoutMasterIdLst>
  <p:sldIdLst>
    <p:sldId id="285" r:id="rId2"/>
    <p:sldId id="428" r:id="rId3"/>
    <p:sldId id="469" r:id="rId4"/>
    <p:sldId id="484" r:id="rId5"/>
    <p:sldId id="483" r:id="rId6"/>
    <p:sldId id="470" r:id="rId7"/>
    <p:sldId id="471" r:id="rId8"/>
    <p:sldId id="452" r:id="rId9"/>
    <p:sldId id="474" r:id="rId10"/>
    <p:sldId id="481" r:id="rId11"/>
    <p:sldId id="343" r:id="rId12"/>
    <p:sldId id="482"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B9DA"/>
    <a:srgbClr val="B3C9E3"/>
    <a:srgbClr val="B6CB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9" autoAdjust="0"/>
    <p:restoredTop sz="94660"/>
  </p:normalViewPr>
  <p:slideViewPr>
    <p:cSldViewPr>
      <p:cViewPr varScale="1">
        <p:scale>
          <a:sx n="68" d="100"/>
          <a:sy n="68" d="100"/>
        </p:scale>
        <p:origin x="148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9EF45D-1217-4EF8-B7BC-924A8736F2A4}" type="datetimeFigureOut">
              <a:rPr lang="ru-RU" smtClean="0"/>
              <a:t>11.11.2021</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23809D-346D-4A16-9164-735B4A850B57}" type="slidenum">
              <a:rPr lang="ru-RU" smtClean="0"/>
              <a:t>‹#›</a:t>
            </a:fld>
            <a:endParaRPr lang="ru-RU"/>
          </a:p>
        </p:txBody>
      </p:sp>
    </p:spTree>
    <p:extLst>
      <p:ext uri="{BB962C8B-B14F-4D97-AF65-F5344CB8AC3E}">
        <p14:creationId xmlns:p14="http://schemas.microsoft.com/office/powerpoint/2010/main" val="806070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2F29B08-BB41-4F37-8520-F2678139B252}" type="datetimeFigureOut">
              <a:rPr lang="ru-RU"/>
              <a:pPr>
                <a:defRPr/>
              </a:pPr>
              <a:t>11.11.2021</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36C7349-8787-43CD-9C38-DE4D5F39D754}" type="slidenum">
              <a:rPr lang="ru-RU"/>
              <a:pPr>
                <a:defRPr/>
              </a:pPr>
              <a:t>‹#›</a:t>
            </a:fld>
            <a:endParaRPr lang="ru-RU" dirty="0"/>
          </a:p>
        </p:txBody>
      </p:sp>
    </p:spTree>
    <p:extLst>
      <p:ext uri="{BB962C8B-B14F-4D97-AF65-F5344CB8AC3E}">
        <p14:creationId xmlns:p14="http://schemas.microsoft.com/office/powerpoint/2010/main" val="4453457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936C7349-8787-43CD-9C38-DE4D5F39D754}" type="slidenum">
              <a:rPr lang="ru-RU" smtClean="0"/>
              <a:pPr>
                <a:defRPr/>
              </a:pPr>
              <a:t>1</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8" name="Нижний колонтитул 7"/>
          <p:cNvSpPr>
            <a:spLocks noGrp="1"/>
          </p:cNvSpPr>
          <p:nvPr>
            <p:ph type="ftr" sz="quarter" idx="11"/>
          </p:nvPr>
        </p:nvSpPr>
        <p:spPr/>
        <p:txBody>
          <a:bodyPr/>
          <a:lstStyle/>
          <a:p>
            <a:pPr>
              <a:defRPr/>
            </a:pPr>
            <a:endParaRPr lang="ru-RU" dirty="0"/>
          </a:p>
        </p:txBody>
      </p:sp>
      <p:sp>
        <p:nvSpPr>
          <p:cNvPr id="9" name="Номер слайда 8"/>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4" name="Нижний колонтитул 3"/>
          <p:cNvSpPr>
            <a:spLocks noGrp="1"/>
          </p:cNvSpPr>
          <p:nvPr>
            <p:ph type="ftr" sz="quarter" idx="11"/>
          </p:nvPr>
        </p:nvSpPr>
        <p:spPr/>
        <p:txBody>
          <a:bodyPr/>
          <a:lstStyle/>
          <a:p>
            <a:pPr>
              <a:defRPr/>
            </a:pPr>
            <a:endParaRPr lang="ru-RU" dirty="0"/>
          </a:p>
        </p:txBody>
      </p:sp>
      <p:sp>
        <p:nvSpPr>
          <p:cNvPr id="5" name="Номер слайда 4"/>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3" name="Нижний колонтитул 2"/>
          <p:cNvSpPr>
            <a:spLocks noGrp="1"/>
          </p:cNvSpPr>
          <p:nvPr>
            <p:ph type="ftr" sz="quarter" idx="11"/>
          </p:nvPr>
        </p:nvSpPr>
        <p:spPr/>
        <p:txBody>
          <a:bodyPr/>
          <a:lstStyle/>
          <a:p>
            <a:pPr>
              <a:defRPr/>
            </a:pPr>
            <a:endParaRPr lang="ru-RU" dirty="0"/>
          </a:p>
        </p:txBody>
      </p:sp>
      <p:sp>
        <p:nvSpPr>
          <p:cNvPr id="4" name="Номер слайда 3"/>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1512D4F-E5D5-4435-85AA-90CCC7E5F8A9}" type="slidenum">
              <a:rPr lang="ru-RU" smtClean="0"/>
              <a:pPr>
                <a:defRPr/>
              </a:pPr>
              <a:t>‹#›</a:t>
            </a:fld>
            <a:endParaRPr lang="ru-RU" dirty="0"/>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6219" y="1268760"/>
            <a:ext cx="7920880" cy="2052228"/>
          </a:xfrm>
          <a:effectLst>
            <a:outerShdw dist="20000" dir="5400000" rotWithShape="0">
              <a:srgbClr val="000000">
                <a:alpha val="37999"/>
              </a:srgbClr>
            </a:outerShdw>
          </a:effectLst>
        </p:spPr>
        <p:txBody>
          <a:bodyPr>
            <a:normAutofit fontScale="90000"/>
          </a:bodyPr>
          <a:lstStyle/>
          <a:p>
            <a:br>
              <a:rPr lang="en-US" sz="3200" b="1" cap="all" dirty="0">
                <a:solidFill>
                  <a:schemeClr val="tx2"/>
                </a:solidFill>
                <a:latin typeface="Times New Roman" pitchFamily="18" charset="0"/>
                <a:cs typeface="Times New Roman" pitchFamily="18" charset="0"/>
              </a:rPr>
            </a:br>
            <a:r>
              <a:rPr lang="kk-KZ" sz="3200" b="1" cap="all" dirty="0">
                <a:solidFill>
                  <a:schemeClr val="tx2"/>
                </a:solidFill>
                <a:latin typeface="Times New Roman" pitchFamily="18" charset="0"/>
                <a:cs typeface="Times New Roman" pitchFamily="18" charset="0"/>
              </a:rPr>
              <a:t>ПРОЕКТ құРУ. </a:t>
            </a:r>
            <a:br>
              <a:rPr lang="kk-KZ" sz="3200" b="1" cap="all" dirty="0">
                <a:solidFill>
                  <a:schemeClr val="tx2"/>
                </a:solidFill>
                <a:latin typeface="Times New Roman" pitchFamily="18" charset="0"/>
                <a:cs typeface="Times New Roman" pitchFamily="18" charset="0"/>
              </a:rPr>
            </a:br>
            <a:r>
              <a:rPr lang="kk-KZ" sz="3200" b="1" cap="all" dirty="0">
                <a:solidFill>
                  <a:schemeClr val="tx2"/>
                </a:solidFill>
                <a:latin typeface="Times New Roman" pitchFamily="18" charset="0"/>
                <a:cs typeface="Times New Roman" pitchFamily="18" charset="0"/>
              </a:rPr>
              <a:t>Цифрлық білім беру ресурстарын құруда параллель есептеулер қолдану.</a:t>
            </a:r>
            <a:br>
              <a:rPr lang="ru-RU" sz="2800" dirty="0"/>
            </a:br>
            <a:br>
              <a:rPr lang="ru-RU" sz="3200" b="1" cap="all" dirty="0">
                <a:solidFill>
                  <a:schemeClr val="tx2"/>
                </a:solidFill>
                <a:latin typeface="Times New Roman" pitchFamily="18" charset="0"/>
                <a:cs typeface="Times New Roman" pitchFamily="18" charset="0"/>
              </a:rPr>
            </a:br>
            <a:endParaRPr lang="en-US" sz="3200" b="1" cap="all" dirty="0">
              <a:solidFill>
                <a:schemeClr val="tx2"/>
              </a:solidFill>
              <a:latin typeface="Times New Roman" pitchFamily="18" charset="0"/>
              <a:cs typeface="Times New Roman" pitchFamily="18" charset="0"/>
            </a:endParaRPr>
          </a:p>
        </p:txBody>
      </p:sp>
      <p:sp>
        <p:nvSpPr>
          <p:cNvPr id="5" name="Прямоугольник 4"/>
          <p:cNvSpPr/>
          <p:nvPr/>
        </p:nvSpPr>
        <p:spPr>
          <a:xfrm>
            <a:off x="683568" y="332656"/>
            <a:ext cx="8136904" cy="369332"/>
          </a:xfrm>
          <a:prstGeom prst="rect">
            <a:avLst/>
          </a:prstGeom>
        </p:spPr>
        <p:txBody>
          <a:bodyPr wrap="square">
            <a:spAutoFit/>
          </a:bodyPr>
          <a:lstStyle/>
          <a:p>
            <a:pPr algn="ctr"/>
            <a:r>
              <a:rPr lang="kk-KZ" b="1" dirty="0">
                <a:latin typeface="Times New Roman" pitchFamily="18" charset="0"/>
                <a:cs typeface="Times New Roman" pitchFamily="18" charset="0"/>
              </a:rPr>
              <a:t>Л.Н. Гумилев атындағы Еуразия ұлттық университеті</a:t>
            </a:r>
            <a:endParaRPr lang="ru-RU" dirty="0">
              <a:latin typeface="Times New Roman" pitchFamily="18" charset="0"/>
              <a:cs typeface="Times New Roman" pitchFamily="18" charset="0"/>
            </a:endParaRPr>
          </a:p>
        </p:txBody>
      </p:sp>
      <p:pic>
        <p:nvPicPr>
          <p:cNvPr id="6" name="Рисунок 5"/>
          <p:cNvPicPr/>
          <p:nvPr/>
        </p:nvPicPr>
        <p:blipFill>
          <a:blip r:embed="rId3" cstate="print"/>
          <a:srcRect/>
          <a:stretch>
            <a:fillRect/>
          </a:stretch>
        </p:blipFill>
        <p:spPr bwMode="auto">
          <a:xfrm>
            <a:off x="4011873" y="3672925"/>
            <a:ext cx="1557518" cy="122413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p:nvPr/>
        </p:nvPicPr>
        <p:blipFill>
          <a:blip r:embed="rId2"/>
          <a:srcRect/>
          <a:stretch>
            <a:fillRect/>
          </a:stretch>
        </p:blipFill>
        <p:spPr bwMode="auto">
          <a:xfrm>
            <a:off x="827584" y="1268760"/>
            <a:ext cx="7272808" cy="4680520"/>
          </a:xfrm>
          <a:prstGeom prst="rect">
            <a:avLst/>
          </a:prstGeom>
          <a:noFill/>
          <a:ln w="9525">
            <a:noFill/>
            <a:miter lim="800000"/>
            <a:headEnd/>
            <a:tailEnd/>
          </a:ln>
        </p:spPr>
      </p:pic>
      <p:sp>
        <p:nvSpPr>
          <p:cNvPr id="3" name="Прямоугольник 2"/>
          <p:cNvSpPr/>
          <p:nvPr/>
        </p:nvSpPr>
        <p:spPr>
          <a:xfrm>
            <a:off x="1259632" y="548680"/>
            <a:ext cx="1226618" cy="369332"/>
          </a:xfrm>
          <a:prstGeom prst="rect">
            <a:avLst/>
          </a:prstGeom>
        </p:spPr>
        <p:txBody>
          <a:bodyPr wrap="none">
            <a:spAutoFit/>
          </a:bodyPr>
          <a:lstStyle/>
          <a:p>
            <a:r>
              <a:rPr lang="kk-KZ" dirty="0"/>
              <a:t>Нәтижесі:</a:t>
            </a:r>
            <a:endParaRPr lang="ru-RU" dirty="0"/>
          </a:p>
        </p:txBody>
      </p:sp>
    </p:spTree>
    <p:extLst>
      <p:ext uri="{BB962C8B-B14F-4D97-AF65-F5344CB8AC3E}">
        <p14:creationId xmlns:p14="http://schemas.microsoft.com/office/powerpoint/2010/main" val="592259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p:cNvSpPr>
          <p:nvPr>
            <p:ph idx="1"/>
          </p:nvPr>
        </p:nvSpPr>
        <p:spPr>
          <a:xfrm>
            <a:off x="457200" y="692696"/>
            <a:ext cx="8229600" cy="5433467"/>
          </a:xfrm>
        </p:spPr>
        <p:txBody>
          <a:bodyPr/>
          <a:lstStyle/>
          <a:p>
            <a:pPr>
              <a:buFont typeface="Arial" charset="0"/>
              <a:buNone/>
            </a:pPr>
            <a:endParaRPr lang="kk-KZ" dirty="0"/>
          </a:p>
          <a:p>
            <a:pPr>
              <a:buFont typeface="Arial" charset="0"/>
              <a:buNone/>
            </a:pPr>
            <a:endParaRPr lang="kk-KZ" dirty="0"/>
          </a:p>
          <a:p>
            <a:pPr algn="ctr">
              <a:buFont typeface="Arial" charset="0"/>
              <a:buNone/>
            </a:pPr>
            <a:r>
              <a:rPr lang="kk-KZ" sz="4400" b="1" dirty="0">
                <a:solidFill>
                  <a:schemeClr val="tx2"/>
                </a:solidFill>
                <a:latin typeface="Times New Roman" pitchFamily="18" charset="0"/>
              </a:rPr>
              <a:t>Назар аударып </a:t>
            </a:r>
          </a:p>
          <a:p>
            <a:pPr algn="ctr">
              <a:buFont typeface="Arial" charset="0"/>
              <a:buNone/>
            </a:pPr>
            <a:r>
              <a:rPr lang="kk-KZ" sz="4400" b="1" dirty="0">
                <a:solidFill>
                  <a:schemeClr val="tx2"/>
                </a:solidFill>
                <a:latin typeface="Times New Roman" pitchFamily="18" charset="0"/>
              </a:rPr>
              <a:t>тыңдағандарыңызға</a:t>
            </a:r>
          </a:p>
          <a:p>
            <a:pPr algn="ctr">
              <a:buFont typeface="Arial" charset="0"/>
              <a:buNone/>
            </a:pPr>
            <a:r>
              <a:rPr lang="kk-KZ" sz="4400" b="1" dirty="0">
                <a:solidFill>
                  <a:schemeClr val="tx2"/>
                </a:solidFill>
                <a:latin typeface="Times New Roman" pitchFamily="18" charset="0"/>
              </a:rPr>
              <a:t> рақмет</a:t>
            </a:r>
            <a:r>
              <a:rPr lang="en-US" sz="4400" b="1" dirty="0">
                <a:solidFill>
                  <a:schemeClr val="tx2"/>
                </a:solidFill>
                <a:latin typeface="Times New Roman" pitchFamily="18" charset="0"/>
              </a:rPr>
              <a:t>!</a:t>
            </a:r>
            <a:endParaRPr lang="ru-RU" sz="4400" b="1" dirty="0">
              <a:solidFill>
                <a:schemeClr val="tx2"/>
              </a:solidFill>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Бақылау сұрақтары</a:t>
            </a:r>
            <a:endParaRPr lang="ru-RU" dirty="0"/>
          </a:p>
        </p:txBody>
      </p:sp>
      <p:sp>
        <p:nvSpPr>
          <p:cNvPr id="3" name="Объект 2"/>
          <p:cNvSpPr>
            <a:spLocks noGrp="1"/>
          </p:cNvSpPr>
          <p:nvPr>
            <p:ph idx="1"/>
          </p:nvPr>
        </p:nvSpPr>
        <p:spPr/>
        <p:txBody>
          <a:bodyPr/>
          <a:lstStyle/>
          <a:p>
            <a:pPr lvl="0"/>
            <a:r>
              <a:rPr lang="kk-KZ" i="1" dirty="0"/>
              <a:t>TTask</a:t>
            </a:r>
            <a:r>
              <a:rPr lang="kk-KZ" dirty="0"/>
              <a:t> класы қандай модуль құрамында?</a:t>
            </a:r>
            <a:endParaRPr lang="ru-RU" dirty="0"/>
          </a:p>
          <a:p>
            <a:pPr lvl="0"/>
            <a:r>
              <a:rPr lang="kk-KZ" dirty="0"/>
              <a:t>Тізбектей  есептеумен параллель есептеудің есептеу уақыттары қалай өзгереді?</a:t>
            </a:r>
            <a:endParaRPr lang="ru-RU" dirty="0"/>
          </a:p>
          <a:p>
            <a:endParaRPr lang="ru-RU" dirty="0"/>
          </a:p>
        </p:txBody>
      </p:sp>
    </p:spTree>
    <p:extLst>
      <p:ext uri="{BB962C8B-B14F-4D97-AF65-F5344CB8AC3E}">
        <p14:creationId xmlns:p14="http://schemas.microsoft.com/office/powerpoint/2010/main" val="2598687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467544" y="476672"/>
            <a:ext cx="8424936" cy="5616623"/>
          </a:xfrm>
        </p:spPr>
        <p:txBody>
          <a:bodyPr>
            <a:noAutofit/>
          </a:bodyPr>
          <a:lstStyle/>
          <a:p>
            <a:pPr algn="l">
              <a:lnSpc>
                <a:spcPct val="115000"/>
              </a:lnSpc>
              <a:spcAft>
                <a:spcPts val="1000"/>
              </a:spcAft>
            </a:pPr>
            <a:br>
              <a:rPr lang="kk-KZ" sz="1800" dirty="0">
                <a:solidFill>
                  <a:srgbClr val="002060"/>
                </a:solidFill>
                <a:latin typeface="Times New Roman" pitchFamily="18" charset="0"/>
              </a:rPr>
            </a:br>
            <a:r>
              <a:rPr lang="kk-KZ" sz="1800" dirty="0">
                <a:solidFill>
                  <a:srgbClr val="002060"/>
                </a:solidFill>
                <a:latin typeface="Times New Roman" pitchFamily="18" charset="0"/>
              </a:rPr>
              <a:t>	</a:t>
            </a: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Мультимедиа проектісін ұйымдастыру процесі проектің идеясы немесе концепциясын жасалуынан басталады, кейін сіздің идеяңызды айқын көрсете алатын қажетті ақпараттар мен оларға көрсетудің түрлі әдістернің анализін даярлау керек. Проектінің идеясы толығымен жасалынып жатқан мультимедиа мақсатымен</a:t>
            </a:r>
            <a:br>
              <a:rPr lang="kk-KZ" sz="1800" dirty="0">
                <a:effectLst/>
                <a:latin typeface="Times New Roman" panose="02020603050405020304" pitchFamily="18" charset="0"/>
                <a:ea typeface="Calibri" panose="020F0502020204030204" pitchFamily="34" charset="0"/>
                <a:cs typeface="Times New Roman" panose="02020603050405020304" pitchFamily="18" charset="0"/>
              </a:rPr>
            </a:b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сай болуы қажет.    </a:t>
            </a:r>
            <a:br>
              <a:rPr lang="kk-KZ" sz="1800" dirty="0">
                <a:effectLst/>
                <a:latin typeface="Times New Roman" panose="02020603050405020304" pitchFamily="18" charset="0"/>
                <a:ea typeface="Calibri" panose="020F0502020204030204" pitchFamily="34" charset="0"/>
                <a:cs typeface="Times New Roman" panose="02020603050405020304" pitchFamily="18" charset="0"/>
              </a:rPr>
            </a:b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a:t>
            </a:r>
            <a:br>
              <a:rPr lang="kk-KZ" sz="1800" dirty="0">
                <a:effectLst/>
                <a:latin typeface="Times New Roman" panose="02020603050405020304" pitchFamily="18" charset="0"/>
                <a:ea typeface="Calibri" panose="020F0502020204030204" pitchFamily="34" charset="0"/>
                <a:cs typeface="Times New Roman" panose="02020603050405020304" pitchFamily="18" charset="0"/>
              </a:rPr>
            </a:b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a:t>
            </a:r>
            <a:br>
              <a:rPr lang="kk-KZ" sz="1800" dirty="0">
                <a:effectLst/>
                <a:latin typeface="Calibri" panose="020F0502020204030204" pitchFamily="34" charset="0"/>
                <a:ea typeface="Calibri" panose="020F0502020204030204" pitchFamily="34" charset="0"/>
                <a:cs typeface="Times New Roman" panose="02020603050405020304" pitchFamily="18" charset="0"/>
              </a:rPr>
            </a:b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Алдымен проектінің жоспары және жалпы оның жасалуының стратегиясы құрастырылуы керек. Осы стратегияны жоспарлаған уақытта жұмыс істеушінің кәсіби деңгейін, қаржылық мүмкіндігін, жалпы берілген уақыт мөлшерін, техникалық және құрал саймандар базасы мен ресурстарын ескеру керек. Жасалынған стратегия мультимедианың проектісінің мазмұнының құрылымы да маңызды, кейін ол компакт дискіге жазылуы мүмкін. </a:t>
            </a:r>
            <a:br>
              <a:rPr lang="kk-KZ" sz="1800" dirty="0">
                <a:effectLst/>
                <a:latin typeface="Calibri" panose="020F0502020204030204" pitchFamily="34" charset="0"/>
                <a:ea typeface="Calibri" panose="020F0502020204030204" pitchFamily="34" charset="0"/>
                <a:cs typeface="Times New Roman" panose="02020603050405020304" pitchFamily="18" charset="0"/>
              </a:rPr>
            </a:br>
            <a:br>
              <a:rPr lang="ru-RU" sz="2200" dirty="0"/>
            </a:br>
            <a:br>
              <a:rPr lang="ru-RU" sz="2200" dirty="0"/>
            </a:br>
            <a:endParaRPr lang="ru-RU" sz="2200" dirty="0">
              <a:solidFill>
                <a:srgbClr val="002060"/>
              </a:solidFill>
              <a:latin typeface="Times New Roman" pitchFamily="18" charset="0"/>
            </a:endParaRPr>
          </a:p>
        </p:txBody>
      </p:sp>
    </p:spTree>
    <p:extLst>
      <p:ext uri="{BB962C8B-B14F-4D97-AF65-F5344CB8AC3E}">
        <p14:creationId xmlns:p14="http://schemas.microsoft.com/office/powerpoint/2010/main" val="2423626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Autofit/>
          </a:bodyPr>
          <a:lstStyle/>
          <a:p>
            <a:pPr marL="0" indent="0" algn="just">
              <a:lnSpc>
                <a:spcPct val="115000"/>
              </a:lnSpc>
              <a:spcAft>
                <a:spcPts val="1000"/>
              </a:spcAft>
              <a:buNone/>
            </a:pPr>
            <a:r>
              <a:rPr lang="kk-KZ" sz="2400" dirty="0">
                <a:solidFill>
                  <a:srgbClr val="002060"/>
                </a:solidFill>
                <a:effectLst/>
                <a:latin typeface="Times New Roman" pitchFamily="18" charset="0"/>
                <a:ea typeface="+mj-ea"/>
                <a:cs typeface="+mj-cs"/>
              </a:rPr>
              <a:t>	</a:t>
            </a: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Батыстық мамандардың тәжірибелеріне сүйене келе мультимедиа проектілерін құрастыратын мамандықтар тізімі:</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Проект жетекшісі, директор, продюсер, менеджер;</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kk-KZ" sz="180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a:t>
            </a:r>
            <a:r>
              <a:rPr lang="ru-RU" sz="1800" spc="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ценарист</a:t>
            </a:r>
            <a:r>
              <a:rPr lang="ru-RU" sz="180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kk-KZ" sz="180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жазушы</a:t>
            </a:r>
            <a:r>
              <a:rPr lang="ru-RU" sz="180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стилист;</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ru-RU"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программист, инженер;</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ru-RU" sz="1800" spc="-4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психолог;</a:t>
            </a:r>
            <a:r>
              <a:rPr lang="ru-RU"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kk-KZ"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суретші </a:t>
            </a:r>
            <a:r>
              <a:rPr lang="ru-RU"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-дизайнер;</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аудио</a:t>
            </a:r>
            <a:r>
              <a:rPr lang="kk-K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және</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видеоаппаратур</a:t>
            </a:r>
            <a:r>
              <a:rPr lang="kk-K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аның операторы;</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интерфейс дизайнеры.</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3307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931605E-E1B8-4C3D-8CD8-76E2E1EE3C15}"/>
              </a:ext>
            </a:extLst>
          </p:cNvPr>
          <p:cNvSpPr>
            <a:spLocks noGrp="1"/>
          </p:cNvSpPr>
          <p:nvPr>
            <p:ph idx="1"/>
          </p:nvPr>
        </p:nvSpPr>
        <p:spPr>
          <a:xfrm>
            <a:off x="457200" y="692696"/>
            <a:ext cx="8229600" cy="5433467"/>
          </a:xfrm>
        </p:spPr>
        <p:txBody>
          <a:bodyPr>
            <a:normAutofit/>
          </a:bodyPr>
          <a:lstStyle/>
          <a:p>
            <a:pPr algn="just"/>
            <a:r>
              <a:rPr lang="kk-K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Осындай команданың әрбір бөлігі үшін және тұтас </a:t>
            </a:r>
            <a:r>
              <a:rPr lang="kk-KZ" sz="180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коллективтің кәсіби шығармашылығы проетінің негізгі идеясын жоспарлауда стандартты емес шешімдерді табу болып табылады. Мультимедиа проектісін құрудағы шығармашылық процесі заманауи ақпараттық технологиялардың түрлі құрал саймандарын қолдану. Бұл процестегі ең бастысы сіздегі барлық ресурстарға байланысты проектінің идеясын жасау.</a:t>
            </a:r>
            <a:r>
              <a:rPr lang="kk-KZ"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k-KZ" sz="180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Мультимедиа проектісін құрастырудағы бірнеше кезеңдерді көрсетейік:</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проекттің концепциясының немесе идеясының құрылуы;</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проектілеу;</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kk-KZ" sz="180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ақпараттық обьектілерді құрастыру;</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kk-KZ" sz="180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мультимедиа</a:t>
            </a:r>
            <a:r>
              <a:rPr lang="en-US" sz="180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kk-KZ" sz="180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қосымшасының сахнасындағы ақпараттық обьектілердің құрал саймандармен интеграциялануы;</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kk-KZ" sz="180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қолданушы интерфейсін жасау;</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kk-KZ" sz="180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тест жүргізу;</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kk-KZ" sz="180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нәтижесі.</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kk-KZ" dirty="0"/>
          </a:p>
        </p:txBody>
      </p:sp>
    </p:spTree>
    <p:extLst>
      <p:ext uri="{BB962C8B-B14F-4D97-AF65-F5344CB8AC3E}">
        <p14:creationId xmlns:p14="http://schemas.microsoft.com/office/powerpoint/2010/main" val="3800415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B04BF0-643C-4961-9B84-ABF609B8CE82}"/>
              </a:ext>
            </a:extLst>
          </p:cNvPr>
          <p:cNvSpPr>
            <a:spLocks noGrp="1"/>
          </p:cNvSpPr>
          <p:nvPr>
            <p:ph type="title"/>
          </p:nvPr>
        </p:nvSpPr>
        <p:spPr>
          <a:xfrm>
            <a:off x="454589" y="548680"/>
            <a:ext cx="8229600" cy="1143000"/>
          </a:xfrm>
        </p:spPr>
        <p:txBody>
          <a:bodyPr>
            <a:normAutofit fontScale="90000"/>
          </a:bodyPr>
          <a:lstStyle/>
          <a:p>
            <a:r>
              <a:rPr lang="kk-KZ" sz="2200" b="1" cap="all" dirty="0">
                <a:solidFill>
                  <a:schemeClr val="tx2"/>
                </a:solidFill>
                <a:latin typeface="Times New Roman" pitchFamily="18" charset="0"/>
                <a:ea typeface="+mn-ea"/>
                <a:cs typeface="Times New Roman" pitchFamily="18" charset="0"/>
              </a:rPr>
              <a:t>Әрбір кезеңнің мазмұның және оны жасаудың әдістерін көрейік.</a:t>
            </a:r>
            <a:br>
              <a:rPr lang="kk-KZ" dirty="0">
                <a:latin typeface="Calibri" panose="020F0502020204030204" pitchFamily="34" charset="0"/>
                <a:ea typeface="Calibri" panose="020F0502020204030204" pitchFamily="34" charset="0"/>
                <a:cs typeface="Times New Roman" panose="02020603050405020304" pitchFamily="18" charset="0"/>
              </a:rPr>
            </a:br>
            <a:endParaRPr lang="kk-KZ" dirty="0"/>
          </a:p>
        </p:txBody>
      </p:sp>
      <p:sp>
        <p:nvSpPr>
          <p:cNvPr id="3" name="Объект 2">
            <a:extLst>
              <a:ext uri="{FF2B5EF4-FFF2-40B4-BE49-F238E27FC236}">
                <a16:creationId xmlns:a16="http://schemas.microsoft.com/office/drawing/2014/main" id="{392B30D1-F591-4D63-AB24-0FEA9B9D4A15}"/>
              </a:ext>
            </a:extLst>
          </p:cNvPr>
          <p:cNvSpPr>
            <a:spLocks noGrp="1"/>
          </p:cNvSpPr>
          <p:nvPr>
            <p:ph idx="1"/>
          </p:nvPr>
        </p:nvSpPr>
        <p:spPr/>
        <p:txBody>
          <a:bodyPr>
            <a:normAutofit lnSpcReduction="10000"/>
          </a:bodyPr>
          <a:lstStyle/>
          <a:p>
            <a:pPr algn="just">
              <a:lnSpc>
                <a:spcPct val="115000"/>
              </a:lnSpc>
              <a:spcAft>
                <a:spcPts val="10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Проекттің идеясының құрылуы</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k-KZ" sz="180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Біріншіден мультимедиа проектінің жалпы функциясы орындалады. Ол үшін келесідей сұрақтарға жауап беру керек:</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kk-KZ" sz="180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Проектте ең бастысы не болып табылады?</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arabicPeriod"/>
            </a:pPr>
            <a:r>
              <a:rPr lang="kk-KZ" sz="180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Проекттің мақсаты? Не құрастырғыңыз келеді?</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k-KZ" sz="180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Бұл қандайда бір өнімнің презентациясы болуы мүмкін, фирманың жұмысы, оқитын программа, баяндама илюстрациясы және есебі, ғылыми зерттеу, мәліметтер қорын құру, электронды оқулық құрастыру т.б.	Логикалық түрде бұл кезеңді екі байланыстырылған бөлімдерге бөлуге болады. </a:t>
            </a:r>
          </a:p>
          <a:p>
            <a:pPr algn="just">
              <a:lnSpc>
                <a:spcPct val="115000"/>
              </a:lnSpc>
              <a:spcAft>
                <a:spcPts val="1000"/>
              </a:spcAft>
            </a:pPr>
            <a:r>
              <a:rPr lang="kk-KZ" sz="180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Бірінші, мультимедиа өнімінің жасалуына кететін шығыстар мен анықталатын анализ және экспертиза функциялары. Екінші, мультимедиа-қосымшасын құрудағы ресурстарды жоспарлау.</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kk-KZ" dirty="0"/>
          </a:p>
        </p:txBody>
      </p:sp>
    </p:spTree>
    <p:extLst>
      <p:ext uri="{BB962C8B-B14F-4D97-AF65-F5344CB8AC3E}">
        <p14:creationId xmlns:p14="http://schemas.microsoft.com/office/powerpoint/2010/main" val="2361469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204864"/>
            <a:ext cx="8229600" cy="3921299"/>
          </a:xfrm>
        </p:spPr>
        <p:txBody>
          <a:bodyPr>
            <a:normAutofit/>
          </a:bodyPr>
          <a:lstStyle/>
          <a:p>
            <a:pPr marL="0" indent="0" algn="just">
              <a:buNone/>
            </a:pPr>
            <a:r>
              <a:rPr lang="kk-KZ" sz="1800" dirty="0">
                <a:solidFill>
                  <a:srgbClr val="002060"/>
                </a:solidFill>
                <a:latin typeface="Times New Roman" pitchFamily="18" charset="0"/>
                <a:ea typeface="+mj-ea"/>
                <a:cs typeface="+mj-cs"/>
              </a:rPr>
              <a:t>	Жоғары өнімді параллель есептейтін VCL және FireMonkey қосымшаларын құруға болады.  RadStudio XE7 ортасында енгізілген параллель  есептеулер  кітапханасы (Parallel Computing Library) System.Threading.pas блогында орналасқан. Кросплатформалы қосымшаларды құруда бұл кітапхананың көмегімен  параллель  есептеулер жүргізуге болады. RadStudio XE7 ортасында параллель есептеулер қолданып құрастырылған қосымшаның артықшылығы - құрылғылар әртүрлі болса да (ноутбук, телефон, компьютер), олардың процессорларының барлық ядроларын қолдану мүмкіндігі бар.</a:t>
            </a:r>
            <a:endParaRPr lang="ru-RU" sz="1800" dirty="0">
              <a:solidFill>
                <a:srgbClr val="002060"/>
              </a:solidFill>
              <a:latin typeface="Times New Roman" pitchFamily="18" charset="0"/>
              <a:ea typeface="+mj-ea"/>
              <a:cs typeface="+mj-cs"/>
            </a:endParaRPr>
          </a:p>
          <a:p>
            <a:pPr marL="0" indent="0">
              <a:buNone/>
            </a:pPr>
            <a:endParaRPr lang="ru-RU" dirty="0"/>
          </a:p>
        </p:txBody>
      </p:sp>
      <p:sp>
        <p:nvSpPr>
          <p:cNvPr id="2" name="Прямоугольник 1"/>
          <p:cNvSpPr/>
          <p:nvPr/>
        </p:nvSpPr>
        <p:spPr>
          <a:xfrm>
            <a:off x="899592" y="764704"/>
            <a:ext cx="7632848" cy="646331"/>
          </a:xfrm>
          <a:prstGeom prst="rect">
            <a:avLst/>
          </a:prstGeom>
        </p:spPr>
        <p:txBody>
          <a:bodyPr wrap="square">
            <a:spAutoFit/>
          </a:bodyPr>
          <a:lstStyle/>
          <a:p>
            <a:pPr algn="ctr"/>
            <a:r>
              <a:rPr lang="kk-KZ" b="1" cap="all" dirty="0">
                <a:solidFill>
                  <a:schemeClr val="tx2"/>
                </a:solidFill>
                <a:latin typeface="Times New Roman" pitchFamily="18" charset="0"/>
                <a:cs typeface="Times New Roman" pitchFamily="18" charset="0"/>
              </a:rPr>
              <a:t>Цифрлық білім беру ресурстарын құруда параллель есептеулер қолдану.</a:t>
            </a:r>
            <a:endParaRPr lang="ru-RU" dirty="0"/>
          </a:p>
        </p:txBody>
      </p:sp>
    </p:spTree>
    <p:extLst>
      <p:ext uri="{BB962C8B-B14F-4D97-AF65-F5344CB8AC3E}">
        <p14:creationId xmlns:p14="http://schemas.microsoft.com/office/powerpoint/2010/main" val="33280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lnSpcReduction="10000"/>
          </a:bodyPr>
          <a:lstStyle/>
          <a:p>
            <a:pPr algn="just"/>
            <a:r>
              <a:rPr lang="kk-KZ" sz="2400" dirty="0">
                <a:solidFill>
                  <a:srgbClr val="002060"/>
                </a:solidFill>
                <a:latin typeface="Times New Roman" pitchFamily="18" charset="0"/>
                <a:ea typeface="+mj-ea"/>
                <a:cs typeface="+mj-cs"/>
              </a:rPr>
              <a:t>System.Threading.pas блогында орналасқан параллель  есептеулер  кітапханасының мынадай қызметтері бар:</a:t>
            </a:r>
            <a:endParaRPr lang="ru-RU" sz="2400" dirty="0">
              <a:solidFill>
                <a:srgbClr val="002060"/>
              </a:solidFill>
              <a:latin typeface="Times New Roman" pitchFamily="18" charset="0"/>
              <a:ea typeface="+mj-ea"/>
              <a:cs typeface="+mj-cs"/>
            </a:endParaRPr>
          </a:p>
          <a:p>
            <a:pPr lvl="0" algn="just"/>
            <a:r>
              <a:rPr lang="kk-KZ" sz="2400" dirty="0">
                <a:solidFill>
                  <a:srgbClr val="002060"/>
                </a:solidFill>
                <a:latin typeface="Times New Roman" pitchFamily="18" charset="0"/>
                <a:ea typeface="+mj-ea"/>
                <a:cs typeface="+mj-cs"/>
              </a:rPr>
              <a:t>TTask - кодты жеке ағымда тез және бірнеше есептер тобын жеке бөліктерге бөліп орындауға және есептеулердің соңы аяқталғанша оның нәтижелерін көруді,  күтумен ұйымдастыруға мүмкіндік береді.</a:t>
            </a:r>
            <a:endParaRPr lang="ru-RU" sz="2400" dirty="0">
              <a:solidFill>
                <a:srgbClr val="002060"/>
              </a:solidFill>
              <a:latin typeface="Times New Roman" pitchFamily="18" charset="0"/>
              <a:ea typeface="+mj-ea"/>
              <a:cs typeface="+mj-cs"/>
            </a:endParaRPr>
          </a:p>
          <a:p>
            <a:pPr lvl="0" algn="just"/>
            <a:r>
              <a:rPr lang="kk-KZ" sz="2400" dirty="0">
                <a:solidFill>
                  <a:srgbClr val="002060"/>
                </a:solidFill>
                <a:latin typeface="Times New Roman" pitchFamily="18" charset="0"/>
                <a:ea typeface="+mj-ea"/>
                <a:cs typeface="+mj-cs"/>
              </a:rPr>
              <a:t>TFuture - берілген есептеулердің бөлігін қажет болғанға дейін кейінге қалдыруға (күтуге) мүмкіндік береді.</a:t>
            </a:r>
            <a:endParaRPr lang="ru-RU" sz="2400" dirty="0">
              <a:solidFill>
                <a:srgbClr val="002060"/>
              </a:solidFill>
              <a:latin typeface="Times New Roman" pitchFamily="18" charset="0"/>
              <a:ea typeface="+mj-ea"/>
              <a:cs typeface="+mj-cs"/>
            </a:endParaRPr>
          </a:p>
          <a:p>
            <a:pPr lvl="0" algn="just"/>
            <a:r>
              <a:rPr lang="kk-KZ" sz="2400" dirty="0">
                <a:solidFill>
                  <a:srgbClr val="002060"/>
                </a:solidFill>
                <a:latin typeface="Times New Roman" pitchFamily="18" charset="0"/>
                <a:ea typeface="+mj-ea"/>
                <a:cs typeface="+mj-cs"/>
              </a:rPr>
              <a:t>TParallel - жүйеде процессорларының барлық ядроларының мүмкіндігін тиімді қолданатындай  цикл ұйымдастыруға мүмкіндік береді.</a:t>
            </a:r>
            <a:endParaRPr lang="ru-RU" sz="2400" dirty="0">
              <a:solidFill>
                <a:srgbClr val="002060"/>
              </a:solidFill>
              <a:latin typeface="Times New Roman" pitchFamily="18" charset="0"/>
              <a:ea typeface="+mj-ea"/>
              <a:cs typeface="+mj-cs"/>
            </a:endParaRPr>
          </a:p>
          <a:p>
            <a:pPr algn="just"/>
            <a:r>
              <a:rPr lang="ru-RU" sz="2400" dirty="0" err="1">
                <a:solidFill>
                  <a:srgbClr val="002060"/>
                </a:solidFill>
                <a:latin typeface="Times New Roman" pitchFamily="18" charset="0"/>
                <a:ea typeface="+mj-ea"/>
                <a:cs typeface="+mj-cs"/>
              </a:rPr>
              <a:t>Онымен</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қоса</a:t>
            </a:r>
            <a:r>
              <a:rPr lang="ru-RU" sz="2400" dirty="0">
                <a:solidFill>
                  <a:srgbClr val="002060"/>
                </a:solidFill>
                <a:latin typeface="Times New Roman" pitchFamily="18" charset="0"/>
                <a:ea typeface="+mj-ea"/>
                <a:cs typeface="+mj-cs"/>
              </a:rPr>
              <a:t> параллель  </a:t>
            </a:r>
            <a:r>
              <a:rPr lang="ru-RU" sz="2400" dirty="0" err="1">
                <a:solidFill>
                  <a:srgbClr val="002060"/>
                </a:solidFill>
                <a:latin typeface="Times New Roman" pitchFamily="18" charset="0"/>
                <a:ea typeface="+mj-ea"/>
                <a:cs typeface="+mj-cs"/>
              </a:rPr>
              <a:t>есептеулер</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кітапханасы</a:t>
            </a:r>
            <a:r>
              <a:rPr lang="kk-KZ" sz="2400" dirty="0">
                <a:solidFill>
                  <a:srgbClr val="002060"/>
                </a:solidFill>
                <a:latin typeface="Times New Roman" pitchFamily="18" charset="0"/>
                <a:ea typeface="+mj-ea"/>
                <a:cs typeface="+mj-cs"/>
              </a:rPr>
              <a:t> арқылы</a:t>
            </a:r>
            <a:r>
              <a:rPr lang="ru-RU" sz="2400" dirty="0">
                <a:solidFill>
                  <a:srgbClr val="002060"/>
                </a:solidFill>
                <a:latin typeface="Times New Roman" pitchFamily="18" charset="0"/>
                <a:ea typeface="+mj-ea"/>
                <a:cs typeface="+mj-cs"/>
              </a:rPr>
              <a:t>:</a:t>
            </a:r>
          </a:p>
          <a:p>
            <a:pPr lvl="0" algn="just"/>
            <a:r>
              <a:rPr lang="en-US" sz="2400" dirty="0" err="1">
                <a:solidFill>
                  <a:srgbClr val="002060"/>
                </a:solidFill>
                <a:latin typeface="Times New Roman" pitchFamily="18" charset="0"/>
                <a:ea typeface="+mj-ea"/>
                <a:cs typeface="+mj-cs"/>
              </a:rPr>
              <a:t>асинхронды</a:t>
            </a:r>
            <a:r>
              <a:rPr lang="en-US" sz="2400" dirty="0">
                <a:solidFill>
                  <a:srgbClr val="002060"/>
                </a:solidFill>
                <a:latin typeface="Times New Roman" pitchFamily="18" charset="0"/>
                <a:ea typeface="+mj-ea"/>
                <a:cs typeface="+mj-cs"/>
              </a:rPr>
              <a:t> </a:t>
            </a:r>
            <a:r>
              <a:rPr lang="en-US" sz="2400" dirty="0" err="1">
                <a:solidFill>
                  <a:srgbClr val="002060"/>
                </a:solidFill>
                <a:latin typeface="Times New Roman" pitchFamily="18" charset="0"/>
                <a:ea typeface="+mj-ea"/>
                <a:cs typeface="+mj-cs"/>
              </a:rPr>
              <a:t>есепте</a:t>
            </a:r>
            <a:r>
              <a:rPr lang="ru-RU" sz="2400" dirty="0" err="1">
                <a:solidFill>
                  <a:srgbClr val="002060"/>
                </a:solidFill>
                <a:latin typeface="Times New Roman" pitchFamily="18" charset="0"/>
                <a:ea typeface="+mj-ea"/>
                <a:cs typeface="+mj-cs"/>
              </a:rPr>
              <a:t>уге</a:t>
            </a:r>
            <a:r>
              <a:rPr lang="en-US" sz="2400" dirty="0">
                <a:solidFill>
                  <a:srgbClr val="002060"/>
                </a:solidFill>
                <a:latin typeface="Times New Roman" pitchFamily="18" charset="0"/>
                <a:ea typeface="+mj-ea"/>
                <a:cs typeface="+mj-cs"/>
              </a:rPr>
              <a:t>;</a:t>
            </a:r>
            <a:endParaRPr lang="ru-RU" sz="2400" dirty="0">
              <a:solidFill>
                <a:srgbClr val="002060"/>
              </a:solidFill>
              <a:latin typeface="Times New Roman" pitchFamily="18" charset="0"/>
              <a:ea typeface="+mj-ea"/>
              <a:cs typeface="+mj-cs"/>
            </a:endParaRPr>
          </a:p>
          <a:p>
            <a:pPr lvl="0" algn="just"/>
            <a:r>
              <a:rPr lang="en-US" sz="2400" dirty="0" err="1">
                <a:solidFill>
                  <a:srgbClr val="002060"/>
                </a:solidFill>
                <a:latin typeface="Times New Roman" pitchFamily="18" charset="0"/>
                <a:ea typeface="+mj-ea"/>
                <a:cs typeface="+mj-cs"/>
              </a:rPr>
              <a:t>бірнеше</a:t>
            </a:r>
            <a:r>
              <a:rPr lang="en-US" sz="2400" dirty="0">
                <a:solidFill>
                  <a:srgbClr val="002060"/>
                </a:solidFill>
                <a:latin typeface="Times New Roman" pitchFamily="18" charset="0"/>
                <a:ea typeface="+mj-ea"/>
                <a:cs typeface="+mj-cs"/>
              </a:rPr>
              <a:t> </a:t>
            </a:r>
            <a:r>
              <a:rPr lang="en-US" sz="2400" dirty="0" err="1">
                <a:solidFill>
                  <a:srgbClr val="002060"/>
                </a:solidFill>
                <a:latin typeface="Times New Roman" pitchFamily="18" charset="0"/>
                <a:ea typeface="+mj-ea"/>
                <a:cs typeface="+mj-cs"/>
              </a:rPr>
              <a:t>есептерді</a:t>
            </a:r>
            <a:r>
              <a:rPr lang="en-US" sz="2400" dirty="0">
                <a:solidFill>
                  <a:srgbClr val="002060"/>
                </a:solidFill>
                <a:latin typeface="Times New Roman" pitchFamily="18" charset="0"/>
                <a:ea typeface="+mj-ea"/>
                <a:cs typeface="+mj-cs"/>
              </a:rPr>
              <a:t>  </a:t>
            </a:r>
            <a:r>
              <a:rPr lang="en-US" sz="2400" dirty="0" err="1">
                <a:solidFill>
                  <a:srgbClr val="002060"/>
                </a:solidFill>
                <a:latin typeface="Times New Roman" pitchFamily="18" charset="0"/>
                <a:ea typeface="+mj-ea"/>
                <a:cs typeface="+mj-cs"/>
              </a:rPr>
              <a:t>біріктіре</a:t>
            </a:r>
            <a:r>
              <a:rPr lang="en-US" sz="2400" dirty="0">
                <a:solidFill>
                  <a:srgbClr val="002060"/>
                </a:solidFill>
                <a:latin typeface="Times New Roman" pitchFamily="18" charset="0"/>
                <a:ea typeface="+mj-ea"/>
                <a:cs typeface="+mj-cs"/>
              </a:rPr>
              <a:t> </a:t>
            </a:r>
            <a:r>
              <a:rPr lang="en-US" sz="2400" dirty="0" err="1">
                <a:solidFill>
                  <a:srgbClr val="002060"/>
                </a:solidFill>
                <a:latin typeface="Times New Roman" pitchFamily="18" charset="0"/>
                <a:ea typeface="+mj-ea"/>
                <a:cs typeface="+mj-cs"/>
              </a:rPr>
              <a:t>есепте</a:t>
            </a:r>
            <a:r>
              <a:rPr lang="kk-KZ" sz="2400" dirty="0">
                <a:solidFill>
                  <a:srgbClr val="002060"/>
                </a:solidFill>
                <a:latin typeface="Times New Roman" pitchFamily="18" charset="0"/>
                <a:ea typeface="+mj-ea"/>
                <a:cs typeface="+mj-cs"/>
              </a:rPr>
              <a:t>уге болады</a:t>
            </a:r>
            <a:r>
              <a:rPr lang="en-US" sz="2400" dirty="0">
                <a:solidFill>
                  <a:srgbClr val="002060"/>
                </a:solidFill>
                <a:latin typeface="Times New Roman" pitchFamily="18" charset="0"/>
                <a:ea typeface="+mj-ea"/>
                <a:cs typeface="+mj-cs"/>
              </a:rPr>
              <a:t>.</a:t>
            </a:r>
            <a:endParaRPr lang="ru-RU" sz="2400" dirty="0">
              <a:solidFill>
                <a:srgbClr val="002060"/>
              </a:solidFill>
              <a:latin typeface="Times New Roman" pitchFamily="18" charset="0"/>
              <a:ea typeface="+mj-ea"/>
              <a:cs typeface="+mj-cs"/>
            </a:endParaRPr>
          </a:p>
          <a:p>
            <a:endParaRPr lang="ru-RU" dirty="0"/>
          </a:p>
        </p:txBody>
      </p:sp>
    </p:spTree>
    <p:extLst>
      <p:ext uri="{BB962C8B-B14F-4D97-AF65-F5344CB8AC3E}">
        <p14:creationId xmlns:p14="http://schemas.microsoft.com/office/powerpoint/2010/main" val="1909988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Мультимедийный комплект КАРАОКЕ: №53674047 — медиаплееры в Алматы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 name="AutoShape 4" descr="Мультимедийный комплект КАРАОКЕ: №53674047 — медиаплееры в Алматы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AutoShape 6" descr="Мультимедийный комплект КАРАОКЕ: №53674047 — медиаплееры в Алматы ..."/>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8" descr="Мультимедийный комплект КАРАОКЕ: №53674047 — медиаплееры в Алматы ..."/>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8" name="Объект 2"/>
          <p:cNvSpPr>
            <a:spLocks noGrp="1"/>
          </p:cNvSpPr>
          <p:nvPr>
            <p:ph idx="1"/>
          </p:nvPr>
        </p:nvSpPr>
        <p:spPr>
          <a:xfrm>
            <a:off x="460375" y="806668"/>
            <a:ext cx="3842533" cy="5619149"/>
          </a:xfrm>
        </p:spPr>
        <p:txBody>
          <a:bodyPr>
            <a:noAutofit/>
          </a:bodyPr>
          <a:lstStyle/>
          <a:p>
            <a:pPr marL="0" indent="0">
              <a:buNone/>
            </a:pPr>
            <a:r>
              <a:rPr lang="kk-KZ" sz="1200" dirty="0">
                <a:latin typeface="Times New Roman" pitchFamily="18" charset="0"/>
                <a:cs typeface="Times New Roman" pitchFamily="18" charset="0"/>
              </a:rPr>
              <a:t> </a:t>
            </a:r>
            <a:endParaRPr lang="ru-RU" sz="1200" dirty="0">
              <a:latin typeface="Times New Roman" pitchFamily="18" charset="0"/>
              <a:cs typeface="Times New Roman" pitchFamily="18" charset="0"/>
            </a:endParaRPr>
          </a:p>
          <a:p>
            <a:pPr marL="0" indent="0">
              <a:buNone/>
            </a:pPr>
            <a:r>
              <a:rPr lang="kk-KZ" sz="1200" dirty="0">
                <a:latin typeface="Times New Roman" pitchFamily="18" charset="0"/>
                <a:cs typeface="Times New Roman" pitchFamily="18" charset="0"/>
              </a:rPr>
              <a:t>Function JaibasarMysal(a:integer):boolean; </a:t>
            </a:r>
            <a:endParaRPr lang="ru-RU" sz="1200" dirty="0">
              <a:latin typeface="Times New Roman" pitchFamily="18" charset="0"/>
              <a:cs typeface="Times New Roman" pitchFamily="18" charset="0"/>
            </a:endParaRPr>
          </a:p>
          <a:p>
            <a:pPr marL="0" indent="0">
              <a:buNone/>
            </a:pPr>
            <a:r>
              <a:rPr lang="kk-KZ" sz="1200" dirty="0">
                <a:latin typeface="Times New Roman" pitchFamily="18" charset="0"/>
                <a:cs typeface="Times New Roman" pitchFamily="18" charset="0"/>
              </a:rPr>
              <a:t>//жай сан бола ма, жок па екендігін тексеретін функциясы</a:t>
            </a:r>
            <a:endParaRPr lang="ru-RU" sz="1200" dirty="0">
              <a:latin typeface="Times New Roman" pitchFamily="18" charset="0"/>
              <a:cs typeface="Times New Roman" pitchFamily="18" charset="0"/>
            </a:endParaRPr>
          </a:p>
          <a:p>
            <a:pPr marL="0" indent="0">
              <a:buNone/>
            </a:pPr>
            <a:r>
              <a:rPr lang="kk-KZ" sz="1200" dirty="0">
                <a:latin typeface="Times New Roman" pitchFamily="18" charset="0"/>
                <a:cs typeface="Times New Roman" pitchFamily="18" charset="0"/>
              </a:rPr>
              <a:t> var k:integer; // берілген санға дейін өзгеретін айнымалы</a:t>
            </a:r>
            <a:endParaRPr lang="ru-RU" sz="1200" dirty="0">
              <a:latin typeface="Times New Roman" pitchFamily="18" charset="0"/>
              <a:cs typeface="Times New Roman" pitchFamily="18" charset="0"/>
            </a:endParaRPr>
          </a:p>
          <a:p>
            <a:pPr marL="0" indent="0">
              <a:buNone/>
            </a:pPr>
            <a:r>
              <a:rPr lang="kk-KZ" sz="1200" dirty="0">
                <a:latin typeface="Times New Roman" pitchFamily="18" charset="0"/>
                <a:cs typeface="Times New Roman" pitchFamily="18" charset="0"/>
              </a:rPr>
              <a:t>begin</a:t>
            </a:r>
            <a:endParaRPr lang="ru-RU" sz="1200" dirty="0">
              <a:latin typeface="Times New Roman" pitchFamily="18" charset="0"/>
              <a:cs typeface="Times New Roman" pitchFamily="18" charset="0"/>
            </a:endParaRPr>
          </a:p>
          <a:p>
            <a:pPr marL="0" indent="0">
              <a:buNone/>
            </a:pPr>
            <a:r>
              <a:rPr lang="kk-KZ" sz="1200" dirty="0">
                <a:latin typeface="Times New Roman" pitchFamily="18" charset="0"/>
                <a:cs typeface="Times New Roman" pitchFamily="18" charset="0"/>
              </a:rPr>
              <a:t>assert(a&gt;0);  //a берілген сан нөлден үлкен болса ғана есептейді </a:t>
            </a:r>
            <a:endParaRPr lang="ru-RU" sz="1200" dirty="0">
              <a:latin typeface="Times New Roman" pitchFamily="18" charset="0"/>
              <a:cs typeface="Times New Roman" pitchFamily="18" charset="0"/>
            </a:endParaRPr>
          </a:p>
          <a:p>
            <a:pPr marL="0" indent="0">
              <a:buNone/>
            </a:pPr>
            <a:r>
              <a:rPr lang="kk-KZ" sz="1200" dirty="0">
                <a:latin typeface="Times New Roman" pitchFamily="18" charset="0"/>
                <a:cs typeface="Times New Roman" pitchFamily="18" charset="0"/>
              </a:rPr>
              <a:t>if a=1 then</a:t>
            </a:r>
            <a:endParaRPr lang="ru-RU" sz="1200" dirty="0">
              <a:latin typeface="Times New Roman" pitchFamily="18" charset="0"/>
              <a:cs typeface="Times New Roman" pitchFamily="18" charset="0"/>
            </a:endParaRPr>
          </a:p>
          <a:p>
            <a:pPr marL="0" indent="0">
              <a:buNone/>
            </a:pPr>
            <a:r>
              <a:rPr lang="kk-KZ" sz="1200" dirty="0">
                <a:latin typeface="Times New Roman" pitchFamily="18" charset="0"/>
                <a:cs typeface="Times New Roman" pitchFamily="18" charset="0"/>
              </a:rPr>
              <a:t>begin</a:t>
            </a:r>
            <a:endParaRPr lang="ru-RU" sz="1200" dirty="0">
              <a:latin typeface="Times New Roman" pitchFamily="18" charset="0"/>
              <a:cs typeface="Times New Roman" pitchFamily="18" charset="0"/>
            </a:endParaRPr>
          </a:p>
          <a:p>
            <a:pPr marL="0" indent="0">
              <a:buNone/>
            </a:pPr>
            <a:r>
              <a:rPr lang="kk-KZ" sz="1200" dirty="0">
                <a:latin typeface="Times New Roman" pitchFamily="18" charset="0"/>
                <a:cs typeface="Times New Roman" pitchFamily="18" charset="0"/>
              </a:rPr>
              <a:t>result:=false;</a:t>
            </a:r>
            <a:endParaRPr lang="ru-RU" sz="1200" dirty="0">
              <a:latin typeface="Times New Roman" pitchFamily="18" charset="0"/>
              <a:cs typeface="Times New Roman" pitchFamily="18" charset="0"/>
            </a:endParaRPr>
          </a:p>
          <a:p>
            <a:pPr marL="0" indent="0">
              <a:buNone/>
            </a:pPr>
            <a:r>
              <a:rPr lang="kk-KZ" sz="1200" dirty="0">
                <a:latin typeface="Times New Roman" pitchFamily="18" charset="0"/>
                <a:cs typeface="Times New Roman" pitchFamily="18" charset="0"/>
              </a:rPr>
              <a:t>exit;</a:t>
            </a:r>
            <a:endParaRPr lang="ru-RU" sz="1200" dirty="0">
              <a:latin typeface="Times New Roman" pitchFamily="18" charset="0"/>
              <a:cs typeface="Times New Roman" pitchFamily="18" charset="0"/>
            </a:endParaRPr>
          </a:p>
          <a:p>
            <a:pPr marL="0" indent="0">
              <a:buNone/>
            </a:pPr>
            <a:r>
              <a:rPr lang="kk-KZ" sz="1200" dirty="0">
                <a:latin typeface="Times New Roman" pitchFamily="18" charset="0"/>
                <a:cs typeface="Times New Roman" pitchFamily="18" charset="0"/>
              </a:rPr>
              <a:t>end;</a:t>
            </a:r>
            <a:endParaRPr lang="ru-RU" sz="1200" dirty="0">
              <a:latin typeface="Times New Roman" pitchFamily="18" charset="0"/>
              <a:cs typeface="Times New Roman" pitchFamily="18" charset="0"/>
            </a:endParaRPr>
          </a:p>
          <a:p>
            <a:pPr marL="0" indent="0">
              <a:buNone/>
            </a:pPr>
            <a:r>
              <a:rPr lang="kk-KZ" sz="1200" dirty="0">
                <a:latin typeface="Times New Roman" pitchFamily="18" charset="0"/>
                <a:cs typeface="Times New Roman" pitchFamily="18" charset="0"/>
              </a:rPr>
              <a:t>       result:=true;</a:t>
            </a:r>
            <a:endParaRPr lang="ru-RU" sz="1200" dirty="0">
              <a:latin typeface="Times New Roman" pitchFamily="18" charset="0"/>
              <a:cs typeface="Times New Roman" pitchFamily="18" charset="0"/>
            </a:endParaRPr>
          </a:p>
          <a:p>
            <a:pPr marL="0" indent="0">
              <a:buNone/>
            </a:pPr>
            <a:r>
              <a:rPr lang="kk-KZ" sz="1200" dirty="0">
                <a:latin typeface="Times New Roman" pitchFamily="18" charset="0"/>
                <a:cs typeface="Times New Roman" pitchFamily="18" charset="0"/>
              </a:rPr>
              <a:t>for k:=2 to a-1 do  //  k берілген санға дейінгі сандар</a:t>
            </a:r>
            <a:endParaRPr lang="ru-RU" sz="1200" dirty="0">
              <a:latin typeface="Times New Roman" pitchFamily="18" charset="0"/>
              <a:cs typeface="Times New Roman" pitchFamily="18" charset="0"/>
            </a:endParaRPr>
          </a:p>
          <a:p>
            <a:pPr marL="0" indent="0">
              <a:buNone/>
            </a:pPr>
            <a:r>
              <a:rPr lang="kk-KZ" sz="1200" dirty="0">
                <a:latin typeface="Times New Roman" pitchFamily="18" charset="0"/>
                <a:cs typeface="Times New Roman" pitchFamily="18" charset="0"/>
              </a:rPr>
              <a:t>begin</a:t>
            </a:r>
            <a:endParaRPr lang="ru-RU" sz="1200" dirty="0">
              <a:latin typeface="Times New Roman" pitchFamily="18" charset="0"/>
              <a:cs typeface="Times New Roman" pitchFamily="18" charset="0"/>
            </a:endParaRPr>
          </a:p>
          <a:p>
            <a:pPr marL="0" indent="0">
              <a:buNone/>
            </a:pPr>
            <a:r>
              <a:rPr lang="kk-KZ" sz="1200" dirty="0">
                <a:latin typeface="Times New Roman" pitchFamily="18" charset="0"/>
                <a:cs typeface="Times New Roman" pitchFamily="18" charset="0"/>
              </a:rPr>
              <a:t>if a mod k=0 then  </a:t>
            </a:r>
            <a:endParaRPr lang="ru-RU" sz="1200" dirty="0">
              <a:latin typeface="Times New Roman" pitchFamily="18" charset="0"/>
              <a:cs typeface="Times New Roman" pitchFamily="18" charset="0"/>
            </a:endParaRPr>
          </a:p>
          <a:p>
            <a:pPr marL="0" indent="0">
              <a:buNone/>
            </a:pPr>
            <a:r>
              <a:rPr lang="kk-KZ" sz="1200" dirty="0">
                <a:latin typeface="Times New Roman" pitchFamily="18" charset="0"/>
                <a:cs typeface="Times New Roman" pitchFamily="18" charset="0"/>
              </a:rPr>
              <a:t>begin</a:t>
            </a:r>
            <a:endParaRPr lang="ru-RU" sz="1200" dirty="0">
              <a:latin typeface="Times New Roman" pitchFamily="18" charset="0"/>
              <a:cs typeface="Times New Roman" pitchFamily="18" charset="0"/>
            </a:endParaRPr>
          </a:p>
          <a:p>
            <a:pPr marL="0" indent="0">
              <a:buNone/>
            </a:pPr>
            <a:r>
              <a:rPr lang="kk-KZ" sz="1200" dirty="0">
                <a:latin typeface="Times New Roman" pitchFamily="18" charset="0"/>
                <a:cs typeface="Times New Roman" pitchFamily="18" charset="0"/>
              </a:rPr>
              <a:t>result:=false;</a:t>
            </a:r>
            <a:endParaRPr lang="ru-RU" sz="1200" dirty="0">
              <a:latin typeface="Times New Roman" pitchFamily="18" charset="0"/>
              <a:cs typeface="Times New Roman" pitchFamily="18" charset="0"/>
            </a:endParaRPr>
          </a:p>
          <a:p>
            <a:pPr marL="0" indent="0">
              <a:buNone/>
            </a:pPr>
            <a:r>
              <a:rPr lang="kk-KZ" sz="1200" dirty="0">
                <a:latin typeface="Times New Roman" pitchFamily="18" charset="0"/>
                <a:cs typeface="Times New Roman" pitchFamily="18" charset="0"/>
              </a:rPr>
              <a:t>exit;</a:t>
            </a:r>
            <a:endParaRPr lang="ru-RU" sz="1200" dirty="0">
              <a:latin typeface="Times New Roman" pitchFamily="18" charset="0"/>
              <a:cs typeface="Times New Roman" pitchFamily="18" charset="0"/>
            </a:endParaRPr>
          </a:p>
          <a:p>
            <a:pPr marL="0" indent="0">
              <a:buNone/>
            </a:pPr>
            <a:r>
              <a:rPr lang="kk-KZ" sz="1200" dirty="0">
                <a:latin typeface="Times New Roman" pitchFamily="18" charset="0"/>
                <a:cs typeface="Times New Roman" pitchFamily="18" charset="0"/>
              </a:rPr>
              <a:t>end;</a:t>
            </a:r>
            <a:endParaRPr lang="ru-RU" sz="1200" dirty="0">
              <a:latin typeface="Times New Roman" pitchFamily="18" charset="0"/>
              <a:cs typeface="Times New Roman" pitchFamily="18" charset="0"/>
            </a:endParaRPr>
          </a:p>
          <a:p>
            <a:pPr marL="0" indent="0">
              <a:buNone/>
            </a:pPr>
            <a:r>
              <a:rPr lang="kk-KZ" sz="1200" dirty="0">
                <a:latin typeface="Times New Roman" pitchFamily="18" charset="0"/>
                <a:cs typeface="Times New Roman" pitchFamily="18" charset="0"/>
              </a:rPr>
              <a:t>end;</a:t>
            </a:r>
            <a:endParaRPr lang="ru-RU" sz="1200" dirty="0">
              <a:latin typeface="Times New Roman" pitchFamily="18" charset="0"/>
              <a:cs typeface="Times New Roman" pitchFamily="18" charset="0"/>
            </a:endParaRPr>
          </a:p>
          <a:p>
            <a:pPr marL="0" indent="0">
              <a:buNone/>
            </a:pPr>
            <a:r>
              <a:rPr lang="kk-KZ" sz="1200" dirty="0">
                <a:latin typeface="Times New Roman" pitchFamily="18" charset="0"/>
                <a:cs typeface="Times New Roman" pitchFamily="18" charset="0"/>
              </a:rPr>
              <a:t>end;</a:t>
            </a:r>
            <a:endParaRPr lang="ru-RU" sz="1200" dirty="0">
              <a:latin typeface="Times New Roman" pitchFamily="18" charset="0"/>
              <a:cs typeface="Times New Roman" pitchFamily="18" charset="0"/>
            </a:endParaRPr>
          </a:p>
          <a:p>
            <a:pPr marL="0" indent="0">
              <a:buNone/>
            </a:pPr>
            <a:r>
              <a:rPr lang="kk-KZ" sz="1200" dirty="0">
                <a:latin typeface="Times New Roman" pitchFamily="18" charset="0"/>
                <a:cs typeface="Times New Roman" pitchFamily="18" charset="0"/>
              </a:rPr>
              <a:t> end; </a:t>
            </a:r>
            <a:endParaRPr lang="ru-RU" sz="1200" dirty="0">
              <a:latin typeface="Times New Roman" pitchFamily="18" charset="0"/>
              <a:cs typeface="Times New Roman" pitchFamily="18" charset="0"/>
            </a:endParaRPr>
          </a:p>
          <a:p>
            <a:pPr marL="0" indent="0">
              <a:buNone/>
            </a:pPr>
            <a:endParaRPr lang="ru-RU" sz="2000" dirty="0">
              <a:solidFill>
                <a:srgbClr val="002060"/>
              </a:solidFill>
              <a:latin typeface="Times New Roman" pitchFamily="18" charset="0"/>
            </a:endParaRPr>
          </a:p>
          <a:p>
            <a:pPr marL="0" indent="0">
              <a:buNone/>
            </a:pPr>
            <a:endParaRPr lang="ru-RU" sz="1000" dirty="0">
              <a:latin typeface="Times New Roman" pitchFamily="18" charset="0"/>
              <a:cs typeface="Times New Roman" pitchFamily="18" charset="0"/>
            </a:endParaRPr>
          </a:p>
        </p:txBody>
      </p:sp>
      <p:sp>
        <p:nvSpPr>
          <p:cNvPr id="4" name="Прямоугольник 3"/>
          <p:cNvSpPr/>
          <p:nvPr/>
        </p:nvSpPr>
        <p:spPr>
          <a:xfrm>
            <a:off x="4462993" y="1124744"/>
            <a:ext cx="3960440" cy="4869025"/>
          </a:xfrm>
          <a:prstGeom prst="rect">
            <a:avLst/>
          </a:prstGeom>
        </p:spPr>
        <p:txBody>
          <a:bodyPr wrap="square">
            <a:spAutoFit/>
          </a:bodyPr>
          <a:lstStyle/>
          <a:p>
            <a:pPr lvl="0" fontAlgn="auto">
              <a:spcBef>
                <a:spcPct val="20000"/>
              </a:spcBef>
              <a:spcAft>
                <a:spcPts val="0"/>
              </a:spcAft>
            </a:pPr>
            <a:r>
              <a:rPr lang="kk-KZ" sz="1600" dirty="0">
                <a:solidFill>
                  <a:prstClr val="black"/>
                </a:solidFill>
                <a:latin typeface="Times New Roman" pitchFamily="18" charset="0"/>
                <a:cs typeface="Times New Roman" pitchFamily="18" charset="0"/>
              </a:rPr>
              <a:t>Жай сандардың санын есептейтін функцияның программасы:</a:t>
            </a:r>
            <a:endParaRPr lang="ru-RU" sz="1600" dirty="0">
              <a:solidFill>
                <a:prstClr val="black"/>
              </a:solidFill>
              <a:latin typeface="Times New Roman" pitchFamily="18" charset="0"/>
              <a:cs typeface="Times New Roman" pitchFamily="18" charset="0"/>
            </a:endParaRPr>
          </a:p>
          <a:p>
            <a:pPr lvl="0" fontAlgn="auto">
              <a:spcBef>
                <a:spcPct val="20000"/>
              </a:spcBef>
              <a:spcAft>
                <a:spcPts val="0"/>
              </a:spcAft>
            </a:pPr>
            <a:r>
              <a:rPr lang="kk-KZ" sz="1600" dirty="0">
                <a:solidFill>
                  <a:prstClr val="black"/>
                </a:solidFill>
                <a:latin typeface="Times New Roman" pitchFamily="18" charset="0"/>
                <a:cs typeface="Times New Roman" pitchFamily="18" charset="0"/>
              </a:rPr>
              <a:t> </a:t>
            </a:r>
            <a:endParaRPr lang="ru-RU" sz="1600" dirty="0">
              <a:solidFill>
                <a:prstClr val="black"/>
              </a:solidFill>
              <a:latin typeface="Times New Roman" pitchFamily="18" charset="0"/>
              <a:cs typeface="Times New Roman" pitchFamily="18" charset="0"/>
            </a:endParaRPr>
          </a:p>
          <a:p>
            <a:pPr lvl="0" fontAlgn="auto">
              <a:spcBef>
                <a:spcPct val="20000"/>
              </a:spcBef>
              <a:spcAft>
                <a:spcPts val="0"/>
              </a:spcAft>
            </a:pPr>
            <a:r>
              <a:rPr lang="kk-KZ" sz="1600" dirty="0">
                <a:solidFill>
                  <a:prstClr val="black"/>
                </a:solidFill>
                <a:latin typeface="Times New Roman" pitchFamily="18" charset="0"/>
                <a:cs typeface="Times New Roman" pitchFamily="18" charset="0"/>
              </a:rPr>
              <a:t>function sany(a:integer):integer;</a:t>
            </a:r>
            <a:endParaRPr lang="ru-RU" sz="1600" dirty="0">
              <a:solidFill>
                <a:prstClr val="black"/>
              </a:solidFill>
              <a:latin typeface="Times New Roman" pitchFamily="18" charset="0"/>
              <a:cs typeface="Times New Roman" pitchFamily="18" charset="0"/>
            </a:endParaRPr>
          </a:p>
          <a:p>
            <a:pPr lvl="0" fontAlgn="auto">
              <a:spcBef>
                <a:spcPct val="20000"/>
              </a:spcBef>
              <a:spcAft>
                <a:spcPts val="0"/>
              </a:spcAft>
            </a:pPr>
            <a:r>
              <a:rPr lang="kk-KZ" sz="1600" dirty="0">
                <a:solidFill>
                  <a:prstClr val="black"/>
                </a:solidFill>
                <a:latin typeface="Times New Roman" pitchFamily="18" charset="0"/>
                <a:cs typeface="Times New Roman" pitchFamily="18" charset="0"/>
              </a:rPr>
              <a:t>var k:integer;</a:t>
            </a:r>
            <a:endParaRPr lang="ru-RU" sz="1600" dirty="0">
              <a:solidFill>
                <a:prstClr val="black"/>
              </a:solidFill>
              <a:latin typeface="Times New Roman" pitchFamily="18" charset="0"/>
              <a:cs typeface="Times New Roman" pitchFamily="18" charset="0"/>
            </a:endParaRPr>
          </a:p>
          <a:p>
            <a:pPr lvl="0" fontAlgn="auto">
              <a:spcBef>
                <a:spcPct val="20000"/>
              </a:spcBef>
              <a:spcAft>
                <a:spcPts val="0"/>
              </a:spcAft>
            </a:pPr>
            <a:r>
              <a:rPr lang="kk-KZ" sz="1600" dirty="0">
                <a:solidFill>
                  <a:prstClr val="black"/>
                </a:solidFill>
                <a:latin typeface="Times New Roman" pitchFamily="18" charset="0"/>
                <a:cs typeface="Times New Roman" pitchFamily="18" charset="0"/>
              </a:rPr>
              <a:t>begin</a:t>
            </a:r>
            <a:endParaRPr lang="ru-RU" sz="1600" dirty="0">
              <a:solidFill>
                <a:prstClr val="black"/>
              </a:solidFill>
              <a:latin typeface="Times New Roman" pitchFamily="18" charset="0"/>
              <a:cs typeface="Times New Roman" pitchFamily="18" charset="0"/>
            </a:endParaRPr>
          </a:p>
          <a:p>
            <a:pPr lvl="0" fontAlgn="auto">
              <a:spcBef>
                <a:spcPct val="20000"/>
              </a:spcBef>
              <a:spcAft>
                <a:spcPts val="0"/>
              </a:spcAft>
            </a:pPr>
            <a:r>
              <a:rPr lang="kk-KZ" sz="1600" dirty="0">
                <a:solidFill>
                  <a:prstClr val="black"/>
                </a:solidFill>
                <a:latin typeface="Times New Roman" pitchFamily="18" charset="0"/>
                <a:cs typeface="Times New Roman" pitchFamily="18" charset="0"/>
              </a:rPr>
              <a:t>result:=0;</a:t>
            </a:r>
            <a:endParaRPr lang="ru-RU" sz="1600" dirty="0">
              <a:solidFill>
                <a:prstClr val="black"/>
              </a:solidFill>
              <a:latin typeface="Times New Roman" pitchFamily="18" charset="0"/>
              <a:cs typeface="Times New Roman" pitchFamily="18" charset="0"/>
            </a:endParaRPr>
          </a:p>
          <a:p>
            <a:pPr lvl="0" fontAlgn="auto">
              <a:spcBef>
                <a:spcPct val="20000"/>
              </a:spcBef>
              <a:spcAft>
                <a:spcPts val="0"/>
              </a:spcAft>
            </a:pPr>
            <a:r>
              <a:rPr lang="kk-KZ" sz="1600" dirty="0">
                <a:solidFill>
                  <a:prstClr val="black"/>
                </a:solidFill>
                <a:latin typeface="Times New Roman" pitchFamily="18" charset="0"/>
                <a:cs typeface="Times New Roman" pitchFamily="18" charset="0"/>
              </a:rPr>
              <a:t>for k:=1 to a do //  k берілген сан мен оған  дейінгі барлық сандар</a:t>
            </a:r>
            <a:endParaRPr lang="ru-RU" sz="1600" dirty="0">
              <a:solidFill>
                <a:prstClr val="black"/>
              </a:solidFill>
              <a:latin typeface="Times New Roman" pitchFamily="18" charset="0"/>
              <a:cs typeface="Times New Roman" pitchFamily="18" charset="0"/>
            </a:endParaRPr>
          </a:p>
          <a:p>
            <a:pPr lvl="0" fontAlgn="auto">
              <a:spcBef>
                <a:spcPct val="20000"/>
              </a:spcBef>
              <a:spcAft>
                <a:spcPts val="0"/>
              </a:spcAft>
            </a:pPr>
            <a:r>
              <a:rPr lang="kk-KZ" sz="1600" dirty="0">
                <a:solidFill>
                  <a:prstClr val="black"/>
                </a:solidFill>
                <a:latin typeface="Times New Roman" pitchFamily="18" charset="0"/>
                <a:cs typeface="Times New Roman" pitchFamily="18" charset="0"/>
              </a:rPr>
              <a:t>begin</a:t>
            </a:r>
            <a:endParaRPr lang="ru-RU" sz="1600" dirty="0">
              <a:solidFill>
                <a:prstClr val="black"/>
              </a:solidFill>
              <a:latin typeface="Times New Roman" pitchFamily="18" charset="0"/>
              <a:cs typeface="Times New Roman" pitchFamily="18" charset="0"/>
            </a:endParaRPr>
          </a:p>
          <a:p>
            <a:pPr lvl="0" fontAlgn="auto">
              <a:spcBef>
                <a:spcPct val="20000"/>
              </a:spcBef>
              <a:spcAft>
                <a:spcPts val="0"/>
              </a:spcAft>
            </a:pPr>
            <a:r>
              <a:rPr lang="kk-KZ" sz="1600" dirty="0">
                <a:solidFill>
                  <a:prstClr val="black"/>
                </a:solidFill>
                <a:latin typeface="Times New Roman" pitchFamily="18" charset="0"/>
                <a:cs typeface="Times New Roman" pitchFamily="18" charset="0"/>
              </a:rPr>
              <a:t>if JaibasarMysal(k) then    // берілген санның жай сан екендігін анықтау</a:t>
            </a:r>
            <a:endParaRPr lang="ru-RU" sz="1600" dirty="0">
              <a:solidFill>
                <a:prstClr val="black"/>
              </a:solidFill>
              <a:latin typeface="Times New Roman" pitchFamily="18" charset="0"/>
              <a:cs typeface="Times New Roman" pitchFamily="18" charset="0"/>
            </a:endParaRPr>
          </a:p>
          <a:p>
            <a:pPr lvl="0" fontAlgn="auto">
              <a:spcBef>
                <a:spcPct val="20000"/>
              </a:spcBef>
              <a:spcAft>
                <a:spcPts val="0"/>
              </a:spcAft>
            </a:pPr>
            <a:r>
              <a:rPr lang="kk-KZ" sz="1600" dirty="0">
                <a:solidFill>
                  <a:prstClr val="black"/>
                </a:solidFill>
                <a:latin typeface="Times New Roman" pitchFamily="18" charset="0"/>
                <a:cs typeface="Times New Roman" pitchFamily="18" charset="0"/>
              </a:rPr>
              <a:t>begin</a:t>
            </a:r>
            <a:endParaRPr lang="ru-RU" sz="1600" dirty="0">
              <a:solidFill>
                <a:prstClr val="black"/>
              </a:solidFill>
              <a:latin typeface="Times New Roman" pitchFamily="18" charset="0"/>
              <a:cs typeface="Times New Roman" pitchFamily="18" charset="0"/>
            </a:endParaRPr>
          </a:p>
          <a:p>
            <a:pPr lvl="0" fontAlgn="auto">
              <a:spcBef>
                <a:spcPct val="20000"/>
              </a:spcBef>
              <a:spcAft>
                <a:spcPts val="0"/>
              </a:spcAft>
            </a:pPr>
            <a:r>
              <a:rPr lang="kk-KZ" sz="1600" dirty="0">
                <a:solidFill>
                  <a:prstClr val="black"/>
                </a:solidFill>
                <a:latin typeface="Times New Roman" pitchFamily="18" charset="0"/>
                <a:cs typeface="Times New Roman" pitchFamily="18" charset="0"/>
              </a:rPr>
              <a:t>result:=Result+1; // берілген сан жай  сан болса result өсіп отырады</a:t>
            </a:r>
            <a:endParaRPr lang="ru-RU" sz="1600" dirty="0">
              <a:solidFill>
                <a:prstClr val="black"/>
              </a:solidFill>
              <a:latin typeface="Times New Roman" pitchFamily="18" charset="0"/>
              <a:cs typeface="Times New Roman" pitchFamily="18" charset="0"/>
            </a:endParaRPr>
          </a:p>
          <a:p>
            <a:pPr lvl="0" fontAlgn="auto">
              <a:spcBef>
                <a:spcPct val="20000"/>
              </a:spcBef>
              <a:spcAft>
                <a:spcPts val="0"/>
              </a:spcAft>
            </a:pPr>
            <a:r>
              <a:rPr lang="kk-KZ" sz="1600" dirty="0">
                <a:solidFill>
                  <a:prstClr val="black"/>
                </a:solidFill>
                <a:latin typeface="Times New Roman" pitchFamily="18" charset="0"/>
                <a:cs typeface="Times New Roman" pitchFamily="18" charset="0"/>
              </a:rPr>
              <a:t>end;</a:t>
            </a:r>
            <a:endParaRPr lang="ru-RU" sz="1600" dirty="0">
              <a:solidFill>
                <a:prstClr val="black"/>
              </a:solidFill>
              <a:latin typeface="Times New Roman" pitchFamily="18" charset="0"/>
              <a:cs typeface="Times New Roman" pitchFamily="18" charset="0"/>
            </a:endParaRPr>
          </a:p>
          <a:p>
            <a:pPr lvl="0" fontAlgn="auto">
              <a:spcBef>
                <a:spcPct val="20000"/>
              </a:spcBef>
              <a:spcAft>
                <a:spcPts val="0"/>
              </a:spcAft>
            </a:pPr>
            <a:r>
              <a:rPr lang="kk-KZ" sz="1600" dirty="0">
                <a:solidFill>
                  <a:prstClr val="black"/>
                </a:solidFill>
                <a:latin typeface="Times New Roman" pitchFamily="18" charset="0"/>
                <a:cs typeface="Times New Roman" pitchFamily="18" charset="0"/>
              </a:rPr>
              <a:t>end;</a:t>
            </a:r>
            <a:endParaRPr lang="ru-RU" sz="1600" dirty="0">
              <a:solidFill>
                <a:prstClr val="black"/>
              </a:solidFill>
              <a:latin typeface="Times New Roman" pitchFamily="18" charset="0"/>
              <a:cs typeface="Times New Roman" pitchFamily="18" charset="0"/>
            </a:endParaRPr>
          </a:p>
        </p:txBody>
      </p:sp>
      <p:sp>
        <p:nvSpPr>
          <p:cNvPr id="5" name="Прямоугольник 4"/>
          <p:cNvSpPr/>
          <p:nvPr/>
        </p:nvSpPr>
        <p:spPr>
          <a:xfrm>
            <a:off x="319488" y="160337"/>
            <a:ext cx="8356968" cy="646331"/>
          </a:xfrm>
          <a:prstGeom prst="rect">
            <a:avLst/>
          </a:prstGeom>
        </p:spPr>
        <p:txBody>
          <a:bodyPr wrap="square">
            <a:spAutoFit/>
          </a:bodyPr>
          <a:lstStyle/>
          <a:p>
            <a:pPr marL="0" indent="0">
              <a:buNone/>
            </a:pPr>
            <a:r>
              <a:rPr lang="kk-KZ" dirty="0">
                <a:latin typeface="Times New Roman" pitchFamily="18" charset="0"/>
                <a:cs typeface="Times New Roman" pitchFamily="18" charset="0"/>
              </a:rPr>
              <a:t>Мысалы: Жай есептеумен параллель есептеудің есептеу уақыттарын салыстыратын есептер қарастыру.</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375558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229600" cy="6048672"/>
          </a:xfrm>
        </p:spPr>
        <p:txBody>
          <a:bodyPr>
            <a:normAutofit/>
          </a:bodyPr>
          <a:lstStyle/>
          <a:p>
            <a:pPr algn="just"/>
            <a:br>
              <a:rPr lang="ru-RU" sz="2200" dirty="0">
                <a:solidFill>
                  <a:srgbClr val="002060"/>
                </a:solidFill>
                <a:latin typeface="Times New Roman" pitchFamily="18" charset="0"/>
              </a:rPr>
            </a:br>
            <a:endParaRPr lang="ru-RU" sz="2200" dirty="0">
              <a:solidFill>
                <a:srgbClr val="002060"/>
              </a:solidFill>
              <a:latin typeface="Times New Roman" pitchFamily="18" charset="0"/>
            </a:endParaRPr>
          </a:p>
        </p:txBody>
      </p:sp>
      <p:sp>
        <p:nvSpPr>
          <p:cNvPr id="3" name="Прямоугольник 2"/>
          <p:cNvSpPr/>
          <p:nvPr/>
        </p:nvSpPr>
        <p:spPr>
          <a:xfrm>
            <a:off x="755576" y="692696"/>
            <a:ext cx="7200800" cy="2308324"/>
          </a:xfrm>
          <a:prstGeom prst="rect">
            <a:avLst/>
          </a:prstGeom>
        </p:spPr>
        <p:txBody>
          <a:bodyPr wrap="square">
            <a:spAutoFit/>
          </a:bodyPr>
          <a:lstStyle/>
          <a:p>
            <a:r>
              <a:rPr lang="ru-RU" i="1" dirty="0"/>
              <a:t> </a:t>
            </a:r>
            <a:r>
              <a:rPr lang="kk-KZ" dirty="0"/>
              <a:t>Енді бұл функциялардың қызметін Delphi ортасында есептеуді қарастыру. Алдымен  </a:t>
            </a:r>
            <a:r>
              <a:rPr lang="kk-KZ" i="1" dirty="0"/>
              <a:t>Task</a:t>
            </a:r>
            <a:r>
              <a:rPr lang="kk-KZ" dirty="0"/>
              <a:t> қолданбай жай санды есептейтін, кейін </a:t>
            </a:r>
            <a:r>
              <a:rPr lang="kk-KZ" i="1" dirty="0"/>
              <a:t>Task</a:t>
            </a:r>
            <a:r>
              <a:rPr lang="kk-KZ" dirty="0"/>
              <a:t> қолданып жай санды параллель есептейтін программа құрастыру қажет. </a:t>
            </a:r>
            <a:endParaRPr lang="ru-RU" dirty="0"/>
          </a:p>
          <a:p>
            <a:r>
              <a:rPr lang="kk-KZ" dirty="0"/>
              <a:t>Ол үшін төмендегі кестеден компоненттерді таңдап, олардың қасиеттерін өзгертіп, қандай оқиғаларына код жазатыныңызды қарауыңызға болады.</a:t>
            </a:r>
            <a:endParaRPr lang="ru-RU" dirty="0"/>
          </a:p>
          <a:p>
            <a:r>
              <a:rPr lang="kk-KZ" dirty="0"/>
              <a:t> </a:t>
            </a:r>
            <a:endParaRPr lang="ru-RU" dirty="0">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239873915"/>
              </p:ext>
            </p:extLst>
          </p:nvPr>
        </p:nvGraphicFramePr>
        <p:xfrm>
          <a:off x="755576" y="3005091"/>
          <a:ext cx="7200800" cy="3160212"/>
        </p:xfrm>
        <a:graphic>
          <a:graphicData uri="http://schemas.openxmlformats.org/drawingml/2006/table">
            <a:tbl>
              <a:tblPr firstRow="1" firstCol="1" bandRow="1">
                <a:tableStyleId>{5C22544A-7EE6-4342-B048-85BDC9FD1C3A}</a:tableStyleId>
              </a:tblPr>
              <a:tblGrid>
                <a:gridCol w="1529524">
                  <a:extLst>
                    <a:ext uri="{9D8B030D-6E8A-4147-A177-3AD203B41FA5}">
                      <a16:colId xmlns:a16="http://schemas.microsoft.com/office/drawing/2014/main" val="20000"/>
                    </a:ext>
                  </a:extLst>
                </a:gridCol>
                <a:gridCol w="1587130">
                  <a:extLst>
                    <a:ext uri="{9D8B030D-6E8A-4147-A177-3AD203B41FA5}">
                      <a16:colId xmlns:a16="http://schemas.microsoft.com/office/drawing/2014/main" val="20001"/>
                    </a:ext>
                  </a:extLst>
                </a:gridCol>
                <a:gridCol w="2304256">
                  <a:extLst>
                    <a:ext uri="{9D8B030D-6E8A-4147-A177-3AD203B41FA5}">
                      <a16:colId xmlns:a16="http://schemas.microsoft.com/office/drawing/2014/main" val="20002"/>
                    </a:ext>
                  </a:extLst>
                </a:gridCol>
                <a:gridCol w="1779890">
                  <a:extLst>
                    <a:ext uri="{9D8B030D-6E8A-4147-A177-3AD203B41FA5}">
                      <a16:colId xmlns:a16="http://schemas.microsoft.com/office/drawing/2014/main" val="20003"/>
                    </a:ext>
                  </a:extLst>
                </a:gridCol>
              </a:tblGrid>
              <a:tr h="287292">
                <a:tc>
                  <a:txBody>
                    <a:bodyPr/>
                    <a:lstStyle/>
                    <a:p>
                      <a:pPr>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Компонент</a:t>
                      </a:r>
                      <a:endParaRPr lang="ru-RU" sz="1000">
                        <a:effectLst/>
                        <a:latin typeface="Times New Roman"/>
                      </a:endParaRPr>
                    </a:p>
                  </a:txBody>
                  <a:tcPr marL="0" marR="0" marT="0" marB="0"/>
                </a:tc>
                <a:tc>
                  <a:txBody>
                    <a:bodyPr/>
                    <a:lstStyle/>
                    <a:p>
                      <a:pPr>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Қасиеті</a:t>
                      </a:r>
                      <a:endParaRPr lang="ru-RU" sz="1000">
                        <a:effectLst/>
                        <a:latin typeface="Times New Roman"/>
                      </a:endParaRPr>
                    </a:p>
                  </a:txBody>
                  <a:tcPr marL="0" marR="0" marT="0" marB="0"/>
                </a:tc>
                <a:tc>
                  <a:txBody>
                    <a:bodyPr/>
                    <a:lstStyle/>
                    <a:p>
                      <a:pPr>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Қасиеттің мәні</a:t>
                      </a:r>
                      <a:endParaRPr lang="ru-RU" sz="1000">
                        <a:effectLst/>
                        <a:latin typeface="Times New Roman"/>
                      </a:endParaRPr>
                    </a:p>
                  </a:txBody>
                  <a:tcPr marL="0" marR="0" marT="0" marB="0"/>
                </a:tc>
                <a:tc>
                  <a:txBody>
                    <a:bodyPr/>
                    <a:lstStyle/>
                    <a:p>
                      <a:pPr>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Оқиғалар</a:t>
                      </a:r>
                      <a:endParaRPr lang="ru-RU" sz="1000">
                        <a:effectLst/>
                        <a:latin typeface="Times New Roman"/>
                      </a:endParaRPr>
                    </a:p>
                  </a:txBody>
                  <a:tcPr marL="0" marR="0" marT="0" marB="0"/>
                </a:tc>
                <a:extLst>
                  <a:ext uri="{0D108BD9-81ED-4DB2-BD59-A6C34878D82A}">
                    <a16:rowId xmlns:a16="http://schemas.microsoft.com/office/drawing/2014/main" val="10000"/>
                  </a:ext>
                </a:extLst>
              </a:tr>
              <a:tr h="861876">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Form1</a:t>
                      </a:r>
                      <a:endParaRPr lang="ru-RU" sz="1000">
                        <a:effectLst/>
                        <a:latin typeface="Times New Roman"/>
                      </a:endParaRPr>
                    </a:p>
                  </a:txBody>
                  <a:tcPr marL="0" marR="0" marT="0" marB="0"/>
                </a:tc>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Caption</a:t>
                      </a:r>
                      <a:endParaRPr lang="ru-RU" sz="1000">
                        <a:effectLst/>
                        <a:latin typeface="Times New Roman"/>
                      </a:endParaRPr>
                    </a:p>
                  </a:txBody>
                  <a:tcPr marL="0" marR="0" marT="0" marB="0"/>
                </a:tc>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Есептеулердің есептеу уақытының тиімділігін салыстыру                </a:t>
                      </a:r>
                      <a:endParaRPr lang="ru-RU" sz="1000">
                        <a:effectLst/>
                        <a:latin typeface="Times New Roman"/>
                      </a:endParaRPr>
                    </a:p>
                  </a:txBody>
                  <a:tcPr marL="0" marR="0" marT="0" marB="0"/>
                </a:tc>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 </a:t>
                      </a:r>
                      <a:endParaRPr lang="ru-RU" sz="1000">
                        <a:effectLst/>
                        <a:latin typeface="Times New Roman"/>
                      </a:endParaRPr>
                    </a:p>
                  </a:txBody>
                  <a:tcPr marL="0" marR="0" marT="0" marB="0"/>
                </a:tc>
                <a:extLst>
                  <a:ext uri="{0D108BD9-81ED-4DB2-BD59-A6C34878D82A}">
                    <a16:rowId xmlns:a16="http://schemas.microsoft.com/office/drawing/2014/main" val="10001"/>
                  </a:ext>
                </a:extLst>
              </a:tr>
              <a:tr h="287292">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Edit1</a:t>
                      </a:r>
                      <a:endParaRPr lang="ru-RU" sz="1000">
                        <a:effectLst/>
                        <a:latin typeface="Times New Roman"/>
                      </a:endParaRPr>
                    </a:p>
                  </a:txBody>
                  <a:tcPr marL="0" marR="0" marT="0" marB="0"/>
                </a:tc>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Text</a:t>
                      </a:r>
                      <a:endParaRPr lang="ru-RU" sz="1000">
                        <a:effectLst/>
                        <a:latin typeface="Times New Roman"/>
                      </a:endParaRPr>
                    </a:p>
                  </a:txBody>
                  <a:tcPr marL="0" marR="0" marT="0" marB="0"/>
                </a:tc>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Тазартыңыз</a:t>
                      </a:r>
                      <a:endParaRPr lang="ru-RU" sz="1000">
                        <a:effectLst/>
                        <a:latin typeface="Times New Roman"/>
                      </a:endParaRPr>
                    </a:p>
                  </a:txBody>
                  <a:tcPr marL="0" marR="0" marT="0" marB="0"/>
                </a:tc>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 </a:t>
                      </a:r>
                      <a:endParaRPr lang="ru-RU" sz="1000">
                        <a:effectLst/>
                        <a:latin typeface="Times New Roman"/>
                      </a:endParaRPr>
                    </a:p>
                  </a:txBody>
                  <a:tcPr marL="0" marR="0" marT="0" marB="0"/>
                </a:tc>
                <a:extLst>
                  <a:ext uri="{0D108BD9-81ED-4DB2-BD59-A6C34878D82A}">
                    <a16:rowId xmlns:a16="http://schemas.microsoft.com/office/drawing/2014/main" val="10002"/>
                  </a:ext>
                </a:extLst>
              </a:tr>
              <a:tr h="287292">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Label</a:t>
                      </a:r>
                      <a:r>
                        <a:rPr lang="ru-RU" sz="1400">
                          <a:effectLst/>
                        </a:rPr>
                        <a:t>1</a:t>
                      </a:r>
                      <a:endParaRPr lang="ru-RU" sz="1000">
                        <a:effectLst/>
                        <a:latin typeface="Times New Roman"/>
                      </a:endParaRPr>
                    </a:p>
                  </a:txBody>
                  <a:tcPr marL="0" marR="0" marT="0" marB="0"/>
                </a:tc>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Caption</a:t>
                      </a:r>
                      <a:endParaRPr lang="ru-RU" sz="1000">
                        <a:effectLst/>
                        <a:latin typeface="Times New Roman"/>
                      </a:endParaRPr>
                    </a:p>
                  </a:txBody>
                  <a:tcPr marL="0" marR="0" marT="0" marB="0"/>
                </a:tc>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400">
                          <a:effectLst/>
                        </a:rPr>
                        <a:t>Сан енгізіңіз</a:t>
                      </a:r>
                      <a:endParaRPr lang="ru-RU" sz="1000">
                        <a:effectLst/>
                        <a:latin typeface="Times New Roman"/>
                      </a:endParaRPr>
                    </a:p>
                  </a:txBody>
                  <a:tcPr marL="0" marR="0" marT="0" marB="0"/>
                </a:tc>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 </a:t>
                      </a:r>
                      <a:endParaRPr lang="ru-RU" sz="1000">
                        <a:effectLst/>
                        <a:latin typeface="Times New Roman"/>
                      </a:endParaRPr>
                    </a:p>
                  </a:txBody>
                  <a:tcPr marL="0" marR="0" marT="0" marB="0"/>
                </a:tc>
                <a:extLst>
                  <a:ext uri="{0D108BD9-81ED-4DB2-BD59-A6C34878D82A}">
                    <a16:rowId xmlns:a16="http://schemas.microsoft.com/office/drawing/2014/main" val="10003"/>
                  </a:ext>
                </a:extLst>
              </a:tr>
              <a:tr h="287292">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Label</a:t>
                      </a:r>
                      <a:r>
                        <a:rPr lang="ru-RU" sz="1400">
                          <a:effectLst/>
                        </a:rPr>
                        <a:t>2</a:t>
                      </a:r>
                      <a:endParaRPr lang="ru-RU" sz="1000">
                        <a:effectLst/>
                        <a:latin typeface="Times New Roman"/>
                      </a:endParaRPr>
                    </a:p>
                  </a:txBody>
                  <a:tcPr marL="0" marR="0" marT="0" marB="0"/>
                </a:tc>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Caption</a:t>
                      </a:r>
                      <a:endParaRPr lang="ru-RU" sz="1000">
                        <a:effectLst/>
                        <a:latin typeface="Times New Roman"/>
                      </a:endParaRPr>
                    </a:p>
                  </a:txBody>
                  <a:tcPr marL="0" marR="0" marT="0" marB="0"/>
                </a:tc>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400">
                          <a:effectLst/>
                        </a:rPr>
                        <a:t>Енгізілген санға дейін</a:t>
                      </a:r>
                      <a:endParaRPr lang="ru-RU" sz="1000">
                        <a:effectLst/>
                        <a:latin typeface="Times New Roman"/>
                      </a:endParaRPr>
                    </a:p>
                  </a:txBody>
                  <a:tcPr marL="0" marR="0" marT="0" marB="0"/>
                </a:tc>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 </a:t>
                      </a:r>
                      <a:endParaRPr lang="ru-RU" sz="1000">
                        <a:effectLst/>
                        <a:latin typeface="Times New Roman"/>
                      </a:endParaRPr>
                    </a:p>
                  </a:txBody>
                  <a:tcPr marL="0" marR="0" marT="0" marB="0"/>
                </a:tc>
                <a:extLst>
                  <a:ext uri="{0D108BD9-81ED-4DB2-BD59-A6C34878D82A}">
                    <a16:rowId xmlns:a16="http://schemas.microsoft.com/office/drawing/2014/main" val="10004"/>
                  </a:ext>
                </a:extLst>
              </a:tr>
              <a:tr h="287292">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Memo1</a:t>
                      </a:r>
                      <a:endParaRPr lang="ru-RU" sz="1000">
                        <a:effectLst/>
                        <a:latin typeface="Times New Roman"/>
                      </a:endParaRPr>
                    </a:p>
                  </a:txBody>
                  <a:tcPr marL="0" marR="0" marT="0" marB="0"/>
                </a:tc>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Lines-TStrings</a:t>
                      </a:r>
                      <a:endParaRPr lang="ru-RU" sz="1000">
                        <a:effectLst/>
                        <a:latin typeface="Times New Roman"/>
                      </a:endParaRPr>
                    </a:p>
                  </a:txBody>
                  <a:tcPr marL="0" marR="0" marT="0" marB="0"/>
                </a:tc>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Тазартыңыз</a:t>
                      </a:r>
                      <a:endParaRPr lang="ru-RU" sz="1000">
                        <a:effectLst/>
                        <a:latin typeface="Times New Roman"/>
                      </a:endParaRPr>
                    </a:p>
                  </a:txBody>
                  <a:tcPr marL="0" marR="0" marT="0" marB="0"/>
                </a:tc>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 </a:t>
                      </a:r>
                      <a:endParaRPr lang="ru-RU" sz="1000">
                        <a:effectLst/>
                        <a:latin typeface="Times New Roman"/>
                      </a:endParaRPr>
                    </a:p>
                  </a:txBody>
                  <a:tcPr marL="0" marR="0" marT="0" marB="0"/>
                </a:tc>
                <a:extLst>
                  <a:ext uri="{0D108BD9-81ED-4DB2-BD59-A6C34878D82A}">
                    <a16:rowId xmlns:a16="http://schemas.microsoft.com/office/drawing/2014/main" val="10005"/>
                  </a:ext>
                </a:extLst>
              </a:tr>
              <a:tr h="287292">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Button1</a:t>
                      </a:r>
                      <a:endParaRPr lang="ru-RU" sz="1000">
                        <a:effectLst/>
                        <a:latin typeface="Times New Roman"/>
                      </a:endParaRPr>
                    </a:p>
                  </a:txBody>
                  <a:tcPr marL="0" marR="0" marT="0" marB="0"/>
                </a:tc>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Caption</a:t>
                      </a:r>
                      <a:endParaRPr lang="ru-RU" sz="1000">
                        <a:effectLst/>
                        <a:latin typeface="Times New Roman"/>
                      </a:endParaRPr>
                    </a:p>
                  </a:txBody>
                  <a:tcPr marL="0" marR="0" marT="0" marB="0"/>
                </a:tc>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400">
                          <a:effectLst/>
                        </a:rPr>
                        <a:t>Жай санды есептеу</a:t>
                      </a:r>
                      <a:endParaRPr lang="ru-RU" sz="1000">
                        <a:effectLst/>
                        <a:latin typeface="Times New Roman"/>
                      </a:endParaRPr>
                    </a:p>
                  </a:txBody>
                  <a:tcPr marL="0" marR="0" marT="0" marB="0"/>
                </a:tc>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OnClick</a:t>
                      </a:r>
                      <a:endParaRPr lang="ru-RU" sz="1000">
                        <a:effectLst/>
                        <a:latin typeface="Times New Roman"/>
                      </a:endParaRPr>
                    </a:p>
                  </a:txBody>
                  <a:tcPr marL="0" marR="0" marT="0" marB="0"/>
                </a:tc>
                <a:extLst>
                  <a:ext uri="{0D108BD9-81ED-4DB2-BD59-A6C34878D82A}">
                    <a16:rowId xmlns:a16="http://schemas.microsoft.com/office/drawing/2014/main" val="10006"/>
                  </a:ext>
                </a:extLst>
              </a:tr>
              <a:tr h="574584">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Button2</a:t>
                      </a:r>
                      <a:endParaRPr lang="ru-RU" sz="1000">
                        <a:effectLst/>
                        <a:latin typeface="Times New Roman"/>
                      </a:endParaRPr>
                    </a:p>
                  </a:txBody>
                  <a:tcPr marL="0" marR="0" marT="0" marB="0"/>
                </a:tc>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a:effectLst/>
                        </a:rPr>
                        <a:t>Caption</a:t>
                      </a:r>
                      <a:endParaRPr lang="ru-RU" sz="1000">
                        <a:effectLst/>
                        <a:latin typeface="Times New Roman"/>
                      </a:endParaRPr>
                    </a:p>
                  </a:txBody>
                  <a:tcPr marL="0" marR="0" marT="0" marB="0"/>
                </a:tc>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400">
                          <a:effectLst/>
                        </a:rPr>
                        <a:t>Жай санды параллель есептеу</a:t>
                      </a:r>
                      <a:endParaRPr lang="ru-RU" sz="1000">
                        <a:effectLst/>
                        <a:latin typeface="Times New Roman"/>
                      </a:endParaRPr>
                    </a:p>
                  </a:txBody>
                  <a:tcPr marL="0" marR="0" marT="0" marB="0"/>
                </a:tc>
                <a:tc>
                  <a:txBody>
                    <a:bodyPr/>
                    <a:lstStyle/>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en-US" sz="1400" dirty="0" err="1">
                          <a:effectLst/>
                        </a:rPr>
                        <a:t>OnClick</a:t>
                      </a:r>
                      <a:endParaRPr lang="ru-RU" sz="1000" dirty="0">
                        <a:effectLst/>
                        <a:latin typeface="Times New Roman"/>
                      </a:endParaRPr>
                    </a:p>
                  </a:txBody>
                  <a:tcPr marL="0" marR="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07771556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3856</TotalTime>
  <Words>852</Words>
  <Application>Microsoft Office PowerPoint</Application>
  <PresentationFormat>Экран (4:3)</PresentationFormat>
  <Paragraphs>118</Paragraphs>
  <Slides>12</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Calibri</vt:lpstr>
      <vt:lpstr>Times New Roman</vt:lpstr>
      <vt:lpstr>Тема Office</vt:lpstr>
      <vt:lpstr> ПРОЕКТ құРУ.  Цифрлық білім беру ресурстарын құруда параллель есептеулер қолдану.  </vt:lpstr>
      <vt:lpstr>  Мультимедиа проектісін ұйымдастыру процесі проектің идеясы немесе концепциясын жасалуынан басталады, кейін сіздің идеяңызды айқын көрсете алатын қажетті ақпараттар мен оларға көрсетудің түрлі әдістернің анализін даярлау керек. Проектінің идеясы толығымен жасалынып жатқан мультимедиа мақсатымен  сай болуы қажет.                                                                        Алдымен проектінің жоспары және жалпы оның жасалуының стратегиясы құрастырылуы керек. Осы стратегияны жоспарлаған уақытта жұмыс істеушінің кәсіби деңгейін, қаржылық мүмкіндігін, жалпы берілген уақыт мөлшерін, техникалық және құрал саймандар базасы мен ресурстарын ескеру керек. Жасалынған стратегия мультимедианың проектісінің мазмұнының құрылымы да маңызды, кейін ол компакт дискіге жазылуы мүмкін.    </vt:lpstr>
      <vt:lpstr>Презентация PowerPoint</vt:lpstr>
      <vt:lpstr>Презентация PowerPoint</vt:lpstr>
      <vt:lpstr>Әрбір кезеңнің мазмұның және оны жасаудың әдістерін көрейік. </vt:lpstr>
      <vt:lpstr>Презентация PowerPoint</vt:lpstr>
      <vt:lpstr>Презентация PowerPoint</vt:lpstr>
      <vt:lpstr>Презентация PowerPoint</vt:lpstr>
      <vt:lpstr> </vt:lpstr>
      <vt:lpstr>Презентация PowerPoint</vt:lpstr>
      <vt:lpstr>Презентация PowerPoint</vt:lpstr>
      <vt:lpstr>Бақылау сұрақтары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Деректерді өңдеуде процессорларды  параллель қолдану</dc:title>
  <dc:creator>23</dc:creator>
  <cp:lastModifiedBy>Карелхан Нурсауле</cp:lastModifiedBy>
  <cp:revision>473</cp:revision>
  <cp:lastPrinted>2020-01-29T03:16:21Z</cp:lastPrinted>
  <dcterms:created xsi:type="dcterms:W3CDTF">2015-06-01T09:04:29Z</dcterms:created>
  <dcterms:modified xsi:type="dcterms:W3CDTF">2021-11-11T13:01:31Z</dcterms:modified>
</cp:coreProperties>
</file>