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9"/>
  </p:notesMasterIdLst>
  <p:handoutMasterIdLst>
    <p:handoutMasterId r:id="rId20"/>
  </p:handoutMasterIdLst>
  <p:sldIdLst>
    <p:sldId id="285" r:id="rId2"/>
    <p:sldId id="428" r:id="rId3"/>
    <p:sldId id="469" r:id="rId4"/>
    <p:sldId id="470" r:id="rId5"/>
    <p:sldId id="303" r:id="rId6"/>
    <p:sldId id="452" r:id="rId7"/>
    <p:sldId id="475" r:id="rId8"/>
    <p:sldId id="467" r:id="rId9"/>
    <p:sldId id="473" r:id="rId10"/>
    <p:sldId id="477" r:id="rId11"/>
    <p:sldId id="478" r:id="rId12"/>
    <p:sldId id="479" r:id="rId13"/>
    <p:sldId id="480" r:id="rId14"/>
    <p:sldId id="481" r:id="rId15"/>
    <p:sldId id="482" r:id="rId16"/>
    <p:sldId id="476" r:id="rId17"/>
    <p:sldId id="343"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EB9DA"/>
    <a:srgbClr val="B3C9E3"/>
    <a:srgbClr val="B6CBE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59" autoAdjust="0"/>
    <p:restoredTop sz="94660"/>
  </p:normalViewPr>
  <p:slideViewPr>
    <p:cSldViewPr>
      <p:cViewPr varScale="1">
        <p:scale>
          <a:sx n="89" d="100"/>
          <a:sy n="89" d="100"/>
        </p:scale>
        <p:origin x="-120"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pPr/>
              <a:t>25.11.2021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pPr/>
              <a:t>‹#›</a:t>
            </a:fld>
            <a:endParaRPr lang="ru-RU"/>
          </a:p>
        </p:txBody>
      </p:sp>
    </p:spTree>
    <p:extLst>
      <p:ext uri="{BB962C8B-B14F-4D97-AF65-F5344CB8AC3E}">
        <p14:creationId xmlns:p14="http://schemas.microsoft.com/office/powerpoint/2010/main" xmlns=""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25.11.2021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xmlns=""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25.11.2021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25.11.2021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8287547" cy="2268252"/>
          </a:xfrm>
          <a:effectLst>
            <a:outerShdw dist="20000" dir="5400000" rotWithShape="0">
              <a:srgbClr val="000000">
                <a:alpha val="37999"/>
              </a:srgbClr>
            </a:outerShdw>
          </a:effectLst>
        </p:spPr>
        <p:txBody>
          <a:bodyPr>
            <a:normAutofit fontScale="90000"/>
          </a:bodyPr>
          <a:lstStyle/>
          <a:p>
            <a:r>
              <a:rPr lang="kk-KZ" sz="3200" b="1" cap="all" dirty="0">
                <a:solidFill>
                  <a:schemeClr val="tx2"/>
                </a:solidFill>
                <a:latin typeface="Times New Roman" pitchFamily="18" charset="0"/>
                <a:cs typeface="Times New Roman" pitchFamily="18" charset="0"/>
              </a:rPr>
              <a:t>Оқыту үрдісін технологизациялау. </a:t>
            </a:r>
            <a:br>
              <a:rPr lang="kk-KZ" sz="3200" b="1" cap="all" dirty="0">
                <a:solidFill>
                  <a:schemeClr val="tx2"/>
                </a:solidFill>
                <a:latin typeface="Times New Roman" pitchFamily="18" charset="0"/>
                <a:cs typeface="Times New Roman" pitchFamily="18" charset="0"/>
              </a:rPr>
            </a:br>
            <a:r>
              <a:rPr lang="kk-KZ" sz="3200" b="1" cap="all" dirty="0">
                <a:solidFill>
                  <a:schemeClr val="tx2"/>
                </a:solidFill>
                <a:latin typeface="Times New Roman" pitchFamily="18" charset="0"/>
                <a:cs typeface="Times New Roman" pitchFamily="18" charset="0"/>
              </a:rPr>
              <a:t>Цифрлық білім беру ресурстары.</a:t>
            </a:r>
            <a:r>
              <a:rPr lang="kk-KZ" sz="1800" dirty="0">
                <a:effectLst/>
                <a:latin typeface="Calibri" panose="020F0502020204030204" pitchFamily="34" charset="0"/>
                <a:ea typeface="Calibri" panose="020F0502020204030204" pitchFamily="34" charset="0"/>
                <a:cs typeface="Times New Roman" panose="02020603050405020304" pitchFamily="18" charset="0"/>
              </a:rPr>
              <a:t/>
            </a:r>
            <a:br>
              <a:rPr lang="kk-KZ" sz="1800" dirty="0">
                <a:effectLst/>
                <a:latin typeface="Calibri" panose="020F0502020204030204" pitchFamily="34" charset="0"/>
                <a:ea typeface="Calibri" panose="020F0502020204030204" pitchFamily="34" charset="0"/>
                <a:cs typeface="Times New Roman" panose="02020603050405020304" pitchFamily="18" charset="0"/>
              </a:rPr>
            </a:br>
            <a:r>
              <a:rPr lang="kk-KZ" sz="3200" b="1" cap="all" dirty="0">
                <a:solidFill>
                  <a:schemeClr val="tx2"/>
                </a:solidFill>
                <a:latin typeface="Times New Roman" pitchFamily="18" charset="0"/>
                <a:cs typeface="Times New Roman" pitchFamily="18" charset="0"/>
              </a:rPr>
              <a:t> </a:t>
            </a:r>
            <a:r>
              <a:rPr lang="ru-RU" sz="3200" dirty="0"/>
              <a:t/>
            </a:r>
            <a:br>
              <a:rPr lang="ru-RU" sz="3200" dirty="0"/>
            </a:br>
            <a:endParaRPr lang="en-US" sz="3200"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989508" y="3068960"/>
            <a:ext cx="1557518"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1CAE16A-A4AC-432E-A038-53EAB412338E}"/>
              </a:ext>
            </a:extLst>
          </p:cNvPr>
          <p:cNvSpPr>
            <a:spLocks noGrp="1"/>
          </p:cNvSpPr>
          <p:nvPr>
            <p:ph type="title"/>
          </p:nvPr>
        </p:nvSpPr>
        <p:spPr>
          <a:xfrm>
            <a:off x="457200" y="457200"/>
            <a:ext cx="8229600" cy="1143000"/>
          </a:xfrm>
        </p:spPr>
        <p:txBody>
          <a:bodyPr>
            <a:normAutofit/>
          </a:bodyPr>
          <a:lstStyle/>
          <a:p>
            <a:pPr algn="l"/>
            <a:r>
              <a:rPr lang="kk-KZ" sz="2000"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Е-learning технологияларының көмегімен педагогикалық үрдісте қолданылатын келесі әдістерді бөлуге болады:</a:t>
            </a:r>
            <a:r>
              <a:rPr lang="kk-KZ" sz="20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kk-KZ" sz="20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kk-KZ" sz="2000" dirty="0">
              <a:solidFill>
                <a:schemeClr val="tx2">
                  <a:lumMod val="75000"/>
                </a:schemeClr>
              </a:solidFill>
            </a:endParaRPr>
          </a:p>
        </p:txBody>
      </p:sp>
      <p:sp>
        <p:nvSpPr>
          <p:cNvPr id="3" name="Объект 2">
            <a:extLst>
              <a:ext uri="{FF2B5EF4-FFF2-40B4-BE49-F238E27FC236}">
                <a16:creationId xmlns:a16="http://schemas.microsoft.com/office/drawing/2014/main" xmlns="" id="{3B2754CC-A909-4EF2-9332-9A5689C958D0}"/>
              </a:ext>
            </a:extLst>
          </p:cNvPr>
          <p:cNvSpPr>
            <a:spLocks noGrp="1"/>
          </p:cNvSpPr>
          <p:nvPr>
            <p:ph idx="1"/>
          </p:nvPr>
        </p:nvSpPr>
        <p:spPr/>
        <p:txBody>
          <a:bodyPr>
            <a:normAutofit/>
          </a:bodyPr>
          <a:lstStyle/>
          <a:p>
            <a:pPr indent="449580" algn="just">
              <a:lnSpc>
                <a:spcPct val="115000"/>
              </a:lnSpc>
              <a:spcAft>
                <a:spcPts val="1000"/>
              </a:spcAft>
            </a:pPr>
            <a:r>
              <a:rPr lang="kk-KZ"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 топтық жұмыс</a:t>
            </a: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бұл бір берілген тапсырма бойынша жұмыстанатын топта оқитын оқушылардың біріккен жұмысы, олар өз беттерінше немесе кеңесшінің көмегімен хабар алмасу және әрекеттесу нормаларын белгілейді, виртуалды ортада өз жұмыстарының бағыттарын және оған жету жолдарын таңдайды.  Мысал ретінде синхронды форматтағы (уақыты алдын-ала белгіленеді) және асинхронды форматтағы сауалнама жүргізу, мұғаліммен сыныптастарыңның алдында дайындаған жұмысынды қорғау (чат-конференциялардың көмегімен). Оқытудың бұл әдісі оқушының өзіндік жұмысын жетілдіруді ұйымдастыруда қосымша ресурс ретінде бола алады. </a:t>
            </a:r>
            <a:endParaRPr lang="kk-KZ" dirty="0"/>
          </a:p>
        </p:txBody>
      </p:sp>
    </p:spTree>
    <p:extLst>
      <p:ext uri="{BB962C8B-B14F-4D97-AF65-F5344CB8AC3E}">
        <p14:creationId xmlns:p14="http://schemas.microsoft.com/office/powerpoint/2010/main" xmlns="" val="170116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9C16A3C-234F-49B8-92A1-A4E5A05632D7}"/>
              </a:ext>
            </a:extLst>
          </p:cNvPr>
          <p:cNvSpPr>
            <a:spLocks noGrp="1"/>
          </p:cNvSpPr>
          <p:nvPr>
            <p:ph idx="1"/>
          </p:nvPr>
        </p:nvSpPr>
        <p:spPr>
          <a:xfrm>
            <a:off x="457200" y="1052736"/>
            <a:ext cx="8229600" cy="4525963"/>
          </a:xfrm>
        </p:spPr>
        <p:txBody>
          <a:bodyPr>
            <a:normAutofit fontScale="70000" lnSpcReduction="20000"/>
          </a:bodyPr>
          <a:lstStyle/>
          <a:p>
            <a:r>
              <a:rPr lang="kk-KZ"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 сыныптардың техникалық мүмкіндіктері қазіргі уақыт режимінде оқытудың барлық субъектілеріне бейнероликтерді , презантация слайдтарын, үлкен көңіл бөлетін жерлері бар әртүрлі құжаттарды көрсету, алмасу және өз файлдарын пайдалануға рұқсат беру, электронды тақтаны қолдану, барлық қатысушылардан қандай да бір сұрақ бойынша қазіргі уақытта ақпарат жинау, дауыс беру және сауалнама өткізу; тез арада хабарламалар алмасуға (барлық оқитындарға немесе жеке адамдарға  рұқсат беру) мүмкіндік береді. Хабарламаларды көру шегі барлық субъектілермен виртуалды әрекеттесу арқылы  анықталады. Аудиобайланыс арқылы да байланысқа шығуды ұйымдастыруға болады. Кейбір виртуалды сыныптар құжаттармен біріккен жұмыстар жасауға, виртуалды қол көтеру немесе эмоцияларды көрсету арқылы көңіл аудару механизмдерін пайдалануға, сыныптағы виртуалды кездесулерді жазуға жағдай туғызады.</a:t>
            </a:r>
            <a:endParaRPr lang="kk-KZ"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kk-KZ" dirty="0"/>
          </a:p>
        </p:txBody>
      </p:sp>
    </p:spTree>
    <p:extLst>
      <p:ext uri="{BB962C8B-B14F-4D97-AF65-F5344CB8AC3E}">
        <p14:creationId xmlns:p14="http://schemas.microsoft.com/office/powerpoint/2010/main" xmlns="" val="428696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B2754CC-A909-4EF2-9332-9A5689C958D0}"/>
              </a:ext>
            </a:extLst>
          </p:cNvPr>
          <p:cNvSpPr>
            <a:spLocks noGrp="1"/>
          </p:cNvSpPr>
          <p:nvPr>
            <p:ph idx="1"/>
          </p:nvPr>
        </p:nvSpPr>
        <p:spPr/>
        <p:txBody>
          <a:bodyPr/>
          <a:lstStyle/>
          <a:p>
            <a:r>
              <a:rPr lang="kk-KZ" sz="1800" i="1" dirty="0">
                <a:solidFill>
                  <a:srgbClr val="000000"/>
                </a:solidFill>
                <a:effectLst/>
                <a:latin typeface="Times New Roman" panose="02020603050405020304" pitchFamily="18" charset="0"/>
                <a:ea typeface="Times New Roman" panose="02020603050405020304" pitchFamily="18" charset="0"/>
              </a:rPr>
              <a:t>Бейнеәдіс </a:t>
            </a:r>
            <a:r>
              <a:rPr lang="kk-KZ" sz="1800" dirty="0">
                <a:solidFill>
                  <a:srgbClr val="000000"/>
                </a:solidFill>
                <a:effectLst/>
                <a:latin typeface="Times New Roman" panose="02020603050405020304" pitchFamily="18" charset="0"/>
                <a:ea typeface="Times New Roman" panose="02020603050405020304" pitchFamily="18" charset="0"/>
              </a:rPr>
              <a:t>– бұл ақпаратты көрнекіліктер арқылы қабылдайтын әдіс (оқу бейнефильмдерді пайдалану, бейнетренингтер, аудиториядағы лекция және практикалық жұмыстардың бейнежазбалары, бейнеэкскурсиялар, эксперт-мамандардың видеожазбалары және т.б). Бейнеәдіс келесі міндеттерді атқара алады: білімділік, бақылаушылық, қорытындылау, жүйелілік. Оқу мақсатында бейнежазбаларды пайдаланудың екі тәсілі қолданылады: дайын бейнематериалдарды көрсету және кері байланыс жасау немесе талқылау мақсатында есептерді (жобаларды, тренингтерді және т.б.) шығару барысында жазбаны пайдалану.  Кері байланысқа шығуды пайдалану  барысында қарауға және тақылау негізіне бейне форматта жазылған сол қатысушылардың іс-әрекеттері алынады.</a:t>
            </a:r>
            <a:endParaRPr lang="kk-KZ" dirty="0"/>
          </a:p>
        </p:txBody>
      </p:sp>
      <p:sp>
        <p:nvSpPr>
          <p:cNvPr id="6" name="Заголовок 1">
            <a:extLst>
              <a:ext uri="{FF2B5EF4-FFF2-40B4-BE49-F238E27FC236}">
                <a16:creationId xmlns:a16="http://schemas.microsoft.com/office/drawing/2014/main" xmlns="" id="{94B5D43F-C530-4E6B-B748-40A49EE828B2}"/>
              </a:ext>
            </a:extLst>
          </p:cNvPr>
          <p:cNvSpPr>
            <a:spLocks noGrp="1"/>
          </p:cNvSpPr>
          <p:nvPr>
            <p:ph type="title"/>
          </p:nvPr>
        </p:nvSpPr>
        <p:spPr>
          <a:xfrm>
            <a:off x="457200" y="274638"/>
            <a:ext cx="8229600" cy="1143000"/>
          </a:xfrm>
        </p:spPr>
        <p:txBody>
          <a:bodyPr/>
          <a:lstStyle/>
          <a:p>
            <a:r>
              <a:rPr lang="kk-KZ" sz="4400" i="1" dirty="0">
                <a:solidFill>
                  <a:srgbClr val="000000"/>
                </a:solidFill>
                <a:effectLst/>
                <a:latin typeface="Times New Roman" panose="02020603050405020304" pitchFamily="18" charset="0"/>
                <a:ea typeface="Times New Roman" panose="02020603050405020304" pitchFamily="18" charset="0"/>
              </a:rPr>
              <a:t>Бейнеәдіс</a:t>
            </a:r>
            <a:endParaRPr lang="kk-KZ" dirty="0"/>
          </a:p>
        </p:txBody>
      </p:sp>
    </p:spTree>
    <p:extLst>
      <p:ext uri="{BB962C8B-B14F-4D97-AF65-F5344CB8AC3E}">
        <p14:creationId xmlns:p14="http://schemas.microsoft.com/office/powerpoint/2010/main" xmlns="" val="118229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D978DE1-6818-451E-86B3-757AAD85D1DA}"/>
              </a:ext>
            </a:extLst>
          </p:cNvPr>
          <p:cNvSpPr>
            <a:spLocks noGrp="1"/>
          </p:cNvSpPr>
          <p:nvPr>
            <p:ph type="title"/>
          </p:nvPr>
        </p:nvSpPr>
        <p:spPr/>
        <p:txBody>
          <a:bodyPr/>
          <a:lstStyle/>
          <a:p>
            <a:r>
              <a:rPr lang="kk-KZ"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Блог-әдіс</a:t>
            </a:r>
            <a:endParaRPr lang="kk-KZ" dirty="0"/>
          </a:p>
        </p:txBody>
      </p:sp>
      <p:sp>
        <p:nvSpPr>
          <p:cNvPr id="3" name="Объект 2">
            <a:extLst>
              <a:ext uri="{FF2B5EF4-FFF2-40B4-BE49-F238E27FC236}">
                <a16:creationId xmlns:a16="http://schemas.microsoft.com/office/drawing/2014/main" xmlns="" id="{8169694E-EF59-4B41-9213-DAB86F0982D9}"/>
              </a:ext>
            </a:extLst>
          </p:cNvPr>
          <p:cNvSpPr>
            <a:spLocks noGrp="1"/>
          </p:cNvSpPr>
          <p:nvPr>
            <p:ph idx="1"/>
          </p:nvPr>
        </p:nvSpPr>
        <p:spPr/>
        <p:txBody>
          <a:bodyPr/>
          <a:lstStyle/>
          <a:p>
            <a:r>
              <a:rPr lang="kk-KZ"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Блог-әдіс</a:t>
            </a: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бұл мәтін, суреттер, мультимедиа, соның ішінде авторлық жазулар (посттар) құрауға мүмкіндік беретін оқушының оқу-танымдық қызметінің әдісі. Бұл қызмет іздеуден, белгілі бір тақырып бойынша ақпарат жинаудан тұрады. Оқытудың дәстүрлі әдістерін қолданумен қатар  мұғалімдермен оқушылардың әрекеттесуіне ұйымдастырушылық-педагогикалық жағдай жасайтын арнайы интерактивті педагогикалық технологияларды пайдалану қажетті.  Сондықтан, e-learning электронды білім беруді енгізу оқу негізінде педагогикалық үрдісте маңызды құрал болып табылады. Мұндай форматта оқыту интерактивті болуда, ал ал оқу үрдісі перманенттіге айналуда.</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kk-KZ" dirty="0"/>
          </a:p>
        </p:txBody>
      </p:sp>
    </p:spTree>
    <p:extLst>
      <p:ext uri="{BB962C8B-B14F-4D97-AF65-F5344CB8AC3E}">
        <p14:creationId xmlns:p14="http://schemas.microsoft.com/office/powerpoint/2010/main" xmlns="" val="398404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66881CD-17ED-4CAA-848B-1AFD40933487}"/>
              </a:ext>
            </a:extLst>
          </p:cNvPr>
          <p:cNvSpPr>
            <a:spLocks noGrp="1"/>
          </p:cNvSpPr>
          <p:nvPr>
            <p:ph idx="1"/>
          </p:nvPr>
        </p:nvSpPr>
        <p:spPr/>
        <p:txBody>
          <a:bodyPr>
            <a:normAutofit/>
          </a:bodyPr>
          <a:lstStyle/>
          <a:p>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Білім алушы  электронды оқулықтар арқылы оқиды, кәсіптік білім беру мекемелерінде виртуалды жаттығу әдістемесінен білім алса, жоғары оқу орнының студенті ғылыми - әдістемелік электронды оқу құралын пайдаланады. Міне, мұның бәрі цифрлықбілім беру контентін құрап отыр. Ал енді электронды оқулықтың цифрлықбілім беру ресурсынан айырмашылығы неде? Ең алдымен электронды оқулық мектеп бағдарламасын түгел қамтиды. Яғни оқушы электронды оқулық арқылы білімін жетілдіріп, интерактивті тапсырмаларды орындаса, цифрлықбілім беру ресурсы белгілі бір пәнді түбегейлі зерттейді, интерактивті тапсырмаларды орындаған оқушы цифрлықбілім беру ресурсы арқылы тест сұрақтарына жауап береді. Цифрлық</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білім беру ресурсы - әдістемелік құрал. Бір ресурсты жасау үшін тек қана педагог мамандар ғана емес, онға жуық адам жұмыс істейді. Бір ресурсты шығару үшін суретші, анниматор, режиссер, білікті дикторлар, бірнеше саланы қамтыған программистер атсалысады. Сондықтан бұл командадағы бір адамның жұмысы жалпы командаға әсер етеді. </a:t>
            </a:r>
            <a:endParaRPr lang="kk-KZ" dirty="0"/>
          </a:p>
        </p:txBody>
      </p:sp>
    </p:spTree>
    <p:extLst>
      <p:ext uri="{BB962C8B-B14F-4D97-AF65-F5344CB8AC3E}">
        <p14:creationId xmlns:p14="http://schemas.microsoft.com/office/powerpoint/2010/main" xmlns="" val="2499001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968AFB1-B4A9-476A-80EB-A8D8D59618BE}"/>
              </a:ext>
            </a:extLst>
          </p:cNvPr>
          <p:cNvSpPr>
            <a:spLocks noGrp="1"/>
          </p:cNvSpPr>
          <p:nvPr>
            <p:ph type="title"/>
          </p:nvPr>
        </p:nvSpPr>
        <p:spPr/>
        <p:txBody>
          <a:bodyPr/>
          <a:lstStyle/>
          <a:p>
            <a:r>
              <a:rPr lang="kk-KZ" sz="4400"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Е-learning технологиялары</a:t>
            </a:r>
            <a:endParaRPr lang="kk-KZ" dirty="0"/>
          </a:p>
        </p:txBody>
      </p:sp>
      <p:pic>
        <p:nvPicPr>
          <p:cNvPr id="4" name="Объект 3">
            <a:extLst>
              <a:ext uri="{FF2B5EF4-FFF2-40B4-BE49-F238E27FC236}">
                <a16:creationId xmlns:a16="http://schemas.microsoft.com/office/drawing/2014/main" xmlns="" id="{C1FEA7BC-89AC-4D59-9D62-99C117436B04}"/>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47421" y="1916832"/>
            <a:ext cx="3502771" cy="3962953"/>
          </a:xfrm>
          <a:prstGeom prst="rect">
            <a:avLst/>
          </a:prstGeom>
          <a:noFill/>
          <a:ln>
            <a:noFill/>
          </a:ln>
        </p:spPr>
      </p:pic>
      <p:pic>
        <p:nvPicPr>
          <p:cNvPr id="5" name="Рисунок 4">
            <a:extLst>
              <a:ext uri="{FF2B5EF4-FFF2-40B4-BE49-F238E27FC236}">
                <a16:creationId xmlns:a16="http://schemas.microsoft.com/office/drawing/2014/main" xmlns="" id="{FBA1A33A-EB68-4B1C-906A-832F413FCA68}"/>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4991735" y="1916832"/>
            <a:ext cx="3695065" cy="3744416"/>
          </a:xfrm>
          <a:prstGeom prst="rect">
            <a:avLst/>
          </a:prstGeom>
          <a:noFill/>
          <a:ln>
            <a:noFill/>
          </a:ln>
        </p:spPr>
      </p:pic>
    </p:spTree>
    <p:extLst>
      <p:ext uri="{BB962C8B-B14F-4D97-AF65-F5344CB8AC3E}">
        <p14:creationId xmlns:p14="http://schemas.microsoft.com/office/powerpoint/2010/main" xmlns="" val="3546027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42911AC-72C4-42A5-9A80-24CF2C2A7E19}"/>
              </a:ext>
            </a:extLst>
          </p:cNvPr>
          <p:cNvSpPr>
            <a:spLocks noGrp="1"/>
          </p:cNvSpPr>
          <p:nvPr>
            <p:ph type="title"/>
          </p:nvPr>
        </p:nvSpPr>
        <p:spPr/>
        <p:txBody>
          <a:bodyPr>
            <a:normAutofit fontScale="90000"/>
          </a:bodyPr>
          <a:lstStyle/>
          <a:p>
            <a:r>
              <a:rPr lang="kk-KZ" b="1" dirty="0">
                <a:latin typeface="Times New Roman" panose="02020603050405020304" pitchFamily="18" charset="0"/>
                <a:ea typeface="Calibri" panose="020F0502020204030204" pitchFamily="34" charset="0"/>
                <a:cs typeface="Times New Roman" panose="02020603050405020304" pitchFamily="18" charset="0"/>
              </a:rPr>
              <a:t>Әдебиеттер тізімі:</a:t>
            </a:r>
            <a:r>
              <a:rPr lang="kk-KZ" dirty="0">
                <a:latin typeface="Calibri" panose="020F0502020204030204" pitchFamily="34" charset="0"/>
                <a:ea typeface="Calibri" panose="020F0502020204030204" pitchFamily="34" charset="0"/>
                <a:cs typeface="Times New Roman" panose="02020603050405020304" pitchFamily="18" charset="0"/>
              </a:rPr>
              <a:t/>
            </a:r>
            <a:br>
              <a:rPr lang="kk-KZ" dirty="0">
                <a:latin typeface="Calibri" panose="020F0502020204030204" pitchFamily="34" charset="0"/>
                <a:ea typeface="Calibri" panose="020F0502020204030204" pitchFamily="34" charset="0"/>
                <a:cs typeface="Times New Roman" panose="02020603050405020304" pitchFamily="18" charset="0"/>
              </a:rPr>
            </a:br>
            <a:endParaRPr lang="kk-KZ" dirty="0"/>
          </a:p>
        </p:txBody>
      </p:sp>
      <p:sp>
        <p:nvSpPr>
          <p:cNvPr id="3" name="Объект 2">
            <a:extLst>
              <a:ext uri="{FF2B5EF4-FFF2-40B4-BE49-F238E27FC236}">
                <a16:creationId xmlns:a16="http://schemas.microsoft.com/office/drawing/2014/main" xmlns="" id="{482E5E71-25FF-4416-8DED-860CBE4C6E2F}"/>
              </a:ext>
            </a:extLst>
          </p:cNvPr>
          <p:cNvSpPr>
            <a:spLocks noGrp="1"/>
          </p:cNvSpPr>
          <p:nvPr>
            <p:ph idx="1"/>
          </p:nvPr>
        </p:nvSpPr>
        <p:spPr/>
        <p:txBody>
          <a:bodyPr>
            <a:normAutofit fontScale="92500" lnSpcReduction="10000"/>
          </a:bodyPr>
          <a:lstStyle/>
          <a:p>
            <a:pPr marL="342900" lvl="0" indent="-342900" algn="just">
              <a:lnSpc>
                <a:spcPct val="115000"/>
              </a:lnSpc>
              <a:buFont typeface="+mj-lt"/>
              <a:buAutoNum type="arabicPeriod"/>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Қазақстан Республикасы Үкіметінің 2017 жылдың 12 желтоқсанындағы № 827 қаулысы. «Цифрлық Қазақстан» мемлекеттік бағдарламасы. https://www.inform.kz/kz/ukimet-cifrlyk-kazakstan-memlekettik-bagdarlamasyn-bekitti_a3098045</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Сандық білім беру ресурстарын оқу үдерісінде қолдану бойынша әдістемелік ұсынымдар. –Астана: Ы.Алтынсарин атындағы Ұлттық білім академиясы, 2015. – 32 б.</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Коробкова К.В., Калиновский Е.А. Возможности использования цифровых образовательных ресурсов в учебном процессе, https://rae.ru/forum2012/10/2277 </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Нурбекова Ж.К., Нурбеков Б.Ж. К вопросу визуализации абстрактной информации для цифровых образовательных ресурсов // Международная летняя научная школа «Современные информационные и коммуникационные технологии (ИКТ) по отраслям применения». Сборник избранных трудов. – Астана, 2015. –С.131-133.</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Кийосаки Р. Заговор богатых / Пер. с англ. С.Э. Борич. - Минск: Попурри, 2013. - 352 с.</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kk-KZ" dirty="0"/>
          </a:p>
        </p:txBody>
      </p:sp>
    </p:spTree>
    <p:extLst>
      <p:ext uri="{BB962C8B-B14F-4D97-AF65-F5344CB8AC3E}">
        <p14:creationId xmlns:p14="http://schemas.microsoft.com/office/powerpoint/2010/main" xmlns="" val="2870445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buFont typeface="Arial" charset="0"/>
              <a:buNone/>
            </a:pPr>
            <a:endParaRPr lang="kk-KZ" dirty="0"/>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467544" y="188640"/>
            <a:ext cx="8424936" cy="6336703"/>
          </a:xfrm>
        </p:spPr>
        <p:txBody>
          <a:bodyPr>
            <a:noAutofit/>
          </a:bodyPr>
          <a:lstStyle/>
          <a:p>
            <a:pPr algn="just">
              <a:lnSpc>
                <a:spcPct val="115000"/>
              </a:lnSpc>
              <a:spcAft>
                <a:spcPts val="1000"/>
              </a:spcAft>
            </a:pPr>
            <a:r>
              <a:rPr lang="kk-KZ" sz="2000" dirty="0">
                <a:solidFill>
                  <a:srgbClr val="002060"/>
                </a:solidFill>
                <a:latin typeface="Times New Roman" pitchFamily="18" charset="0"/>
                <a:ea typeface="+mn-ea"/>
                <a:cs typeface="+mn-cs"/>
              </a:rPr>
              <a:t>Қоғамдағы экономикалық, саяси, әлеуметтік процестер ақпарат ғасырының жаңа талап-тілегінен қалыс қалмауы керек. Соның ішінде болашақ ақпараттық жүйелер мамандарын даярлау заман талабынан, дамып жатқан ақпараттық-коммуникациялық техника мен технологияларды игеру мен оларды құрастыру сияқты процестерден кеш қалмауы керек.</a:t>
            </a:r>
            <a:br>
              <a:rPr lang="kk-KZ" sz="2000" dirty="0">
                <a:solidFill>
                  <a:srgbClr val="002060"/>
                </a:solidFill>
                <a:latin typeface="Times New Roman" pitchFamily="18" charset="0"/>
                <a:ea typeface="+mn-ea"/>
                <a:cs typeface="+mn-cs"/>
              </a:rPr>
            </a:br>
            <a:r>
              <a:rPr lang="kk-KZ" sz="2000" dirty="0">
                <a:solidFill>
                  <a:srgbClr val="002060"/>
                </a:solidFill>
                <a:latin typeface="Times New Roman" pitchFamily="18" charset="0"/>
                <a:ea typeface="+mn-ea"/>
                <a:cs typeface="+mn-cs"/>
              </a:rPr>
              <a:t>Қазақстан Республикасы Үкіметінің 2017 жылдың 12 желтоқсанындағы № 827 қаулысымен «Цифрлық Қазақстан» мемлекеттік бағдарламасының басты мақсаты - цифрлық технологияларды пайдалану мен дамыту арқылы  мемлекет экономикасының бәсекелестігін және халық өмірінің сапасын арттыру [1]. Аталған бағдарламаның жүзеге асырылуы мамандарды жоғары оқу орындарында даярлаумен ұштасады. </a:t>
            </a:r>
            <a:br>
              <a:rPr lang="kk-KZ" sz="2000" dirty="0">
                <a:solidFill>
                  <a:srgbClr val="002060"/>
                </a:solidFill>
                <a:latin typeface="Times New Roman" pitchFamily="18" charset="0"/>
                <a:ea typeface="+mn-ea"/>
                <a:cs typeface="+mn-cs"/>
              </a:rPr>
            </a:br>
            <a:r>
              <a:rPr lang="ru-RU" sz="2200" dirty="0"/>
              <a:t/>
            </a:r>
            <a:br>
              <a:rPr lang="ru-RU" sz="2200" dirty="0"/>
            </a:br>
            <a:r>
              <a:rPr lang="ru-RU" sz="2200" dirty="0"/>
              <a:t/>
            </a:r>
            <a:br>
              <a:rPr lang="ru-RU" sz="2200" dirty="0"/>
            </a:br>
            <a:endParaRPr lang="ru-RU" sz="2200" dirty="0">
              <a:solidFill>
                <a:srgbClr val="002060"/>
              </a:solidFill>
              <a:latin typeface="Times New Roman" pitchFamily="18" charset="0"/>
            </a:endParaRPr>
          </a:p>
        </p:txBody>
      </p:sp>
    </p:spTree>
    <p:extLst>
      <p:ext uri="{BB962C8B-B14F-4D97-AF65-F5344CB8AC3E}">
        <p14:creationId xmlns:p14="http://schemas.microsoft.com/office/powerpoint/2010/main" xmlns="" val="242362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Autofit/>
          </a:bodyPr>
          <a:lstStyle/>
          <a:p>
            <a:pPr algn="just">
              <a:lnSpc>
                <a:spcPct val="115000"/>
              </a:lnSpc>
              <a:spcAft>
                <a:spcPts val="1000"/>
              </a:spcAft>
            </a:pPr>
            <a:r>
              <a:rPr lang="kk-KZ" sz="2000" dirty="0">
                <a:solidFill>
                  <a:srgbClr val="002060"/>
                </a:solidFill>
                <a:latin typeface="Times New Roman" pitchFamily="18" charset="0"/>
              </a:rPr>
              <a:t>ҚР білім беруді дамытудың 2011-2020 жылдарға арналған мемлекеттік бағдарламасында білім беру жүйесі алдында білім берудің үдерісінің барлық қатысушыларын білім беру ұйымдарында электрондық оқыту жүйесін қолдану арқылы үздік білім беру ресурстары мен технологиялармен бірдей қамту тапсырмасы қойылып тұр. Қойылған тапсырманы шешу арқылы оқыту сапасы, білім беруді басқару тиімділігі, сыртқы ортамен ақпараттық интеграция артады. Сандық білім ресурстары білім беру мазмұнын анықтайтын электрондық оқыту жүйесі компоненттерінің бірі болып табылады. Білім берудің жоғары сапасын қамтамасыз ету үшін, оқу үдерісінде өскелең ұрпақтың сандық білім ресурстарын белсенді қолдану, бүгінгі таңда берілген бағдарлама аясындағы педагогикалық қоғамдастықтың алдында өзекті мәселелердің бірі болып табылады [2]. </a:t>
            </a:r>
          </a:p>
          <a:p>
            <a:pPr marL="0" indent="0">
              <a:buNone/>
            </a:pPr>
            <a:r>
              <a:rPr lang="ru-RU" sz="2400" dirty="0">
                <a:solidFill>
                  <a:srgbClr val="002060"/>
                </a:solidFill>
                <a:latin typeface="Times New Roman" pitchFamily="18" charset="0"/>
                <a:ea typeface="+mj-ea"/>
                <a:cs typeface="+mj-cs"/>
              </a:rPr>
              <a:t/>
            </a:r>
            <a:br>
              <a:rPr lang="ru-RU" sz="2400" dirty="0">
                <a:solidFill>
                  <a:srgbClr val="002060"/>
                </a:solidFill>
                <a:latin typeface="Times New Roman" pitchFamily="18" charset="0"/>
                <a:ea typeface="+mj-ea"/>
                <a:cs typeface="+mj-cs"/>
              </a:rPr>
            </a:br>
            <a:endParaRPr lang="ru-RU" sz="2400" dirty="0">
              <a:solidFill>
                <a:srgbClr val="002060"/>
              </a:solidFill>
              <a:latin typeface="Times New Roman" pitchFamily="18" charset="0"/>
              <a:ea typeface="+mj-ea"/>
              <a:cs typeface="+mj-cs"/>
            </a:endParaRPr>
          </a:p>
        </p:txBody>
      </p:sp>
    </p:spTree>
    <p:extLst>
      <p:ext uri="{BB962C8B-B14F-4D97-AF65-F5344CB8AC3E}">
        <p14:creationId xmlns:p14="http://schemas.microsoft.com/office/powerpoint/2010/main" xmlns="" val="155330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lnSpc>
                <a:spcPct val="115000"/>
              </a:lnSpc>
              <a:spcAft>
                <a:spcPts val="1000"/>
              </a:spcAft>
              <a:buNone/>
            </a:pPr>
            <a:r>
              <a:rPr lang="kk-KZ" sz="3000" dirty="0">
                <a:solidFill>
                  <a:srgbClr val="002060"/>
                </a:solidFill>
                <a:latin typeface="Times New Roman" pitchFamily="18" charset="0"/>
              </a:rPr>
              <a:t>Цифрлық білім ресурстары кейбір әдістемелік ұсынымдарында сандық білім ресурстары деп те аталады. Ы.Алтынсарин атындағы Ұлттық білім академиясының “Cандық білім беру ресурстарын оқу үдерісінде қолдану бойынша әдістемелік ұсынымдары” бекітілген.</a:t>
            </a:r>
          </a:p>
          <a:p>
            <a:pPr marL="0" indent="0">
              <a:buNone/>
            </a:pPr>
            <a:endParaRPr lang="ru-RU" dirty="0"/>
          </a:p>
        </p:txBody>
      </p:sp>
    </p:spTree>
    <p:extLst>
      <p:ext uri="{BB962C8B-B14F-4D97-AF65-F5344CB8AC3E}">
        <p14:creationId xmlns:p14="http://schemas.microsoft.com/office/powerpoint/2010/main" xmlns="" val="3328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F484F25-820D-43EA-B6D0-B86B03F75405}"/>
              </a:ext>
            </a:extLst>
          </p:cNvPr>
          <p:cNvSpPr>
            <a:spLocks noGrp="1"/>
          </p:cNvSpPr>
          <p:nvPr>
            <p:ph type="title"/>
          </p:nvPr>
        </p:nvSpPr>
        <p:spPr/>
        <p:txBody>
          <a:bodyPr>
            <a:normAutofit/>
          </a:bodyPr>
          <a:lstStyle/>
          <a:p>
            <a:pPr algn="just">
              <a:defRPr/>
            </a:pPr>
            <a:r>
              <a:rPr lang="kk-KZ" sz="3200" b="1" dirty="0">
                <a:solidFill>
                  <a:schemeClr val="tx2"/>
                </a:solidFill>
                <a:latin typeface="Times New Roman" pitchFamily="18" charset="0"/>
                <a:ea typeface="+mn-ea"/>
                <a:cs typeface="+mn-cs"/>
              </a:rPr>
              <a:t>Цифрлық білім беру ресурстарының құрылымы</a:t>
            </a:r>
            <a:endParaRPr lang="ru-RU" sz="3200" b="1" dirty="0">
              <a:solidFill>
                <a:schemeClr val="tx2"/>
              </a:solidFill>
              <a:latin typeface="Times New Roman" pitchFamily="18" charset="0"/>
              <a:ea typeface="+mn-ea"/>
              <a:cs typeface="+mn-cs"/>
            </a:endParaRPr>
          </a:p>
        </p:txBody>
      </p:sp>
      <p:sp>
        <p:nvSpPr>
          <p:cNvPr id="15363" name="Объект 2">
            <a:extLst>
              <a:ext uri="{FF2B5EF4-FFF2-40B4-BE49-F238E27FC236}">
                <a16:creationId xmlns:a16="http://schemas.microsoft.com/office/drawing/2014/main" xmlns="" id="{DF2DD64F-9F50-4C2B-AD80-D6F9EB286306}"/>
              </a:ext>
            </a:extLst>
          </p:cNvPr>
          <p:cNvSpPr>
            <a:spLocks noGrp="1"/>
          </p:cNvSpPr>
          <p:nvPr>
            <p:ph idx="1"/>
          </p:nvPr>
        </p:nvSpPr>
        <p:spPr>
          <a:xfrm>
            <a:off x="822325" y="1846263"/>
            <a:ext cx="7543800" cy="2806700"/>
          </a:xfrm>
        </p:spPr>
        <p:txBody>
          <a:bodyPr>
            <a:normAutofit fontScale="92500" lnSpcReduction="20000"/>
          </a:bodyPr>
          <a:lstStyle/>
          <a:p>
            <a:pPr marL="457200" indent="-457200">
              <a:buFont typeface="Calibri Light" panose="020F0302020204030204" pitchFamily="34" charset="0"/>
              <a:buAutoNum type="arabicPeriod"/>
            </a:pPr>
            <a:r>
              <a:rPr lang="kk-KZ" altLang="kk-KZ"/>
              <a:t>Глосарий</a:t>
            </a:r>
          </a:p>
          <a:p>
            <a:pPr marL="457200" indent="-457200">
              <a:buFont typeface="Calibri Light" panose="020F0302020204030204" pitchFamily="34" charset="0"/>
              <a:buAutoNum type="arabicPeriod"/>
            </a:pPr>
            <a:r>
              <a:rPr lang="kk-KZ" altLang="kk-KZ"/>
              <a:t>Теориялық бөлім</a:t>
            </a:r>
          </a:p>
          <a:p>
            <a:pPr marL="457200" indent="-457200">
              <a:buFont typeface="Calibri Light" panose="020F0302020204030204" pitchFamily="34" charset="0"/>
              <a:buAutoNum type="arabicPeriod"/>
            </a:pPr>
            <a:r>
              <a:rPr lang="kk-KZ" altLang="kk-KZ"/>
              <a:t>Видео материалдар(анимация)</a:t>
            </a:r>
          </a:p>
          <a:p>
            <a:pPr marL="457200" indent="-457200">
              <a:buFont typeface="Calibri Light" panose="020F0302020204030204" pitchFamily="34" charset="0"/>
              <a:buAutoNum type="arabicPeriod"/>
            </a:pPr>
            <a:r>
              <a:rPr lang="kk-KZ" altLang="kk-KZ"/>
              <a:t>Практикалық жұмыстар</a:t>
            </a:r>
          </a:p>
          <a:p>
            <a:pPr marL="457200" indent="-457200">
              <a:buFont typeface="Calibri Light" panose="020F0302020204030204" pitchFamily="34" charset="0"/>
              <a:buAutoNum type="arabicPeriod"/>
            </a:pPr>
            <a:r>
              <a:rPr lang="kk-KZ" altLang="kk-KZ"/>
              <a:t>Білім беруді бақылауға арналған бөлім</a:t>
            </a:r>
          </a:p>
          <a:p>
            <a:pPr marL="457200" indent="-457200">
              <a:buFont typeface="Calibri Light" panose="020F0302020204030204" pitchFamily="34" charset="0"/>
              <a:buAutoNum type="arabicPeriod"/>
            </a:pPr>
            <a:r>
              <a:rPr lang="kk-KZ" altLang="kk-KZ"/>
              <a:t>Қолданылған әдебиеттер</a:t>
            </a:r>
            <a:endParaRPr lang="ru-RU" altLang="kk-K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274638"/>
            <a:ext cx="8229600" cy="1143000"/>
          </a:xfrm>
        </p:spPr>
        <p:txBody>
          <a:bodyPr>
            <a:noAutofit/>
          </a:bodyPr>
          <a:lstStyle/>
          <a:p>
            <a:pPr algn="just">
              <a:lnSpc>
                <a:spcPct val="115000"/>
              </a:lnSpc>
              <a:spcAft>
                <a:spcPts val="1000"/>
              </a:spcAft>
            </a:pPr>
            <a:r>
              <a:rPr lang="kk-KZ" sz="3200" b="1" dirty="0">
                <a:solidFill>
                  <a:schemeClr val="tx2"/>
                </a:solidFill>
                <a:latin typeface="Times New Roman" pitchFamily="18" charset="0"/>
                <a:ea typeface="+mn-ea"/>
                <a:cs typeface="+mn-cs"/>
              </a:rPr>
              <a:t>Кәсіби мамандар цифрлық білім беру ресурстары  мынадай болу керек деп атап өтеді:</a:t>
            </a:r>
          </a:p>
        </p:txBody>
      </p:sp>
      <p:sp>
        <p:nvSpPr>
          <p:cNvPr id="2" name="AutoShape 2" descr="Мультимедийный комплект КАРАОКЕ: №53674047 — медиаплееры в Алматы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AutoShape 4" descr="Мультимедийный комплект КАРАОКЕ: №53674047 — медиаплееры в Алматы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Мультимедийный комплект КАРАОКЕ: №53674047 — медиаплееры в Алматы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8" descr="Мультимедийный комплект КАРАОКЕ: №53674047 — медиаплееры в Алматы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Объект 2"/>
          <p:cNvSpPr>
            <a:spLocks noGrp="1"/>
          </p:cNvSpPr>
          <p:nvPr>
            <p:ph idx="1"/>
          </p:nvPr>
        </p:nvSpPr>
        <p:spPr>
          <a:xfrm>
            <a:off x="457200" y="1700808"/>
            <a:ext cx="8363272" cy="4425355"/>
          </a:xfrm>
        </p:spPr>
        <p:txBody>
          <a:bodyPr>
            <a:normAutofit fontScale="92500" lnSpcReduction="10000"/>
          </a:bodyPr>
          <a:lstStyle/>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оқытудың дифференцияциясы мен индивидуализациясы мүмкіншіліктеріне бағыттау;</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жеке жұмыс істеумен қатар топпен жұмыс істеуді қамтамасыз ету;</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модульдік оқыту жағдайында оқу жоспарының нұсқауларына сай болуы;</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қолданылатын материалдардың сенімді дерек көздерінен алынуы;</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тақырыптық бөлімдерді кеңейтпей, оқулықтың бөлім материалдарының көлемін арттыруға болатыны;</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техникалық платформаның мүмкіндіктерін қажетінше толық пайдалану;</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цифрлық білім ресурстарымен қатар жүйенің басқа бағдарламаларын  да параллель қолдануды қамтамасыз ету.</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әдістемелік тұрғыда қажет жағдайда жұмыстың аралық нәтижелерін сақтау мүмкіншіліктерін қамтамасыз ету;</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қажет болса, кіріктірілген контексті көмекті ұйымдастыру;</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ыңғайлы интерфейстің болуы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7555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AC3D74A-FABE-467E-B726-117B708C5940}"/>
              </a:ext>
            </a:extLst>
          </p:cNvPr>
          <p:cNvSpPr txBox="1"/>
          <p:nvPr/>
        </p:nvSpPr>
        <p:spPr>
          <a:xfrm>
            <a:off x="251520" y="1959463"/>
            <a:ext cx="8568952" cy="1833643"/>
          </a:xfrm>
          <a:prstGeom prst="rect">
            <a:avLst/>
          </a:prstGeom>
          <a:noFill/>
        </p:spPr>
        <p:txBody>
          <a:bodyPr wrap="square">
            <a:spAutoFit/>
          </a:bodyPr>
          <a:lstStyle/>
          <a:p>
            <a:pPr algn="just">
              <a:lnSpc>
                <a:spcPct val="115000"/>
              </a:lnSpc>
              <a:spcAft>
                <a:spcPts val="1000"/>
              </a:spcAft>
            </a:pPr>
            <a:r>
              <a:rPr lang="kk-KZ" sz="2000" dirty="0">
                <a:solidFill>
                  <a:srgbClr val="002060"/>
                </a:solidFill>
                <a:latin typeface="Times New Roman" pitchFamily="18" charset="0"/>
              </a:rPr>
              <a:t>Цифрлық білім беру ресурстарын қолдану арқылы педагогтар, Брюс Хайлендтің «оқыту конусы» [4] бойынша иллюстрациялар (30%)  мен  бейнефильмдерді қарау (50%), цифрлық нысанда нақты тәжірибені имитациялау (90%) арқылы білім алушының материалды меңгеруін 30%  дан  90%-ға дейін  жетілдіруге болады[5].</a:t>
            </a:r>
          </a:p>
        </p:txBody>
      </p:sp>
    </p:spTree>
    <p:extLst>
      <p:ext uri="{BB962C8B-B14F-4D97-AF65-F5344CB8AC3E}">
        <p14:creationId xmlns:p14="http://schemas.microsoft.com/office/powerpoint/2010/main" xmlns="" val="3859394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81DDEA8-AE4B-4FF5-814C-962683F6F5AD}"/>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600" y="692696"/>
            <a:ext cx="6644176" cy="4536504"/>
          </a:xfrm>
          <a:prstGeom prst="rect">
            <a:avLst/>
          </a:prstGeom>
          <a:noFill/>
          <a:ln>
            <a:noFill/>
          </a:ln>
        </p:spPr>
      </p:pic>
    </p:spTree>
    <p:extLst>
      <p:ext uri="{BB962C8B-B14F-4D97-AF65-F5344CB8AC3E}">
        <p14:creationId xmlns:p14="http://schemas.microsoft.com/office/powerpoint/2010/main" xmlns="" val="3635928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278805C7-4E0D-4813-A1D7-AABA9D881169}"/>
              </a:ext>
            </a:extLst>
          </p:cNvPr>
          <p:cNvSpPr txBox="1"/>
          <p:nvPr/>
        </p:nvSpPr>
        <p:spPr>
          <a:xfrm>
            <a:off x="467544" y="780422"/>
            <a:ext cx="8064896" cy="2748766"/>
          </a:xfrm>
          <a:prstGeom prst="rect">
            <a:avLst/>
          </a:prstGeom>
          <a:noFill/>
        </p:spPr>
        <p:txBody>
          <a:bodyPr wrap="square">
            <a:spAutoFit/>
          </a:bodyPr>
          <a:lstStyle/>
          <a:p>
            <a:pPr algn="just">
              <a:lnSpc>
                <a:spcPct val="115000"/>
              </a:lnSpc>
              <a:spcAft>
                <a:spcPts val="10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Цифрлық білім ресурстарын құруда абстрактілі ақпараттың бірнеше визуалдау цифрлық тәсілдері қолданылатындылығы аталып өтіледі: </a:t>
            </a:r>
            <a:endParaRPr lang="kk-K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түйіндерінің қасиеттері мен байланыстарымен бірге алынған бағытталған графтардың (білімдер қоры) визуализациясы;</a:t>
            </a:r>
            <a:endParaRPr lang="kk-K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түйіндердің бұтақтары көмегімен құрылған иерархиялы визуалдау; </a:t>
            </a:r>
            <a:endParaRPr lang="kk-K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сызықты деректерді бейнелеу визуализациясы;</a:t>
            </a:r>
            <a:endParaRPr lang="kk-K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тікбұрышты линза арқылы ақпаратты беттер бойынша көру;</a:t>
            </a:r>
            <a:endParaRPr lang="kk-K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пластикалық үш өлшемді беттерді пайдалану [6]. </a:t>
            </a:r>
            <a:endParaRPr lang="kk-K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762780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3814</TotalTime>
  <Words>769</Words>
  <Application>Microsoft Office PowerPoint</Application>
  <PresentationFormat>Экран (4:3)</PresentationFormat>
  <Paragraphs>52</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Оқыту үрдісін технологизациялау.  Цифрлық білім беру ресурстары.   </vt:lpstr>
      <vt:lpstr>Қоғамдағы экономикалық, саяси, әлеуметтік процестер ақпарат ғасырының жаңа талап-тілегінен қалыс қалмауы керек. Соның ішінде болашақ ақпараттық жүйелер мамандарын даярлау заман талабынан, дамып жатқан ақпараттық-коммуникациялық техника мен технологияларды игеру мен оларды құрастыру сияқты процестерден кеш қалмауы керек. Қазақстан Республикасы Үкіметінің 2017 жылдың 12 желтоқсанындағы № 827 қаулысымен «Цифрлық Қазақстан» мемлекеттік бағдарламасының басты мақсаты - цифрлық технологияларды пайдалану мен дамыту арқылы  мемлекет экономикасының бәсекелестігін және халық өмірінің сапасын арттыру [1]. Аталған бағдарламаның жүзеге асырылуы мамандарды жоғары оқу орындарында даярлаумен ұштасады.    </vt:lpstr>
      <vt:lpstr>Слайд 3</vt:lpstr>
      <vt:lpstr>Слайд 4</vt:lpstr>
      <vt:lpstr>Цифрлық білім беру ресурстарының құрылымы</vt:lpstr>
      <vt:lpstr>Кәсіби мамандар цифрлық білім беру ресурстары  мынадай болу керек деп атап өтеді:</vt:lpstr>
      <vt:lpstr>Слайд 7</vt:lpstr>
      <vt:lpstr>Слайд 8</vt:lpstr>
      <vt:lpstr>Слайд 9</vt:lpstr>
      <vt:lpstr>Е-learning технологияларының көмегімен педагогикалық үрдісте қолданылатын келесі әдістерді бөлуге болады: </vt:lpstr>
      <vt:lpstr>Слайд 11</vt:lpstr>
      <vt:lpstr>Бейнеәдіс</vt:lpstr>
      <vt:lpstr>Блог-әдіс</vt:lpstr>
      <vt:lpstr>Слайд 14</vt:lpstr>
      <vt:lpstr>Е-learning технологиялары</vt:lpstr>
      <vt:lpstr>Әдебиеттер тізімі: </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Student</cp:lastModifiedBy>
  <cp:revision>456</cp:revision>
  <cp:lastPrinted>2020-01-29T03:16:21Z</cp:lastPrinted>
  <dcterms:created xsi:type="dcterms:W3CDTF">2015-06-01T09:04:29Z</dcterms:created>
  <dcterms:modified xsi:type="dcterms:W3CDTF">2021-11-25T11:17:24Z</dcterms:modified>
</cp:coreProperties>
</file>