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20"/>
  </p:notesMasterIdLst>
  <p:handoutMasterIdLst>
    <p:handoutMasterId r:id="rId21"/>
  </p:handoutMasterIdLst>
  <p:sldIdLst>
    <p:sldId id="285" r:id="rId2"/>
    <p:sldId id="282" r:id="rId3"/>
    <p:sldId id="484" r:id="rId4"/>
    <p:sldId id="485" r:id="rId5"/>
    <p:sldId id="287" r:id="rId6"/>
    <p:sldId id="289" r:id="rId7"/>
    <p:sldId id="292" r:id="rId8"/>
    <p:sldId id="291" r:id="rId9"/>
    <p:sldId id="279" r:id="rId10"/>
    <p:sldId id="283" r:id="rId11"/>
    <p:sldId id="486" r:id="rId12"/>
    <p:sldId id="286" r:id="rId13"/>
    <p:sldId id="483" r:id="rId14"/>
    <p:sldId id="487" r:id="rId15"/>
    <p:sldId id="488" r:id="rId16"/>
    <p:sldId id="489" r:id="rId17"/>
    <p:sldId id="490" r:id="rId18"/>
    <p:sldId id="4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9DA"/>
    <a:srgbClr val="B3C9E3"/>
    <a:srgbClr val="B6C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>
      <p:cViewPr varScale="1">
        <p:scale>
          <a:sx n="67" d="100"/>
          <a:sy n="67" d="100"/>
        </p:scale>
        <p:origin x="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EF45D-1217-4EF8-B7BC-924A8736F2A4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3809D-346D-4A16-9164-735B4A850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70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F29B08-BB41-4F37-8520-F2678139B252}" type="datetimeFigureOut">
              <a:rPr lang="ru-RU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6C7349-8787-43CD-9C38-DE4D5F39D7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345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C7349-8787-43CD-9C38-DE4D5F39D75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s.epigraph.kz/" TargetMode="External"/><Relationship Id="rId2" Type="http://schemas.openxmlformats.org/officeDocument/2006/relationships/hyperlink" Target="https://lib.enu.kz/?q=kk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ieeexplore.ieee.org/Xplore/home.jsp" TargetMode="External"/><Relationship Id="rId4" Type="http://schemas.openxmlformats.org/officeDocument/2006/relationships/hyperlink" Target="https://biblioclub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s.epigraph.kz/" TargetMode="External"/><Relationship Id="rId2" Type="http://schemas.openxmlformats.org/officeDocument/2006/relationships/hyperlink" Target="https://lib.enu.kz/?q=kk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ieeexplore.ieee.org/Xplore/home.jsp" TargetMode="External"/><Relationship Id="rId4" Type="http://schemas.openxmlformats.org/officeDocument/2006/relationships/hyperlink" Target="https://biblioclub.r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scholarship.com/" TargetMode="External"/><Relationship Id="rId2" Type="http://schemas.openxmlformats.org/officeDocument/2006/relationships/hyperlink" Target="http://www.academic.oup.com/journal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link.springer.com/" TargetMode="External"/><Relationship Id="rId4" Type="http://schemas.openxmlformats.org/officeDocument/2006/relationships/hyperlink" Target="http://www.scopu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enu.kz/kk/node/189" TargetMode="External"/><Relationship Id="rId2" Type="http://schemas.openxmlformats.org/officeDocument/2006/relationships/hyperlink" Target="http://webofknowledge.com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219" y="1448780"/>
            <a:ext cx="7920880" cy="1872208"/>
          </a:xfrm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/>
          </a:bodyPr>
          <a:lstStyle/>
          <a:p>
            <a:r>
              <a:rPr lang="kk-KZ" sz="3200" b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электрондық кітапхана. Ғылыми Деректер қоры</a:t>
            </a:r>
            <a:br>
              <a:rPr lang="ru-RU" sz="3200" dirty="0"/>
            </a:b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Л.Н. Гумилев атындағы Еуразия ұлттық университеті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508" y="3068960"/>
            <a:ext cx="155751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F20281-8DDC-4D9F-AED0-4AA2BF18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2062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Л.Н. Гумилев атындағы Еуразия Ұлттық университетінің ғылыми кітапханасы</a:t>
            </a:r>
            <a:br>
              <a:rPr lang="kk-K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5" name="Объект 5">
            <a:extLst>
              <a:ext uri="{FF2B5EF4-FFF2-40B4-BE49-F238E27FC236}">
                <a16:creationId xmlns:a16="http://schemas.microsoft.com/office/drawing/2014/main" id="{18DF30C1-B74A-4CA6-945B-4D7615E64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20074" b="9401"/>
          <a:stretch>
            <a:fillRect/>
          </a:stretch>
        </p:blipFill>
        <p:spPr>
          <a:xfrm>
            <a:off x="822325" y="1989138"/>
            <a:ext cx="7543800" cy="4248150"/>
          </a:xfrm>
        </p:spPr>
      </p:pic>
      <p:sp>
        <p:nvSpPr>
          <p:cNvPr id="18436" name="Прямоугольник 4">
            <a:extLst>
              <a:ext uri="{FF2B5EF4-FFF2-40B4-BE49-F238E27FC236}">
                <a16:creationId xmlns:a16="http://schemas.microsoft.com/office/drawing/2014/main" id="{E680B4BA-18C2-43F9-93E4-FE1319D7B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317625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/>
              <a:t>lib.enu.kz</a:t>
            </a:r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113645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4">
            <a:extLst>
              <a:ext uri="{FF2B5EF4-FFF2-40B4-BE49-F238E27FC236}">
                <a16:creationId xmlns:a16="http://schemas.microsoft.com/office/drawing/2014/main" id="{402C9F36-24AF-4A9E-9782-4D4D880AC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kk-KZ"/>
          </a:p>
        </p:txBody>
      </p:sp>
      <p:pic>
        <p:nvPicPr>
          <p:cNvPr id="19459" name="Рисунок 5">
            <a:extLst>
              <a:ext uri="{FF2B5EF4-FFF2-40B4-BE49-F238E27FC236}">
                <a16:creationId xmlns:a16="http://schemas.microsoft.com/office/drawing/2014/main" id="{9DD87EDD-3424-4B5D-8184-C67F78A36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4963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6">
            <a:extLst>
              <a:ext uri="{FF2B5EF4-FFF2-40B4-BE49-F238E27FC236}">
                <a16:creationId xmlns:a16="http://schemas.microsoft.com/office/drawing/2014/main" id="{C3117292-21DE-4FC6-9073-0F09B6C10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6488113"/>
            <a:ext cx="820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kk-KZ"/>
              <a:t>https://library.enu.kz/MegaPro/Web/SearchResult/ToPage/1</a:t>
            </a:r>
          </a:p>
        </p:txBody>
      </p:sp>
    </p:spTree>
    <p:extLst>
      <p:ext uri="{BB962C8B-B14F-4D97-AF65-F5344CB8AC3E}">
        <p14:creationId xmlns:p14="http://schemas.microsoft.com/office/powerpoint/2010/main" val="75712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67FC5-BF9A-4947-8831-636A14F4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6524625"/>
            <a:ext cx="7543800" cy="333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https://my.enu.kz/page_diser.php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3" name="Объект 3">
            <a:extLst>
              <a:ext uri="{FF2B5EF4-FFF2-40B4-BE49-F238E27FC236}">
                <a16:creationId xmlns:a16="http://schemas.microsoft.com/office/drawing/2014/main" id="{B88B6F57-7A63-4867-99AF-9131BF593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80963"/>
            <a:ext cx="8713788" cy="6130925"/>
          </a:xfrm>
        </p:spPr>
      </p:pic>
    </p:spTree>
    <p:extLst>
      <p:ext uri="{BB962C8B-B14F-4D97-AF65-F5344CB8AC3E}">
        <p14:creationId xmlns:p14="http://schemas.microsoft.com/office/powerpoint/2010/main" val="221786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C12B9-A2CB-4ADB-9B98-CF7FDBEC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71" y="5733256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Еуразия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ұлттық университетітінің электрондық кітапхана </a:t>
            </a:r>
            <a:r>
              <a:rPr lang="kk-KZ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https://lib.enu.kz/?q=kk</a:t>
            </a:r>
            <a:endParaRPr lang="kk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0AD89-C510-462C-898F-B30573A8D623}"/>
              </a:ext>
            </a:extLst>
          </p:cNvPr>
          <p:cNvSpPr txBox="1"/>
          <p:nvPr/>
        </p:nvSpPr>
        <p:spPr>
          <a:xfrm>
            <a:off x="755576" y="996026"/>
            <a:ext cx="79312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kk-KZ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kk-KZ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«Эпиграф»  деректер қоры</a:t>
            </a:r>
            <a:r>
              <a:rPr lang="kk-KZ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kk-KZ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ҚР жоғары оқу орындарын отандық "ЭВЕРО" баспасы шығарған оқулықтар және оқу құралдарымен қамтамасыз ететін ресурс. Басылымдар қазақ, орыс және ағылшын тілдерінде толық мәтінді іздеу мүмкіндігімен ұсынылған.</a:t>
            </a:r>
            <a:endParaRPr lang="kk-K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64C937-74AE-4CE7-AA47-3F36DBC73A16}"/>
              </a:ext>
            </a:extLst>
          </p:cNvPr>
          <p:cNvSpPr txBox="1"/>
          <p:nvPr/>
        </p:nvSpPr>
        <p:spPr>
          <a:xfrm>
            <a:off x="728598" y="2468283"/>
            <a:ext cx="7931224" cy="2939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ЭБС «Университетская библиотека онлайн»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жетекші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баспаларының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білімдерінің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салалары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әдебиеттердің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материалдарына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ЖОО-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қолжетімділігін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платформасы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Ресурс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білімнің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салаларында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100 000-нан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басылымдарға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жеткізуге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оқулықтар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монографиялар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басылымдар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анықтамалық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кітаптар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сөздіктер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энциклопедиялар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бейне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аудио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көрнекі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басылымдар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нон-фикшн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  <a:endParaRPr lang="kk-K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59671-35F7-41D5-ADA0-0B284C7C55CC}"/>
              </a:ext>
            </a:extLst>
          </p:cNvPr>
          <p:cNvSpPr txBox="1"/>
          <p:nvPr/>
        </p:nvSpPr>
        <p:spPr>
          <a:xfrm>
            <a:off x="755576" y="301502"/>
            <a:ext cx="8064896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IEEE </a:t>
            </a:r>
            <a:r>
              <a:rPr lang="ru-RU" sz="1800" b="1" u="none" strike="noStrike" dirty="0" err="1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Xplore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IEEE (Электротехника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электроника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инженерлері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институты)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кәсіби-техникалық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қауымдастығының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кітапханасы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9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F20281-8DDC-4D9F-AED0-4AA2BF18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2062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Л.Н. Гумилев атындағы Еуразия Ұлттық университетінің ғылыми кітапханасы</a:t>
            </a:r>
            <a:br>
              <a:rPr lang="kk-K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5" name="Объект 5">
            <a:extLst>
              <a:ext uri="{FF2B5EF4-FFF2-40B4-BE49-F238E27FC236}">
                <a16:creationId xmlns:a16="http://schemas.microsoft.com/office/drawing/2014/main" id="{18DF30C1-B74A-4CA6-945B-4D7615E64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20074" b="9401"/>
          <a:stretch>
            <a:fillRect/>
          </a:stretch>
        </p:blipFill>
        <p:spPr>
          <a:xfrm>
            <a:off x="822325" y="1989138"/>
            <a:ext cx="7543800" cy="4248150"/>
          </a:xfrm>
        </p:spPr>
      </p:pic>
      <p:sp>
        <p:nvSpPr>
          <p:cNvPr id="18436" name="Прямоугольник 4">
            <a:extLst>
              <a:ext uri="{FF2B5EF4-FFF2-40B4-BE49-F238E27FC236}">
                <a16:creationId xmlns:a16="http://schemas.microsoft.com/office/drawing/2014/main" id="{E680B4BA-18C2-43F9-93E4-FE1319D7B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317625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/>
              <a:t>lib.enu.kz</a:t>
            </a:r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128798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4">
            <a:extLst>
              <a:ext uri="{FF2B5EF4-FFF2-40B4-BE49-F238E27FC236}">
                <a16:creationId xmlns:a16="http://schemas.microsoft.com/office/drawing/2014/main" id="{402C9F36-24AF-4A9E-9782-4D4D880AC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kk-KZ"/>
          </a:p>
        </p:txBody>
      </p:sp>
      <p:pic>
        <p:nvPicPr>
          <p:cNvPr id="19459" name="Рисунок 5">
            <a:extLst>
              <a:ext uri="{FF2B5EF4-FFF2-40B4-BE49-F238E27FC236}">
                <a16:creationId xmlns:a16="http://schemas.microsoft.com/office/drawing/2014/main" id="{9DD87EDD-3424-4B5D-8184-C67F78A36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4963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6">
            <a:extLst>
              <a:ext uri="{FF2B5EF4-FFF2-40B4-BE49-F238E27FC236}">
                <a16:creationId xmlns:a16="http://schemas.microsoft.com/office/drawing/2014/main" id="{C3117292-21DE-4FC6-9073-0F09B6C10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6488113"/>
            <a:ext cx="820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kk-KZ"/>
              <a:t>https://library.enu.kz/MegaPro/Web/SearchResult/ToPage/1</a:t>
            </a:r>
          </a:p>
        </p:txBody>
      </p:sp>
    </p:spTree>
    <p:extLst>
      <p:ext uri="{BB962C8B-B14F-4D97-AF65-F5344CB8AC3E}">
        <p14:creationId xmlns:p14="http://schemas.microsoft.com/office/powerpoint/2010/main" val="1945107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67FC5-BF9A-4947-8831-636A14F4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6524625"/>
            <a:ext cx="7543800" cy="333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https://my.enu.kz/page_diser.php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3" name="Объект 3">
            <a:extLst>
              <a:ext uri="{FF2B5EF4-FFF2-40B4-BE49-F238E27FC236}">
                <a16:creationId xmlns:a16="http://schemas.microsoft.com/office/drawing/2014/main" id="{B88B6F57-7A63-4867-99AF-9131BF593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80963"/>
            <a:ext cx="8713788" cy="6130925"/>
          </a:xfrm>
        </p:spPr>
      </p:pic>
    </p:spTree>
    <p:extLst>
      <p:ext uri="{BB962C8B-B14F-4D97-AF65-F5344CB8AC3E}">
        <p14:creationId xmlns:p14="http://schemas.microsoft.com/office/powerpoint/2010/main" val="305296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C12B9-A2CB-4ADB-9B98-CF7FDBEC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71" y="5733256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Еуразия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ұлттық университетітінің электрондық кітапхана </a:t>
            </a:r>
            <a:r>
              <a:rPr lang="kk-KZ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https://lib.enu.kz/?q=kk</a:t>
            </a:r>
            <a:endParaRPr lang="kk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0AD89-C510-462C-898F-B30573A8D623}"/>
              </a:ext>
            </a:extLst>
          </p:cNvPr>
          <p:cNvSpPr txBox="1"/>
          <p:nvPr/>
        </p:nvSpPr>
        <p:spPr>
          <a:xfrm>
            <a:off x="755576" y="996026"/>
            <a:ext cx="79312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kk-KZ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kk-KZ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«Эпиграф»  деректер қоры</a:t>
            </a:r>
            <a:r>
              <a:rPr lang="kk-KZ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kk-KZ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ҚР жоғары оқу орындарын отандық "ЭВЕРО" баспасы шығарған оқулықтар және оқу құралдарымен қамтамасыз ететін ресурс. Басылымдар қазақ, орыс және ағылшын тілдерінде толық мәтінді іздеу мүмкіндігімен ұсынылған.</a:t>
            </a:r>
            <a:endParaRPr lang="kk-K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64C937-74AE-4CE7-AA47-3F36DBC73A16}"/>
              </a:ext>
            </a:extLst>
          </p:cNvPr>
          <p:cNvSpPr txBox="1"/>
          <p:nvPr/>
        </p:nvSpPr>
        <p:spPr>
          <a:xfrm>
            <a:off x="728598" y="2468283"/>
            <a:ext cx="7931224" cy="2939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ЭБС «Университетская библиотека онлайн»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жетекші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баспаларының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білімдерінің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салалары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әдебиеттердің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материалдарына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ЖОО-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қолжетімділігін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платформасы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Ресурс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білімнің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салаларында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100 000-нан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басылымдарға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жеткізуге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оқулықтар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монографиялар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басылымдар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анықтамалық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кітаптар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сөздіктер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энциклопедиялар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бейне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аудио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көрнекі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басылымдар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нон-фикшн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  <a:endParaRPr lang="kk-K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59671-35F7-41D5-ADA0-0B284C7C55CC}"/>
              </a:ext>
            </a:extLst>
          </p:cNvPr>
          <p:cNvSpPr txBox="1"/>
          <p:nvPr/>
        </p:nvSpPr>
        <p:spPr>
          <a:xfrm>
            <a:off x="755576" y="301502"/>
            <a:ext cx="8064896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IEEE </a:t>
            </a:r>
            <a:r>
              <a:rPr lang="ru-RU" sz="1800" b="1" u="none" strike="noStrike" dirty="0" err="1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Xplore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IEEE (Электротехника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электроника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инженерлері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институты)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кәсіби-техникалық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қауымдастығының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кітапханасы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90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A44FF-58DE-460E-8599-936E7447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kk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21E8C6-FDC6-4BE9-B213-21D1A4558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ұйымдарына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педагогтардың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біліктілігін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арттыруды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әдістемесі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Ахметова Г.К.,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Караев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Ж.А.,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Мухамбетжанова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С.Т. //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Алматы:АҚ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«ҰБАО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Өрлеу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2013.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ТМД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елдеріндегі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ақпараттандырудың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форумының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мақалалар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жинағы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(18-19 бет.38-39 бет. 118-119 бет. 460-461 бет).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Журнал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№ 11(6 бет)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Журнал «Информатика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№ 1 – 2010 ж (11-14 б)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55404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1E36DA85-39EF-493E-9FB3-49AE6193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981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kk-KZ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Ғылыми деректер қорлар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968CFDBF-E53F-418F-80B2-6248F97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fontAlgn="auto">
              <a:buFont typeface="+mj-lt"/>
              <a:buAutoNum type="arabicPeriod"/>
              <a:defRPr/>
            </a:pPr>
            <a:endParaRPr lang="kk-KZ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sk-SK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of Science</a:t>
            </a:r>
            <a:endParaRPr lang="kk-KZ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sk-SK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Scopus</a:t>
            </a: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Google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академиясы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dissercat.com</a:t>
            </a:r>
            <a:endParaRPr lang="kk-KZ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kk-KZ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e-library</a:t>
            </a:r>
            <a:endParaRPr lang="kk-KZ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lib.enu.kz</a:t>
            </a:r>
            <a:endParaRPr lang="kk-KZ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50DE7B-F0E9-4132-BDE8-98DC4C910B2D}"/>
              </a:ext>
            </a:extLst>
          </p:cNvPr>
          <p:cNvSpPr txBox="1"/>
          <p:nvPr/>
        </p:nvSpPr>
        <p:spPr>
          <a:xfrm>
            <a:off x="467544" y="548680"/>
            <a:ext cx="8208912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b="1" u="none" strike="noStrike" dirty="0" err="1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Oxford</a:t>
            </a:r>
            <a:r>
              <a:rPr lang="ru-RU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800" b="1" u="none" strike="noStrike" dirty="0" err="1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Jurnals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Oxford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University Press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баспасының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2018-2019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қатарлы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академиялық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онлайн порталы.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Әлемдегіалдыңғықатарлыакадемиялықжурналдардың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толықколлекциясынбіріктіреді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(Mathematics &amp; Physical TITLES Sciences Collection, Humanities Collection, Social Sciences Collection, Law Collection)</a:t>
            </a:r>
            <a:endParaRPr lang="kk-K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3AFE0-C6AF-4A7F-AEA1-968713CDC9F5}"/>
              </a:ext>
            </a:extLst>
          </p:cNvPr>
          <p:cNvSpPr txBox="1"/>
          <p:nvPr/>
        </p:nvSpPr>
        <p:spPr>
          <a:xfrm>
            <a:off x="467544" y="2437286"/>
            <a:ext cx="8208912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b="1" u="none" strike="noStrike" dirty="0" err="1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Oxford</a:t>
            </a:r>
            <a:r>
              <a:rPr lang="ru-RU" sz="1800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ru-RU" sz="1800" b="1" u="none" strike="noStrike" dirty="0" err="1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Scholarship</a:t>
            </a:r>
            <a:r>
              <a:rPr lang="ru-RU" sz="1800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ru-RU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Online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Oxford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University Press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баспасының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кітаптары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ұсынатын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онлайн-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кітапхана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OSO 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қорында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елінде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мекеменің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20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пәндік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облысты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15000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  <a:endParaRPr lang="kk-K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A2CE5-9955-46D6-BEB9-743614981E74}"/>
              </a:ext>
            </a:extLst>
          </p:cNvPr>
          <p:cNvSpPr txBox="1"/>
          <p:nvPr/>
        </p:nvSpPr>
        <p:spPr>
          <a:xfrm>
            <a:off x="497310" y="4232723"/>
            <a:ext cx="8395170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b="1" u="none" strike="noStrike" dirty="0" err="1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Scopus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конференция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материалдары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патенттер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сериялары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монографиялар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басылымдардан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-та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5000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баспасынан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шығатын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22000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басылымдар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  <a:endParaRPr lang="kk-K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AC236B-046E-4E5A-B9B0-21A8B24E0B8A}"/>
              </a:ext>
            </a:extLst>
          </p:cNvPr>
          <p:cNvSpPr txBox="1"/>
          <p:nvPr/>
        </p:nvSpPr>
        <p:spPr>
          <a:xfrm>
            <a:off x="497310" y="5614790"/>
            <a:ext cx="8395170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Springer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форматтағы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контенттік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басылымдардың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3000-нан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журнал бар,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550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журналына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қолжетімді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1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8BB2F6-298E-4064-BBA1-2C8E360C1254}"/>
              </a:ext>
            </a:extLst>
          </p:cNvPr>
          <p:cNvSpPr txBox="1"/>
          <p:nvPr/>
        </p:nvSpPr>
        <p:spPr>
          <a:xfrm>
            <a:off x="467544" y="620688"/>
            <a:ext cx="8496944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Web </a:t>
            </a:r>
            <a:r>
              <a:rPr lang="ru-RU" sz="1800" b="1" u="none" strike="noStrike" dirty="0" err="1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of</a:t>
            </a:r>
            <a:r>
              <a:rPr lang="ru-RU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Science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реферативтік-библиографиялық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гуманитарлық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ғылымдар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атақты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12500 журналы мен 148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конференция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материалдарынан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C442-75B0-4A16-91FD-83DBBB8CA486}"/>
              </a:ext>
            </a:extLst>
          </p:cNvPr>
          <p:cNvSpPr txBox="1"/>
          <p:nvPr/>
        </p:nvSpPr>
        <p:spPr>
          <a:xfrm>
            <a:off x="467544" y="1800189"/>
            <a:ext cx="8496944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b="1" u="none" strike="noStrike" dirty="0" err="1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eLibrary</a:t>
            </a:r>
            <a:r>
              <a:rPr lang="ru-RU" sz="1800" b="1" u="none" strike="noStrike" dirty="0">
                <a:solidFill>
                  <a:srgbClr val="2EA4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USA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тіліндегі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ақпараттарды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журналдардағы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мақалаларды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жаңалықтарды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диссертацияларды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кітаптар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басылымдарды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қамтитын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JSTOR,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ProQuest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Ebrary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25 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қорының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қорына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кітапханада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«American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Corner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Maker Space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Astana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ақпараттық-ресурстар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орталығында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қолжетімді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3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B3973-0953-4C50-BBBD-C2CFC5AD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981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of Science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C0F7A014-09E0-450E-8707-1741F7D13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k-KZ"/>
              <a:t>Web of Science – </a:t>
            </a:r>
            <a:r>
              <a:rPr lang="ru-RU" altLang="kk-KZ"/>
              <a:t>бұл техникалық, гуманитарлық, қоғамдық ғылымдар бойынша мұқият іріктелген ғылыми әдебиеттерді индекстейтін ғылымометриялық дерекқоры. </a:t>
            </a:r>
          </a:p>
          <a:p>
            <a:r>
              <a:rPr lang="ru-RU" altLang="kk-KZ"/>
              <a:t>Бастапқыда оның иесі </a:t>
            </a:r>
            <a:r>
              <a:rPr lang="en-US" altLang="kk-KZ"/>
              <a:t>Thomson Reuters </a:t>
            </a:r>
            <a:r>
              <a:rPr lang="ru-RU" altLang="kk-KZ"/>
              <a:t>компаниясы болды, 2016 жылдан бастап </a:t>
            </a:r>
            <a:r>
              <a:rPr lang="en-US" altLang="kk-KZ"/>
              <a:t>Web of Science </a:t>
            </a:r>
            <a:r>
              <a:rPr lang="ru-RU" altLang="kk-KZ"/>
              <a:t>басқарушысы "</a:t>
            </a:r>
            <a:r>
              <a:rPr lang="en-US" altLang="kk-KZ"/>
              <a:t>Clarivate Analytics"</a:t>
            </a:r>
            <a:r>
              <a:rPr lang="ru-RU" altLang="kk-KZ"/>
              <a:t>медиа-компаниясы болды. Ол ақпараттық платформаларды әзірлеумен, зияткерлік активтерді жинаумен айналысады және оның өнімдеріне жазылу арқылы қуаттанады. Осы дерекқорға кіретін барлық басылымдар мұқият таңдаудан өтеді және жыл сайын сараптау комиссиясымен тексеріледі.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11DB5-E905-4102-88DA-B8D629A8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Scopus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906AA015-05DD-467A-A407-8966D5709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k-KZ"/>
              <a:t>"Scopus "</a:t>
            </a:r>
            <a:r>
              <a:rPr lang="ru-RU" altLang="kk-KZ"/>
              <a:t>немесе" Скопус " (ресми атаудың соңғы нұсқасы: </a:t>
            </a:r>
            <a:r>
              <a:rPr lang="en-US" altLang="kk-KZ"/>
              <a:t>SciVerse Scopus) — </a:t>
            </a:r>
            <a:r>
              <a:rPr lang="ru-RU" altLang="kk-KZ"/>
              <a:t>библиографиялық және реферативтік дерекқор және ғылыми басылымдарда жарияланған мақалалардың дәйексөз келтірілуін қадағалауға арналған құрал. Техникалық, медициналық және гуманитарлық ғылымдар бойынша ғылыми басылымдардың 24 мың атауын 5 мың баспагер индекстейді. Деректер базасы ғылыми журналдарды, конференция материалдарын және сериялық кітап басылымдарын, сондай-ақ "кәсіби" журналдарды (</a:t>
            </a:r>
            <a:r>
              <a:rPr lang="en-US" altLang="kk-KZ"/>
              <a:t>trade Journals) </a:t>
            </a:r>
            <a:r>
              <a:rPr lang="ru-RU" altLang="kk-KZ"/>
              <a:t>индекстейді. Әзірлеуші және </a:t>
            </a:r>
            <a:r>
              <a:rPr lang="en-US" altLang="kk-KZ"/>
              <a:t>Scopus </a:t>
            </a:r>
            <a:r>
              <a:rPr lang="ru-RU" altLang="kk-KZ"/>
              <a:t>иесі-</a:t>
            </a:r>
            <a:r>
              <a:rPr lang="en-US" altLang="kk-KZ"/>
              <a:t>Elsevier </a:t>
            </a:r>
            <a:r>
              <a:rPr lang="ru-RU" altLang="kk-KZ"/>
              <a:t>баспа корпорациясы. Деректер базасы веб-интерфейс арқылы жазылу шарттары бойынша қол жетімді. Іздеу жүйесі веб-беттерді және патенттік дерекқорды іздеу үшін </a:t>
            </a:r>
            <a:r>
              <a:rPr lang="en-US" altLang="kk-KZ"/>
              <a:t>Scirus </a:t>
            </a:r>
            <a:r>
              <a:rPr lang="ru-RU" altLang="kk-KZ"/>
              <a:t>іздеу жүйесімен біріктірілген.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3">
            <a:extLst>
              <a:ext uri="{FF2B5EF4-FFF2-40B4-BE49-F238E27FC236}">
                <a16:creationId xmlns:a16="http://schemas.microsoft.com/office/drawing/2014/main" id="{7D34530F-1182-4DE7-A0B7-3BCA54DD4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20713"/>
            <a:ext cx="7993062" cy="52482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58CB2-4E3F-4FF0-926C-71709F05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693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dissercat.com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1" name="Объект 3">
            <a:extLst>
              <a:ext uri="{FF2B5EF4-FFF2-40B4-BE49-F238E27FC236}">
                <a16:creationId xmlns:a16="http://schemas.microsoft.com/office/drawing/2014/main" id="{6F8898F1-8B7C-4924-B967-F5A91549F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81075"/>
            <a:ext cx="8208963" cy="53276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>
            <a:extLst>
              <a:ext uri="{FF2B5EF4-FFF2-40B4-BE49-F238E27FC236}">
                <a16:creationId xmlns:a16="http://schemas.microsoft.com/office/drawing/2014/main" id="{ABB31CF8-7254-43EF-8B92-C16890CF0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  <a:p>
            <a:endParaRPr lang="ru-RU" altLang="ru-RU"/>
          </a:p>
          <a:p>
            <a:r>
              <a:rPr lang="ru-RU" altLang="ru-RU" sz="4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3818</TotalTime>
  <Words>913</Words>
  <Application>Microsoft Office PowerPoint</Application>
  <PresentationFormat>Экран (4:3)</PresentationFormat>
  <Paragraphs>47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электрондық кітапхана. Ғылыми Деректер қоры </vt:lpstr>
      <vt:lpstr>Ғылыми деректер қорлар</vt:lpstr>
      <vt:lpstr>Презентация PowerPoint</vt:lpstr>
      <vt:lpstr>Презентация PowerPoint</vt:lpstr>
      <vt:lpstr>Web of Science </vt:lpstr>
      <vt:lpstr>Scopus</vt:lpstr>
      <vt:lpstr>Презентация PowerPoint</vt:lpstr>
      <vt:lpstr>dissercat.com</vt:lpstr>
      <vt:lpstr>Презентация PowerPoint</vt:lpstr>
      <vt:lpstr>Л.Н. Гумилев атындағы Еуразия Ұлттық университетінің ғылыми кітапханасы </vt:lpstr>
      <vt:lpstr>Презентация PowerPoint</vt:lpstr>
      <vt:lpstr>https://my.enu.kz/page_diser.php</vt:lpstr>
      <vt:lpstr>Еуразия ұлттық университетітінің электрондық кітапхана https://lib.enu.kz/?q=kk</vt:lpstr>
      <vt:lpstr>Л.Н. Гумилев атындағы Еуразия Ұлттық университетінің ғылыми кітапханасы </vt:lpstr>
      <vt:lpstr>Презентация PowerPoint</vt:lpstr>
      <vt:lpstr>https://my.enu.kz/page_diser.php</vt:lpstr>
      <vt:lpstr>Еуразия ұлттық университетітінің электрондық кітапхана https://lib.enu.kz/?q=kk</vt:lpstr>
      <vt:lpstr>Әдебиеттер тізімі: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Деректерді өңдеуде процессорларды  параллель қолдану</dc:title>
  <dc:creator>23</dc:creator>
  <cp:lastModifiedBy>Карелхан Нурсауле</cp:lastModifiedBy>
  <cp:revision>457</cp:revision>
  <cp:lastPrinted>2020-01-29T03:16:21Z</cp:lastPrinted>
  <dcterms:created xsi:type="dcterms:W3CDTF">2015-06-01T09:04:29Z</dcterms:created>
  <dcterms:modified xsi:type="dcterms:W3CDTF">2021-11-11T11:59:20Z</dcterms:modified>
</cp:coreProperties>
</file>