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14"/>
  </p:notesMasterIdLst>
  <p:handoutMasterIdLst>
    <p:handoutMasterId r:id="rId15"/>
  </p:handoutMasterIdLst>
  <p:sldIdLst>
    <p:sldId id="285" r:id="rId2"/>
    <p:sldId id="428" r:id="rId3"/>
    <p:sldId id="469" r:id="rId4"/>
    <p:sldId id="476" r:id="rId5"/>
    <p:sldId id="470" r:id="rId6"/>
    <p:sldId id="471" r:id="rId7"/>
    <p:sldId id="475" r:id="rId8"/>
    <p:sldId id="452" r:id="rId9"/>
    <p:sldId id="467" r:id="rId10"/>
    <p:sldId id="473" r:id="rId11"/>
    <p:sldId id="343" r:id="rId12"/>
    <p:sldId id="47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9DA"/>
    <a:srgbClr val="B3C9E3"/>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68" d="100"/>
          <a:sy n="68" d="100"/>
        </p:scale>
        <p:origin x="14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t>11.11.2021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t>‹#›</a:t>
            </a:fld>
            <a:endParaRPr lang="ru-RU"/>
          </a:p>
        </p:txBody>
      </p:sp>
    </p:spTree>
    <p:extLst>
      <p:ext uri="{BB962C8B-B14F-4D97-AF65-F5344CB8AC3E}">
        <p14:creationId xmlns:p14="http://schemas.microsoft.com/office/powerpoint/2010/main"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11.11.2021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r>
              <a:rPr lang="kk-KZ" sz="3200" b="1" cap="all" dirty="0">
                <a:solidFill>
                  <a:schemeClr val="tx2"/>
                </a:solidFill>
                <a:latin typeface="Times New Roman" pitchFamily="18" charset="0"/>
                <a:cs typeface="Times New Roman" pitchFamily="18" charset="0"/>
              </a:rPr>
              <a:t>Мультимедиа технологияларын қолданылатын аймақтары </a:t>
            </a:r>
            <a:br>
              <a:rPr lang="ru-RU" sz="3200" dirty="0"/>
            </a:br>
            <a:endParaRPr lang="en-US" sz="3200"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989508" y="3068960"/>
            <a:ext cx="1557518" cy="12241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93" t="15349" r="15181" b="9866"/>
          <a:stretch/>
        </p:blipFill>
        <p:spPr bwMode="auto">
          <a:xfrm>
            <a:off x="611560" y="533924"/>
            <a:ext cx="7659322" cy="562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27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buFont typeface="Arial" charset="0"/>
              <a:buNone/>
            </a:pPr>
            <a:endParaRPr lang="kk-KZ" dirty="0"/>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1C8EA5-2911-45C0-BEB6-527B394E761B}"/>
              </a:ext>
            </a:extLst>
          </p:cNvPr>
          <p:cNvSpPr>
            <a:spLocks noGrp="1"/>
          </p:cNvSpPr>
          <p:nvPr>
            <p:ph type="title"/>
          </p:nvPr>
        </p:nvSpPr>
        <p:spPr>
          <a:xfrm>
            <a:off x="611560" y="753334"/>
            <a:ext cx="8229600" cy="1143000"/>
          </a:xfrm>
        </p:spPr>
        <p:txBody>
          <a:bodyPr>
            <a:normAutofit fontScale="90000"/>
          </a:bodyPr>
          <a:lstStyle/>
          <a:p>
            <a:r>
              <a:rPr lang="kk-KZ" b="1" dirty="0">
                <a:latin typeface="Times New Roman" panose="02020603050405020304" pitchFamily="18" charset="0"/>
                <a:ea typeface="Calibri" panose="020F0502020204030204" pitchFamily="34" charset="0"/>
                <a:cs typeface="Times New Roman" panose="02020603050405020304" pitchFamily="18" charset="0"/>
              </a:rPr>
              <a:t>Қолданылған әдебиеттер</a:t>
            </a:r>
            <a:br>
              <a:rPr lang="kk-KZ" dirty="0">
                <a:latin typeface="Calibri" panose="020F0502020204030204" pitchFamily="34" charset="0"/>
                <a:ea typeface="Calibri" panose="020F0502020204030204" pitchFamily="34" charset="0"/>
                <a:cs typeface="Times New Roman" panose="02020603050405020304" pitchFamily="18" charset="0"/>
              </a:rPr>
            </a:br>
            <a:endParaRPr lang="kk-KZ" dirty="0"/>
          </a:p>
        </p:txBody>
      </p:sp>
      <p:sp>
        <p:nvSpPr>
          <p:cNvPr id="3" name="Объект 2">
            <a:extLst>
              <a:ext uri="{FF2B5EF4-FFF2-40B4-BE49-F238E27FC236}">
                <a16:creationId xmlns:a16="http://schemas.microsoft.com/office/drawing/2014/main" id="{49EE6F8F-8C9C-4369-8FAE-0FC4BEF1F857}"/>
              </a:ext>
            </a:extLst>
          </p:cNvPr>
          <p:cNvSpPr>
            <a:spLocks noGrp="1"/>
          </p:cNvSpPr>
          <p:nvPr>
            <p:ph idx="1"/>
          </p:nvPr>
        </p:nvSpPr>
        <p:spPr>
          <a:xfrm>
            <a:off x="457200" y="2332037"/>
            <a:ext cx="8229600" cy="4525963"/>
          </a:xfrm>
        </p:spPr>
        <p:txBody>
          <a:bodyPr/>
          <a:lstStyle/>
          <a:p>
            <a:pPr marL="342900" lvl="0" indent="-342900" algn="just">
              <a:lnSpc>
                <a:spcPct val="115000"/>
              </a:lnSpc>
              <a:buFont typeface="+mj-lt"/>
              <a:buAutoNum type="arabicPeriod"/>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Карелхан Н.,  Серік М.,   Альжанов А.К.  RadStudio ортасында программалау мен параллель есептеулер. Алматы: ССК, 2017ж, -168 б.</a:t>
            </a:r>
            <a:endParaRPr lang="kk-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Жақыпбекова Г.Т.Flash-те мультимедиалық технологияларының негіздері [Текст] : оқу құралы. Қазақстан Республикасы Білім және ғылым министрлігі. - Алматы : ССК, 2019</a:t>
            </a:r>
            <a:endParaRPr lang="kk-K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kk-KZ" dirty="0"/>
          </a:p>
        </p:txBody>
      </p:sp>
    </p:spTree>
    <p:extLst>
      <p:ext uri="{BB962C8B-B14F-4D97-AF65-F5344CB8AC3E}">
        <p14:creationId xmlns:p14="http://schemas.microsoft.com/office/powerpoint/2010/main" val="6780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467544" y="188640"/>
            <a:ext cx="8424936" cy="6336703"/>
          </a:xfrm>
        </p:spPr>
        <p:txBody>
          <a:bodyPr>
            <a:noAutofit/>
          </a:bodyPr>
          <a:lstStyle/>
          <a:p>
            <a:pPr algn="l"/>
            <a:br>
              <a:rPr lang="kk-KZ" sz="2200" b="1" dirty="0">
                <a:solidFill>
                  <a:srgbClr val="002060"/>
                </a:solidFill>
                <a:latin typeface="Times New Roman" pitchFamily="18" charset="0"/>
              </a:rPr>
            </a:br>
            <a:r>
              <a:rPr lang="kk-KZ" sz="2200" b="1" dirty="0">
                <a:solidFill>
                  <a:srgbClr val="002060"/>
                </a:solidFill>
                <a:latin typeface="Times New Roman" pitchFamily="18" charset="0"/>
              </a:rPr>
              <a:t>	</a:t>
            </a:r>
            <a:r>
              <a:rPr lang="kk-KZ" sz="2200" dirty="0">
                <a:solidFill>
                  <a:srgbClr val="002060"/>
                </a:solidFill>
                <a:latin typeface="Times New Roman" pitchFamily="18" charset="0"/>
              </a:rPr>
              <a:t>Мультимедиа-өнімдері мен мультимедиа- қосымшаларын қолданудың негізгі аймақтары:</a:t>
            </a:r>
            <a:br>
              <a:rPr lang="en-US" sz="2200" dirty="0">
                <a:solidFill>
                  <a:srgbClr val="002060"/>
                </a:solidFill>
                <a:latin typeface="Times New Roman" pitchFamily="18" charset="0"/>
              </a:rPr>
            </a:br>
            <a:r>
              <a:rPr lang="en-US" sz="2200" dirty="0">
                <a:solidFill>
                  <a:srgbClr val="002060"/>
                </a:solidFill>
                <a:latin typeface="Times New Roman" pitchFamily="18" charset="0"/>
              </a:rPr>
              <a:t>	-</a:t>
            </a:r>
            <a:r>
              <a:rPr lang="kk-KZ" sz="2200" dirty="0">
                <a:solidFill>
                  <a:srgbClr val="002060"/>
                </a:solidFill>
                <a:latin typeface="Times New Roman" pitchFamily="18" charset="0"/>
              </a:rPr>
              <a:t>Тауар мен қызметтерді презентациялауға арналған бизнес саласы; кәсіптік оқу; маркетинг; жарнама, мәліметтер қорын құру; телеконференция мен каталогтар; экономикалық ақпаратпен алмасу; электронды сауда жүйесі.   </a:t>
            </a:r>
            <a:br>
              <a:rPr lang="en-US" sz="2200" dirty="0">
                <a:solidFill>
                  <a:srgbClr val="002060"/>
                </a:solidFill>
                <a:latin typeface="Times New Roman" pitchFamily="18" charset="0"/>
              </a:rPr>
            </a:br>
            <a:r>
              <a:rPr lang="en-US" sz="2200" dirty="0">
                <a:solidFill>
                  <a:srgbClr val="002060"/>
                </a:solidFill>
                <a:latin typeface="Times New Roman" pitchFamily="18" charset="0"/>
              </a:rPr>
              <a:t>	-</a:t>
            </a:r>
            <a:r>
              <a:rPr lang="kk-KZ" sz="2200" dirty="0">
                <a:solidFill>
                  <a:srgbClr val="002060"/>
                </a:solidFill>
                <a:latin typeface="Times New Roman" pitchFamily="18" charset="0"/>
              </a:rPr>
              <a:t>Дәстүрлі және дәстүрлі емес әдістерді қолданатын  білім беру орталықтары, оның ішінде әртүрлі обьектілерді ақпараттық модельдеу негізіндегі интерактивті әдістерді, физикалық, химиялық, әлеуметтік, экономикалық және басқа мазмұнды құбылыстардың процесін модельдеу;</a:t>
            </a:r>
            <a:br>
              <a:rPr lang="en-US" sz="2200" dirty="0">
                <a:solidFill>
                  <a:srgbClr val="002060"/>
                </a:solidFill>
                <a:latin typeface="Times New Roman" pitchFamily="18" charset="0"/>
              </a:rPr>
            </a:br>
            <a:r>
              <a:rPr lang="en-US" sz="2200" dirty="0">
                <a:solidFill>
                  <a:srgbClr val="002060"/>
                </a:solidFill>
                <a:latin typeface="Times New Roman" pitchFamily="18" charset="0"/>
              </a:rPr>
              <a:t>	-</a:t>
            </a:r>
            <a:r>
              <a:rPr lang="kk-KZ" sz="2200" dirty="0">
                <a:solidFill>
                  <a:srgbClr val="002060"/>
                </a:solidFill>
                <a:latin typeface="Times New Roman" pitchFamily="18" charset="0"/>
              </a:rPr>
              <a:t>Өзін өзі оқыту – әртүрлі ғылыми облыстармен танысу, ғылыми журналдар, кітапханалар, энциклопедиялар мен телеконференцияның ақпараттың қолдану;</a:t>
            </a:r>
            <a:br>
              <a:rPr lang="ru-RU" sz="2200" dirty="0">
                <a:solidFill>
                  <a:srgbClr val="002060"/>
                </a:solidFill>
                <a:latin typeface="Times New Roman" pitchFamily="18" charset="0"/>
              </a:rPr>
            </a:br>
            <a:r>
              <a:rPr lang="en-US" sz="2200" dirty="0">
                <a:solidFill>
                  <a:srgbClr val="002060"/>
                </a:solidFill>
                <a:latin typeface="Times New Roman" pitchFamily="18" charset="0"/>
              </a:rPr>
              <a:t>	-</a:t>
            </a:r>
            <a:r>
              <a:rPr lang="kk-KZ" sz="2200" dirty="0">
                <a:solidFill>
                  <a:srgbClr val="002060"/>
                </a:solidFill>
                <a:latin typeface="Times New Roman" pitchFamily="18" charset="0"/>
              </a:rPr>
              <a:t>Аудио және видеожазбалар, телебағдарламалар мен кинофильмдерді интерактивті түрде көру үшін арнайы аппаратураларды қолдану;</a:t>
            </a:r>
            <a:br>
              <a:rPr lang="ru-RU" sz="2200" dirty="0"/>
            </a:br>
            <a:br>
              <a:rPr lang="ru-RU" sz="2200" dirty="0"/>
            </a:br>
            <a:endParaRPr lang="ru-RU" sz="2200" dirty="0">
              <a:solidFill>
                <a:srgbClr val="002060"/>
              </a:solidFill>
              <a:latin typeface="Times New Roman" pitchFamily="18" charset="0"/>
            </a:endParaRPr>
          </a:p>
        </p:txBody>
      </p:sp>
    </p:spTree>
    <p:extLst>
      <p:ext uri="{BB962C8B-B14F-4D97-AF65-F5344CB8AC3E}">
        <p14:creationId xmlns:p14="http://schemas.microsoft.com/office/powerpoint/2010/main" val="242362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noAutofit/>
          </a:bodyPr>
          <a:lstStyle/>
          <a:p>
            <a:pPr marL="0" indent="0">
              <a:buNone/>
            </a:pPr>
            <a:r>
              <a:rPr lang="kk-KZ" sz="2400" dirty="0">
                <a:solidFill>
                  <a:srgbClr val="002060"/>
                </a:solidFill>
                <a:latin typeface="Times New Roman" pitchFamily="18" charset="0"/>
                <a:ea typeface="+mj-ea"/>
                <a:cs typeface="+mj-cs"/>
              </a:rPr>
              <a:t>	-Ойын индустриясы,  виртуалды шындық эффекттілері бар ойын программаларын құру, олар екі және үш жақты бейнелермен жұмыс істеуге арналған  технологиялар мен әдістерді қолданады. «Виртуалды обьектілерді» құру әдісі мультимедианың қолдану аймағын кеңейтеді, қолданушының интерактивті диалогы режимында дыбыс пен анимация, бейнелер құрастыру үшін мультимедианың негізгі элементтерін қолдану. </a:t>
            </a:r>
            <a:br>
              <a:rPr lang="ru-RU" sz="2400" dirty="0">
                <a:solidFill>
                  <a:srgbClr val="002060"/>
                </a:solidFill>
                <a:latin typeface="Times New Roman" pitchFamily="18" charset="0"/>
                <a:ea typeface="+mj-ea"/>
                <a:cs typeface="+mj-cs"/>
              </a:rPr>
            </a:br>
            <a:r>
              <a:rPr lang="ru-RU" sz="2400" dirty="0">
                <a:solidFill>
                  <a:srgbClr val="002060"/>
                </a:solidFill>
                <a:latin typeface="Times New Roman" pitchFamily="18" charset="0"/>
                <a:ea typeface="+mj-ea"/>
                <a:cs typeface="+mj-cs"/>
              </a:rPr>
              <a:t>	-</a:t>
            </a:r>
            <a:r>
              <a:rPr lang="kk-KZ" sz="2400" dirty="0">
                <a:solidFill>
                  <a:srgbClr val="002060"/>
                </a:solidFill>
                <a:latin typeface="Times New Roman" pitchFamily="18" charset="0"/>
                <a:ea typeface="+mj-ea"/>
                <a:cs typeface="+mj-cs"/>
              </a:rPr>
              <a:t>Шығармашылық үшін заманауи электрониканың барлық жетістігін қолданатын шоу-бизнес саласы. Электронды музыкалық аспаптар әртүрлі музыкалық аспаптардың дыбыстарын күшейтеді және синтез жасайды, ол арқылы көптүрлі дыбыстық эффектілерді жасайды. </a:t>
            </a:r>
            <a:br>
              <a:rPr lang="ru-RU" sz="2400" dirty="0">
                <a:solidFill>
                  <a:srgbClr val="002060"/>
                </a:solidFill>
                <a:latin typeface="Times New Roman" pitchFamily="18" charset="0"/>
                <a:ea typeface="+mj-ea"/>
                <a:cs typeface="+mj-cs"/>
              </a:rPr>
            </a:br>
            <a:endParaRPr lang="ru-RU" sz="24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15533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28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lnSpcReduction="10000"/>
          </a:bodyPr>
          <a:lstStyle/>
          <a:p>
            <a:pPr marL="0" indent="0" algn="just">
              <a:buNone/>
            </a:pPr>
            <a:r>
              <a:rPr lang="kk-KZ" dirty="0">
                <a:solidFill>
                  <a:srgbClr val="002060"/>
                </a:solidFill>
                <a:latin typeface="Times New Roman" pitchFamily="18" charset="0"/>
              </a:rPr>
              <a:t>	Бұқаралық ақпараттар құралдары, олар өз алдына заманауи сандық технологияларды  және мультимедиа құралдарын  қолдану арқылы барлығы туралы ақпараттарды жедел түрде алады және өздерінің квалификацияларын көтереді, барлық каналдар арқылы өз жаналықтарын трансляцияға шығарады. Әлемнің әрбір нүктесіндегі, сондай ақ космостағы барлық обьектілерге сілтеме жасау арқылы қатынап телеконференциялар құруға болады.</a:t>
            </a:r>
            <a:endParaRPr lang="ru-RU" dirty="0">
              <a:solidFill>
                <a:srgbClr val="002060"/>
              </a:solidFill>
              <a:latin typeface="Times New Roman" pitchFamily="18" charset="0"/>
            </a:endParaRPr>
          </a:p>
          <a:p>
            <a:endParaRPr lang="ru-RU" dirty="0"/>
          </a:p>
        </p:txBody>
      </p:sp>
    </p:spTree>
    <p:extLst>
      <p:ext uri="{BB962C8B-B14F-4D97-AF65-F5344CB8AC3E}">
        <p14:creationId xmlns:p14="http://schemas.microsoft.com/office/powerpoint/2010/main" val="3328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txBody>
          <a:bodyPr>
            <a:normAutofit fontScale="85000" lnSpcReduction="20000"/>
          </a:bodyPr>
          <a:lstStyle/>
          <a:p>
            <a:r>
              <a:rPr lang="kk-KZ" sz="3500" dirty="0">
                <a:solidFill>
                  <a:srgbClr val="002060"/>
                </a:solidFill>
                <a:latin typeface="Times New Roman" pitchFamily="18" charset="0"/>
              </a:rPr>
              <a:t>Виртуалды кәсіпорын құру – бұл обьектілерді ұйымдастырудың  ашық компьютерлік интегралданған  ұйымда құрудағы жаңа бағыты, ол біртекті емес, бір бірімен байланысқан көпагенттік жүйені қолданатын интеллектуалды коллективті агенттер.  Жалпы жағдайда виртуалды ұйым өз алдына күрделі әлеуметтік–техникалық жүйені құрайды,ол бір бірін өшірген группалық адамдардан құралады, олар алдыңғы қатадағы желілік және интеллектуалды технологиялардың сембиоз негізінде біріктіріледі, мысалы Internet желісі және білімді басқару құралдары.</a:t>
            </a:r>
            <a:endParaRPr lang="ru-RU" sz="3500" dirty="0">
              <a:solidFill>
                <a:srgbClr val="002060"/>
              </a:solidFill>
              <a:latin typeface="Times New Roman" pitchFamily="18" charset="0"/>
            </a:endParaRPr>
          </a:p>
          <a:p>
            <a:endParaRPr lang="ru-RU" dirty="0"/>
          </a:p>
        </p:txBody>
      </p:sp>
    </p:spTree>
    <p:extLst>
      <p:ext uri="{BB962C8B-B14F-4D97-AF65-F5344CB8AC3E}">
        <p14:creationId xmlns:p14="http://schemas.microsoft.com/office/powerpoint/2010/main" val="190998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35292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39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normAutofit/>
          </a:bodyPr>
          <a:lstStyle/>
          <a:p>
            <a:r>
              <a:rPr lang="kk-KZ" sz="2900" b="1" dirty="0">
                <a:solidFill>
                  <a:srgbClr val="002060"/>
                </a:solidFill>
                <a:latin typeface="Times New Roman" pitchFamily="18" charset="0"/>
              </a:rPr>
              <a:t>Білім беру орындарында қашықтан оқытуға қолданылатын жүйелер</a:t>
            </a:r>
            <a:endParaRPr lang="ru-RU" sz="2900" b="1" dirty="0">
              <a:solidFill>
                <a:srgbClr val="002060"/>
              </a:solidFill>
              <a:latin typeface="Times New Roman" pitchFamily="18" charset="0"/>
            </a:endParaRPr>
          </a:p>
        </p:txBody>
      </p:sp>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Объект 2"/>
          <p:cNvSpPr>
            <a:spLocks noGrp="1"/>
          </p:cNvSpPr>
          <p:nvPr>
            <p:ph idx="1"/>
          </p:nvPr>
        </p:nvSpPr>
        <p:spPr>
          <a:xfrm>
            <a:off x="457200" y="1700808"/>
            <a:ext cx="8363272" cy="4425355"/>
          </a:xfrm>
        </p:spPr>
        <p:txBody>
          <a:bodyPr>
            <a:normAutofit fontScale="77500" lnSpcReduction="20000"/>
          </a:bodyPr>
          <a:lstStyle/>
          <a:p>
            <a:r>
              <a:rPr lang="en-US" dirty="0">
                <a:solidFill>
                  <a:schemeClr val="tx2">
                    <a:lumMod val="75000"/>
                  </a:schemeClr>
                </a:solidFill>
              </a:rPr>
              <a:t>MS Teams;</a:t>
            </a:r>
            <a:endParaRPr lang="kk-KZ" dirty="0">
              <a:solidFill>
                <a:schemeClr val="tx2">
                  <a:lumMod val="75000"/>
                </a:schemeClr>
              </a:solidFill>
            </a:endParaRPr>
          </a:p>
          <a:p>
            <a:r>
              <a:rPr lang="en-US" dirty="0">
                <a:solidFill>
                  <a:schemeClr val="tx2">
                    <a:lumMod val="75000"/>
                  </a:schemeClr>
                </a:solidFill>
              </a:rPr>
              <a:t>Zoom</a:t>
            </a:r>
            <a:r>
              <a:rPr lang="kk-KZ" dirty="0">
                <a:solidFill>
                  <a:schemeClr val="tx2">
                    <a:lumMod val="75000"/>
                  </a:schemeClr>
                </a:solidFill>
              </a:rPr>
              <a:t> </a:t>
            </a:r>
            <a:r>
              <a:rPr lang="en-US" dirty="0">
                <a:solidFill>
                  <a:schemeClr val="tx2">
                    <a:lumMod val="75000"/>
                  </a:schemeClr>
                </a:solidFill>
              </a:rPr>
              <a:t>(</a:t>
            </a:r>
            <a:r>
              <a:rPr lang="kk-KZ" dirty="0">
                <a:solidFill>
                  <a:schemeClr val="tx2">
                    <a:lumMod val="75000"/>
                  </a:schemeClr>
                </a:solidFill>
              </a:rPr>
              <a:t>барлық оқу орындарында);</a:t>
            </a:r>
            <a:endParaRPr lang="en-US" dirty="0">
              <a:solidFill>
                <a:schemeClr val="tx2">
                  <a:lumMod val="75000"/>
                </a:schemeClr>
              </a:solidFill>
            </a:endParaRPr>
          </a:p>
          <a:p>
            <a:r>
              <a:rPr lang="sk-SK" dirty="0">
                <a:solidFill>
                  <a:schemeClr val="tx2">
                    <a:lumMod val="75000"/>
                  </a:schemeClr>
                </a:solidFill>
              </a:rPr>
              <a:t>classroom.google.com</a:t>
            </a:r>
            <a:r>
              <a:rPr lang="ru-RU" dirty="0">
                <a:solidFill>
                  <a:schemeClr val="tx2">
                    <a:lumMod val="75000"/>
                  </a:schemeClr>
                </a:solidFill>
              </a:rPr>
              <a:t> </a:t>
            </a:r>
            <a:r>
              <a:rPr lang="kk-KZ" dirty="0">
                <a:solidFill>
                  <a:schemeClr val="tx2">
                    <a:lumMod val="75000"/>
                  </a:schemeClr>
                </a:solidFill>
              </a:rPr>
              <a:t>(орта мектептерде);</a:t>
            </a:r>
            <a:endParaRPr lang="en-US" dirty="0">
              <a:solidFill>
                <a:schemeClr val="tx2">
                  <a:lumMod val="75000"/>
                </a:schemeClr>
              </a:solidFill>
            </a:endParaRPr>
          </a:p>
          <a:p>
            <a:r>
              <a:rPr lang="ru-RU" dirty="0" err="1">
                <a:solidFill>
                  <a:schemeClr val="tx2">
                    <a:lumMod val="75000"/>
                  </a:schemeClr>
                </a:solidFill>
              </a:rPr>
              <a:t>Телеарналар</a:t>
            </a:r>
            <a:r>
              <a:rPr lang="en-US" dirty="0">
                <a:solidFill>
                  <a:schemeClr val="tx2">
                    <a:lumMod val="75000"/>
                  </a:schemeClr>
                </a:solidFill>
              </a:rPr>
              <a:t>;</a:t>
            </a:r>
          </a:p>
          <a:p>
            <a:r>
              <a:rPr lang="en-US" dirty="0" err="1">
                <a:solidFill>
                  <a:schemeClr val="tx2">
                    <a:lumMod val="75000"/>
                  </a:schemeClr>
                </a:solidFill>
              </a:rPr>
              <a:t>Kundelik.kz</a:t>
            </a:r>
            <a:r>
              <a:rPr lang="kk-KZ" dirty="0">
                <a:solidFill>
                  <a:schemeClr val="tx2">
                    <a:lumMod val="75000"/>
                  </a:schemeClr>
                </a:solidFill>
              </a:rPr>
              <a:t> (орта мектептерде);</a:t>
            </a:r>
          </a:p>
          <a:p>
            <a:r>
              <a:rPr lang="kk-KZ" dirty="0">
                <a:solidFill>
                  <a:schemeClr val="tx2">
                    <a:lumMod val="75000"/>
                  </a:schemeClr>
                </a:solidFill>
              </a:rPr>
              <a:t>Платонус (ЖОО</a:t>
            </a:r>
            <a:r>
              <a:rPr lang="en-US" dirty="0">
                <a:solidFill>
                  <a:schemeClr val="tx2">
                    <a:lumMod val="75000"/>
                  </a:schemeClr>
                </a:solidFill>
              </a:rPr>
              <a:t>);</a:t>
            </a:r>
          </a:p>
          <a:p>
            <a:r>
              <a:rPr lang="en-US" dirty="0" err="1">
                <a:solidFill>
                  <a:schemeClr val="tx2">
                    <a:lumMod val="75000"/>
                  </a:schemeClr>
                </a:solidFill>
              </a:rPr>
              <a:t>Webex</a:t>
            </a:r>
            <a:r>
              <a:rPr lang="en-US" dirty="0">
                <a:solidFill>
                  <a:schemeClr val="tx2">
                    <a:lumMod val="75000"/>
                  </a:schemeClr>
                </a:solidFill>
              </a:rPr>
              <a:t> Meeting</a:t>
            </a:r>
            <a:r>
              <a:rPr lang="ru-RU" dirty="0">
                <a:solidFill>
                  <a:schemeClr val="tx2">
                    <a:lumMod val="75000"/>
                  </a:schemeClr>
                </a:solidFill>
              </a:rPr>
              <a:t> (д</a:t>
            </a:r>
            <a:r>
              <a:rPr lang="kk-KZ" dirty="0">
                <a:solidFill>
                  <a:schemeClr val="tx2">
                    <a:lumMod val="75000"/>
                  </a:schemeClr>
                </a:solidFill>
              </a:rPr>
              <a:t>әріс);</a:t>
            </a:r>
          </a:p>
          <a:p>
            <a:r>
              <a:rPr lang="en-US" dirty="0" err="1">
                <a:solidFill>
                  <a:schemeClr val="tx2">
                    <a:lumMod val="75000"/>
                  </a:schemeClr>
                </a:solidFill>
              </a:rPr>
              <a:t>Webex</a:t>
            </a:r>
            <a:r>
              <a:rPr lang="en-US" dirty="0">
                <a:solidFill>
                  <a:schemeClr val="tx2">
                    <a:lumMod val="75000"/>
                  </a:schemeClr>
                </a:solidFill>
              </a:rPr>
              <a:t> Training</a:t>
            </a:r>
            <a:r>
              <a:rPr lang="ru-RU" dirty="0">
                <a:solidFill>
                  <a:schemeClr val="tx2">
                    <a:lumMod val="75000"/>
                  </a:schemeClr>
                </a:solidFill>
              </a:rPr>
              <a:t> (</a:t>
            </a:r>
            <a:r>
              <a:rPr lang="ru-RU" dirty="0" err="1">
                <a:solidFill>
                  <a:schemeClr val="tx2">
                    <a:lumMod val="75000"/>
                  </a:schemeClr>
                </a:solidFill>
              </a:rPr>
              <a:t>практикалы</a:t>
            </a:r>
            <a:r>
              <a:rPr lang="kk-KZ" dirty="0">
                <a:solidFill>
                  <a:schemeClr val="tx2">
                    <a:lumMod val="75000"/>
                  </a:schemeClr>
                </a:solidFill>
              </a:rPr>
              <a:t>қ сабақтар);</a:t>
            </a:r>
          </a:p>
          <a:p>
            <a:r>
              <a:rPr lang="en-US" dirty="0" err="1">
                <a:solidFill>
                  <a:schemeClr val="tx2">
                    <a:lumMod val="75000"/>
                  </a:schemeClr>
                </a:solidFill>
              </a:rPr>
              <a:t>Webex</a:t>
            </a:r>
            <a:r>
              <a:rPr lang="en-US" dirty="0">
                <a:solidFill>
                  <a:schemeClr val="tx2">
                    <a:lumMod val="75000"/>
                  </a:schemeClr>
                </a:solidFill>
              </a:rPr>
              <a:t> Teams</a:t>
            </a:r>
            <a:r>
              <a:rPr lang="ru-RU" dirty="0">
                <a:solidFill>
                  <a:schemeClr val="tx2">
                    <a:lumMod val="75000"/>
                  </a:schemeClr>
                </a:solidFill>
              </a:rPr>
              <a:t> (</a:t>
            </a:r>
            <a:r>
              <a:rPr lang="ru-RU" dirty="0" err="1">
                <a:solidFill>
                  <a:schemeClr val="tx2">
                    <a:lumMod val="75000"/>
                  </a:schemeClr>
                </a:solidFill>
              </a:rPr>
              <a:t>практикалы</a:t>
            </a:r>
            <a:r>
              <a:rPr lang="kk-KZ" dirty="0">
                <a:solidFill>
                  <a:schemeClr val="tx2">
                    <a:lumMod val="75000"/>
                  </a:schemeClr>
                </a:solidFill>
              </a:rPr>
              <a:t>қ сабақтар);</a:t>
            </a:r>
            <a:endParaRPr lang="ru-RU" dirty="0">
              <a:solidFill>
                <a:schemeClr val="tx2">
                  <a:lumMod val="75000"/>
                </a:schemeClr>
              </a:solidFill>
            </a:endParaRPr>
          </a:p>
          <a:p>
            <a:r>
              <a:rPr lang="en-US" dirty="0" err="1">
                <a:solidFill>
                  <a:schemeClr val="tx2">
                    <a:lumMod val="75000"/>
                  </a:schemeClr>
                </a:solidFill>
              </a:rPr>
              <a:t>TeamViewer</a:t>
            </a:r>
            <a:r>
              <a:rPr lang="ru-RU" dirty="0">
                <a:solidFill>
                  <a:schemeClr val="tx2">
                    <a:lumMod val="75000"/>
                  </a:schemeClr>
                </a:solidFill>
              </a:rPr>
              <a:t> </a:t>
            </a:r>
            <a:r>
              <a:rPr lang="en-US" dirty="0">
                <a:solidFill>
                  <a:schemeClr val="tx2">
                    <a:lumMod val="75000"/>
                  </a:schemeClr>
                </a:solidFill>
              </a:rPr>
              <a:t>(</a:t>
            </a:r>
            <a:r>
              <a:rPr lang="kk-KZ" dirty="0">
                <a:solidFill>
                  <a:schemeClr val="tx2">
                    <a:lumMod val="75000"/>
                  </a:schemeClr>
                </a:solidFill>
              </a:rPr>
              <a:t>қашықтан басқару)</a:t>
            </a:r>
            <a:r>
              <a:rPr lang="en-US" dirty="0">
                <a:solidFill>
                  <a:schemeClr val="tx2">
                    <a:lumMod val="75000"/>
                  </a:schemeClr>
                </a:solidFill>
              </a:rPr>
              <a:t>;</a:t>
            </a:r>
          </a:p>
          <a:p>
            <a:r>
              <a:rPr lang="en-US" dirty="0">
                <a:solidFill>
                  <a:schemeClr val="tx2">
                    <a:lumMod val="75000"/>
                  </a:schemeClr>
                </a:solidFill>
              </a:rPr>
              <a:t>Skype.</a:t>
            </a:r>
            <a:endParaRPr lang="kk-KZ" dirty="0">
              <a:solidFill>
                <a:schemeClr val="tx2">
                  <a:lumMod val="75000"/>
                </a:schemeClr>
              </a:solidFill>
            </a:endParaRPr>
          </a:p>
        </p:txBody>
      </p:sp>
    </p:spTree>
    <p:extLst>
      <p:ext uri="{BB962C8B-B14F-4D97-AF65-F5344CB8AC3E}">
        <p14:creationId xmlns:p14="http://schemas.microsoft.com/office/powerpoint/2010/main" val="348242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577171" cy="482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9286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3786</TotalTime>
  <Words>479</Words>
  <Application>Microsoft Office PowerPoint</Application>
  <PresentationFormat>Экран (4:3)</PresentationFormat>
  <Paragraphs>27</Paragraphs>
  <Slides>12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Мультимедиа технологияларын қолданылатын аймақтары  </vt:lpstr>
      <vt:lpstr>  Мультимедиа-өнімдері мен мультимедиа- қосымшаларын қолданудың негізгі аймақтары:  -Тауар мен қызметтерді презентациялауға арналған бизнес саласы; кәсіптік оқу; маркетинг; жарнама, мәліметтер қорын құру; телеконференция мен каталогтар; экономикалық ақпаратпен алмасу; электронды сауда жүйесі.     -Дәстүрлі және дәстүрлі емес әдістерді қолданатын  білім беру орталықтары, оның ішінде әртүрлі обьектілерді ақпараттық модельдеу негізіндегі интерактивті әдістерді, физикалық, химиялық, әлеуметтік, экономикалық және басқа мазмұнды құбылыстардың процесін модельдеу;  -Өзін өзі оқыту – әртүрлі ғылыми облыстармен танысу, ғылыми журналдар, кітапханалар, энциклопедиялар мен телеконференцияның ақпараттың қолдану;  -Аудио және видеожазбалар, телебағдарламалар мен кинофильмдерді интерактивті түрде көру үшін арнайы аппаратураларды қолдану;  </vt:lpstr>
      <vt:lpstr>Презентация PowerPoint</vt:lpstr>
      <vt:lpstr>Презентация PowerPoint</vt:lpstr>
      <vt:lpstr>Презентация PowerPoint</vt:lpstr>
      <vt:lpstr>Презентация PowerPoint</vt:lpstr>
      <vt:lpstr>Презентация PowerPoint</vt:lpstr>
      <vt:lpstr>Білім беру орындарында қашықтан оқытуға қолданылатын жүйелер</vt:lpstr>
      <vt:lpstr>Презентация PowerPoint</vt:lpstr>
      <vt:lpstr>Презентация PowerPoint</vt:lpstr>
      <vt:lpstr>Презентация PowerPoint</vt:lpstr>
      <vt:lpstr>Қолданылған әдебиеттер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Карелхан Нурсауле</cp:lastModifiedBy>
  <cp:revision>451</cp:revision>
  <cp:lastPrinted>2020-01-29T03:16:21Z</cp:lastPrinted>
  <dcterms:created xsi:type="dcterms:W3CDTF">2015-06-01T09:04:29Z</dcterms:created>
  <dcterms:modified xsi:type="dcterms:W3CDTF">2021-11-11T12:48:18Z</dcterms:modified>
</cp:coreProperties>
</file>