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85" r:id="rId2"/>
    <p:sldId id="258" r:id="rId3"/>
    <p:sldId id="256" r:id="rId4"/>
    <p:sldId id="266" r:id="rId5"/>
    <p:sldId id="257" r:id="rId6"/>
    <p:sldId id="259" r:id="rId7"/>
    <p:sldId id="260" r:id="rId8"/>
    <p:sldId id="261" r:id="rId9"/>
    <p:sldId id="262" r:id="rId10"/>
    <p:sldId id="263" r:id="rId11"/>
    <p:sldId id="269" r:id="rId12"/>
    <p:sldId id="264" r:id="rId13"/>
    <p:sldId id="286" r:id="rId14"/>
    <p:sldId id="287" r:id="rId15"/>
    <p:sldId id="288" r:id="rId16"/>
    <p:sldId id="289" r:id="rId17"/>
    <p:sldId id="290" r:id="rId18"/>
    <p:sldId id="271"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k-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2C9E9-06F0-4AA0-9540-EE8B611BA537}" type="datetimeFigureOut">
              <a:rPr lang="kk-KZ" smtClean="0"/>
              <a:t>24/11/2021</a:t>
            </a:fld>
            <a:endParaRPr lang="kk-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k-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k-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8DA32-5D18-4932-8D05-BA8240AF1E41}" type="slidenum">
              <a:rPr lang="kk-KZ" smtClean="0"/>
              <a:t>‹#›</a:t>
            </a:fld>
            <a:endParaRPr lang="kk-KZ"/>
          </a:p>
        </p:txBody>
      </p:sp>
    </p:spTree>
    <p:extLst>
      <p:ext uri="{BB962C8B-B14F-4D97-AF65-F5344CB8AC3E}">
        <p14:creationId xmlns:p14="http://schemas.microsoft.com/office/powerpoint/2010/main" val="342136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1115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6686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3125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4095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624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4725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24.11.2021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6758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24.11.2021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0835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1030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8595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8618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65002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ru-RU" sz="3200" b="1" cap="all" dirty="0" err="1">
                <a:solidFill>
                  <a:schemeClr val="tx2"/>
                </a:solidFill>
                <a:latin typeface="Times New Roman" pitchFamily="18" charset="0"/>
                <a:cs typeface="Times New Roman" pitchFamily="18" charset="0"/>
              </a:rPr>
              <a:t>Виртуалды</a:t>
            </a:r>
            <a:r>
              <a:rPr lang="ru-RU" sz="3200" b="1" cap="all" dirty="0">
                <a:solidFill>
                  <a:schemeClr val="tx2"/>
                </a:solidFill>
                <a:latin typeface="Times New Roman" pitchFamily="18" charset="0"/>
                <a:cs typeface="Times New Roman" pitchFamily="18" charset="0"/>
              </a:rPr>
              <a:t> </a:t>
            </a:r>
            <a:r>
              <a:rPr lang="ru-RU" sz="3200" b="1" cap="all" dirty="0" err="1">
                <a:solidFill>
                  <a:schemeClr val="tx2"/>
                </a:solidFill>
                <a:latin typeface="Times New Roman" pitchFamily="18" charset="0"/>
                <a:cs typeface="Times New Roman" pitchFamily="18" charset="0"/>
              </a:rPr>
              <a:t>шындық</a:t>
            </a:r>
            <a:r>
              <a:rPr lang="ru-RU" sz="3200" b="1" cap="all" dirty="0">
                <a:solidFill>
                  <a:schemeClr val="tx2"/>
                </a:solidFill>
                <a:latin typeface="Times New Roman" pitchFamily="18" charset="0"/>
                <a:cs typeface="Times New Roman" pitchFamily="18" charset="0"/>
              </a:rPr>
              <a:t> </a:t>
            </a:r>
            <a:r>
              <a:rPr lang="kk-KZ" sz="3200" b="1" cap="all" dirty="0">
                <a:solidFill>
                  <a:schemeClr val="tx2"/>
                </a:solidFill>
                <a:latin typeface="Times New Roman" pitchFamily="18" charset="0"/>
                <a:cs typeface="Times New Roman" pitchFamily="18" charset="0"/>
              </a:rPr>
              <a:t>және оны құруда қолданылатын бағдарламалық жабдықтар</a:t>
            </a:r>
            <a:r>
              <a:rPr lang="en-US" sz="3200" b="1" cap="all" dirty="0">
                <a:solidFill>
                  <a:schemeClr val="tx2"/>
                </a:solidFill>
                <a:latin typeface="Times New Roman" pitchFamily="18" charset="0"/>
                <a:cs typeface="Times New Roman" pitchFamily="18" charset="0"/>
              </a:rPr>
              <a:t> </a:t>
            </a:r>
            <a:br>
              <a:rPr lang="ru-RU" sz="3200" b="1" dirty="0">
                <a:latin typeface="Times New Roman" pitchFamily="18" charset="0"/>
                <a:cs typeface="Times New Roman" pitchFamily="18" charset="0"/>
              </a:rPr>
            </a:b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4" cstate="print"/>
          <a:srcRect/>
          <a:stretch>
            <a:fillRect/>
          </a:stretch>
        </p:blipFill>
        <p:spPr bwMode="auto">
          <a:xfrm>
            <a:off x="3989508" y="3068960"/>
            <a:ext cx="1557518" cy="1224136"/>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459632"/>
          </a:xfrm>
        </p:spPr>
        <p:txBody>
          <a:bodyPr>
            <a:noAutofit/>
          </a:bodyPr>
          <a:lstStyle/>
          <a:p>
            <a:pPr algn="just"/>
            <a:r>
              <a:rPr lang="ru-RU" sz="1600" dirty="0">
                <a:latin typeface="Times New Roman" pitchFamily="18" charset="0"/>
                <a:cs typeface="Times New Roman" pitchFamily="18" charset="0"/>
              </a:rPr>
              <a:t>1984 </a:t>
            </a:r>
            <a:r>
              <a:rPr lang="ru-RU" sz="1600" dirty="0" err="1">
                <a:latin typeface="Times New Roman" pitchFamily="18" charset="0"/>
                <a:cs typeface="Times New Roman" pitchFamily="18" charset="0"/>
              </a:rPr>
              <a:t>жылы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бірінші</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VR rb2 </a:t>
            </a:r>
            <a:r>
              <a:rPr lang="ru-RU" sz="1600" dirty="0" err="1">
                <a:latin typeface="Times New Roman" pitchFamily="18" charset="0"/>
                <a:cs typeface="Times New Roman" pitchFamily="18" charset="0"/>
              </a:rPr>
              <a:t>контроллері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болды</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RB2 VR-</a:t>
            </a:r>
            <a:r>
              <a:rPr lang="ru-RU" sz="1600" dirty="0" err="1">
                <a:latin typeface="Times New Roman" pitchFamily="18" charset="0"/>
                <a:cs typeface="Times New Roman" pitchFamily="18" charset="0"/>
              </a:rPr>
              <a:t>дің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алғашқы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коммерциялық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жүйесі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қолданушыларға</a:t>
            </a:r>
            <a:r>
              <a:rPr lang="ru-RU"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EyePhone</a:t>
            </a:r>
            <a:r>
              <a:rPr lang="en-US"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дисплейінде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виртуалды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нысандарды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айналдыруға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ұстап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айналдыруға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мүмкіндік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қолғаптарды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қамтыды</a:t>
            </a:r>
            <a:r>
              <a:rPr lang="ru-RU" sz="1600" dirty="0">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9"/>
            <a:ext cx="75608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87102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7467600" cy="5577483"/>
          </a:xfrm>
        </p:spPr>
        <p:txBody>
          <a:bodyPr>
            <a:normAutofit fontScale="85000" lnSpcReduction="10000"/>
          </a:bodyPr>
          <a:lstStyle/>
          <a:p>
            <a:pPr marL="36576" indent="0" algn="just">
              <a:buNone/>
            </a:pPr>
            <a:r>
              <a:rPr lang="ru-RU" dirty="0" err="1"/>
              <a:t>Қазақстан</a:t>
            </a:r>
            <a:r>
              <a:rPr lang="ru-RU" dirty="0"/>
              <a:t> </a:t>
            </a:r>
            <a:r>
              <a:rPr lang="ru-RU" dirty="0" err="1"/>
              <a:t>Республикасының</a:t>
            </a:r>
            <a:r>
              <a:rPr lang="ru-RU" dirty="0"/>
              <a:t> </a:t>
            </a:r>
            <a:r>
              <a:rPr lang="ru-RU" dirty="0" err="1"/>
              <a:t>оқушылары</a:t>
            </a:r>
            <a:r>
              <a:rPr lang="ru-RU" dirty="0"/>
              <a:t> </a:t>
            </a:r>
            <a:r>
              <a:rPr lang="en-US" dirty="0"/>
              <a:t>TIMSS-2015 (Trends in International Mathematics and Science Study) </a:t>
            </a:r>
            <a:r>
              <a:rPr lang="ru-RU" dirty="0" err="1"/>
              <a:t>халықаралық</a:t>
            </a:r>
            <a:r>
              <a:rPr lang="ru-RU" dirty="0"/>
              <a:t> </a:t>
            </a:r>
            <a:r>
              <a:rPr lang="ru-RU" dirty="0" err="1"/>
              <a:t>көшбасшылар</a:t>
            </a:r>
            <a:r>
              <a:rPr lang="ru-RU" dirty="0"/>
              <a:t> </a:t>
            </a:r>
            <a:r>
              <a:rPr lang="ru-RU" dirty="0" err="1"/>
              <a:t>рейтингінде</a:t>
            </a:r>
            <a:r>
              <a:rPr lang="ru-RU" dirty="0"/>
              <a:t> </a:t>
            </a:r>
            <a:r>
              <a:rPr lang="ru-RU" dirty="0" err="1"/>
              <a:t>қатысып</a:t>
            </a:r>
            <a:r>
              <a:rPr lang="ru-RU" dirty="0"/>
              <a:t>, </a:t>
            </a:r>
            <a:r>
              <a:rPr lang="ru-RU" dirty="0" err="1"/>
              <a:t>жаратылыстану</a:t>
            </a:r>
            <a:r>
              <a:rPr lang="ru-RU" dirty="0"/>
              <a:t> </a:t>
            </a:r>
            <a:r>
              <a:rPr lang="ru-RU" dirty="0" err="1"/>
              <a:t>саласы</a:t>
            </a:r>
            <a:r>
              <a:rPr lang="ru-RU" dirty="0"/>
              <a:t> </a:t>
            </a:r>
            <a:r>
              <a:rPr lang="ru-RU" dirty="0" err="1"/>
              <a:t>бойынша</a:t>
            </a:r>
            <a:r>
              <a:rPr lang="ru-RU" dirty="0"/>
              <a:t> </a:t>
            </a:r>
            <a:r>
              <a:rPr lang="ru-RU" dirty="0" err="1"/>
              <a:t>қатысқан</a:t>
            </a:r>
            <a:r>
              <a:rPr lang="ru-RU" dirty="0"/>
              <a:t> 20 </a:t>
            </a:r>
            <a:r>
              <a:rPr lang="ru-RU" dirty="0" err="1"/>
              <a:t>елдің</a:t>
            </a:r>
            <a:r>
              <a:rPr lang="ru-RU" dirty="0"/>
              <a:t>  </a:t>
            </a:r>
            <a:r>
              <a:rPr lang="ru-RU" dirty="0" err="1"/>
              <a:t>ішінде</a:t>
            </a:r>
            <a:r>
              <a:rPr lang="ru-RU" dirty="0"/>
              <a:t> 4-сынып </a:t>
            </a:r>
            <a:r>
              <a:rPr lang="ru-RU" dirty="0" err="1"/>
              <a:t>оқушылары</a:t>
            </a:r>
            <a:r>
              <a:rPr lang="ru-RU" dirty="0"/>
              <a:t> 8 </a:t>
            </a:r>
            <a:r>
              <a:rPr lang="ru-RU" dirty="0" err="1"/>
              <a:t>орынды</a:t>
            </a:r>
            <a:r>
              <a:rPr lang="ru-RU" dirty="0"/>
              <a:t>, ал 8-сынып </a:t>
            </a:r>
            <a:r>
              <a:rPr lang="ru-RU" dirty="0" err="1"/>
              <a:t>оқушылары</a:t>
            </a:r>
            <a:r>
              <a:rPr lang="ru-RU" dirty="0"/>
              <a:t> 9 </a:t>
            </a:r>
            <a:r>
              <a:rPr lang="ru-RU" dirty="0" err="1"/>
              <a:t>орынды</a:t>
            </a:r>
            <a:r>
              <a:rPr lang="ru-RU" dirty="0"/>
              <a:t> </a:t>
            </a:r>
            <a:r>
              <a:rPr lang="ru-RU" dirty="0" err="1"/>
              <a:t>иеленген</a:t>
            </a:r>
            <a:r>
              <a:rPr lang="ru-RU" dirty="0"/>
              <a:t>. </a:t>
            </a:r>
            <a:r>
              <a:rPr lang="ru-RU" dirty="0" err="1"/>
              <a:t>Бұл</a:t>
            </a:r>
            <a:r>
              <a:rPr lang="ru-RU" dirty="0"/>
              <a:t> </a:t>
            </a:r>
            <a:r>
              <a:rPr lang="ru-RU" dirty="0" err="1"/>
              <a:t>халықаралық</a:t>
            </a:r>
            <a:r>
              <a:rPr lang="ru-RU" dirty="0"/>
              <a:t> </a:t>
            </a:r>
            <a:r>
              <a:rPr lang="ru-RU" dirty="0" err="1"/>
              <a:t>зерттеу</a:t>
            </a:r>
            <a:r>
              <a:rPr lang="ru-RU" dirty="0"/>
              <a:t> </a:t>
            </a:r>
            <a:r>
              <a:rPr lang="ru-RU" dirty="0" err="1"/>
              <a:t>нәтижесінде</a:t>
            </a:r>
            <a:r>
              <a:rPr lang="ru-RU" dirty="0"/>
              <a:t> де </a:t>
            </a:r>
            <a:r>
              <a:rPr lang="ru-RU" dirty="0" err="1"/>
              <a:t>алдыңғы</a:t>
            </a:r>
            <a:r>
              <a:rPr lang="ru-RU" dirty="0"/>
              <a:t> </a:t>
            </a:r>
            <a:r>
              <a:rPr lang="ru-RU" dirty="0" err="1"/>
              <a:t>қатардағы</a:t>
            </a:r>
            <a:r>
              <a:rPr lang="ru-RU" dirty="0"/>
              <a:t> </a:t>
            </a:r>
            <a:r>
              <a:rPr lang="ru-RU" dirty="0" err="1"/>
              <a:t>орындарды</a:t>
            </a:r>
            <a:r>
              <a:rPr lang="ru-RU" dirty="0"/>
              <a:t> Сингапур, </a:t>
            </a:r>
            <a:r>
              <a:rPr lang="ru-RU" dirty="0" err="1"/>
              <a:t>Жапония</a:t>
            </a:r>
            <a:r>
              <a:rPr lang="ru-RU" dirty="0"/>
              <a:t>, Тайвань </a:t>
            </a:r>
            <a:r>
              <a:rPr lang="ru-RU" dirty="0" err="1"/>
              <a:t>мемлекеттерінің</a:t>
            </a:r>
            <a:r>
              <a:rPr lang="ru-RU" dirty="0"/>
              <a:t> </a:t>
            </a:r>
            <a:r>
              <a:rPr lang="ru-RU" dirty="0" err="1"/>
              <a:t>оқушылары</a:t>
            </a:r>
            <a:r>
              <a:rPr lang="ru-RU" dirty="0"/>
              <a:t> </a:t>
            </a:r>
            <a:r>
              <a:rPr lang="ru-RU" dirty="0" err="1"/>
              <a:t>иеленген</a:t>
            </a:r>
            <a:r>
              <a:rPr lang="ru-RU" dirty="0"/>
              <a:t>. </a:t>
            </a:r>
            <a:r>
              <a:rPr lang="ru-RU" dirty="0" err="1"/>
              <a:t>Осыған</a:t>
            </a:r>
            <a:r>
              <a:rPr lang="ru-RU" dirty="0"/>
              <a:t> </a:t>
            </a:r>
            <a:r>
              <a:rPr lang="ru-RU" dirty="0" err="1"/>
              <a:t>орай</a:t>
            </a:r>
            <a:r>
              <a:rPr lang="ru-RU" dirty="0"/>
              <a:t> </a:t>
            </a:r>
            <a:r>
              <a:rPr lang="ru-RU" dirty="0" err="1"/>
              <a:t>елімізде</a:t>
            </a:r>
            <a:r>
              <a:rPr lang="ru-RU" dirty="0"/>
              <a:t> </a:t>
            </a:r>
            <a:r>
              <a:rPr lang="ru-RU" dirty="0" err="1"/>
              <a:t>алғаш</a:t>
            </a:r>
            <a:r>
              <a:rPr lang="ru-RU" dirty="0"/>
              <a:t> </a:t>
            </a:r>
            <a:r>
              <a:rPr lang="ru-RU" dirty="0" err="1"/>
              <a:t>рет</a:t>
            </a:r>
            <a:r>
              <a:rPr lang="ru-RU" dirty="0"/>
              <a:t> Сингапур  мен АҚШ </a:t>
            </a:r>
            <a:r>
              <a:rPr lang="ru-RU" dirty="0" err="1"/>
              <a:t>үздік</a:t>
            </a:r>
            <a:r>
              <a:rPr lang="ru-RU" dirty="0"/>
              <a:t> </a:t>
            </a:r>
            <a:r>
              <a:rPr lang="ru-RU" dirty="0" err="1"/>
              <a:t>оқыту</a:t>
            </a:r>
            <a:r>
              <a:rPr lang="ru-RU" dirty="0"/>
              <a:t> </a:t>
            </a:r>
            <a:r>
              <a:rPr lang="ru-RU" dirty="0" err="1"/>
              <a:t>тәжірбиесін</a:t>
            </a:r>
            <a:r>
              <a:rPr lang="ru-RU" dirty="0"/>
              <a:t>  </a:t>
            </a:r>
            <a:r>
              <a:rPr lang="ru-RU" dirty="0" err="1"/>
              <a:t>үйрену</a:t>
            </a:r>
            <a:r>
              <a:rPr lang="ru-RU" dirty="0"/>
              <a:t> </a:t>
            </a:r>
            <a:r>
              <a:rPr lang="ru-RU" dirty="0" err="1"/>
              <a:t>мақсатында</a:t>
            </a:r>
            <a:r>
              <a:rPr lang="ru-RU" dirty="0"/>
              <a:t> 2021 </a:t>
            </a:r>
            <a:r>
              <a:rPr lang="ru-RU" dirty="0" err="1"/>
              <a:t>жылдың</a:t>
            </a:r>
            <a:r>
              <a:rPr lang="ru-RU" dirty="0"/>
              <a:t> 1-қыркүйегінде </a:t>
            </a:r>
            <a:r>
              <a:rPr lang="ru-RU" dirty="0" err="1"/>
              <a:t>Нұр-Сұлтан</a:t>
            </a:r>
            <a:r>
              <a:rPr lang="ru-RU" dirty="0"/>
              <a:t> </a:t>
            </a:r>
            <a:r>
              <a:rPr lang="ru-RU" dirty="0" err="1"/>
              <a:t>қаласында</a:t>
            </a:r>
            <a:r>
              <a:rPr lang="ru-RU" dirty="0"/>
              <a:t> </a:t>
            </a:r>
            <a:r>
              <a:rPr lang="en-US" dirty="0"/>
              <a:t>Quantum STEM </a:t>
            </a:r>
            <a:r>
              <a:rPr lang="ru-RU" dirty="0" err="1"/>
              <a:t>инновациялық</a:t>
            </a:r>
            <a:r>
              <a:rPr lang="ru-RU" dirty="0"/>
              <a:t> </a:t>
            </a:r>
            <a:r>
              <a:rPr lang="ru-RU" dirty="0" err="1"/>
              <a:t>мектебі</a:t>
            </a:r>
            <a:r>
              <a:rPr lang="ru-RU" dirty="0"/>
              <a:t>  </a:t>
            </a:r>
            <a:r>
              <a:rPr lang="ru-RU" dirty="0" err="1"/>
              <a:t>ашылды</a:t>
            </a:r>
            <a:r>
              <a:rPr lang="ru-RU" dirty="0"/>
              <a:t>.</a:t>
            </a:r>
          </a:p>
        </p:txBody>
      </p:sp>
    </p:spTree>
    <p:extLst>
      <p:ext uri="{BB962C8B-B14F-4D97-AF65-F5344CB8AC3E}">
        <p14:creationId xmlns:p14="http://schemas.microsoft.com/office/powerpoint/2010/main" val="1482615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Прямоугольник 3"/>
          <p:cNvSpPr/>
          <p:nvPr/>
        </p:nvSpPr>
        <p:spPr>
          <a:xfrm>
            <a:off x="899592" y="1052736"/>
            <a:ext cx="7344816" cy="923330"/>
          </a:xfrm>
          <a:prstGeom prst="rect">
            <a:avLst/>
          </a:prstGeom>
        </p:spPr>
        <p:txBody>
          <a:bodyPr wrap="square">
            <a:spAutoFit/>
          </a:bodyPr>
          <a:lstStyle/>
          <a:p>
            <a:r>
              <a:rPr lang="ru-RU" dirty="0"/>
              <a:t>1993 </a:t>
            </a:r>
            <a:r>
              <a:rPr lang="ru-RU" dirty="0" err="1"/>
              <a:t>жылы</a:t>
            </a:r>
            <a:r>
              <a:rPr lang="ru-RU" dirty="0"/>
              <a:t> </a:t>
            </a:r>
            <a:r>
              <a:rPr lang="en-US" dirty="0"/>
              <a:t>Sega VR — VR </a:t>
            </a:r>
            <a:r>
              <a:rPr lang="ru-RU" dirty="0" err="1"/>
              <a:t>ойын</a:t>
            </a:r>
            <a:r>
              <a:rPr lang="ru-RU" dirty="0"/>
              <a:t> </a:t>
            </a:r>
            <a:r>
              <a:rPr lang="ru-RU" dirty="0" err="1"/>
              <a:t>консолі</a:t>
            </a:r>
            <a:r>
              <a:rPr lang="ru-RU" dirty="0"/>
              <a:t> </a:t>
            </a:r>
            <a:r>
              <a:rPr lang="ru-RU" dirty="0" err="1"/>
              <a:t>пайда</a:t>
            </a:r>
            <a:r>
              <a:rPr lang="ru-RU" dirty="0"/>
              <a:t> </a:t>
            </a:r>
            <a:r>
              <a:rPr lang="ru-RU" dirty="0" err="1"/>
              <a:t>болды</a:t>
            </a:r>
            <a:r>
              <a:rPr lang="ru-RU" dirty="0"/>
              <a:t> </a:t>
            </a:r>
            <a:r>
              <a:rPr lang="ru-RU" dirty="0" err="1"/>
              <a:t>Жапондық</a:t>
            </a:r>
            <a:r>
              <a:rPr lang="ru-RU" dirty="0"/>
              <a:t> компания </a:t>
            </a:r>
            <a:r>
              <a:rPr lang="ru-RU" dirty="0" err="1"/>
              <a:t>виртуалды</a:t>
            </a:r>
            <a:r>
              <a:rPr lang="ru-RU" dirty="0"/>
              <a:t> </a:t>
            </a:r>
            <a:r>
              <a:rPr lang="ru-RU" dirty="0" err="1"/>
              <a:t>шындық</a:t>
            </a:r>
            <a:r>
              <a:rPr lang="ru-RU" dirty="0"/>
              <a:t> </a:t>
            </a:r>
            <a:r>
              <a:rPr lang="ru-RU" dirty="0" err="1"/>
              <a:t>форматында</a:t>
            </a:r>
            <a:r>
              <a:rPr lang="ru-RU" dirty="0"/>
              <a:t> </a:t>
            </a:r>
            <a:r>
              <a:rPr lang="ru-RU" dirty="0" err="1"/>
              <a:t>ойын</a:t>
            </a:r>
            <a:r>
              <a:rPr lang="ru-RU" dirty="0"/>
              <a:t> </a:t>
            </a:r>
            <a:r>
              <a:rPr lang="ru-RU" dirty="0" err="1"/>
              <a:t>консолімен</a:t>
            </a:r>
            <a:r>
              <a:rPr lang="ru-RU" dirty="0"/>
              <a:t> </a:t>
            </a:r>
            <a:r>
              <a:rPr lang="ru-RU" dirty="0" err="1"/>
              <a:t>алғашқы</a:t>
            </a:r>
            <a:r>
              <a:rPr lang="ru-RU" dirty="0"/>
              <a:t> дебют </a:t>
            </a:r>
            <a:r>
              <a:rPr lang="ru-RU" dirty="0" err="1"/>
              <a:t>жасады</a:t>
            </a:r>
            <a:r>
              <a:rPr lang="ru-RU" dirty="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63763"/>
            <a:ext cx="7416823" cy="407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16193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D0A561-470C-4B1C-9EF6-301E02B9CA70}"/>
              </a:ext>
            </a:extLst>
          </p:cNvPr>
          <p:cNvSpPr>
            <a:spLocks noGrp="1"/>
          </p:cNvSpPr>
          <p:nvPr>
            <p:ph type="title"/>
          </p:nvPr>
        </p:nvSpPr>
        <p:spPr>
          <a:xfrm>
            <a:off x="457200" y="908720"/>
            <a:ext cx="8229600" cy="2146250"/>
          </a:xfrm>
        </p:spPr>
        <p:txBody>
          <a:bodyPr>
            <a:normAutofit fontScale="90000"/>
          </a:bodyPr>
          <a:lstStyle/>
          <a:p>
            <a:r>
              <a:rPr lang="kk-KZ" dirty="0">
                <a:latin typeface="Times New Roman" panose="02020603050405020304" pitchFamily="18" charset="0"/>
                <a:ea typeface="Times New Roman" panose="02020603050405020304" pitchFamily="18" charset="0"/>
              </a:rPr>
              <a:t>Виртуалды шындықты білім беру саласында қолдануда </a:t>
            </a:r>
            <a:r>
              <a:rPr lang="kk-KZ" i="1" dirty="0">
                <a:latin typeface="Times New Roman" panose="02020603050405020304" pitchFamily="18" charset="0"/>
                <a:ea typeface="Times New Roman" panose="02020603050405020304" pitchFamily="18" charset="0"/>
              </a:rPr>
              <a:t>бағдарламалық жабдықтар:</a:t>
            </a:r>
            <a:br>
              <a:rPr lang="kk-KZ" dirty="0"/>
            </a:br>
            <a:endParaRPr lang="kk-KZ" dirty="0"/>
          </a:p>
        </p:txBody>
      </p:sp>
      <p:sp>
        <p:nvSpPr>
          <p:cNvPr id="3" name="Объект 2">
            <a:extLst>
              <a:ext uri="{FF2B5EF4-FFF2-40B4-BE49-F238E27FC236}">
                <a16:creationId xmlns:a16="http://schemas.microsoft.com/office/drawing/2014/main" id="{364BCA10-7331-4317-85CE-25094B48ABF7}"/>
              </a:ext>
            </a:extLst>
          </p:cNvPr>
          <p:cNvSpPr>
            <a:spLocks noGrp="1"/>
          </p:cNvSpPr>
          <p:nvPr>
            <p:ph idx="1"/>
          </p:nvPr>
        </p:nvSpPr>
        <p:spPr>
          <a:xfrm>
            <a:off x="539552" y="3234989"/>
            <a:ext cx="8229600" cy="3002323"/>
          </a:xfrm>
        </p:spPr>
        <p:txBody>
          <a:bodyPr>
            <a:noAutofit/>
          </a:bodyPr>
          <a:lstStyle/>
          <a:p>
            <a:r>
              <a:rPr lang="kk-KZ" dirty="0">
                <a:effectLst/>
                <a:latin typeface="Times New Roman" panose="02020603050405020304" pitchFamily="18" charset="0"/>
                <a:ea typeface="Times New Roman" panose="02020603050405020304" pitchFamily="18" charset="0"/>
              </a:rPr>
              <a:t>Blender</a:t>
            </a:r>
            <a:r>
              <a:rPr lang="en-US" dirty="0">
                <a:effectLst/>
                <a:latin typeface="Times New Roman" panose="02020603050405020304" pitchFamily="18" charset="0"/>
                <a:ea typeface="Times New Roman" panose="02020603050405020304" pitchFamily="18" charset="0"/>
              </a:rPr>
              <a:t>;</a:t>
            </a:r>
          </a:p>
          <a:p>
            <a:r>
              <a:rPr lang="kk-KZ" dirty="0">
                <a:effectLst/>
                <a:latin typeface="Times New Roman" panose="02020603050405020304" pitchFamily="18" charset="0"/>
                <a:ea typeface="Times New Roman" panose="02020603050405020304" pitchFamily="18" charset="0"/>
              </a:rPr>
              <a:t>Unity</a:t>
            </a:r>
            <a:r>
              <a:rPr lang="en-US" dirty="0">
                <a:effectLst/>
                <a:latin typeface="Times New Roman" panose="02020603050405020304" pitchFamily="18" charset="0"/>
                <a:ea typeface="Times New Roman" panose="02020603050405020304" pitchFamily="18" charset="0"/>
              </a:rPr>
              <a:t>;</a:t>
            </a:r>
          </a:p>
          <a:p>
            <a:r>
              <a:rPr lang="kk-KZ" dirty="0">
                <a:effectLst/>
                <a:latin typeface="Times New Roman" panose="02020603050405020304" pitchFamily="18" charset="0"/>
                <a:ea typeface="Times New Roman" panose="02020603050405020304" pitchFamily="18" charset="0"/>
              </a:rPr>
              <a:t>Unity3d</a:t>
            </a:r>
            <a:r>
              <a:rPr lang="en-US" dirty="0">
                <a:effectLst/>
                <a:latin typeface="Times New Roman" panose="02020603050405020304" pitchFamily="18" charset="0"/>
                <a:ea typeface="Times New Roman" panose="02020603050405020304" pitchFamily="18" charset="0"/>
              </a:rPr>
              <a:t>;</a:t>
            </a:r>
          </a:p>
          <a:p>
            <a:r>
              <a:rPr lang="kk-KZ" dirty="0">
                <a:effectLst/>
                <a:latin typeface="Times New Roman" panose="02020603050405020304" pitchFamily="18" charset="0"/>
                <a:ea typeface="Times New Roman" panose="02020603050405020304" pitchFamily="18" charset="0"/>
              </a:rPr>
              <a:t>SketchUp</a:t>
            </a:r>
            <a:r>
              <a:rPr lang="en-US" dirty="0">
                <a:effectLst/>
                <a:latin typeface="Times New Roman" panose="02020603050405020304" pitchFamily="18" charset="0"/>
                <a:ea typeface="Times New Roman" panose="02020603050405020304" pitchFamily="18" charset="0"/>
              </a:rPr>
              <a:t>;</a:t>
            </a:r>
          </a:p>
          <a:p>
            <a:r>
              <a:rPr lang="kk-KZ" dirty="0">
                <a:effectLst/>
                <a:latin typeface="Times New Roman" panose="02020603050405020304" pitchFamily="18" charset="0"/>
                <a:ea typeface="Times New Roman" panose="02020603050405020304" pitchFamily="18" charset="0"/>
              </a:rPr>
              <a:t> Vuforia</a:t>
            </a:r>
            <a:r>
              <a:rPr lang="en-US" dirty="0">
                <a:latin typeface="Times New Roman" panose="02020603050405020304" pitchFamily="18" charset="0"/>
                <a:ea typeface="Times New Roman" panose="02020603050405020304" pitchFamily="18" charset="0"/>
              </a:rPr>
              <a:t>.</a:t>
            </a:r>
            <a:endParaRPr lang="kk-KZ" dirty="0"/>
          </a:p>
        </p:txBody>
      </p:sp>
    </p:spTree>
    <p:extLst>
      <p:ext uri="{BB962C8B-B14F-4D97-AF65-F5344CB8AC3E}">
        <p14:creationId xmlns:p14="http://schemas.microsoft.com/office/powerpoint/2010/main" val="414838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A86B9-7EB3-45AA-BFA7-545DF31B5DF3}"/>
              </a:ext>
            </a:extLst>
          </p:cNvPr>
          <p:cNvSpPr>
            <a:spLocks noGrp="1"/>
          </p:cNvSpPr>
          <p:nvPr>
            <p:ph type="title"/>
          </p:nvPr>
        </p:nvSpPr>
        <p:spPr/>
        <p:txBody>
          <a:bodyPr/>
          <a:lstStyle/>
          <a:p>
            <a:r>
              <a:rPr lang="kk-KZ" dirty="0">
                <a:latin typeface="Times New Roman" panose="02020603050405020304" pitchFamily="18" charset="0"/>
                <a:ea typeface="Times New Roman" panose="02020603050405020304" pitchFamily="18" charset="0"/>
              </a:rPr>
              <a:t>Unity </a:t>
            </a:r>
            <a:endParaRPr lang="kk-KZ" dirty="0"/>
          </a:p>
        </p:txBody>
      </p:sp>
      <p:sp>
        <p:nvSpPr>
          <p:cNvPr id="3" name="Объект 2">
            <a:extLst>
              <a:ext uri="{FF2B5EF4-FFF2-40B4-BE49-F238E27FC236}">
                <a16:creationId xmlns:a16="http://schemas.microsoft.com/office/drawing/2014/main" id="{FCA84032-EB99-4330-8EE2-7C18B634DD86}"/>
              </a:ext>
            </a:extLst>
          </p:cNvPr>
          <p:cNvSpPr>
            <a:spLocks noGrp="1"/>
          </p:cNvSpPr>
          <p:nvPr>
            <p:ph idx="1"/>
          </p:nvPr>
        </p:nvSpPr>
        <p:spPr>
          <a:xfrm>
            <a:off x="457200" y="1600200"/>
            <a:ext cx="5482952" cy="4525963"/>
          </a:xfrm>
        </p:spPr>
        <p:txBody>
          <a:bodyPr>
            <a:normAutofit fontScale="92500" lnSpcReduction="10000"/>
          </a:bodyPr>
          <a:lstStyle/>
          <a:p>
            <a:r>
              <a:rPr lang="kk-KZ" sz="1800" dirty="0">
                <a:effectLst/>
                <a:latin typeface="Times New Roman" panose="02020603050405020304" pitchFamily="18" charset="0"/>
                <a:ea typeface="Times New Roman" panose="02020603050405020304" pitchFamily="18" charset="0"/>
              </a:rPr>
              <a:t>Unity - американдық Unity Technologies компаниясы жасаған компьютерлік ойындарды дамытудың кросс-платформалық ортасы. Unity 25-тен астам түрлі платформаларда жұмыс істейтін қосымшаларды құруға мүмкіндік береді, олардың ішінде жеке компьютерлер, ойын консольдері, мобильді құрылғылар, интернет қосымшалары және басқалары бар. Unity шығарылымы 2005 жылы өтті және сол уақыттан бері тұрақты дамып келеді. Unity-дің негізгі артықшылықтары-визуалды даму ортасы, платформалық қолдау және модульдік компоненттер жүйесі. Кемшіліктерге көп компонентті схемалармен жұмыс жасау кезінде қиындықтардың пайда болуы және сыртқы кітапханаларды қосу кезіндегі қиындықтар жатады</a:t>
            </a:r>
            <a:r>
              <a:rPr lang="en-US" sz="1800" dirty="0">
                <a:latin typeface="Times New Roman" panose="02020603050405020304" pitchFamily="18" charset="0"/>
                <a:ea typeface="Times New Roman" panose="02020603050405020304" pitchFamily="18" charset="0"/>
              </a:rPr>
              <a:t>.</a:t>
            </a:r>
          </a:p>
          <a:p>
            <a:r>
              <a:rPr lang="kk-KZ" sz="1800" dirty="0">
                <a:effectLst/>
                <a:latin typeface="Times New Roman" panose="02020603050405020304" pitchFamily="18" charset="0"/>
                <a:ea typeface="Times New Roman" panose="02020603050405020304" pitchFamily="18" charset="0"/>
              </a:rPr>
              <a:t>Unity ортасы бірінші бетте сцена құруға арналған терезе болса, екінші бетте ойын құруға арналған терезе.</a:t>
            </a:r>
          </a:p>
          <a:p>
            <a:pPr marL="0" indent="0">
              <a:buNone/>
            </a:pPr>
            <a:endParaRPr lang="kk-KZ" dirty="0"/>
          </a:p>
        </p:txBody>
      </p:sp>
      <p:pic>
        <p:nvPicPr>
          <p:cNvPr id="2050" name="Рисунок 5">
            <a:extLst>
              <a:ext uri="{FF2B5EF4-FFF2-40B4-BE49-F238E27FC236}">
                <a16:creationId xmlns:a16="http://schemas.microsoft.com/office/drawing/2014/main" id="{7D52F72F-BFA1-4C41-8B09-D058EB3D1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082" y="1663060"/>
            <a:ext cx="3011190" cy="385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44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0FFBF2-8ED5-48FE-816B-6A80A6F68F9D}"/>
              </a:ext>
            </a:extLst>
          </p:cNvPr>
          <p:cNvSpPr txBox="1"/>
          <p:nvPr/>
        </p:nvSpPr>
        <p:spPr>
          <a:xfrm>
            <a:off x="359532" y="1182231"/>
            <a:ext cx="8424936" cy="4493538"/>
          </a:xfrm>
          <a:prstGeom prst="rect">
            <a:avLst/>
          </a:prstGeom>
          <a:noFill/>
        </p:spPr>
        <p:txBody>
          <a:bodyPr wrap="square">
            <a:spAutoFit/>
          </a:bodyPr>
          <a:lstStyle/>
          <a:p>
            <a:pPr indent="449580" algn="just"/>
            <a:r>
              <a:rPr lang="kk-KZ" sz="1800" dirty="0">
                <a:effectLst/>
                <a:latin typeface="Times New Roman" panose="02020603050405020304" pitchFamily="18" charset="0"/>
                <a:ea typeface="Times New Roman" panose="02020603050405020304" pitchFamily="18" charset="0"/>
              </a:rPr>
              <a:t>Берілген бағдарламалық жасақтамалар жоғары сипаттамасы бар компьютерде жұмыс істеуді талап етеді. Атап айтқанда, Unity3d орнату үшін процессоры SSE2 қолдауы бар болу керек.  Графикалық процессоры (GPU): DX10 қолдауы бар видеокарта (4.0 shader нұсқасы). Операциондық жүйелер: Windows 7 SP1, 8, 10 операциялық жүйесінің 64 биттік және одан жоғары нұсқалары, Mac OS X 10.12+, Ubuntu 16.04, 18.04 және CentOS 7. Қосымша IL2CPP технологиясын қолдауға арналған Android SDK, Java Development Kit, Android NDK (Android үшін) және Visual Studio 2015 бағдарламалар қажет.</a:t>
            </a:r>
            <a:endParaRPr lang="en-US" sz="1800" dirty="0">
              <a:effectLst/>
              <a:latin typeface="Times New Roman" panose="02020603050405020304" pitchFamily="18" charset="0"/>
              <a:ea typeface="Times New Roman" panose="02020603050405020304" pitchFamily="18" charset="0"/>
            </a:endParaRPr>
          </a:p>
          <a:p>
            <a:pPr indent="449580" algn="just"/>
            <a:r>
              <a:rPr lang="kk-KZ" sz="1800" dirty="0">
                <a:effectLst/>
                <a:latin typeface="Times New Roman" panose="02020603050405020304" pitchFamily="18" charset="0"/>
                <a:ea typeface="Times New Roman" panose="02020603050405020304" pitchFamily="18" charset="0"/>
              </a:rPr>
              <a:t>Vuforia — бұл Qualcomm компаниясы жасаған мобильді құрылғыларға арналған кеңейтілген шындық платформасы мен кеңейтілген шындық бағдарламалық жасақтамасын жасаушы. Vuforia компьютерлік көру технологиясын, сонымен қатар нақты уақыттағы жалпақ кескіндер мен қарапайым көлемді нақты нысандарды (мысалы, текше) бақылауды қолданады.Vuforia unity ойын қозғалтқышымен біріктіру арқылы C++, Java, Objective-C және Net тілдерінде қосымшаларды бағдарламалау интерфейстерін ұсынады [</a:t>
            </a:r>
            <a:r>
              <a:rPr lang="en-US" sz="1800" dirty="0">
                <a:effectLst/>
                <a:latin typeface="Times New Roman" panose="02020603050405020304" pitchFamily="18" charset="0"/>
                <a:ea typeface="Times New Roman" panose="02020603050405020304" pitchFamily="18" charset="0"/>
              </a:rPr>
              <a:t>2</a:t>
            </a:r>
            <a:r>
              <a:rPr lang="kk-KZ" sz="1800" dirty="0">
                <a:effectLst/>
                <a:latin typeface="Times New Roman" panose="02020603050405020304" pitchFamily="18" charset="0"/>
                <a:ea typeface="Times New Roman" panose="02020603050405020304" pitchFamily="18" charset="0"/>
              </a:rPr>
              <a:t>].</a:t>
            </a:r>
          </a:p>
          <a:p>
            <a:pPr indent="449580" algn="just"/>
            <a:endParaRPr lang="kk-KZ"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764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B6126F-454C-4616-AD61-D7543953F0E9}"/>
              </a:ext>
            </a:extLst>
          </p:cNvPr>
          <p:cNvSpPr>
            <a:spLocks noGrp="1"/>
          </p:cNvSpPr>
          <p:nvPr>
            <p:ph idx="1"/>
          </p:nvPr>
        </p:nvSpPr>
        <p:spPr>
          <a:xfrm>
            <a:off x="457200" y="1166018"/>
            <a:ext cx="8229600" cy="4525963"/>
          </a:xfrm>
        </p:spPr>
        <p:txBody>
          <a:bodyPr/>
          <a:lstStyle/>
          <a:p>
            <a:r>
              <a:rPr lang="kk-KZ" sz="1800" dirty="0">
                <a:effectLst/>
                <a:latin typeface="Times New Roman" panose="02020603050405020304" pitchFamily="18" charset="0"/>
                <a:ea typeface="Times New Roman" panose="02020603050405020304" pitchFamily="18" charset="0"/>
              </a:rPr>
              <a:t>Blender талаптарын қарастырсақ, операциондық жүйе Windows 10-нан жоғары болу керек. Ұсынылатын компьютердің сипаттамасындағы процессор - Intel Core i9 немесе одан жоғары баламасы, ал видеокарта 4GB, OpenGL 4.5 болғаны дұрыс. Ең минималды талаптары процессор Intel Core i3 және Windows Vista операциондық жүйесін қабылдайды деп жазылғанымен ондай сипаттамадағы компьютерлерде ақырын жұмыс жасайды. 1-кестеде VR немесе AR құрастыруға қолданылатын  бағдарламалақ жасақтамалардың минималды  талаптары жазылған.</a:t>
            </a:r>
            <a:endParaRPr lang="en-US" sz="1800" dirty="0">
              <a:effectLst/>
              <a:latin typeface="Times New Roman" panose="02020603050405020304" pitchFamily="18" charset="0"/>
              <a:ea typeface="Times New Roman" panose="02020603050405020304" pitchFamily="18" charset="0"/>
            </a:endParaRPr>
          </a:p>
          <a:p>
            <a:r>
              <a:rPr lang="kk-KZ" sz="1800" dirty="0">
                <a:effectLst/>
                <a:latin typeface="Times New Roman" panose="02020603050405020304" pitchFamily="18" charset="0"/>
                <a:ea typeface="Times New Roman" panose="02020603050405020304" pitchFamily="18" charset="0"/>
              </a:rPr>
              <a:t>Blender-үш өлшемді компьютерлік графиканы жасауға арналған кәсіби еркін және ашық бағдарламалық қамтамасыз ету, оған модельдеу, анимация,  көрсету, дыбыспен бейнені кейінгі өңдеу және монтаждау, "түйіндердің" көмегімен құрастыру, сондай-ақ 2D анимацияларды жасау құралдары кіреді. Blender пакетінің ерекшелігі-3D модельдеуге арналған басқа танымал пакеттермен салыстырғандағы оның шағын көлемі [3]. </a:t>
            </a:r>
          </a:p>
          <a:p>
            <a:endParaRPr lang="kk-KZ" sz="1800" dirty="0">
              <a:effectLst/>
              <a:latin typeface="Times New Roman" panose="02020603050405020304" pitchFamily="18" charset="0"/>
              <a:ea typeface="Times New Roman" panose="02020603050405020304" pitchFamily="18" charset="0"/>
            </a:endParaRPr>
          </a:p>
          <a:p>
            <a:endParaRPr lang="kk-KZ" dirty="0"/>
          </a:p>
        </p:txBody>
      </p:sp>
    </p:spTree>
    <p:extLst>
      <p:ext uri="{BB962C8B-B14F-4D97-AF65-F5344CB8AC3E}">
        <p14:creationId xmlns:p14="http://schemas.microsoft.com/office/powerpoint/2010/main" val="368318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9E3E6D-07E5-48F1-A491-9C8C9030A757}"/>
              </a:ext>
            </a:extLst>
          </p:cNvPr>
          <p:cNvSpPr>
            <a:spLocks noGrp="1"/>
          </p:cNvSpPr>
          <p:nvPr>
            <p:ph type="title"/>
          </p:nvPr>
        </p:nvSpPr>
        <p:spPr/>
        <p:txBody>
          <a:bodyPr/>
          <a:lstStyle/>
          <a:p>
            <a:r>
              <a:rPr lang="kk-KZ" sz="1800" i="1" dirty="0">
                <a:effectLst/>
                <a:latin typeface="Times New Roman" panose="02020603050405020304" pitchFamily="18" charset="0"/>
                <a:ea typeface="Times New Roman" panose="02020603050405020304" pitchFamily="18" charset="0"/>
              </a:rPr>
              <a:t>VR немесе құрастыруға қолданылатын бағдарламалық жасақтамалардың минималды талаптары:</a:t>
            </a:r>
            <a:endParaRPr lang="kk-KZ" dirty="0"/>
          </a:p>
        </p:txBody>
      </p:sp>
      <p:graphicFrame>
        <p:nvGraphicFramePr>
          <p:cNvPr id="4" name="Объект 3">
            <a:extLst>
              <a:ext uri="{FF2B5EF4-FFF2-40B4-BE49-F238E27FC236}">
                <a16:creationId xmlns:a16="http://schemas.microsoft.com/office/drawing/2014/main" id="{3CB47815-4C26-45FD-9BBE-D1C7DA9AFB60}"/>
              </a:ext>
            </a:extLst>
          </p:cNvPr>
          <p:cNvGraphicFramePr>
            <a:graphicFrameLocks noGrp="1"/>
          </p:cNvGraphicFramePr>
          <p:nvPr>
            <p:ph idx="1"/>
            <p:extLst>
              <p:ext uri="{D42A27DB-BD31-4B8C-83A1-F6EECF244321}">
                <p14:modId xmlns:p14="http://schemas.microsoft.com/office/powerpoint/2010/main" val="1322748028"/>
              </p:ext>
            </p:extLst>
          </p:nvPr>
        </p:nvGraphicFramePr>
        <p:xfrm>
          <a:off x="683568" y="1577182"/>
          <a:ext cx="8003233" cy="4529646"/>
        </p:xfrm>
        <a:graphic>
          <a:graphicData uri="http://schemas.openxmlformats.org/drawingml/2006/table">
            <a:tbl>
              <a:tblPr firstRow="1" firstCol="1" bandRow="1"/>
              <a:tblGrid>
                <a:gridCol w="2223531">
                  <a:extLst>
                    <a:ext uri="{9D8B030D-6E8A-4147-A177-3AD203B41FA5}">
                      <a16:colId xmlns:a16="http://schemas.microsoft.com/office/drawing/2014/main" val="441334942"/>
                    </a:ext>
                  </a:extLst>
                </a:gridCol>
                <a:gridCol w="2157842">
                  <a:extLst>
                    <a:ext uri="{9D8B030D-6E8A-4147-A177-3AD203B41FA5}">
                      <a16:colId xmlns:a16="http://schemas.microsoft.com/office/drawing/2014/main" val="2852151083"/>
                    </a:ext>
                  </a:extLst>
                </a:gridCol>
                <a:gridCol w="1214403">
                  <a:extLst>
                    <a:ext uri="{9D8B030D-6E8A-4147-A177-3AD203B41FA5}">
                      <a16:colId xmlns:a16="http://schemas.microsoft.com/office/drawing/2014/main" val="3827843603"/>
                    </a:ext>
                  </a:extLst>
                </a:gridCol>
                <a:gridCol w="2407457">
                  <a:extLst>
                    <a:ext uri="{9D8B030D-6E8A-4147-A177-3AD203B41FA5}">
                      <a16:colId xmlns:a16="http://schemas.microsoft.com/office/drawing/2014/main" val="3762846127"/>
                    </a:ext>
                  </a:extLst>
                </a:gridCol>
              </a:tblGrid>
              <a:tr h="362077">
                <a:tc>
                  <a:txBody>
                    <a:bodyPr/>
                    <a:lstStyle/>
                    <a:p>
                      <a:pPr algn="just"/>
                      <a:r>
                        <a:rPr lang="kk-KZ" sz="1200" b="1" dirty="0">
                          <a:effectLst/>
                          <a:latin typeface="Times New Roman" panose="02020603050405020304" pitchFamily="18" charset="0"/>
                          <a:ea typeface="Times New Roman" panose="02020603050405020304" pitchFamily="18" charset="0"/>
                          <a:cs typeface="Times New Roman" panose="02020603050405020304" pitchFamily="18" charset="0"/>
                        </a:rPr>
                        <a:t>Бағдарламалардың атауы</a:t>
                      </a:r>
                      <a:endParaRPr lang="kk-K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Процессор</a:t>
                      </a:r>
                      <a:endParaRPr lang="kk-K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GPU</a:t>
                      </a:r>
                      <a:endParaRPr lang="kk-K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b="1">
                          <a:effectLst/>
                          <a:latin typeface="Times New Roman" panose="02020603050405020304" pitchFamily="18" charset="0"/>
                          <a:ea typeface="Times New Roman" panose="02020603050405020304" pitchFamily="18" charset="0"/>
                          <a:cs typeface="Times New Roman" panose="02020603050405020304" pitchFamily="18" charset="0"/>
                        </a:rPr>
                        <a:t>Операциондық жүйелер </a:t>
                      </a:r>
                      <a:endParaRPr lang="kk-K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561703"/>
                  </a:ext>
                </a:extLst>
              </a:tr>
              <a:tr h="362077">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Blender</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Intel Core i3 ден жоғары болу керек</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4GB, OpenGL 4.5</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Windows 7 SP1 +, 8, 10. </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64 биттік нұсқалары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46873"/>
                  </a:ext>
                </a:extLst>
              </a:tr>
              <a:tr h="905193">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Unity</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SSE2 қолдауы бар нұсқаулық жиынтығын қолдайтын x86 немесе x64, көпағындылық та маңызды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4.0 shader нұсқасы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Windows 7 SP1 +, 8, 10 </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64 биттік нұсқалары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344402"/>
                  </a:ext>
                </a:extLst>
              </a:tr>
              <a:tr h="1086231">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Unity3d</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SSE2 қолдауы бар нұсқаулық жиынтығын қолдайтын x86 немесе x64, көпядролы және көпағындылық та маңызды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4.0 shader нұсқасы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Windows 7 SP1 +, 8, 10</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 64 биттік нұсқалары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078328"/>
                  </a:ext>
                </a:extLst>
              </a:tr>
              <a:tr h="724154">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SketchUp</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1 ГГц жоғары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1GB, OpenGL 3.0 және одан жоғары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Windows 7 SP1 +, 8, 10 </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64 биттік нұсқалары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91433"/>
                  </a:ext>
                </a:extLst>
              </a:tr>
              <a:tr h="1086231">
                <a:tc>
                  <a:txBody>
                    <a:bodyPr/>
                    <a:lstStyle/>
                    <a:p>
                      <a:pPr algn="just"/>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Vuforia</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SSE2 қолдауы бар нұсқаулық жиынтығын қолдайтын x86 немесе x64</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DirectX 11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Windows 10), </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OpenGL 3.0 (Android)</a:t>
                      </a:r>
                    </a:p>
                    <a:p>
                      <a:pPr algn="just"/>
                      <a:r>
                        <a:rPr lang="kk-KZ"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Windows 10 </a:t>
                      </a:r>
                    </a:p>
                    <a:p>
                      <a:pPr algn="just"/>
                      <a:r>
                        <a:rPr lang="kk-KZ" sz="1200" dirty="0">
                          <a:effectLst/>
                          <a:latin typeface="Times New Roman" panose="02020603050405020304" pitchFamily="18" charset="0"/>
                          <a:ea typeface="Times New Roman" panose="02020603050405020304" pitchFamily="18" charset="0"/>
                          <a:cs typeface="Times New Roman" panose="02020603050405020304" pitchFamily="18" charset="0"/>
                        </a:rPr>
                        <a:t>64 биттік, macOS 10.15 (Catalina) 64 биттік және одан жоғары</a:t>
                      </a:r>
                    </a:p>
                  </a:txBody>
                  <a:tcPr marL="67889" marR="67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51583"/>
                  </a:ext>
                </a:extLst>
              </a:tr>
            </a:tbl>
          </a:graphicData>
        </a:graphic>
      </p:graphicFrame>
    </p:spTree>
    <p:extLst>
      <p:ext uri="{BB962C8B-B14F-4D97-AF65-F5344CB8AC3E}">
        <p14:creationId xmlns:p14="http://schemas.microsoft.com/office/powerpoint/2010/main" val="304179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a:t>Бақылау сұрақтары</a:t>
            </a:r>
            <a:endParaRPr lang="ru-RU" dirty="0"/>
          </a:p>
        </p:txBody>
      </p:sp>
      <p:sp>
        <p:nvSpPr>
          <p:cNvPr id="3" name="Объект 2"/>
          <p:cNvSpPr>
            <a:spLocks noGrp="1"/>
          </p:cNvSpPr>
          <p:nvPr>
            <p:ph idx="1"/>
          </p:nvPr>
        </p:nvSpPr>
        <p:spPr/>
        <p:txBody>
          <a:bodyPr/>
          <a:lstStyle/>
          <a:p>
            <a:pPr marL="36576" indent="0">
              <a:buNone/>
            </a:pPr>
            <a:r>
              <a:rPr lang="kk-KZ" dirty="0"/>
              <a:t>1. </a:t>
            </a:r>
            <a:r>
              <a:rPr lang="en-US" dirty="0"/>
              <a:t>VR – </a:t>
            </a:r>
            <a:r>
              <a:rPr lang="ru-RU" dirty="0" err="1"/>
              <a:t>технологиясы</a:t>
            </a:r>
            <a:r>
              <a:rPr lang="ru-RU" dirty="0"/>
              <a:t> </a:t>
            </a:r>
            <a:r>
              <a:rPr lang="ru-RU" dirty="0" err="1"/>
              <a:t>дегеніміз</a:t>
            </a:r>
            <a:r>
              <a:rPr lang="ru-RU" dirty="0"/>
              <a:t> не?</a:t>
            </a:r>
          </a:p>
          <a:p>
            <a:pPr marL="36576" indent="0">
              <a:buNone/>
            </a:pPr>
            <a:r>
              <a:rPr lang="en-US" dirty="0"/>
              <a:t>2</a:t>
            </a:r>
            <a:r>
              <a:rPr lang="kk-KZ" dirty="0"/>
              <a:t>. </a:t>
            </a:r>
            <a:r>
              <a:rPr lang="ru-RU" dirty="0" err="1"/>
              <a:t>Виртуалды</a:t>
            </a:r>
            <a:r>
              <a:rPr lang="ru-RU" dirty="0"/>
              <a:t> </a:t>
            </a:r>
            <a:r>
              <a:rPr lang="ru-RU" dirty="0" err="1"/>
              <a:t>шындықтың</a:t>
            </a:r>
            <a:r>
              <a:rPr lang="ru-RU" dirty="0"/>
              <a:t> 3 </a:t>
            </a:r>
            <a:r>
              <a:rPr lang="ru-RU" dirty="0" err="1"/>
              <a:t>негізгі</a:t>
            </a:r>
            <a:r>
              <a:rPr lang="ru-RU" dirty="0"/>
              <a:t> </a:t>
            </a:r>
            <a:r>
              <a:rPr lang="ru-RU" dirty="0" err="1"/>
              <a:t>сипаттамасын</a:t>
            </a:r>
            <a:r>
              <a:rPr lang="ru-RU" dirty="0"/>
              <a:t> </a:t>
            </a:r>
            <a:r>
              <a:rPr lang="ru-RU" dirty="0" err="1"/>
              <a:t>атап</a:t>
            </a:r>
            <a:r>
              <a:rPr lang="ru-RU" dirty="0"/>
              <a:t> </a:t>
            </a:r>
            <a:r>
              <a:rPr lang="ru-RU" dirty="0" err="1"/>
              <a:t>өтіңізші</a:t>
            </a:r>
            <a:endParaRPr lang="ru-RU" dirty="0"/>
          </a:p>
          <a:p>
            <a:pPr marL="36576" indent="0">
              <a:buNone/>
            </a:pPr>
            <a:r>
              <a:rPr lang="ru-RU" dirty="0"/>
              <a:t>3. </a:t>
            </a:r>
            <a:r>
              <a:rPr lang="ru-RU" dirty="0" err="1"/>
              <a:t>Виртуалды</a:t>
            </a:r>
            <a:r>
              <a:rPr lang="ru-RU" dirty="0"/>
              <a:t> </a:t>
            </a:r>
            <a:r>
              <a:rPr lang="ru-RU" dirty="0" err="1"/>
              <a:t>шындық</a:t>
            </a:r>
            <a:r>
              <a:rPr lang="ru-RU" dirty="0"/>
              <a:t> </a:t>
            </a:r>
            <a:r>
              <a:rPr lang="ru-RU" dirty="0" err="1"/>
              <a:t>технологиясы</a:t>
            </a:r>
            <a:r>
              <a:rPr lang="ru-RU" dirty="0"/>
              <a:t> </a:t>
            </a:r>
            <a:r>
              <a:rPr lang="ru-RU" dirty="0" err="1"/>
              <a:t>білім</a:t>
            </a:r>
            <a:r>
              <a:rPr lang="ru-RU" dirty="0"/>
              <a:t> </a:t>
            </a:r>
            <a:r>
              <a:rPr lang="ru-RU" dirty="0" err="1"/>
              <a:t>беруде</a:t>
            </a:r>
            <a:r>
              <a:rPr lang="ru-RU" dirty="0"/>
              <a:t> </a:t>
            </a:r>
            <a:r>
              <a:rPr lang="ru-RU" dirty="0" err="1"/>
              <a:t>қолданылса</a:t>
            </a:r>
            <a:r>
              <a:rPr lang="ru-RU" dirty="0"/>
              <a:t>, </a:t>
            </a:r>
            <a:r>
              <a:rPr lang="ru-RU" dirty="0" err="1"/>
              <a:t>қаншалықты</a:t>
            </a:r>
            <a:r>
              <a:rPr lang="ru-RU" dirty="0"/>
              <a:t> </a:t>
            </a:r>
            <a:r>
              <a:rPr lang="ru-RU" dirty="0" err="1"/>
              <a:t>тиімді</a:t>
            </a:r>
            <a:r>
              <a:rPr lang="ru-RU" dirty="0"/>
              <a:t> </a:t>
            </a:r>
            <a:r>
              <a:rPr lang="ru-RU" dirty="0" err="1"/>
              <a:t>деп</a:t>
            </a:r>
            <a:r>
              <a:rPr lang="ru-RU" dirty="0"/>
              <a:t> </a:t>
            </a:r>
            <a:r>
              <a:rPr lang="ru-RU" dirty="0" err="1"/>
              <a:t>ойлайсыз</a:t>
            </a:r>
            <a:r>
              <a:rPr lang="ru-RU" dirty="0"/>
              <a:t>?</a:t>
            </a:r>
          </a:p>
          <a:p>
            <a:pPr marL="36576" indent="0">
              <a:buNone/>
            </a:pPr>
            <a:endParaRPr lang="ru-RU" dirty="0"/>
          </a:p>
        </p:txBody>
      </p:sp>
    </p:spTree>
    <p:extLst>
      <p:ext uri="{BB962C8B-B14F-4D97-AF65-F5344CB8AC3E}">
        <p14:creationId xmlns:p14="http://schemas.microsoft.com/office/powerpoint/2010/main" val="11683931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Қолданылған</a:t>
            </a:r>
            <a:r>
              <a:rPr lang="ru-RU" dirty="0"/>
              <a:t> </a:t>
            </a:r>
            <a:r>
              <a:rPr lang="ru-RU" dirty="0" err="1"/>
              <a:t>әдебиеттер</a:t>
            </a:r>
            <a:endParaRPr lang="ru-RU" dirty="0"/>
          </a:p>
        </p:txBody>
      </p:sp>
      <p:sp>
        <p:nvSpPr>
          <p:cNvPr id="3" name="Объект 2"/>
          <p:cNvSpPr>
            <a:spLocks noGrp="1"/>
          </p:cNvSpPr>
          <p:nvPr>
            <p:ph idx="1"/>
          </p:nvPr>
        </p:nvSpPr>
        <p:spPr/>
        <p:txBody>
          <a:bodyPr>
            <a:normAutofit fontScale="70000" lnSpcReduction="20000"/>
          </a:bodyPr>
          <a:lstStyle/>
          <a:p>
            <a:pPr marL="36576" indent="0">
              <a:buNone/>
            </a:pPr>
            <a:r>
              <a:rPr lang="ru-RU" dirty="0"/>
              <a:t>1. </a:t>
            </a:r>
            <a:r>
              <a:rPr lang="ru-RU" dirty="0" err="1"/>
              <a:t>Гриншкун</a:t>
            </a:r>
            <a:r>
              <a:rPr lang="ru-RU" dirty="0"/>
              <a:t> A.B. Об эффективности использования технологий дополненной реальности при обучении школьников информатике [Текст] / A.B. </a:t>
            </a:r>
            <a:r>
              <a:rPr lang="ru-RU" dirty="0" err="1"/>
              <a:t>Гриншкун</a:t>
            </a:r>
            <a:r>
              <a:rPr lang="ru-RU" dirty="0"/>
              <a:t> // Вестник МГПУ. Серия информатика и информатизация образования./М.: МГПУ,-2016,No1 (35). С. 98-103 (0,31 </a:t>
            </a:r>
            <a:r>
              <a:rPr lang="ru-RU" dirty="0" err="1"/>
              <a:t>п.л</a:t>
            </a:r>
            <a:r>
              <a:rPr lang="ru-RU" dirty="0"/>
              <a:t>.).</a:t>
            </a:r>
          </a:p>
          <a:p>
            <a:pPr marL="36576" indent="0">
              <a:buNone/>
            </a:pPr>
            <a:r>
              <a:rPr lang="ru-RU" dirty="0"/>
              <a:t>2. Бабенко В.С. Размышления о виртуальной реальности. Технологии виртуальной реальности. Состояние и тенденции развития. Прилож. 3 к вестнику «Аномалия». Москва: ИТАР ТАСС; Ассоциация «Экология Непознанного», 1996. </a:t>
            </a:r>
          </a:p>
          <a:p>
            <a:pPr marL="36576" indent="0">
              <a:buNone/>
            </a:pPr>
            <a:r>
              <a:rPr lang="ru-RU" dirty="0"/>
              <a:t>3. Монахов В.М., Щербаков Ю.И., Монахов Н.В., Никулина Е.В., </a:t>
            </a:r>
            <a:r>
              <a:rPr lang="ru-RU" dirty="0" err="1"/>
              <a:t>Скамницкая</a:t>
            </a:r>
            <a:r>
              <a:rPr lang="ru-RU" dirty="0"/>
              <a:t> Г.П., Саранов А.М. Управление образовательными системами: учебное пособие. Москва, 2003.</a:t>
            </a:r>
          </a:p>
          <a:p>
            <a:pPr marL="36576" indent="0">
              <a:buNone/>
            </a:pPr>
            <a:r>
              <a:rPr lang="kk-KZ" dirty="0"/>
              <a:t>4. </a:t>
            </a:r>
            <a:r>
              <a:rPr lang="en-US" dirty="0"/>
              <a:t>https://www.mgpu.ru/wp-content/uploads/2018/09/Dissertatsiya-Grinshkun-A.V_.pdf</a:t>
            </a:r>
            <a:endParaRPr lang="ru-RU" dirty="0"/>
          </a:p>
        </p:txBody>
      </p:sp>
    </p:spTree>
    <p:extLst>
      <p:ext uri="{BB962C8B-B14F-4D97-AF65-F5344CB8AC3E}">
        <p14:creationId xmlns:p14="http://schemas.microsoft.com/office/powerpoint/2010/main" val="355732280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Прямоугольник 3"/>
          <p:cNvSpPr/>
          <p:nvPr/>
        </p:nvSpPr>
        <p:spPr>
          <a:xfrm>
            <a:off x="628704" y="1772816"/>
            <a:ext cx="7776864" cy="4154984"/>
          </a:xfrm>
          <a:prstGeom prst="rect">
            <a:avLst/>
          </a:prstGeom>
        </p:spPr>
        <p:txBody>
          <a:bodyPr wrap="square">
            <a:spAutoFit/>
          </a:bodyPr>
          <a:lstStyle/>
          <a:p>
            <a:r>
              <a:rPr lang="en-US" sz="2400" dirty="0">
                <a:latin typeface="Times New Roman" pitchFamily="18" charset="0"/>
                <a:cs typeface="Times New Roman" pitchFamily="18" charset="0"/>
              </a:rPr>
              <a:t>VR (</a:t>
            </a:r>
            <a:r>
              <a:rPr lang="ru-RU" sz="2400" dirty="0" err="1">
                <a:latin typeface="Times New Roman" pitchFamily="18" charset="0"/>
                <a:cs typeface="Times New Roman" pitchFamily="18" charset="0"/>
              </a:rPr>
              <a:t>виртуалды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шындық</a:t>
            </a:r>
            <a:r>
              <a:rPr lang="ru-RU" sz="2400" dirty="0">
                <a:latin typeface="Times New Roman" pitchFamily="18" charset="0"/>
                <a:cs typeface="Times New Roman" pitchFamily="18" charset="0"/>
              </a:rPr>
              <a:t>) – физика </a:t>
            </a:r>
            <a:r>
              <a:rPr lang="ru-RU" sz="2400" dirty="0" err="1">
                <a:latin typeface="Times New Roman" pitchFamily="18" charset="0"/>
                <a:cs typeface="Times New Roman" pitchFamily="18" charset="0"/>
              </a:rPr>
              <a:t>заңдарына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сәйкес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физикалық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тұрғыдан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уақыттағы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сезім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мүшелері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сезінетін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жасанды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әлем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технологиялар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жиынтығы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Техникалық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құралдармен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жасалған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виртуалды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нысандар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заттар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сезімдері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әсер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сезімі</a:t>
            </a:r>
            <a:r>
              <a:rPr lang="ru-RU" sz="2400" dirty="0">
                <a:latin typeface="Times New Roman" pitchFamily="18" charset="0"/>
                <a:cs typeface="Times New Roman" pitchFamily="18" charset="0"/>
              </a:rPr>
              <a:t>, тепе-</a:t>
            </a:r>
            <a:r>
              <a:rPr lang="ru-RU" sz="2400" dirty="0" err="1">
                <a:latin typeface="Times New Roman" pitchFamily="18" charset="0"/>
                <a:cs typeface="Times New Roman" pitchFamily="18" charset="0"/>
              </a:rPr>
              <a:t>теңдік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сезімі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кеңістіктегі</a:t>
            </a:r>
            <a:r>
              <a:rPr lang="ru-RU" sz="2400" dirty="0">
                <a:latin typeface="Times New Roman" pitchFamily="18" charset="0"/>
                <a:cs typeface="Times New Roman" pitchFamily="18" charset="0"/>
              </a:rPr>
              <a:t> позиция, </a:t>
            </a:r>
            <a:r>
              <a:rPr lang="ru-RU" sz="2400" dirty="0" err="1">
                <a:latin typeface="Times New Roman" pitchFamily="18" charset="0"/>
                <a:cs typeface="Times New Roman" pitchFamily="18" charset="0"/>
              </a:rPr>
              <a:t>жанасу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есту</a:t>
            </a:r>
            <a:r>
              <a:rPr lang="ru-RU" sz="2400" dirty="0">
                <a:latin typeface="Times New Roman" pitchFamily="18" charset="0"/>
                <a:cs typeface="Times New Roman" pitchFamily="18" charset="0"/>
              </a:rPr>
              <a:t>. </a:t>
            </a:r>
          </a:p>
          <a:p>
            <a:r>
              <a:rPr lang="ru-RU" sz="2400" dirty="0" err="1">
                <a:latin typeface="Times New Roman" pitchFamily="18" charset="0"/>
                <a:cs typeface="Times New Roman" pitchFamily="18" charset="0"/>
              </a:rPr>
              <a:t>Виртуалды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шындық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жүйелері-бұл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қарапайым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компьютерлік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жүйелермен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салыстырғанда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барлық</a:t>
            </a:r>
            <a:r>
              <a:rPr lang="ru-RU" sz="2400" dirty="0">
                <a:latin typeface="Times New Roman" pitchFamily="18" charset="0"/>
                <a:cs typeface="Times New Roman" pitchFamily="18" charset="0"/>
              </a:rPr>
              <a:t> бес </a:t>
            </a:r>
            <a:r>
              <a:rPr lang="ru-RU" sz="2400" dirty="0" err="1">
                <a:latin typeface="Times New Roman" pitchFamily="18" charset="0"/>
                <a:cs typeface="Times New Roman" pitchFamily="18" charset="0"/>
              </a:rPr>
              <a:t>сезіміне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әсер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виртуалды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әрекеттесуді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модельдейтін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құрылғылар</a:t>
            </a:r>
            <a:r>
              <a:rPr lang="ru-RU" sz="2400" dirty="0">
                <a:latin typeface="Times New Roman" pitchFamily="18" charset="0"/>
                <a:cs typeface="Times New Roman" pitchFamily="18" charset="0"/>
              </a:rPr>
              <a:t>.</a:t>
            </a:r>
            <a:endParaRPr lang="ru-RU" sz="2400" b="0" i="0" dirty="0">
              <a:solidFill>
                <a:srgbClr val="000000"/>
              </a:solidFill>
              <a:effectLst/>
              <a:latin typeface="Times New Roman" pitchFamily="18" charset="0"/>
              <a:cs typeface="Times New Roman" pitchFamily="18" charset="0"/>
            </a:endParaRPr>
          </a:p>
        </p:txBody>
      </p:sp>
      <p:sp>
        <p:nvSpPr>
          <p:cNvPr id="5" name="Прямоугольник 4"/>
          <p:cNvSpPr/>
          <p:nvPr/>
        </p:nvSpPr>
        <p:spPr>
          <a:xfrm>
            <a:off x="1717952" y="560869"/>
            <a:ext cx="5598368" cy="523220"/>
          </a:xfrm>
          <a:prstGeom prst="rect">
            <a:avLst/>
          </a:prstGeom>
        </p:spPr>
        <p:txBody>
          <a:bodyPr wrap="square">
            <a:spAutoFit/>
          </a:bodyPr>
          <a:lstStyle/>
          <a:p>
            <a:pPr algn="ctr"/>
            <a:r>
              <a:rPr lang="ru-RU" sz="2800" b="1" dirty="0" err="1">
                <a:latin typeface="Times New Roman" pitchFamily="18" charset="0"/>
                <a:cs typeface="Times New Roman" pitchFamily="18" charset="0"/>
              </a:rPr>
              <a:t>Виртуалды</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шындық</a:t>
            </a:r>
            <a:r>
              <a:rPr lang="ru-RU" sz="2800" b="1"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132293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AutoShape 4" descr="Толықтырылған шындықтың мән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Виртуальная реальность помогает школьникам изучать физику | Вести  образования">
            <a:extLst>
              <a:ext uri="{FF2B5EF4-FFF2-40B4-BE49-F238E27FC236}">
                <a16:creationId xmlns:a16="http://schemas.microsoft.com/office/drawing/2014/main" id="{65D1B58E-CB24-4640-B2CD-235B30D3E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620688"/>
            <a:ext cx="347209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иртуальная реальность — это не «так себе игры», а полезная вещь, которую  уже используют повсюду — Ferra.ru">
            <a:extLst>
              <a:ext uri="{FF2B5EF4-FFF2-40B4-BE49-F238E27FC236}">
                <a16:creationId xmlns:a16="http://schemas.microsoft.com/office/drawing/2014/main" id="{3013768D-570D-497E-A747-0A59482AC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32656"/>
            <a:ext cx="2520280" cy="37873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онструкторы виртуальной реальности. Применение в образовании школьников /  Хабр">
            <a:extLst>
              <a:ext uri="{FF2B5EF4-FFF2-40B4-BE49-F238E27FC236}">
                <a16:creationId xmlns:a16="http://schemas.microsoft.com/office/drawing/2014/main" id="{B7603BE1-2B5F-4025-AD5D-A1BE92A43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95" y="3404592"/>
            <a:ext cx="533285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289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36576" indent="0" algn="just">
              <a:buNone/>
            </a:pPr>
            <a:r>
              <a:rPr lang="ru-RU" dirty="0" err="1">
                <a:latin typeface="Roboto"/>
              </a:rPr>
              <a:t>Виртуалды</a:t>
            </a:r>
            <a:r>
              <a:rPr lang="ru-RU" dirty="0">
                <a:latin typeface="Roboto"/>
              </a:rPr>
              <a:t> </a:t>
            </a:r>
            <a:r>
              <a:rPr lang="ru-RU" dirty="0" err="1">
                <a:latin typeface="Roboto"/>
              </a:rPr>
              <a:t>шындықтың</a:t>
            </a:r>
            <a:r>
              <a:rPr lang="ru-RU" dirty="0">
                <a:latin typeface="Roboto"/>
              </a:rPr>
              <a:t> </a:t>
            </a:r>
            <a:r>
              <a:rPr lang="ru-RU" dirty="0" err="1">
                <a:latin typeface="Roboto"/>
              </a:rPr>
              <a:t>үш</a:t>
            </a:r>
            <a:r>
              <a:rPr lang="ru-RU" dirty="0">
                <a:latin typeface="Roboto"/>
              </a:rPr>
              <a:t> </a:t>
            </a:r>
            <a:r>
              <a:rPr lang="ru-RU" dirty="0" err="1">
                <a:latin typeface="Roboto"/>
              </a:rPr>
              <a:t>негізгі</a:t>
            </a:r>
            <a:r>
              <a:rPr lang="ru-RU" dirty="0">
                <a:latin typeface="Roboto"/>
              </a:rPr>
              <a:t> </a:t>
            </a:r>
            <a:r>
              <a:rPr lang="ru-RU" dirty="0" err="1">
                <a:latin typeface="Roboto"/>
              </a:rPr>
              <a:t>сипаттамалары</a:t>
            </a:r>
            <a:r>
              <a:rPr lang="ru-RU" dirty="0">
                <a:latin typeface="Roboto"/>
              </a:rPr>
              <a:t>: </a:t>
            </a:r>
            <a:r>
              <a:rPr lang="ru-RU" dirty="0" err="1">
                <a:latin typeface="Roboto"/>
              </a:rPr>
              <a:t>нақты</a:t>
            </a:r>
            <a:r>
              <a:rPr lang="ru-RU" dirty="0">
                <a:latin typeface="Roboto"/>
              </a:rPr>
              <a:t> </a:t>
            </a:r>
            <a:r>
              <a:rPr lang="ru-RU" dirty="0" err="1">
                <a:latin typeface="Roboto"/>
              </a:rPr>
              <a:t>уақыттағы</a:t>
            </a:r>
            <a:r>
              <a:rPr lang="ru-RU" dirty="0">
                <a:latin typeface="Roboto"/>
              </a:rPr>
              <a:t> </a:t>
            </a:r>
            <a:r>
              <a:rPr lang="ru-RU" dirty="0" err="1">
                <a:latin typeface="Roboto"/>
              </a:rPr>
              <a:t>мүмкіндік</a:t>
            </a:r>
            <a:r>
              <a:rPr lang="ru-RU" dirty="0">
                <a:latin typeface="Roboto"/>
              </a:rPr>
              <a:t>, </a:t>
            </a:r>
            <a:r>
              <a:rPr lang="ru-RU" dirty="0" err="1">
                <a:latin typeface="Roboto"/>
              </a:rPr>
              <a:t>шындықпен</a:t>
            </a:r>
            <a:r>
              <a:rPr lang="ru-RU" dirty="0">
                <a:latin typeface="Roboto"/>
              </a:rPr>
              <a:t> </a:t>
            </a:r>
            <a:r>
              <a:rPr lang="ru-RU" dirty="0" err="1">
                <a:latin typeface="Roboto"/>
              </a:rPr>
              <a:t>байланыс</a:t>
            </a:r>
            <a:r>
              <a:rPr lang="ru-RU" dirty="0">
                <a:latin typeface="Roboto"/>
              </a:rPr>
              <a:t> </a:t>
            </a:r>
            <a:r>
              <a:rPr lang="ru-RU" dirty="0" err="1">
                <a:latin typeface="Roboto"/>
              </a:rPr>
              <a:t>және</a:t>
            </a:r>
            <a:r>
              <a:rPr lang="ru-RU" dirty="0">
                <a:latin typeface="Roboto"/>
              </a:rPr>
              <a:t> </a:t>
            </a:r>
            <a:r>
              <a:rPr lang="ru-RU" dirty="0" err="1">
                <a:latin typeface="Roboto"/>
              </a:rPr>
              <a:t>элементтермен</a:t>
            </a:r>
            <a:r>
              <a:rPr lang="ru-RU" dirty="0">
                <a:latin typeface="Roboto"/>
              </a:rPr>
              <a:t> </a:t>
            </a:r>
            <a:r>
              <a:rPr lang="ru-RU" dirty="0" err="1">
                <a:latin typeface="Roboto"/>
              </a:rPr>
              <a:t>өзара</a:t>
            </a:r>
            <a:r>
              <a:rPr lang="ru-RU" dirty="0">
                <a:latin typeface="Roboto"/>
              </a:rPr>
              <a:t> </a:t>
            </a:r>
            <a:r>
              <a:rPr lang="ru-RU" dirty="0" err="1">
                <a:latin typeface="Roboto"/>
              </a:rPr>
              <a:t>әрекеттесу</a:t>
            </a:r>
            <a:r>
              <a:rPr lang="ru-RU" dirty="0">
                <a:latin typeface="Roboto"/>
              </a:rPr>
              <a:t> </a:t>
            </a:r>
            <a:r>
              <a:rPr lang="ru-RU" dirty="0" err="1">
                <a:latin typeface="Roboto"/>
              </a:rPr>
              <a:t>жоғалып</a:t>
            </a:r>
            <a:r>
              <a:rPr lang="ru-RU" dirty="0">
                <a:latin typeface="Roboto"/>
              </a:rPr>
              <a:t> </a:t>
            </a:r>
            <a:r>
              <a:rPr lang="ru-RU" dirty="0" err="1">
                <a:latin typeface="Roboto"/>
              </a:rPr>
              <a:t>кететін</a:t>
            </a:r>
            <a:r>
              <a:rPr lang="ru-RU" dirty="0">
                <a:latin typeface="Roboto"/>
              </a:rPr>
              <a:t> </a:t>
            </a:r>
            <a:r>
              <a:rPr lang="ru-RU" dirty="0" err="1">
                <a:latin typeface="Roboto"/>
              </a:rPr>
              <a:t>толық</a:t>
            </a:r>
            <a:r>
              <a:rPr lang="ru-RU" dirty="0">
                <a:latin typeface="Roboto"/>
              </a:rPr>
              <a:t> иммерсия.</a:t>
            </a:r>
          </a:p>
          <a:p>
            <a:pPr marL="36576" indent="0" algn="just">
              <a:buNone/>
            </a:pPr>
            <a:r>
              <a:rPr lang="ru-RU" dirty="0" err="1">
                <a:latin typeface="Roboto"/>
              </a:rPr>
              <a:t>Терминді</a:t>
            </a:r>
            <a:r>
              <a:rPr lang="ru-RU" dirty="0">
                <a:latin typeface="Roboto"/>
              </a:rPr>
              <a:t> 1986 </a:t>
            </a:r>
            <a:r>
              <a:rPr lang="ru-RU" dirty="0" err="1">
                <a:latin typeface="Roboto"/>
              </a:rPr>
              <a:t>жылы</a:t>
            </a:r>
            <a:r>
              <a:rPr lang="ru-RU" dirty="0">
                <a:latin typeface="Roboto"/>
              </a:rPr>
              <a:t> </a:t>
            </a:r>
            <a:r>
              <a:rPr lang="ru-RU" dirty="0" err="1">
                <a:latin typeface="Roboto"/>
              </a:rPr>
              <a:t>Джарон</a:t>
            </a:r>
            <a:r>
              <a:rPr lang="ru-RU" dirty="0">
                <a:latin typeface="Roboto"/>
              </a:rPr>
              <a:t> Ланье </a:t>
            </a:r>
            <a:r>
              <a:rPr lang="ru-RU" dirty="0" err="1">
                <a:latin typeface="Roboto"/>
              </a:rPr>
              <a:t>ұсынған</a:t>
            </a:r>
            <a:r>
              <a:rPr lang="ru-RU" dirty="0">
                <a:latin typeface="Roboto"/>
              </a:rPr>
              <a:t>.</a:t>
            </a:r>
          </a:p>
          <a:p>
            <a:endParaRPr lang="ru-RU" dirty="0"/>
          </a:p>
        </p:txBody>
      </p:sp>
    </p:spTree>
    <p:extLst>
      <p:ext uri="{BB962C8B-B14F-4D97-AF65-F5344CB8AC3E}">
        <p14:creationId xmlns:p14="http://schemas.microsoft.com/office/powerpoint/2010/main" val="31658057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ъект 1"/>
          <p:cNvSpPr>
            <a:spLocks noGrp="1"/>
          </p:cNvSpPr>
          <p:nvPr>
            <p:ph idx="1"/>
          </p:nvPr>
        </p:nvSpPr>
        <p:spPr>
          <a:xfrm>
            <a:off x="467545" y="836712"/>
            <a:ext cx="7812856" cy="5289451"/>
          </a:xfrm>
        </p:spPr>
        <p:txBody>
          <a:bodyPr>
            <a:normAutofit fontScale="92500" lnSpcReduction="10000"/>
          </a:bodyPr>
          <a:lstStyle/>
          <a:p>
            <a:pPr indent="0" algn="just">
              <a:spcAft>
                <a:spcPts val="0"/>
              </a:spcAft>
              <a:buNone/>
            </a:pPr>
            <a:r>
              <a:rPr lang="kk-KZ" dirty="0">
                <a:latin typeface="Times New Roman"/>
                <a:ea typeface="Times New Roman"/>
              </a:rPr>
              <a:t>Виртуалды шындықты (VR) білім беру мен оқыту курстарында пайдалану себептері және виртуалды шындықты қашан пайдалану керектігін анықтайтын алғашқы модельдердің бірін және ең көп дәйектемесі бар еңбек ретінде Veronica S. Pantelidis ғылыми зерттеуін атап өту қажет. Veronica S. Pantelidis «Виртуалды шындықты (VR) білім беруде қолдануды табиғи құбылыстардың бірі деп санауға болады, бұл компьютерлік оқытудың эволюциясы»</a:t>
            </a:r>
            <a:r>
              <a:rPr lang="en-US" dirty="0">
                <a:latin typeface="Times New Roman"/>
                <a:ea typeface="Times New Roman"/>
              </a:rPr>
              <a:t> </a:t>
            </a:r>
            <a:r>
              <a:rPr lang="kk-KZ" dirty="0">
                <a:latin typeface="Times New Roman"/>
                <a:ea typeface="Times New Roman"/>
              </a:rPr>
              <a:t>деп жазды.  </a:t>
            </a:r>
            <a:endParaRPr lang="ru-RU" sz="2000" dirty="0">
              <a:effectLst/>
              <a:latin typeface="Times New Roman"/>
              <a:ea typeface="Times New Roman"/>
            </a:endParaRPr>
          </a:p>
        </p:txBody>
      </p:sp>
    </p:spTree>
    <p:extLst>
      <p:ext uri="{BB962C8B-B14F-4D97-AF65-F5344CB8AC3E}">
        <p14:creationId xmlns:p14="http://schemas.microsoft.com/office/powerpoint/2010/main" val="20218094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Прямоугольник 3"/>
          <p:cNvSpPr/>
          <p:nvPr/>
        </p:nvSpPr>
        <p:spPr>
          <a:xfrm>
            <a:off x="971600" y="1305342"/>
            <a:ext cx="7488832" cy="3170099"/>
          </a:xfrm>
          <a:prstGeom prst="rect">
            <a:avLst/>
          </a:prstGeom>
        </p:spPr>
        <p:txBody>
          <a:bodyPr wrap="square">
            <a:spAutoFit/>
          </a:bodyPr>
          <a:lstStyle/>
          <a:p>
            <a:r>
              <a:rPr lang="ru-RU" sz="2000" dirty="0" err="1">
                <a:latin typeface="Times New Roman" pitchFamily="18" charset="0"/>
                <a:cs typeface="Times New Roman" pitchFamily="18" charset="0"/>
              </a:rPr>
              <a:t>Виртуалды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шындық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заттардың</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әсерге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реакциясын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еліктейді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Бірінші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VR </a:t>
            </a:r>
            <a:r>
              <a:rPr lang="ru-RU" sz="2000"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Oculus Rift </a:t>
            </a:r>
            <a:r>
              <a:rPr lang="ru-RU" sz="2000" dirty="0" err="1">
                <a:latin typeface="Times New Roman" pitchFamily="18" charset="0"/>
                <a:cs typeface="Times New Roman" pitchFamily="18" charset="0"/>
              </a:rPr>
              <a:t>дулыға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болды</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Oculus Rift </a:t>
            </a:r>
            <a:r>
              <a:rPr lang="ru-RU" sz="2000" dirty="0" err="1">
                <a:latin typeface="Times New Roman" pitchFamily="18" charset="0"/>
                <a:cs typeface="Times New Roman" pitchFamily="18" charset="0"/>
              </a:rPr>
              <a:t>виртуалды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шындық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шлемі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нарықта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заманымыздың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жанрының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барлық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ережелеріне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сәйкес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Google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Microsoft </a:t>
            </a:r>
            <a:r>
              <a:rPr lang="ru-RU" sz="2000" dirty="0" err="1">
                <a:latin typeface="Times New Roman" pitchFamily="18" charset="0"/>
                <a:cs typeface="Times New Roman" pitchFamily="18" charset="0"/>
              </a:rPr>
              <a:t>сияқты</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it </a:t>
            </a:r>
            <a:r>
              <a:rPr lang="ru-RU" sz="2000" dirty="0" err="1">
                <a:latin typeface="Times New Roman" pitchFamily="18" charset="0"/>
                <a:cs typeface="Times New Roman" pitchFamily="18" charset="0"/>
              </a:rPr>
              <a:t>алыптарының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қабырғаларында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туылмаған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Керісінше</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Oculus-</a:t>
            </a:r>
            <a:r>
              <a:rPr lang="ru-RU" sz="2000" dirty="0" err="1">
                <a:latin typeface="Times New Roman" pitchFamily="18" charset="0"/>
                <a:cs typeface="Times New Roman" pitchFamily="18" charset="0"/>
              </a:rPr>
              <a:t>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сәтті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стартаптардың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американдық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Палмер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Лакидің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дамуы</a:t>
            </a:r>
            <a:r>
              <a:rPr lang="ru-RU"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Kickstarter</a:t>
            </a:r>
            <a:r>
              <a:rPr lang="en-US" sz="2000" dirty="0">
                <a:latin typeface="Times New Roman" pitchFamily="18" charset="0"/>
                <a:cs typeface="Times New Roman" pitchFamily="18" charset="0"/>
              </a:rPr>
              <a:t>-</a:t>
            </a:r>
            <a:r>
              <a:rPr lang="ru-RU" sz="2000" dirty="0">
                <a:latin typeface="Times New Roman" pitchFamily="18" charset="0"/>
                <a:cs typeface="Times New Roman" pitchFamily="18" charset="0"/>
              </a:rPr>
              <a:t>де 2,5 миллион доллар </a:t>
            </a:r>
            <a:r>
              <a:rPr lang="ru-RU" sz="2000" dirty="0" err="1">
                <a:latin typeface="Times New Roman" pitchFamily="18" charset="0"/>
                <a:cs typeface="Times New Roman" pitchFamily="18" charset="0"/>
              </a:rPr>
              <a:t>жинады</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жігіттің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тіпті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Time </a:t>
            </a:r>
            <a:r>
              <a:rPr lang="ru-RU" sz="2000" dirty="0" err="1">
                <a:latin typeface="Times New Roman" pitchFamily="18" charset="0"/>
                <a:cs typeface="Times New Roman" pitchFamily="18" charset="0"/>
              </a:rPr>
              <a:t>журналының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мұқабасына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түсті</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1538378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Прямоугольник 3"/>
          <p:cNvSpPr/>
          <p:nvPr/>
        </p:nvSpPr>
        <p:spPr>
          <a:xfrm>
            <a:off x="755576" y="1052736"/>
            <a:ext cx="8064896" cy="523220"/>
          </a:xfrm>
          <a:prstGeom prst="rect">
            <a:avLst/>
          </a:prstGeom>
        </p:spPr>
        <p:txBody>
          <a:bodyPr wrap="square">
            <a:spAutoFit/>
          </a:bodyPr>
          <a:lstStyle/>
          <a:p>
            <a:r>
              <a:rPr lang="ru-RU" sz="2800" dirty="0" err="1">
                <a:latin typeface="Times New Roman" pitchFamily="18" charset="0"/>
                <a:cs typeface="Times New Roman" pitchFamily="18" charset="0"/>
              </a:rPr>
              <a:t>Виртуалды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шындықтың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алғашқы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көзілдірігі</a:t>
            </a:r>
            <a:endParaRPr lang="ru-RU" sz="28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88840"/>
            <a:ext cx="7128791"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84862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indent="0" algn="just">
              <a:spcAft>
                <a:spcPts val="0"/>
              </a:spcAft>
              <a:buNone/>
            </a:pPr>
            <a:r>
              <a:rPr lang="kk-KZ" dirty="0">
                <a:latin typeface="Times New Roman"/>
                <a:ea typeface="Times New Roman"/>
              </a:rPr>
              <a:t>Адамның сезімдеріне сәйкес жіктелген ойлау тәсілдерінің үшеуі бар: есту қабілеті, көрнекі ойлау және эмоционалды ойлау (Осайми, 2015). Соңғы бірнеше жылда пайда болған екі революциялық жаңалық виртуалды және толықтырылған шындық технологиялары білім беруді жаңартудың екі жаңаша әдісі болып табылады. Осаймидің айтуы бойынша бұл тәсілдер адамның есту қабілеті, көрнекі ойлау және эмоционалды ойлау қабілетін қолданып, жаңа материалды тез түсіндіруге және есіне сақталу мүмкіндігін жоғарылатады.</a:t>
            </a: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38889059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1961 </a:t>
            </a:r>
            <a:r>
              <a:rPr lang="ru-RU" dirty="0" err="1"/>
              <a:t>жылы</a:t>
            </a:r>
            <a:r>
              <a:rPr lang="ru-RU" dirty="0"/>
              <a:t> </a:t>
            </a:r>
            <a:r>
              <a:rPr lang="en-US" dirty="0" err="1"/>
              <a:t>Headsight</a:t>
            </a:r>
            <a:r>
              <a:rPr lang="en-US" dirty="0"/>
              <a:t> </a:t>
            </a:r>
            <a:r>
              <a:rPr lang="ru-RU" dirty="0" err="1"/>
              <a:t>пайда</a:t>
            </a:r>
            <a:r>
              <a:rPr lang="ru-RU" dirty="0"/>
              <a:t> </a:t>
            </a:r>
            <a:r>
              <a:rPr lang="ru-RU" dirty="0" err="1"/>
              <a:t>болды</a:t>
            </a:r>
            <a:r>
              <a:rPr lang="ru-RU" dirty="0"/>
              <a:t> — </a:t>
            </a:r>
            <a:r>
              <a:rPr lang="ru-RU" dirty="0" err="1"/>
              <a:t>бақылау</a:t>
            </a:r>
            <a:r>
              <a:rPr lang="ru-RU" dirty="0"/>
              <a:t> </a:t>
            </a:r>
            <a:r>
              <a:rPr lang="ru-RU" dirty="0" err="1"/>
              <a:t>бастығы</a:t>
            </a:r>
            <a:r>
              <a:rPr lang="ru-RU" dirty="0"/>
              <a:t> </a:t>
            </a:r>
            <a:r>
              <a:rPr lang="ru-RU" dirty="0" err="1"/>
              <a:t>деп</a:t>
            </a:r>
            <a:r>
              <a:rPr lang="ru-RU" dirty="0"/>
              <a:t> </a:t>
            </a:r>
            <a:r>
              <a:rPr lang="ru-RU" dirty="0" err="1"/>
              <a:t>атаған</a:t>
            </a:r>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73288"/>
            <a:ext cx="7128792" cy="40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8253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Technic</Template>
  <TotalTime>71</TotalTime>
  <Words>1251</Words>
  <Application>Microsoft Office PowerPoint</Application>
  <PresentationFormat>Экран (4:3)</PresentationFormat>
  <Paragraphs>70</Paragraphs>
  <Slides>19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Roboto</vt:lpstr>
      <vt:lpstr>Times New Roman</vt:lpstr>
      <vt:lpstr>Тема Office</vt:lpstr>
      <vt:lpstr>Виртуалды шындық және оны құруда қолданылатын бағдарламалық жабдықтар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1961 жылы Headsight пайда болды — бақылау бастығы деп атаған</vt:lpstr>
      <vt:lpstr>1984 жылы бірінші VR rb2 контроллері пайда болды. RB2 VR-дің алғашқы коммерциялық жүйесі болды және қолданушыларға EyePhone дисплейінде пайда болған виртуалды нысандарды айналдыруға және қолмен ұстап айналдыруға мүмкіндік беретін қолғаптарды қамтыды.</vt:lpstr>
      <vt:lpstr>Презентация PowerPoint</vt:lpstr>
      <vt:lpstr>Презентация PowerPoint</vt:lpstr>
      <vt:lpstr>Виртуалды шындықты білім беру саласында қолдануда бағдарламалық жабдықтар: </vt:lpstr>
      <vt:lpstr>Unity </vt:lpstr>
      <vt:lpstr>Презентация PowerPoint</vt:lpstr>
      <vt:lpstr>Презентация PowerPoint</vt:lpstr>
      <vt:lpstr>VR немесе құрастыруға қолданылатын бағдарламалық жасақтамалардың минималды талаптары:</vt:lpstr>
      <vt:lpstr>Бақылау сұрақтары</vt:lpstr>
      <vt:lpstr>Қолданылған әдебиеттер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Карелхан Нурсауле</cp:lastModifiedBy>
  <cp:revision>11</cp:revision>
  <dcterms:created xsi:type="dcterms:W3CDTF">2021-11-11T11:11:57Z</dcterms:created>
  <dcterms:modified xsi:type="dcterms:W3CDTF">2021-11-24T16:38:26Z</dcterms:modified>
</cp:coreProperties>
</file>