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2" r:id="rId2"/>
    <p:sldId id="323" r:id="rId3"/>
    <p:sldId id="325" r:id="rId4"/>
    <p:sldId id="327" r:id="rId5"/>
    <p:sldId id="257" r:id="rId6"/>
    <p:sldId id="256" r:id="rId7"/>
    <p:sldId id="258" r:id="rId8"/>
    <p:sldId id="264" r:id="rId9"/>
    <p:sldId id="260" r:id="rId10"/>
    <p:sldId id="268" r:id="rId11"/>
    <p:sldId id="330" r:id="rId12"/>
    <p:sldId id="267" r:id="rId13"/>
    <p:sldId id="269" r:id="rId14"/>
    <p:sldId id="270" r:id="rId15"/>
    <p:sldId id="259" r:id="rId16"/>
    <p:sldId id="266" r:id="rId17"/>
    <p:sldId id="265" r:id="rId18"/>
    <p:sldId id="272" r:id="rId19"/>
    <p:sldId id="271" r:id="rId20"/>
    <p:sldId id="331" r:id="rId21"/>
    <p:sldId id="261" r:id="rId22"/>
    <p:sldId id="332" r:id="rId23"/>
    <p:sldId id="356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274" r:id="rId33"/>
    <p:sldId id="284" r:id="rId34"/>
    <p:sldId id="273" r:id="rId35"/>
    <p:sldId id="277" r:id="rId36"/>
    <p:sldId id="278" r:id="rId37"/>
    <p:sldId id="279" r:id="rId38"/>
    <p:sldId id="281" r:id="rId39"/>
    <p:sldId id="280" r:id="rId40"/>
    <p:sldId id="35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0" autoAdjust="0"/>
    <p:restoredTop sz="94723" autoAdjust="0"/>
  </p:normalViewPr>
  <p:slideViewPr>
    <p:cSldViewPr>
      <p:cViewPr varScale="1">
        <p:scale>
          <a:sx n="68" d="100"/>
          <a:sy n="68" d="100"/>
        </p:scale>
        <p:origin x="148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137F7-6B3A-4511-A572-80C849375B39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D6402-177A-4751-9E93-F78FC18C0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B95966-215A-48E9-BCC9-DED6E5A77C26}" type="slidenum">
              <a:rPr lang="ru-RU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DB03-C44A-43D0-984C-CE5936BD60C1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528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DB03-C44A-43D0-984C-CE5936BD60C1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54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DB03-C44A-43D0-984C-CE5936BD60C1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664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DB03-C44A-43D0-984C-CE5936BD60C1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118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DB03-C44A-43D0-984C-CE5936BD60C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42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DB03-C44A-43D0-984C-CE5936BD60C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303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DB03-C44A-43D0-984C-CE5936BD60C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479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DB03-C44A-43D0-984C-CE5936BD60C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199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DB03-C44A-43D0-984C-CE5936BD60C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470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DB03-C44A-43D0-984C-CE5936BD60C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358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DB03-C44A-43D0-984C-CE5936BD60C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733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DB03-C44A-43D0-984C-CE5936BD60C1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950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444D-8F2E-4422-AF37-4FF87238BB76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C72F-23D2-4B1E-94C3-58C455E5E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444D-8F2E-4422-AF37-4FF87238BB76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C72F-23D2-4B1E-94C3-58C455E5E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444D-8F2E-4422-AF37-4FF87238BB76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C72F-23D2-4B1E-94C3-58C455E5E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2"/>
            <a:ext cx="8838488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35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047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444D-8F2E-4422-AF37-4FF87238BB76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C72F-23D2-4B1E-94C3-58C455E5E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444D-8F2E-4422-AF37-4FF87238BB76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C72F-23D2-4B1E-94C3-58C455E5E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444D-8F2E-4422-AF37-4FF87238BB76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C72F-23D2-4B1E-94C3-58C455E5E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444D-8F2E-4422-AF37-4FF87238BB76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C72F-23D2-4B1E-94C3-58C455E5E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444D-8F2E-4422-AF37-4FF87238BB76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C72F-23D2-4B1E-94C3-58C455E5E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444D-8F2E-4422-AF37-4FF87238BB76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C72F-23D2-4B1E-94C3-58C455E5E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444D-8F2E-4422-AF37-4FF87238BB76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C72F-23D2-4B1E-94C3-58C455E5E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444D-8F2E-4422-AF37-4FF87238BB76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BC72F-23D2-4B1E-94C3-58C455E5E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7444D-8F2E-4422-AF37-4FF87238BB76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BC72F-23D2-4B1E-94C3-58C455E5E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463" y="1449388"/>
            <a:ext cx="7920037" cy="1871662"/>
          </a:xfrm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cap="all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STEM </a:t>
            </a:r>
            <a:r>
              <a:rPr lang="kk-KZ" sz="3200" b="1" cap="all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жобалар </a:t>
            </a:r>
            <a:endParaRPr lang="en-US" sz="3200" b="1" cap="all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684213" y="333375"/>
            <a:ext cx="81359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kk-KZ" b="1">
                <a:latin typeface="Times New Roman" pitchFamily="18" charset="0"/>
                <a:cs typeface="Times New Roman" pitchFamily="18" charset="0"/>
              </a:rPr>
              <a:t>Л.Н. Гумилев атындағы Еуразия ұлттық университеті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Рисунок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3513" y="3654425"/>
            <a:ext cx="155733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827A0E-4B7C-4650-9B53-AD0D5C96A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840" y="5211763"/>
            <a:ext cx="42179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k-KZ" dirty="0">
                <a:solidFill>
                  <a:srgbClr val="242424"/>
                </a:solidFill>
                <a:latin typeface="Tahoma" panose="020B0604030504040204" pitchFamily="34" charset="0"/>
                <a:cs typeface="Calibri" panose="020F0502020204030204" pitchFamily="34" charset="0"/>
              </a:rPr>
              <a:t>Лектор: Информатика </a:t>
            </a:r>
            <a:r>
              <a:rPr lang="ru-RU" altLang="kk-KZ" dirty="0" err="1">
                <a:solidFill>
                  <a:srgbClr val="242424"/>
                </a:solidFill>
                <a:latin typeface="Tahoma" panose="020B0604030504040204" pitchFamily="34" charset="0"/>
                <a:cs typeface="Calibri" panose="020F0502020204030204" pitchFamily="34" charset="0"/>
              </a:rPr>
              <a:t>кафедрасының</a:t>
            </a:r>
            <a:r>
              <a:rPr lang="ru-RU" altLang="kk-KZ" dirty="0">
                <a:solidFill>
                  <a:srgbClr val="242424"/>
                </a:solidFill>
                <a:latin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ru-RU" altLang="kk-KZ" dirty="0" err="1">
                <a:solidFill>
                  <a:srgbClr val="242424"/>
                </a:solidFill>
                <a:latin typeface="Tahoma" panose="020B0604030504040204" pitchFamily="34" charset="0"/>
                <a:cs typeface="Calibri" panose="020F0502020204030204" pitchFamily="34" charset="0"/>
              </a:rPr>
              <a:t>доценті</a:t>
            </a:r>
            <a:r>
              <a:rPr lang="ru-RU" altLang="kk-KZ" dirty="0">
                <a:solidFill>
                  <a:srgbClr val="242424"/>
                </a:solidFill>
                <a:latin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altLang="kk-KZ" dirty="0">
                <a:solidFill>
                  <a:srgbClr val="242424"/>
                </a:solidFill>
                <a:latin typeface="Tahoma" panose="020B0604030504040204" pitchFamily="34" charset="0"/>
                <a:cs typeface="Calibri" panose="020F0502020204030204" pitchFamily="34" charset="0"/>
              </a:rPr>
              <a:t>PhD </a:t>
            </a:r>
            <a:r>
              <a:rPr lang="ru-RU" altLang="kk-KZ" dirty="0">
                <a:solidFill>
                  <a:srgbClr val="242424"/>
                </a:solidFill>
                <a:latin typeface="Tahoma" panose="020B0604030504040204" pitchFamily="34" charset="0"/>
                <a:cs typeface="Calibri" panose="020F0502020204030204" pitchFamily="34" charset="0"/>
              </a:rPr>
              <a:t>Карелхан Н. </a:t>
            </a:r>
            <a:endParaRPr lang="ru-RU" altLang="kk-K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Напечатанная робо-ру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609" y="136150"/>
            <a:ext cx="4968552" cy="66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60648"/>
            <a:ext cx="33123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3200" dirty="0" err="1"/>
              <a:t>Протездің</a:t>
            </a:r>
            <a:r>
              <a:rPr lang="ru-RU" sz="3200" dirty="0"/>
              <a:t> </a:t>
            </a:r>
            <a:r>
              <a:rPr lang="ru-RU" sz="3200" dirty="0" err="1"/>
              <a:t>сүйек</a:t>
            </a:r>
            <a:r>
              <a:rPr lang="ru-RU" sz="3200" dirty="0"/>
              <a:t> </a:t>
            </a:r>
            <a:r>
              <a:rPr lang="ru-RU" sz="3200" dirty="0" err="1"/>
              <a:t>жүйесі</a:t>
            </a:r>
            <a:r>
              <a:rPr lang="ru-RU" sz="3200" dirty="0"/>
              <a:t> </a:t>
            </a:r>
            <a:r>
              <a:rPr lang="ru-RU" sz="3200" dirty="0" err="1"/>
              <a:t>протездің</a:t>
            </a:r>
            <a:r>
              <a:rPr lang="ru-RU" sz="3200" dirty="0"/>
              <a:t> </a:t>
            </a:r>
            <a:r>
              <a:rPr lang="ru-RU" sz="3200" dirty="0" err="1"/>
              <a:t>негізін</a:t>
            </a:r>
            <a:r>
              <a:rPr lang="ru-RU" sz="3200" dirty="0"/>
              <a:t> </a:t>
            </a:r>
            <a:r>
              <a:rPr lang="ru-RU" sz="3200" dirty="0" err="1"/>
              <a:t>құрайды</a:t>
            </a:r>
            <a:r>
              <a:rPr lang="ru-RU" sz="3200" dirty="0"/>
              <a:t>.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ru-RU" sz="3200" dirty="0" err="1"/>
              <a:t>Мәліметтер</a:t>
            </a:r>
            <a:r>
              <a:rPr lang="ru-RU" sz="3200" dirty="0"/>
              <a:t> 3</a:t>
            </a:r>
            <a:r>
              <a:rPr lang="en-US" sz="3200" dirty="0"/>
              <a:t>D </a:t>
            </a:r>
            <a:r>
              <a:rPr lang="ru-RU" sz="3200" dirty="0" err="1"/>
              <a:t>принтерде</a:t>
            </a:r>
            <a:r>
              <a:rPr lang="ru-RU" sz="3200" dirty="0"/>
              <a:t> </a:t>
            </a:r>
            <a:r>
              <a:rPr lang="ru-RU" sz="3200" dirty="0" err="1"/>
              <a:t>басып</a:t>
            </a:r>
            <a:r>
              <a:rPr lang="ru-RU" sz="3200" dirty="0"/>
              <a:t> </a:t>
            </a:r>
            <a:r>
              <a:rPr lang="ru-RU" sz="3200" dirty="0" err="1"/>
              <a:t>шығарылады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52792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6527"/>
            <a:ext cx="5040560" cy="672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717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Сервы для робо-ру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74"/>
          <a:stretch/>
        </p:blipFill>
        <p:spPr bwMode="auto">
          <a:xfrm>
            <a:off x="899592" y="2492896"/>
            <a:ext cx="7416824" cy="419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0647"/>
            <a:ext cx="69601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2. </a:t>
            </a:r>
            <a:r>
              <a:rPr lang="ru-RU" sz="3200" dirty="0" err="1"/>
              <a:t>Сервомоторлар</a:t>
            </a:r>
            <a:r>
              <a:rPr lang="ru-RU" sz="3200" dirty="0"/>
              <a:t> </a:t>
            </a:r>
            <a:r>
              <a:rPr lang="ru-RU" sz="3200" dirty="0" err="1"/>
              <a:t>протезді</a:t>
            </a:r>
            <a:r>
              <a:rPr lang="ru-RU" sz="3200" dirty="0"/>
              <a:t> </a:t>
            </a:r>
            <a:r>
              <a:rPr lang="ru-RU" sz="3200" dirty="0" err="1"/>
              <a:t>саусақпен</a:t>
            </a:r>
            <a:r>
              <a:rPr lang="ru-RU" sz="3200" dirty="0"/>
              <a:t> </a:t>
            </a:r>
            <a:endParaRPr lang="en-US" sz="3200" dirty="0"/>
          </a:p>
          <a:p>
            <a:r>
              <a:rPr lang="ru-RU" sz="3200" dirty="0" err="1"/>
              <a:t>жылжыту</a:t>
            </a:r>
            <a:r>
              <a:rPr lang="ru-RU" sz="3200" dirty="0"/>
              <a:t> </a:t>
            </a:r>
            <a:r>
              <a:rPr lang="ru-RU" sz="3200" dirty="0" err="1"/>
              <a:t>үшін</a:t>
            </a:r>
            <a:r>
              <a:rPr lang="ru-RU" sz="3200" dirty="0"/>
              <a:t> </a:t>
            </a:r>
            <a:r>
              <a:rPr lang="ru-RU" sz="3200" dirty="0" err="1"/>
              <a:t>жетек</a:t>
            </a:r>
            <a:r>
              <a:rPr lang="ru-RU" sz="3200" dirty="0"/>
              <a:t> </a:t>
            </a:r>
            <a:r>
              <a:rPr lang="ru-RU" sz="3200" dirty="0" err="1"/>
              <a:t>жүйесін</a:t>
            </a:r>
            <a:r>
              <a:rPr lang="ru-RU" sz="3200" dirty="0"/>
              <a:t> </a:t>
            </a:r>
            <a:r>
              <a:rPr lang="ru-RU" sz="3200" dirty="0" err="1"/>
              <a:t>құрайды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86177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Крепеж лес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20295"/>
            <a:ext cx="5184576" cy="691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99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Готовый проек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88"/>
          <a:stretch/>
        </p:blipFill>
        <p:spPr bwMode="auto">
          <a:xfrm rot="16200000">
            <a:off x="2723834" y="-2140438"/>
            <a:ext cx="3731051" cy="910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985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084043" cy="667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76672"/>
            <a:ext cx="38164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3. </a:t>
            </a:r>
            <a:r>
              <a:rPr lang="ru-RU" sz="2800" dirty="0" err="1"/>
              <a:t>Сіңір</a:t>
            </a:r>
            <a:r>
              <a:rPr lang="ru-RU" sz="2800" dirty="0"/>
              <a:t> </a:t>
            </a:r>
            <a:r>
              <a:rPr lang="ru-RU" sz="2800" dirty="0" err="1"/>
              <a:t>мотордың</a:t>
            </a:r>
            <a:r>
              <a:rPr lang="ru-RU" sz="2800" dirty="0"/>
              <a:t> </a:t>
            </a:r>
            <a:endParaRPr lang="en-US" sz="2800" dirty="0"/>
          </a:p>
          <a:p>
            <a:r>
              <a:rPr lang="ru-RU" sz="2800" dirty="0" err="1"/>
              <a:t>айналмалы</a:t>
            </a:r>
            <a:r>
              <a:rPr lang="ru-RU" sz="2800" dirty="0"/>
              <a:t> </a:t>
            </a:r>
            <a:r>
              <a:rPr lang="ru-RU" sz="2800" dirty="0" err="1"/>
              <a:t>қозғалысын</a:t>
            </a:r>
            <a:endParaRPr lang="en-US" sz="2800" dirty="0"/>
          </a:p>
          <a:p>
            <a:r>
              <a:rPr lang="ru-RU" sz="2800" dirty="0"/>
              <a:t> </a:t>
            </a:r>
            <a:r>
              <a:rPr lang="ru-RU" sz="2800" dirty="0" err="1"/>
              <a:t>саусақтардың</a:t>
            </a:r>
            <a:r>
              <a:rPr lang="ru-RU" sz="2800" dirty="0"/>
              <a:t> </a:t>
            </a:r>
            <a:endParaRPr lang="en-US" sz="2800" dirty="0"/>
          </a:p>
          <a:p>
            <a:r>
              <a:rPr lang="kk-KZ" sz="2800" dirty="0"/>
              <a:t>а</a:t>
            </a:r>
            <a:r>
              <a:rPr lang="ru-RU" sz="2800" dirty="0" err="1"/>
              <a:t>удармалы</a:t>
            </a:r>
            <a:endParaRPr lang="en-US" sz="2800" dirty="0"/>
          </a:p>
          <a:p>
            <a:r>
              <a:rPr lang="ru-RU" sz="2800" dirty="0"/>
              <a:t> </a:t>
            </a:r>
            <a:r>
              <a:rPr lang="ru-RU" sz="2800" dirty="0" err="1"/>
              <a:t>қозғалысына</a:t>
            </a:r>
            <a:r>
              <a:rPr lang="ru-RU" sz="2800" dirty="0"/>
              <a:t> </a:t>
            </a:r>
            <a:r>
              <a:rPr lang="ru-RU" sz="2800" dirty="0" err="1"/>
              <a:t>аударуға</a:t>
            </a:r>
            <a:r>
              <a:rPr lang="ru-RU" sz="2800" dirty="0"/>
              <a:t> </a:t>
            </a:r>
          </a:p>
          <a:p>
            <a:r>
              <a:rPr lang="ru-RU" sz="2800" dirty="0" err="1"/>
              <a:t>мүмкіндік</a:t>
            </a:r>
            <a:r>
              <a:rPr lang="ru-RU" sz="2800" dirty="0"/>
              <a:t> </a:t>
            </a:r>
            <a:r>
              <a:rPr lang="ru-RU" sz="2800" dirty="0" err="1"/>
              <a:t>береді</a:t>
            </a:r>
            <a:endParaRPr lang="ru-RU" sz="2800" dirty="0"/>
          </a:p>
          <a:p>
            <a:endParaRPr lang="ru-RU" sz="2800" dirty="0"/>
          </a:p>
          <a:p>
            <a:r>
              <a:rPr lang="ru-RU" sz="2800" dirty="0" err="1"/>
              <a:t>Арқан</a:t>
            </a:r>
            <a:r>
              <a:rPr lang="ru-RU" sz="2800" dirty="0"/>
              <a:t> </a:t>
            </a:r>
            <a:r>
              <a:rPr lang="ru-RU" sz="2800" dirty="0" err="1"/>
              <a:t>немесе</a:t>
            </a:r>
            <a:r>
              <a:rPr lang="ru-RU" sz="2800" dirty="0"/>
              <a:t> </a:t>
            </a:r>
            <a:r>
              <a:rPr lang="ru-RU" sz="2800" dirty="0" err="1"/>
              <a:t>балық</a:t>
            </a:r>
            <a:r>
              <a:rPr lang="ru-RU" sz="2800" dirty="0"/>
              <a:t> </a:t>
            </a:r>
          </a:p>
          <a:p>
            <a:r>
              <a:rPr lang="ru-RU" sz="2800" dirty="0" err="1"/>
              <a:t>аулау</a:t>
            </a:r>
            <a:r>
              <a:rPr lang="ru-RU" sz="2800" dirty="0"/>
              <a:t> </a:t>
            </a:r>
            <a:r>
              <a:rPr lang="ru-RU" sz="2800" dirty="0" err="1"/>
              <a:t>жібі</a:t>
            </a:r>
            <a:r>
              <a:rPr lang="ru-RU" sz="2800" dirty="0"/>
              <a:t> </a:t>
            </a:r>
            <a:r>
              <a:rPr lang="ru-RU" sz="2800" dirty="0" err="1"/>
              <a:t>қолданылады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52439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Картинки по запрос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4" y="188640"/>
            <a:ext cx="8722872" cy="654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025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Картинки по запросу протез руки на Ардуи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92" y="548679"/>
            <a:ext cx="8829596" cy="58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330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26560"/>
            <a:ext cx="7416824" cy="554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4. </a:t>
            </a:r>
            <a:r>
              <a:rPr lang="ru-RU" sz="2400" b="1" dirty="0" err="1"/>
              <a:t>Роботтың</a:t>
            </a:r>
            <a:r>
              <a:rPr lang="ru-RU" sz="2400" b="1" dirty="0"/>
              <a:t> </a:t>
            </a:r>
            <a:r>
              <a:rPr lang="ru-RU" sz="2400" b="1" dirty="0" err="1"/>
              <a:t>миы</a:t>
            </a:r>
            <a:r>
              <a:rPr lang="ru-RU" sz="2400" b="1" dirty="0"/>
              <a:t> </a:t>
            </a:r>
            <a:r>
              <a:rPr lang="ru-RU" sz="2400" b="1" dirty="0" err="1"/>
              <a:t>ретінде</a:t>
            </a:r>
            <a:r>
              <a:rPr lang="ru-RU" sz="2400" b="1" dirty="0"/>
              <a:t> </a:t>
            </a:r>
            <a:r>
              <a:rPr lang="ru-RU" sz="2400" b="1" dirty="0" err="1"/>
              <a:t>біз</a:t>
            </a:r>
            <a:r>
              <a:rPr lang="ru-RU" sz="2400" b="1" dirty="0"/>
              <a:t> </a:t>
            </a:r>
            <a:r>
              <a:rPr lang="ru-RU" sz="2400" b="1" dirty="0" err="1"/>
              <a:t>әр</a:t>
            </a:r>
            <a:r>
              <a:rPr lang="ru-RU" sz="2400" b="1" dirty="0"/>
              <a:t> </a:t>
            </a:r>
            <a:r>
              <a:rPr lang="ru-RU" sz="2400" b="1" dirty="0" err="1"/>
              <a:t>түрлі</a:t>
            </a:r>
            <a:r>
              <a:rPr lang="ru-RU" sz="2400" b="1" dirty="0"/>
              <a:t> </a:t>
            </a:r>
            <a:r>
              <a:rPr lang="ru-RU" sz="2400" b="1" dirty="0" err="1"/>
              <a:t>робототехникалық</a:t>
            </a:r>
            <a:r>
              <a:rPr lang="ru-RU" sz="2400" b="1" dirty="0"/>
              <a:t> </a:t>
            </a:r>
            <a:r>
              <a:rPr lang="ru-RU" sz="2400" b="1" dirty="0" err="1"/>
              <a:t>жүйелерді</a:t>
            </a:r>
            <a:r>
              <a:rPr lang="ru-RU" sz="2400" b="1" dirty="0"/>
              <a:t> </a:t>
            </a:r>
            <a:r>
              <a:rPr lang="ru-RU" sz="2400" b="1" dirty="0" err="1"/>
              <a:t>жобалау</a:t>
            </a:r>
            <a:r>
              <a:rPr lang="ru-RU" sz="2400" b="1" dirty="0"/>
              <a:t> </a:t>
            </a:r>
            <a:r>
              <a:rPr lang="ru-RU" sz="2400" b="1" dirty="0" err="1"/>
              <a:t>үшін</a:t>
            </a:r>
            <a:r>
              <a:rPr lang="ru-RU" sz="2400" b="1" dirty="0"/>
              <a:t> </a:t>
            </a:r>
            <a:r>
              <a:rPr lang="en-US" sz="2400" b="1" dirty="0"/>
              <a:t>Arduino </a:t>
            </a:r>
            <a:r>
              <a:rPr lang="ru-RU" sz="2400" b="1" dirty="0" err="1"/>
              <a:t>тақтасын</a:t>
            </a:r>
            <a:r>
              <a:rPr lang="ru-RU" sz="2400" b="1" dirty="0"/>
              <a:t> </a:t>
            </a:r>
            <a:r>
              <a:rPr lang="ru-RU" sz="2400" b="1" dirty="0" err="1"/>
              <a:t>қолданамыз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0050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Картинки по запросу подключение к ардуино 5 сервопривод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/>
          <a:stretch/>
        </p:blipFill>
        <p:spPr bwMode="auto">
          <a:xfrm>
            <a:off x="179512" y="260648"/>
            <a:ext cx="878293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548680"/>
            <a:ext cx="38329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Сервомоторларды</a:t>
            </a:r>
            <a:endParaRPr lang="ru-RU" sz="2800" dirty="0"/>
          </a:p>
          <a:p>
            <a:r>
              <a:rPr lang="ru-RU" sz="2800" dirty="0"/>
              <a:t> </a:t>
            </a:r>
            <a:r>
              <a:rPr lang="en-US" sz="2800" dirty="0"/>
              <a:t>Arduino </a:t>
            </a:r>
            <a:r>
              <a:rPr lang="ru-RU" sz="2800" dirty="0" err="1"/>
              <a:t>тақтасына</a:t>
            </a:r>
            <a:r>
              <a:rPr lang="ru-RU" sz="2800" dirty="0"/>
              <a:t> </a:t>
            </a:r>
            <a:r>
              <a:rPr lang="ru-RU" sz="2800" dirty="0" err="1"/>
              <a:t>қосу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79712" y="4077072"/>
            <a:ext cx="1152128" cy="432048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54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52BB16F-9250-40A0-A71A-0991C6360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75656" y="1628800"/>
            <a:ext cx="6923112" cy="1612776"/>
          </a:xfrm>
        </p:spPr>
        <p:txBody>
          <a:bodyPr/>
          <a:lstStyle/>
          <a:p>
            <a:pPr marL="0" indent="0" algn="ctr">
              <a:buNone/>
            </a:pPr>
            <a:r>
              <a:rPr lang="kk-KZ" dirty="0"/>
              <a:t>Жоба жұмысының критерийлерімен танысу</a:t>
            </a:r>
            <a:endParaRPr lang="ru-RU" dirty="0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172659DD-D192-451A-8A08-7C7D911CC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3808" y="2708920"/>
            <a:ext cx="4038600" cy="4353347"/>
          </a:xfrm>
        </p:spPr>
        <p:txBody>
          <a:bodyPr/>
          <a:lstStyle/>
          <a:p>
            <a:r>
              <a:rPr lang="kk-KZ" dirty="0"/>
              <a:t>Жобаның тақырыбы</a:t>
            </a:r>
          </a:p>
          <a:p>
            <a:r>
              <a:rPr lang="kk-KZ" dirty="0"/>
              <a:t>Мәселені сипаттау</a:t>
            </a:r>
          </a:p>
          <a:p>
            <a:r>
              <a:rPr lang="kk-KZ" dirty="0"/>
              <a:t>Ұсынылатын шешім</a:t>
            </a:r>
          </a:p>
          <a:p>
            <a:r>
              <a:rPr lang="kk-KZ" dirty="0"/>
              <a:t>Жоба мақсаты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846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429125" cy="590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97395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5. </a:t>
            </a:r>
            <a:r>
              <a:rPr lang="ru-RU" sz="2800" b="1" dirty="0" err="1"/>
              <a:t>Сенсорлық</a:t>
            </a:r>
            <a:r>
              <a:rPr lang="ru-RU" sz="2800" b="1" dirty="0"/>
              <a:t> </a:t>
            </a:r>
            <a:r>
              <a:rPr lang="ru-RU" sz="2800" b="1" dirty="0" err="1"/>
              <a:t>қолғап</a:t>
            </a:r>
            <a:r>
              <a:rPr lang="ru-RU" sz="2800" b="1" dirty="0"/>
              <a:t>, </a:t>
            </a:r>
            <a:r>
              <a:rPr lang="ru-RU" sz="2800" b="1" dirty="0" err="1"/>
              <a:t>қашықтан</a:t>
            </a:r>
            <a:r>
              <a:rPr lang="ru-RU" sz="2800" b="1" dirty="0"/>
              <a:t> </a:t>
            </a:r>
            <a:r>
              <a:rPr lang="ru-RU" sz="2800" b="1" dirty="0" err="1"/>
              <a:t>басқару</a:t>
            </a:r>
            <a:r>
              <a:rPr lang="ru-RU" sz="2800" b="1" dirty="0"/>
              <a:t> </a:t>
            </a:r>
            <a:r>
              <a:rPr lang="ru-RU" sz="2800" b="1" dirty="0" err="1"/>
              <a:t>үшін</a:t>
            </a:r>
            <a:r>
              <a:rPr lang="ru-RU" sz="2800" b="1" dirty="0"/>
              <a:t>, </a:t>
            </a:r>
            <a:r>
              <a:rPr lang="ru-RU" sz="2800" b="1" dirty="0" err="1"/>
              <a:t>иілу</a:t>
            </a:r>
            <a:r>
              <a:rPr lang="ru-RU" sz="2800" b="1" dirty="0"/>
              <a:t> </a:t>
            </a:r>
            <a:r>
              <a:rPr lang="ru-RU" sz="2800" b="1" dirty="0" err="1"/>
              <a:t>сенсорларына</a:t>
            </a:r>
            <a:r>
              <a:rPr lang="ru-RU" sz="2800" b="1" dirty="0"/>
              <a:t> </a:t>
            </a:r>
            <a:r>
              <a:rPr lang="ru-RU" sz="2800" b="1" dirty="0" err="1"/>
              <a:t>негізделген</a:t>
            </a:r>
            <a:r>
              <a:rPr lang="ru-RU" sz="2800" b="1" dirty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0995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2468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344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539DF-BD0F-4536-947F-45709B50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143000"/>
          </a:xfrm>
        </p:spPr>
        <p:txBody>
          <a:bodyPr/>
          <a:lstStyle/>
          <a:p>
            <a:r>
              <a:rPr lang="en-US" dirty="0"/>
              <a:t>STEM </a:t>
            </a:r>
            <a:r>
              <a:rPr lang="kk-KZ" dirty="0"/>
              <a:t>жобалар сайысына шолу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6440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wro 20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" b="45319"/>
          <a:stretch/>
        </p:blipFill>
        <p:spPr bwMode="auto">
          <a:xfrm>
            <a:off x="1331641" y="1052736"/>
            <a:ext cx="6318260" cy="13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0B3B53-E201-4ABF-8482-18BA0A38E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778" y="2348880"/>
            <a:ext cx="3152461" cy="24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34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ik\Desktop\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7389440" cy="55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04637" y="249702"/>
            <a:ext cx="65347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err="1">
                <a:solidFill>
                  <a:srgbClr val="FF0000"/>
                </a:solidFill>
              </a:rPr>
              <a:t>Жеңіс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r>
              <a:rPr lang="ru-RU" sz="2700" b="1" dirty="0" err="1">
                <a:solidFill>
                  <a:srgbClr val="FF0000"/>
                </a:solidFill>
              </a:rPr>
              <a:t>стратегиясы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04637" y="1592796"/>
            <a:ext cx="6543207" cy="11341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рямоугольник 7"/>
          <p:cNvSpPr/>
          <p:nvPr/>
        </p:nvSpPr>
        <p:spPr>
          <a:xfrm>
            <a:off x="1313118" y="2831322"/>
            <a:ext cx="6543207" cy="11843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рямоугольник 8"/>
          <p:cNvSpPr/>
          <p:nvPr/>
        </p:nvSpPr>
        <p:spPr>
          <a:xfrm>
            <a:off x="1313118" y="4120056"/>
            <a:ext cx="6543207" cy="11843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TextBox 9"/>
          <p:cNvSpPr txBox="1"/>
          <p:nvPr/>
        </p:nvSpPr>
        <p:spPr>
          <a:xfrm>
            <a:off x="1405290" y="1741701"/>
            <a:ext cx="63334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ru-RU" sz="2700" b="1" dirty="0">
                <a:solidFill>
                  <a:srgbClr val="FF0000"/>
                </a:solidFill>
              </a:rPr>
              <a:t>Супер гениальная, уникальная идея</a:t>
            </a:r>
          </a:p>
          <a:p>
            <a:pPr marL="257175" indent="-257175">
              <a:buAutoNum type="arabicPeriod"/>
            </a:pPr>
            <a:endParaRPr lang="ru-RU" sz="2700" b="1" dirty="0">
              <a:solidFill>
                <a:srgbClr val="FF0000"/>
              </a:solidFill>
            </a:endParaRPr>
          </a:p>
          <a:p>
            <a:pPr marL="257175" indent="-257175">
              <a:buAutoNum type="arabicPeriod"/>
            </a:pPr>
            <a:endParaRPr lang="ru-RU" sz="2700" b="1" dirty="0">
              <a:solidFill>
                <a:srgbClr val="FF0000"/>
              </a:solidFill>
            </a:endParaRPr>
          </a:p>
          <a:p>
            <a:pPr marL="257175" indent="-257175">
              <a:buAutoNum type="arabicPeriod"/>
            </a:pPr>
            <a:r>
              <a:rPr lang="ru-RU" sz="2700" b="1" dirty="0" err="1">
                <a:solidFill>
                  <a:srgbClr val="FF0000"/>
                </a:solidFill>
              </a:rPr>
              <a:t>Жоғарғы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r>
              <a:rPr lang="ru-RU" sz="2700" b="1" dirty="0" err="1">
                <a:solidFill>
                  <a:srgbClr val="FF0000"/>
                </a:solidFill>
              </a:rPr>
              <a:t>деңгейде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r>
              <a:rPr lang="ru-RU" sz="2700" b="1" dirty="0" err="1">
                <a:solidFill>
                  <a:srgbClr val="FF0000"/>
                </a:solidFill>
              </a:rPr>
              <a:t>техникалық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r>
              <a:rPr lang="ru-RU" sz="2700" b="1" dirty="0" err="1">
                <a:solidFill>
                  <a:srgbClr val="FF0000"/>
                </a:solidFill>
              </a:rPr>
              <a:t>іске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r>
              <a:rPr lang="ru-RU" sz="2700" b="1" dirty="0" err="1">
                <a:solidFill>
                  <a:srgbClr val="FF0000"/>
                </a:solidFill>
              </a:rPr>
              <a:t>асыру</a:t>
            </a:r>
            <a:endParaRPr lang="ru-RU" sz="2700" b="1" dirty="0">
              <a:solidFill>
                <a:srgbClr val="FF0000"/>
              </a:solidFill>
            </a:endParaRPr>
          </a:p>
          <a:p>
            <a:pPr marL="257175" indent="-257175">
              <a:buAutoNum type="arabicPeriod"/>
            </a:pPr>
            <a:endParaRPr lang="ru-RU" sz="2700" b="1" dirty="0">
              <a:solidFill>
                <a:srgbClr val="FF0000"/>
              </a:solidFill>
            </a:endParaRPr>
          </a:p>
          <a:p>
            <a:pPr marL="257175" indent="-257175">
              <a:buAutoNum type="arabicPeriod"/>
            </a:pPr>
            <a:r>
              <a:rPr lang="ru-RU" sz="2700" b="1" dirty="0" err="1">
                <a:solidFill>
                  <a:srgbClr val="FF0000"/>
                </a:solidFill>
              </a:rPr>
              <a:t>Бағалау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r>
              <a:rPr lang="ru-RU" sz="2700" b="1" dirty="0" err="1">
                <a:solidFill>
                  <a:srgbClr val="FF0000"/>
                </a:solidFill>
              </a:rPr>
              <a:t>парағының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r>
              <a:rPr lang="ru-RU" sz="2700" b="1" dirty="0" err="1">
                <a:solidFill>
                  <a:srgbClr val="FF0000"/>
                </a:solidFill>
              </a:rPr>
              <a:t>басқа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r>
              <a:rPr lang="ru-RU" sz="2700" b="1" dirty="0" err="1">
                <a:solidFill>
                  <a:srgbClr val="FF0000"/>
                </a:solidFill>
              </a:rPr>
              <a:t>бөлімдерін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r>
              <a:rPr lang="ru-RU" sz="2700" b="1" dirty="0" err="1">
                <a:solidFill>
                  <a:srgbClr val="FF0000"/>
                </a:solidFill>
              </a:rPr>
              <a:t>орындау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7814" y="2159945"/>
            <a:ext cx="61026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err="1"/>
              <a:t>Ең</a:t>
            </a:r>
            <a:r>
              <a:rPr lang="ru-RU" sz="2100" b="1" dirty="0"/>
              <a:t> </a:t>
            </a:r>
            <a:r>
              <a:rPr lang="ru-RU" sz="2100" b="1" dirty="0" err="1"/>
              <a:t>маңыздысы</a:t>
            </a:r>
            <a:endParaRPr lang="ru-RU" sz="2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88172" y="3566515"/>
            <a:ext cx="61026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err="1"/>
              <a:t>Ең</a:t>
            </a:r>
            <a:r>
              <a:rPr lang="ru-RU" sz="2100" b="1" dirty="0"/>
              <a:t> </a:t>
            </a:r>
            <a:r>
              <a:rPr lang="ru-RU" sz="2100" b="1" dirty="0" err="1"/>
              <a:t>қиын</a:t>
            </a:r>
            <a:r>
              <a:rPr lang="ru-RU" sz="2100" b="1" dirty="0"/>
              <a:t> </a:t>
            </a:r>
            <a:r>
              <a:rPr lang="ru-RU" sz="2100" b="1" dirty="0" err="1"/>
              <a:t>бөлімі</a:t>
            </a:r>
            <a:endParaRPr lang="ru-RU" sz="2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38978" y="4926388"/>
            <a:ext cx="51926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err="1"/>
              <a:t>Ең</a:t>
            </a:r>
            <a:r>
              <a:rPr lang="ru-RU" sz="2100" b="1" dirty="0"/>
              <a:t> </a:t>
            </a:r>
            <a:r>
              <a:rPr lang="ru-RU" sz="2100" b="1" dirty="0" err="1"/>
              <a:t>оңай</a:t>
            </a:r>
            <a:r>
              <a:rPr lang="ru-RU" sz="2100" b="1" dirty="0"/>
              <a:t> </a:t>
            </a:r>
            <a:r>
              <a:rPr lang="ru-RU" sz="2100" b="1" dirty="0" err="1"/>
              <a:t>бөлімі</a:t>
            </a:r>
            <a:endParaRPr lang="ru-RU" sz="2100" b="1" dirty="0"/>
          </a:p>
        </p:txBody>
      </p:sp>
    </p:spTree>
    <p:extLst>
      <p:ext uri="{BB962C8B-B14F-4D97-AF65-F5344CB8AC3E}">
        <p14:creationId xmlns:p14="http://schemas.microsoft.com/office/powerpoint/2010/main" val="1074858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532" y="835040"/>
            <a:ext cx="79928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rgbClr val="FF0000"/>
                </a:solidFill>
              </a:rPr>
              <a:t>1. Нужна супер гениальная, уникальная идея (идея ВАУ)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955" y="3124759"/>
            <a:ext cx="1711418" cy="2567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99" y="3033622"/>
            <a:ext cx="2537901" cy="16919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42"/>
          <a:stretch/>
        </p:blipFill>
        <p:spPr>
          <a:xfrm>
            <a:off x="5913521" y="1470434"/>
            <a:ext cx="1796852" cy="16919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94" r="6778"/>
          <a:stretch/>
        </p:blipFill>
        <p:spPr>
          <a:xfrm>
            <a:off x="3491010" y="1479191"/>
            <a:ext cx="2431141" cy="16197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0" b="15497"/>
          <a:stretch/>
        </p:blipFill>
        <p:spPr>
          <a:xfrm>
            <a:off x="996462" y="4521702"/>
            <a:ext cx="2518063" cy="11255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84784"/>
            <a:ext cx="2348880" cy="15659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89802" y="1176635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ПЛОХОЙ ВАРИАНТ УНИКАЛЬНОЙ ИДЕИ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7" b="11538"/>
          <a:stretch/>
        </p:blipFill>
        <p:spPr>
          <a:xfrm>
            <a:off x="3464362" y="4554025"/>
            <a:ext cx="2554700" cy="111358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"/>
          <a:stretch/>
        </p:blipFill>
        <p:spPr>
          <a:xfrm>
            <a:off x="1143000" y="3033446"/>
            <a:ext cx="2348880" cy="14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43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55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73"/>
          <a:stretch/>
        </p:blipFill>
        <p:spPr>
          <a:xfrm rot="16200000">
            <a:off x="5830397" y="4060393"/>
            <a:ext cx="1578123" cy="18036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r="22778"/>
          <a:stretch/>
        </p:blipFill>
        <p:spPr>
          <a:xfrm rot="16200000">
            <a:off x="3647984" y="4072054"/>
            <a:ext cx="1582170" cy="1776238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1133247" y="857250"/>
            <a:ext cx="6867754" cy="3327834"/>
            <a:chOff x="-13005" y="0"/>
            <a:chExt cx="8211800" cy="365662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5078" y="1815182"/>
              <a:ext cx="2735796" cy="1823864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2791" y="1832760"/>
              <a:ext cx="2735796" cy="182386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05" y="1823864"/>
              <a:ext cx="2735796" cy="1823864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2999" y="4448"/>
              <a:ext cx="2735796" cy="1823864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7203" y="0"/>
              <a:ext cx="2735796" cy="1823864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05" y="0"/>
              <a:ext cx="2735796" cy="1823864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277634" y="4212111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ПЛОХОЙ </a:t>
            </a:r>
          </a:p>
          <a:p>
            <a:r>
              <a:rPr lang="ru-RU" b="1" dirty="0"/>
              <a:t>ВАРИАНТ </a:t>
            </a:r>
          </a:p>
          <a:p>
            <a:r>
              <a:rPr lang="ru-RU" b="1" dirty="0"/>
              <a:t>УНИКАЛЬНОЙ </a:t>
            </a:r>
          </a:p>
          <a:p>
            <a:r>
              <a:rPr lang="ru-RU" b="1" dirty="0"/>
              <a:t>ИДЕИ</a:t>
            </a:r>
          </a:p>
        </p:txBody>
      </p:sp>
    </p:spTree>
    <p:extLst>
      <p:ext uri="{BB962C8B-B14F-4D97-AF65-F5344CB8AC3E}">
        <p14:creationId xmlns:p14="http://schemas.microsoft.com/office/powerpoint/2010/main" val="4173548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669360" cy="444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22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ik\Desktop\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12298" y="944725"/>
            <a:ext cx="5059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2. Хорошая техническая реализация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70781"/>
            <a:ext cx="3342377" cy="23400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93" y="1470781"/>
            <a:ext cx="3510008" cy="2340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15744"/>
          <a:stretch/>
        </p:blipFill>
        <p:spPr>
          <a:xfrm>
            <a:off x="1501014" y="3813400"/>
            <a:ext cx="6141974" cy="217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34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143000"/>
          </a:xfrm>
        </p:spPr>
        <p:txBody>
          <a:bodyPr/>
          <a:lstStyle/>
          <a:p>
            <a:r>
              <a:rPr lang="kk-KZ" dirty="0"/>
              <a:t>Жоба жұмысының критерийлері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214282" y="785794"/>
          <a:ext cx="8572560" cy="5926663"/>
        </p:xfrm>
        <a:graphic>
          <a:graphicData uri="http://schemas.openxmlformats.org/drawingml/2006/table">
            <a:tbl>
              <a:tblPr/>
              <a:tblGrid>
                <a:gridCol w="150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2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7046">
                <a:tc>
                  <a:txBody>
                    <a:bodyPr/>
                    <a:lstStyle/>
                    <a:p>
                      <a:pPr algn="just" rtl="0" fontAlgn="base"/>
                      <a:r>
                        <a:rPr lang="ru-RU" sz="1600" b="0" i="0" dirty="0">
                          <a:solidFill>
                            <a:srgbClr val="000000"/>
                          </a:solidFill>
                          <a:latin typeface="Times New Roman"/>
                        </a:rPr>
                        <a:t>Исследование и анализ задачи​</a:t>
                      </a:r>
                      <a:endParaRPr lang="ru-RU" sz="1600" b="0" i="0" dirty="0">
                        <a:solidFill>
                          <a:srgbClr val="000000"/>
                        </a:solidFill>
                      </a:endParaRPr>
                    </a:p>
                  </a:txBody>
                  <a:tcPr marL="47642" marR="47642" marT="23821" marB="2382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kk-KZ" sz="1600" b="1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Жоба жұмыстары үшін ақпаратты жинайды, іздейді және таңдайды </a:t>
                      </a:r>
                      <a:endParaRPr lang="ru-RU" sz="1600" b="1" i="0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l" rtl="0" fontAlgn="base"/>
                      <a:r>
                        <a:rPr lang="ru-RU" sz="1600" b="0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Осуществляет  сбор, поиск и выбор информации для проектной работы​</a:t>
                      </a:r>
                    </a:p>
                  </a:txBody>
                  <a:tcPr marL="47642" marR="47642" marT="23821" marB="2382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966">
                <a:tc>
                  <a:txBody>
                    <a:bodyPr/>
                    <a:lstStyle/>
                    <a:p>
                      <a:pPr algn="just" rtl="0" fontAlgn="base"/>
                      <a:r>
                        <a:rPr lang="kk-KZ" sz="1600" b="0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Электрическая схема</a:t>
                      </a:r>
                      <a:endParaRPr lang="ru-RU" sz="1600" b="0" i="0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7642" marR="47642" marT="23821" marB="2382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кем дегенде 3 кіріс және 3 шығыс датчиктерін қоса, жоба бойынша шешім әзірлейді. </a:t>
                      </a:r>
                      <a:endParaRPr lang="ru-RU" sz="1600" b="1" i="0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разрабатывает решение для проекта, включающее, по крайней мере, по 3 входных и выходных сенсоров. </a:t>
                      </a:r>
                    </a:p>
                  </a:txBody>
                  <a:tcPr marL="47642" marR="47642" marT="23821" marB="2382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9926">
                <a:tc rowSpan="2">
                  <a:txBody>
                    <a:bodyPr/>
                    <a:lstStyle/>
                    <a:p>
                      <a:pPr algn="just" rtl="0" fontAlgn="base"/>
                      <a:r>
                        <a:rPr lang="ru-RU" sz="1600" b="0" i="0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Программирование​</a:t>
                      </a:r>
                      <a:endParaRPr lang="ru-RU" sz="1600" b="0" i="0" dirty="0">
                        <a:solidFill>
                          <a:srgbClr val="000000"/>
                        </a:solidFill>
                      </a:endParaRPr>
                    </a:p>
                    <a:p>
                      <a:pPr algn="just" rtl="0" fontAlgn="base"/>
                      <a:r>
                        <a:rPr lang="ru-RU" sz="1600" b="0" i="0" dirty="0">
                          <a:solidFill>
                            <a:srgbClr val="000000"/>
                          </a:solidFill>
                          <a:latin typeface="Times New Roman"/>
                        </a:rPr>
                        <a:t> ​</a:t>
                      </a:r>
                      <a:endParaRPr lang="ru-RU" sz="1600" b="0" i="0" dirty="0">
                        <a:solidFill>
                          <a:srgbClr val="000000"/>
                        </a:solidFill>
                      </a:endParaRPr>
                    </a:p>
                    <a:p>
                      <a:pPr algn="just" rtl="0" fontAlgn="base"/>
                      <a:r>
                        <a:rPr lang="ru-RU" sz="1600" b="0" i="0" dirty="0">
                          <a:solidFill>
                            <a:srgbClr val="000000"/>
                          </a:solidFill>
                          <a:latin typeface="Times New Roman"/>
                        </a:rPr>
                        <a:t> ​</a:t>
                      </a:r>
                      <a:endParaRPr lang="ru-RU" sz="1600" b="0" i="0" dirty="0">
                        <a:solidFill>
                          <a:srgbClr val="000000"/>
                        </a:solidFill>
                      </a:endParaRPr>
                    </a:p>
                  </a:txBody>
                  <a:tcPr marL="47642" marR="47642" marT="23821" marB="2382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kk-KZ" sz="1600" b="1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ақпаратты өңдеуге арналған негізгі операторлар мен объектілер мен оқиғалардың қасиеттерін орнататын операторларды қолдана отырып, бағдарламалық кодты </a:t>
                      </a:r>
                      <a:r>
                        <a:rPr lang="en-US" sz="1600" b="1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wiring C++</a:t>
                      </a:r>
                      <a:r>
                        <a:rPr lang="kk-KZ" sz="1600" b="1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 ортасында жаза</a:t>
                      </a:r>
                      <a:r>
                        <a:rPr lang="kk-KZ" sz="1600" b="1" i="0" kern="1200" baseline="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 алады</a:t>
                      </a:r>
                    </a:p>
                    <a:p>
                      <a:pPr algn="just" rtl="0" fontAlgn="base"/>
                      <a:r>
                        <a:rPr lang="kk-KZ" sz="1600" b="1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Бағдарлама кодында шешімнің логикасын қадағалау үшін түсініктемелер бар </a:t>
                      </a:r>
                      <a:endParaRPr lang="ru-RU" sz="1600" b="1" i="0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7642" marR="47642" marT="23821" marB="2382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9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ru-RU" sz="1600" b="0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правильно</a:t>
                      </a:r>
                      <a:r>
                        <a:rPr lang="ru-RU" sz="1600" b="0" i="0" kern="1200" baseline="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 пишет </a:t>
                      </a:r>
                      <a:r>
                        <a:rPr lang="ru-RU" sz="1600" b="0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программный код в </a:t>
                      </a: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wiring C++ </a:t>
                      </a:r>
                      <a:r>
                        <a:rPr lang="ru-RU" sz="1600" b="0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с использованием основных операторов для обработки информации и операторов, устанавливающих свойства объектов и событий​</a:t>
                      </a:r>
                    </a:p>
                    <a:p>
                      <a:pPr algn="just" rtl="0" fontAlgn="base"/>
                      <a:r>
                        <a:rPr lang="ru-RU" sz="1600" b="0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Программный код содержит комментарии для того, чтобы отследить логику решения</a:t>
                      </a:r>
                    </a:p>
                  </a:txBody>
                  <a:tcPr marL="47642" marR="47642" marT="23821" marB="2382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926">
                <a:tc>
                  <a:txBody>
                    <a:bodyPr/>
                    <a:lstStyle/>
                    <a:p>
                      <a:pPr algn="just" rtl="0" fontAlgn="base"/>
                      <a:r>
                        <a:rPr lang="ru-RU" sz="1600" b="0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Тестирование​</a:t>
                      </a:r>
                    </a:p>
                    <a:p>
                      <a:pPr algn="just" rtl="0" fontAlgn="base"/>
                      <a:r>
                        <a:rPr lang="ru-RU" sz="1600" b="0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 ​</a:t>
                      </a:r>
                    </a:p>
                  </a:txBody>
                  <a:tcPr marL="47642" marR="47642" marT="23821" marB="2382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kk-KZ" sz="1600" b="1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кез келген енгізілген мәліметтер үшін бағдарламаның жұмысын растайтын әр түрлі тестілік деректерді пайдаланып бағдарламаны тексереді </a:t>
                      </a:r>
                      <a:endParaRPr lang="ru-RU" sz="1600" b="1" i="0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just" rtl="0" fontAlgn="base"/>
                      <a:r>
                        <a:rPr lang="ru-RU" sz="1600" b="0" i="0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осуществляет проверку программы с помощью различных тестовых данных, подтверждающих работу программы при любых введенных данных</a:t>
                      </a:r>
                    </a:p>
                  </a:txBody>
                  <a:tcPr marL="47642" marR="47642" marT="23821" marB="2382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813">
                <a:tc>
                  <a:txBody>
                    <a:bodyPr/>
                    <a:lstStyle/>
                    <a:p>
                      <a:pPr algn="just" rtl="0" fontAlgn="base"/>
                      <a:r>
                        <a:rPr lang="ru-RU" sz="1600" b="0" i="0" dirty="0">
                          <a:solidFill>
                            <a:srgbClr val="000000"/>
                          </a:solidFill>
                          <a:latin typeface="Times New Roman"/>
                        </a:rPr>
                        <a:t>Документация​</a:t>
                      </a:r>
                      <a:endParaRPr lang="ru-RU" sz="1600" b="0" i="0" dirty="0">
                        <a:solidFill>
                          <a:srgbClr val="000000"/>
                        </a:solidFill>
                      </a:endParaRPr>
                    </a:p>
                  </a:txBody>
                  <a:tcPr marL="47642" marR="47642" marT="23821" marB="2382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dirty="0">
                          <a:solidFill>
                            <a:srgbClr val="000000"/>
                          </a:solidFill>
                          <a:latin typeface="Times New Roman"/>
                        </a:rPr>
                        <a:t>​ПОСТЕР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42" marR="47642" marT="23821" marB="2382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4085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4529" y="758225"/>
            <a:ext cx="569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Плохой пример технической реализации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t="12504" r="5501" b="1181"/>
          <a:stretch/>
        </p:blipFill>
        <p:spPr>
          <a:xfrm>
            <a:off x="1619872" y="1799474"/>
            <a:ext cx="5904256" cy="39948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533" y="1188708"/>
            <a:ext cx="8262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Здесь важно также не перестараться, и не сделать слишком сложно, чтобы судьи поверили что все это сделали только ученики</a:t>
            </a:r>
          </a:p>
        </p:txBody>
      </p:sp>
    </p:spTree>
    <p:extLst>
      <p:ext uri="{BB962C8B-B14F-4D97-AF65-F5344CB8AC3E}">
        <p14:creationId xmlns:p14="http://schemas.microsoft.com/office/powerpoint/2010/main" val="1560774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152" y="1714285"/>
            <a:ext cx="5142203" cy="34281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0961" y="1702657"/>
            <a:ext cx="5142203" cy="3428135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E8F76370-23FA-4271-91CD-04E66C99ADCC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3706" y="1702657"/>
            <a:ext cx="5142203" cy="34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93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33294" y="1733044"/>
            <a:ext cx="5121248" cy="3414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619" y="1723845"/>
            <a:ext cx="5132286" cy="34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11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284" y="1714500"/>
            <a:ext cx="5143502" cy="3429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22536" y="1714498"/>
            <a:ext cx="5143502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01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79"/>
          <a:stretch/>
        </p:blipFill>
        <p:spPr>
          <a:xfrm>
            <a:off x="5022952" y="3391729"/>
            <a:ext cx="3024336" cy="2458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r="10284"/>
          <a:stretch/>
        </p:blipFill>
        <p:spPr>
          <a:xfrm>
            <a:off x="5020031" y="943710"/>
            <a:ext cx="3024336" cy="24480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5725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11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1" y="944724"/>
            <a:ext cx="7734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3. Выполнение всех пунктов оценочного листа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93658" y="1402923"/>
          <a:ext cx="5886654" cy="4344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7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8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622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Проект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Творчество и качество решения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Исследование и отчёт о нём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Интересность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22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Программирование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Автоматизация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Хорошая логика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Сложность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22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Инженерный дизайн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Понятность конструкции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Инженерная новизна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Механическая эффективность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Структурная стабильность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6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Эстетика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622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Презентация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Успешная демонстрация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Понимание и навыки аргументации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6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Быстрые ответы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Плакаты и оформление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622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Командная работа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" marR="4146" marT="4146" marB="414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057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/>
          <a:stretch/>
        </p:blipFill>
        <p:spPr>
          <a:xfrm rot="16200000">
            <a:off x="498780" y="1516020"/>
            <a:ext cx="5095482" cy="38070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8" r="8731"/>
          <a:stretch/>
        </p:blipFill>
        <p:spPr>
          <a:xfrm>
            <a:off x="4950043" y="1970838"/>
            <a:ext cx="3126461" cy="312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3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421" y="1714255"/>
            <a:ext cx="5127345" cy="33944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8915" y="1702565"/>
            <a:ext cx="5198503" cy="3465669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33EA3F18-F193-487C-88F8-3ACB44BA17B8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421" y="1595137"/>
            <a:ext cx="5127345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59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8" y="857250"/>
            <a:ext cx="4343679" cy="28957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9"/>
          <a:stretch/>
        </p:blipFill>
        <p:spPr>
          <a:xfrm>
            <a:off x="197514" y="1646802"/>
            <a:ext cx="4212468" cy="33420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/>
          <a:stretch/>
        </p:blipFill>
        <p:spPr>
          <a:xfrm rot="16200000">
            <a:off x="3827919" y="1673235"/>
            <a:ext cx="4675658" cy="351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99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60748"/>
            <a:ext cx="6870026" cy="4580018"/>
          </a:xfrm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3659B1B1-BA27-4F17-8A37-7AB00DED0769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74" y="944724"/>
            <a:ext cx="6870026" cy="45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88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Постер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01080" cy="4525963"/>
          </a:xfrm>
        </p:spPr>
        <p:txBody>
          <a:bodyPr>
            <a:normAutofit/>
          </a:bodyPr>
          <a:lstStyle/>
          <a:p>
            <a:r>
              <a:rPr lang="kk-KZ" dirty="0"/>
              <a:t>Тақырыбы</a:t>
            </a:r>
          </a:p>
          <a:p>
            <a:r>
              <a:rPr lang="kk-KZ" dirty="0"/>
              <a:t>Мақсаты</a:t>
            </a:r>
          </a:p>
          <a:p>
            <a:r>
              <a:rPr lang="kk-KZ" dirty="0"/>
              <a:t>Өзектілігі (описание проблемы, статистикамен дәлелдеу)</a:t>
            </a:r>
          </a:p>
          <a:p>
            <a:r>
              <a:rPr lang="kk-KZ" dirty="0"/>
              <a:t>Шешу әдістері</a:t>
            </a:r>
          </a:p>
          <a:p>
            <a:r>
              <a:rPr lang="kk-KZ" dirty="0"/>
              <a:t>Прототип (Электр сызба)</a:t>
            </a:r>
            <a:r>
              <a:rPr lang="ru-RU" dirty="0"/>
              <a:t> </a:t>
            </a:r>
            <a:endParaRPr lang="kk-KZ" dirty="0"/>
          </a:p>
          <a:p>
            <a:r>
              <a:rPr lang="kk-KZ" dirty="0"/>
              <a:t>Бағдарлама код </a:t>
            </a:r>
          </a:p>
          <a:p>
            <a:r>
              <a:rPr lang="kk-KZ" dirty="0"/>
              <a:t>Тестілеу (</a:t>
            </a:r>
            <a:r>
              <a:rPr lang="ru-RU" dirty="0"/>
              <a:t>3 </a:t>
            </a:r>
            <a:r>
              <a:rPr lang="ru-RU" dirty="0" err="1"/>
              <a:t>скрин</a:t>
            </a:r>
            <a:r>
              <a:rPr lang="ru-RU" dirty="0"/>
              <a:t> </a:t>
            </a:r>
            <a:r>
              <a:rPr lang="ru-RU" dirty="0" err="1"/>
              <a:t>сурет</a:t>
            </a:r>
            <a:r>
              <a:rPr lang="ru-RU" dirty="0"/>
              <a:t>)</a:t>
            </a:r>
            <a:endParaRPr lang="kk-KZ" dirty="0"/>
          </a:p>
          <a:p>
            <a:endParaRPr lang="kk-KZ" dirty="0"/>
          </a:p>
        </p:txBody>
      </p:sp>
    </p:spTree>
    <p:extLst>
      <p:ext uri="{BB962C8B-B14F-4D97-AF65-F5344CB8AC3E}">
        <p14:creationId xmlns:p14="http://schemas.microsoft.com/office/powerpoint/2010/main" val="2176232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F4B9C7F-B56A-445F-BF7C-C818FD6C06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610" y="926725"/>
            <a:ext cx="8679898" cy="54318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Smart bus system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013C1B-0142-4336-B383-2AF73F106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47" y="926724"/>
            <a:ext cx="2660317" cy="47294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94E837-2E75-4310-B388-81EB7C29D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838" y="1538790"/>
            <a:ext cx="5112568" cy="38344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ADE4B0-FB9A-4749-BB5C-69FACF736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802" y="4017403"/>
            <a:ext cx="2276872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47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474x/c2/d9/ac/c2d9accd15c3368beadfa2783e5ca94e--tel-av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647" y="2025985"/>
            <a:ext cx="594066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6647" y="404663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Биомеханика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30827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earable.co.uk/wp-content/uploads/2014/10/bebionic.jpg?x3789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6" t="9048" r="11193" b="1558"/>
          <a:stretch/>
        </p:blipFill>
        <p:spPr bwMode="auto">
          <a:xfrm>
            <a:off x="683568" y="1418766"/>
            <a:ext cx="7692134" cy="541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88640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/>
              <a:t>Роботты</a:t>
            </a:r>
            <a:r>
              <a:rPr lang="ru-RU" sz="3600" b="1" dirty="0"/>
              <a:t> </a:t>
            </a:r>
            <a:r>
              <a:rPr lang="ru-RU" sz="3600" b="1" dirty="0" err="1"/>
              <a:t>қол</a:t>
            </a:r>
            <a:r>
              <a:rPr lang="ru-RU" sz="3600" b="1" dirty="0"/>
              <a:t> </a:t>
            </a:r>
            <a:r>
              <a:rPr lang="ru-RU" sz="3600" b="1" dirty="0" err="1"/>
              <a:t>протезін</a:t>
            </a:r>
            <a:r>
              <a:rPr lang="ru-RU" sz="3600" b="1" dirty="0"/>
              <a:t> </a:t>
            </a:r>
            <a:r>
              <a:rPr lang="ru-RU" sz="3600" b="1" dirty="0" err="1"/>
              <a:t>жасау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26835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57150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68960"/>
            <a:ext cx="5715000" cy="277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281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928992" cy="59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51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708920"/>
            <a:ext cx="8856984" cy="39604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Составные элементы роботизированного протеза</a:t>
            </a:r>
          </a:p>
          <a:p>
            <a:pPr marL="514350" indent="-514350">
              <a:buAutoNum type="arabicPeriod"/>
            </a:pPr>
            <a:r>
              <a:rPr lang="ru-RU" dirty="0"/>
              <a:t>Система костей протеза (распечатанная на 3</a:t>
            </a:r>
            <a:r>
              <a:rPr lang="en-US" dirty="0"/>
              <a:t>D</a:t>
            </a:r>
            <a:r>
              <a:rPr lang="ru-RU" dirty="0"/>
              <a:t> принтере).</a:t>
            </a:r>
          </a:p>
          <a:p>
            <a:pPr marL="514350" indent="-514350">
              <a:buAutoNum type="arabicPeriod"/>
            </a:pPr>
            <a:r>
              <a:rPr lang="ru-RU" dirty="0"/>
              <a:t>Сервомоторы.</a:t>
            </a:r>
          </a:p>
          <a:p>
            <a:pPr marL="514350" indent="-514350">
              <a:buAutoNum type="arabicPeriod"/>
            </a:pPr>
            <a:r>
              <a:rPr lang="ru-RU" dirty="0"/>
              <a:t>Сухожилья (тросики, леска)</a:t>
            </a:r>
          </a:p>
          <a:p>
            <a:pPr marL="514350" indent="-514350">
              <a:buAutoNum type="arabicPeriod"/>
            </a:pPr>
            <a:r>
              <a:rPr lang="ru-RU" dirty="0"/>
              <a:t>Плата управления (мозг)</a:t>
            </a:r>
          </a:p>
          <a:p>
            <a:pPr marL="514350" indent="-514350">
              <a:buAutoNum type="arabicPeriod"/>
            </a:pPr>
            <a:r>
              <a:rPr lang="ru-RU" dirty="0"/>
              <a:t>Сенсорная перчатка, для удалённого управления </a:t>
            </a:r>
            <a:endParaRPr lang="en-US" dirty="0"/>
          </a:p>
        </p:txBody>
      </p:sp>
      <p:pic>
        <p:nvPicPr>
          <p:cNvPr id="5122" name="Picture 2" descr="Картинки по запросу протез руки на Ардуин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3" b="15290"/>
          <a:stretch/>
        </p:blipFill>
        <p:spPr bwMode="auto">
          <a:xfrm>
            <a:off x="24521" y="188640"/>
            <a:ext cx="9089008" cy="223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403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6112</TotalTime>
  <Words>507</Words>
  <Application>Microsoft Office PowerPoint</Application>
  <PresentationFormat>Экран (4:3)</PresentationFormat>
  <Paragraphs>133</Paragraphs>
  <Slides>40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Calibri</vt:lpstr>
      <vt:lpstr>Tahoma</vt:lpstr>
      <vt:lpstr>Times New Roman</vt:lpstr>
      <vt:lpstr>Тема Office</vt:lpstr>
      <vt:lpstr>STEM жобалар </vt:lpstr>
      <vt:lpstr>Презентация PowerPoint</vt:lpstr>
      <vt:lpstr>Жоба жұмысының критерийлері</vt:lpstr>
      <vt:lpstr>Постер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STEM жобалар сайысына шолу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Symbat</dc:creator>
  <cp:lastModifiedBy>Карелхан Нурсауле</cp:lastModifiedBy>
  <cp:revision>105</cp:revision>
  <dcterms:created xsi:type="dcterms:W3CDTF">2021-03-18T03:10:59Z</dcterms:created>
  <dcterms:modified xsi:type="dcterms:W3CDTF">2021-11-10T18:08:32Z</dcterms:modified>
</cp:coreProperties>
</file>