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74" r:id="rId2"/>
    <p:sldId id="358" r:id="rId3"/>
    <p:sldId id="369" r:id="rId4"/>
    <p:sldId id="359" r:id="rId5"/>
    <p:sldId id="336" r:id="rId6"/>
    <p:sldId id="340" r:id="rId7"/>
    <p:sldId id="258" r:id="rId8"/>
    <p:sldId id="341" r:id="rId9"/>
    <p:sldId id="375" r:id="rId10"/>
    <p:sldId id="380" r:id="rId11"/>
    <p:sldId id="378" r:id="rId12"/>
    <p:sldId id="377" r:id="rId13"/>
    <p:sldId id="376" r:id="rId14"/>
    <p:sldId id="381" r:id="rId15"/>
    <p:sldId id="256" r:id="rId16"/>
    <p:sldId id="368" r:id="rId17"/>
    <p:sldId id="384" r:id="rId18"/>
    <p:sldId id="382" r:id="rId19"/>
    <p:sldId id="278" r:id="rId20"/>
    <p:sldId id="279" r:id="rId21"/>
    <p:sldId id="280" r:id="rId22"/>
    <p:sldId id="281" r:id="rId23"/>
    <p:sldId id="282" r:id="rId24"/>
    <p:sldId id="283"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723" autoAdjust="0"/>
  </p:normalViewPr>
  <p:slideViewPr>
    <p:cSldViewPr>
      <p:cViewPr varScale="1">
        <p:scale>
          <a:sx n="68" d="100"/>
          <a:sy n="68" d="100"/>
        </p:scale>
        <p:origin x="14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E137F7-6B3A-4511-A572-80C849375B39}" type="datetimeFigureOut">
              <a:rPr lang="ru-RU" smtClean="0"/>
              <a:pPr/>
              <a:t>11.11.2021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BD6402-177A-4751-9E93-F78FC18C0AF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Образ слайда 1">
            <a:extLst>
              <a:ext uri="{FF2B5EF4-FFF2-40B4-BE49-F238E27FC236}">
                <a16:creationId xmlns:a16="http://schemas.microsoft.com/office/drawing/2014/main" id="{7970C184-0FF8-48AE-ACDC-A7B350E909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Заметки 2">
            <a:extLst>
              <a:ext uri="{FF2B5EF4-FFF2-40B4-BE49-F238E27FC236}">
                <a16:creationId xmlns:a16="http://schemas.microsoft.com/office/drawing/2014/main" id="{A1E0A225-568C-4DE9-8D45-968DCF62F9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00" name="Номер слайда 3">
            <a:extLst>
              <a:ext uri="{FF2B5EF4-FFF2-40B4-BE49-F238E27FC236}">
                <a16:creationId xmlns:a16="http://schemas.microsoft.com/office/drawing/2014/main" id="{40A8466E-4FBF-4EC0-92D3-E5F052E521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E1FB06-71D9-4D44-AE61-B1748A118FA8}" type="slidenum">
              <a:rPr lang="ru-RU" altLang="ru-RU"/>
              <a:pPr/>
              <a:t>1</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1817444D-8F2E-4422-AF37-4FF87238BB76}"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8BC72F-23D2-4B1E-94C3-58C455E5EC9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817444D-8F2E-4422-AF37-4FF87238BB76}"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8BC72F-23D2-4B1E-94C3-58C455E5EC9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817444D-8F2E-4422-AF37-4FF87238BB76}"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8BC72F-23D2-4B1E-94C3-58C455E5EC9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817444D-8F2E-4422-AF37-4FF87238BB76}"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8BC72F-23D2-4B1E-94C3-58C455E5EC9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817444D-8F2E-4422-AF37-4FF87238BB76}"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8BC72F-23D2-4B1E-94C3-58C455E5EC9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817444D-8F2E-4422-AF37-4FF87238BB76}" type="datetimeFigureOut">
              <a:rPr lang="ru-RU" smtClean="0"/>
              <a:pPr/>
              <a:t>11.11.2021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8BC72F-23D2-4B1E-94C3-58C455E5EC9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817444D-8F2E-4422-AF37-4FF87238BB76}" type="datetimeFigureOut">
              <a:rPr lang="ru-RU" smtClean="0"/>
              <a:pPr/>
              <a:t>11.11.2021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38BC72F-23D2-4B1E-94C3-58C455E5EC9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817444D-8F2E-4422-AF37-4FF87238BB76}" type="datetimeFigureOut">
              <a:rPr lang="ru-RU" smtClean="0"/>
              <a:pPr/>
              <a:t>11.11.2021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38BC72F-23D2-4B1E-94C3-58C455E5EC9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817444D-8F2E-4422-AF37-4FF87238BB76}" type="datetimeFigureOut">
              <a:rPr lang="ru-RU" smtClean="0"/>
              <a:pPr/>
              <a:t>11.11.2021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38BC72F-23D2-4B1E-94C3-58C455E5EC9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817444D-8F2E-4422-AF37-4FF87238BB76}" type="datetimeFigureOut">
              <a:rPr lang="ru-RU" smtClean="0"/>
              <a:pPr/>
              <a:t>11.11.2021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8BC72F-23D2-4B1E-94C3-58C455E5EC9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817444D-8F2E-4422-AF37-4FF87238BB76}" type="datetimeFigureOut">
              <a:rPr lang="ru-RU" smtClean="0"/>
              <a:pPr/>
              <a:t>11.11.2021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8BC72F-23D2-4B1E-94C3-58C455E5EC9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7444D-8F2E-4422-AF37-4FF87238BB76}" type="datetimeFigureOut">
              <a:rPr lang="ru-RU" smtClean="0"/>
              <a:pPr/>
              <a:t>11.11.2021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BC72F-23D2-4B1E-94C3-58C455E5EC9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CF59F2-6E4C-45D8-A1C9-48B05F97D113}"/>
              </a:ext>
            </a:extLst>
          </p:cNvPr>
          <p:cNvSpPr>
            <a:spLocks noGrp="1"/>
          </p:cNvSpPr>
          <p:nvPr>
            <p:ph type="title"/>
          </p:nvPr>
        </p:nvSpPr>
        <p:spPr>
          <a:xfrm>
            <a:off x="581819" y="1522413"/>
            <a:ext cx="7920037" cy="1871662"/>
          </a:xfrm>
          <a:effectLst>
            <a:outerShdw dist="20000" dir="5400000" rotWithShape="0">
              <a:srgbClr val="000000">
                <a:alpha val="37999"/>
              </a:srgbClr>
            </a:outerShdw>
          </a:effectLst>
        </p:spPr>
        <p:txBody>
          <a:bodyPr>
            <a:normAutofit fontScale="90000"/>
          </a:bodyPr>
          <a:lstStyle/>
          <a:p>
            <a:pPr algn="ctr">
              <a:defRPr/>
            </a:pPr>
            <a:r>
              <a:rPr lang="kk-KZ" sz="3200" b="1" cap="all" dirty="0">
                <a:solidFill>
                  <a:schemeClr val="tx2"/>
                </a:solidFill>
                <a:latin typeface="Times New Roman" pitchFamily="18" charset="0"/>
                <a:cs typeface="Times New Roman" pitchFamily="18" charset="0"/>
              </a:rPr>
              <a:t>Arduino. «Зағип адамдарға арналған таяқша</a:t>
            </a:r>
            <a:r>
              <a:rPr lang="en-US" sz="3200" b="1" cap="all" dirty="0">
                <a:solidFill>
                  <a:schemeClr val="tx2"/>
                </a:solidFill>
                <a:latin typeface="Times New Roman" pitchFamily="18" charset="0"/>
                <a:cs typeface="Times New Roman" pitchFamily="18" charset="0"/>
              </a:rPr>
              <a:t>» </a:t>
            </a:r>
            <a:r>
              <a:rPr lang="kk-KZ" sz="3200" b="1" cap="all" dirty="0">
                <a:solidFill>
                  <a:schemeClr val="tx2"/>
                </a:solidFill>
                <a:latin typeface="Times New Roman" pitchFamily="18" charset="0"/>
                <a:cs typeface="Times New Roman" pitchFamily="18" charset="0"/>
              </a:rPr>
              <a:t>жобасын әзірлеу</a:t>
            </a:r>
            <a:br>
              <a:rPr lang="ru-RU" sz="3200" dirty="0"/>
            </a:br>
            <a:endParaRPr lang="en-US" sz="3200" dirty="0">
              <a:solidFill>
                <a:schemeClr val="tx2"/>
              </a:solidFill>
              <a:latin typeface="Times New Roman" pitchFamily="18" charset="0"/>
              <a:cs typeface="Times New Roman" pitchFamily="18" charset="0"/>
            </a:endParaRPr>
          </a:p>
        </p:txBody>
      </p:sp>
      <p:sp>
        <p:nvSpPr>
          <p:cNvPr id="3075" name="Прямоугольник 4">
            <a:extLst>
              <a:ext uri="{FF2B5EF4-FFF2-40B4-BE49-F238E27FC236}">
                <a16:creationId xmlns:a16="http://schemas.microsoft.com/office/drawing/2014/main" id="{4F7DE2AC-D362-46C5-B5F0-24E49CD63FB0}"/>
              </a:ext>
            </a:extLst>
          </p:cNvPr>
          <p:cNvSpPr>
            <a:spLocks noChangeArrowheads="1"/>
          </p:cNvSpPr>
          <p:nvPr/>
        </p:nvSpPr>
        <p:spPr bwMode="auto">
          <a:xfrm>
            <a:off x="684213" y="333375"/>
            <a:ext cx="8135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kk-KZ" altLang="ru-RU" sz="1800" b="1">
                <a:latin typeface="Times New Roman" panose="02020603050405020304" pitchFamily="18" charset="0"/>
                <a:cs typeface="Times New Roman" panose="02020603050405020304" pitchFamily="18" charset="0"/>
              </a:rPr>
              <a:t>Л.Н. Гумилев атындағы Еуразия ұлттық университеті</a:t>
            </a:r>
            <a:endParaRPr lang="ru-RU" altLang="ru-RU" sz="1800">
              <a:latin typeface="Times New Roman" panose="02020603050405020304" pitchFamily="18" charset="0"/>
              <a:cs typeface="Times New Roman" panose="02020603050405020304" pitchFamily="18" charset="0"/>
            </a:endParaRPr>
          </a:p>
        </p:txBody>
      </p:sp>
      <p:pic>
        <p:nvPicPr>
          <p:cNvPr id="3076" name="Рисунок 5">
            <a:extLst>
              <a:ext uri="{FF2B5EF4-FFF2-40B4-BE49-F238E27FC236}">
                <a16:creationId xmlns:a16="http://schemas.microsoft.com/office/drawing/2014/main" id="{8D13A204-042A-486D-A540-1CA5F4B8A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513" y="3654425"/>
            <a:ext cx="15573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Прямоугольник 2">
            <a:extLst>
              <a:ext uri="{FF2B5EF4-FFF2-40B4-BE49-F238E27FC236}">
                <a16:creationId xmlns:a16="http://schemas.microsoft.com/office/drawing/2014/main" id="{99827A0E-4B7C-4650-9B53-AD0D5C96A689}"/>
              </a:ext>
            </a:extLst>
          </p:cNvPr>
          <p:cNvSpPr>
            <a:spLocks noChangeArrowheads="1"/>
          </p:cNvSpPr>
          <p:nvPr/>
        </p:nvSpPr>
        <p:spPr bwMode="auto">
          <a:xfrm>
            <a:off x="4541838" y="5138738"/>
            <a:ext cx="4217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kk-KZ">
                <a:solidFill>
                  <a:srgbClr val="242424"/>
                </a:solidFill>
                <a:latin typeface="Tahoma" panose="020B0604030504040204" pitchFamily="34" charset="0"/>
                <a:cs typeface="Calibri" panose="020F0502020204030204" pitchFamily="34" charset="0"/>
              </a:rPr>
              <a:t>Лектор: Информатика кафедрасының доценті, </a:t>
            </a:r>
            <a:r>
              <a:rPr lang="en-US" altLang="kk-KZ">
                <a:solidFill>
                  <a:srgbClr val="242424"/>
                </a:solidFill>
                <a:latin typeface="Tahoma" panose="020B0604030504040204" pitchFamily="34" charset="0"/>
                <a:cs typeface="Calibri" panose="020F0502020204030204" pitchFamily="34" charset="0"/>
              </a:rPr>
              <a:t>PhD </a:t>
            </a:r>
            <a:r>
              <a:rPr lang="ru-RU" altLang="kk-KZ">
                <a:solidFill>
                  <a:srgbClr val="242424"/>
                </a:solidFill>
                <a:latin typeface="Tahoma" panose="020B0604030504040204" pitchFamily="34" charset="0"/>
                <a:cs typeface="Calibri" panose="020F0502020204030204" pitchFamily="34" charset="0"/>
              </a:rPr>
              <a:t>Карелхан Н. </a:t>
            </a:r>
            <a:endParaRPr lang="ru-RU" altLang="kk-KZ"/>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4" descr="https://i0.wp.com/habrastorage.org/files/11e/f31/c8b/11ef31c8ba8c45378c723c5be435a02f.png">
            <a:extLst>
              <a:ext uri="{FF2B5EF4-FFF2-40B4-BE49-F238E27FC236}">
                <a16:creationId xmlns:a16="http://schemas.microsoft.com/office/drawing/2014/main" id="{913857B8-757E-4143-BA2C-7B386F163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8" y="811213"/>
            <a:ext cx="875665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Заголовок 1">
            <a:extLst>
              <a:ext uri="{FF2B5EF4-FFF2-40B4-BE49-F238E27FC236}">
                <a16:creationId xmlns:a16="http://schemas.microsoft.com/office/drawing/2014/main" id="{C2925E48-D0EC-495B-9AA2-CF1E15E0693D}"/>
              </a:ext>
            </a:extLst>
          </p:cNvPr>
          <p:cNvSpPr>
            <a:spLocks noGrp="1"/>
          </p:cNvSpPr>
          <p:nvPr>
            <p:ph type="title"/>
          </p:nvPr>
        </p:nvSpPr>
        <p:spPr>
          <a:xfrm>
            <a:off x="598488" y="692150"/>
            <a:ext cx="7886700" cy="238125"/>
          </a:xfrm>
        </p:spPr>
        <p:txBody>
          <a:bodyPr>
            <a:normAutofit fontScale="90000"/>
          </a:bodyPr>
          <a:lstStyle/>
          <a:p>
            <a:r>
              <a:rPr lang="ru-RU" altLang="kk-KZ" sz="1600">
                <a:latin typeface="Times New Roman" panose="02020603050405020304" pitchFamily="18" charset="0"/>
                <a:cs typeface="Times New Roman" panose="02020603050405020304" pitchFamily="18" charset="0"/>
              </a:rPr>
              <a:t>Утилита бөлімі негізінен белгішелерді уақыт бойынша қолданады.</a:t>
            </a:r>
            <a:br>
              <a:rPr lang="ru-RU" altLang="kk-KZ"/>
            </a:br>
            <a:endParaRPr lang="ru-RU" altLang="kk-K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3">
            <a:extLst>
              <a:ext uri="{FF2B5EF4-FFF2-40B4-BE49-F238E27FC236}">
                <a16:creationId xmlns:a16="http://schemas.microsoft.com/office/drawing/2014/main" id="{8A070EC7-6FAB-4F46-9163-1187A1F6300D}"/>
              </a:ext>
            </a:extLst>
          </p:cNvPr>
          <p:cNvSpPr>
            <a:spLocks noChangeArrowheads="1"/>
          </p:cNvSpPr>
          <p:nvPr/>
        </p:nvSpPr>
        <p:spPr bwMode="auto">
          <a:xfrm>
            <a:off x="488950" y="173038"/>
            <a:ext cx="8193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altLang="kk-KZ" sz="1200">
                <a:solidFill>
                  <a:srgbClr val="242424"/>
                </a:solidFill>
                <a:latin typeface="Tahoma" panose="020B0604030504040204" pitchFamily="34" charset="0"/>
                <a:cs typeface="Times New Roman" panose="02020603050405020304" pitchFamily="18" charset="0"/>
              </a:rPr>
              <a:t>TinkerKit Bloks – жеке сатылымдағыTinkerKit сенсорларына арналған бөлім.</a:t>
            </a:r>
            <a:r>
              <a:rPr lang="en-US" altLang="kk-KZ" sz="1200">
                <a:solidFill>
                  <a:srgbClr val="242424"/>
                </a:solidFill>
                <a:latin typeface="Tahoma" panose="020B0604030504040204" pitchFamily="34" charset="0"/>
                <a:cs typeface="Times New Roman" panose="02020603050405020304" pitchFamily="18" charset="0"/>
              </a:rPr>
              <a:t> </a:t>
            </a:r>
            <a:r>
              <a:rPr lang="kk-KZ" altLang="kk-KZ" sz="1200">
                <a:solidFill>
                  <a:srgbClr val="242424"/>
                </a:solidFill>
                <a:latin typeface="Tahoma" panose="020B0604030504040204" pitchFamily="34" charset="0"/>
                <a:cs typeface="Times New Roman" panose="02020603050405020304" pitchFamily="18" charset="0"/>
              </a:rPr>
              <a:t>Б</a:t>
            </a:r>
            <a:r>
              <a:rPr lang="ru-RU" altLang="kk-KZ" sz="1200">
                <a:solidFill>
                  <a:srgbClr val="242424"/>
                </a:solidFill>
                <a:latin typeface="Tahoma" panose="020B0604030504040204" pitchFamily="34" charset="0"/>
                <a:cs typeface="Times New Roman" panose="02020603050405020304" pitchFamily="18" charset="0"/>
              </a:rPr>
              <a:t>ұл белгішелер басқа жиынтықта жұмыс істемейді дегенді білдірмейді, керісінше - бұл светодиодты немесе түймені қосу сияқты белгішелерді пайдалану өте ыңғайлы. Бұл таңбалар барлық дерлік бағдарламаларда қолданылады. Бірақ олардың ерекшелігі бар - олар таңдалған кезде порттарды білдіретін қате белгішелер болады, сондықтан оларды алып тастау керек және «сандар / тұрақтылар» бөліміндегі белгіше тізімдегі ең жоғарғы белгі болып табылады.</a:t>
            </a:r>
            <a:endParaRPr lang="ru-RU" altLang="kk-KZ" sz="1200">
              <a:latin typeface="Times New Roman" panose="02020603050405020304" pitchFamily="18" charset="0"/>
              <a:cs typeface="Times New Roman" panose="02020603050405020304" pitchFamily="18" charset="0"/>
            </a:endParaRPr>
          </a:p>
        </p:txBody>
      </p:sp>
      <p:pic>
        <p:nvPicPr>
          <p:cNvPr id="14339" name="Рисунок 5" descr="https://i2.wp.com/habrastorage.org/files/ffd/b0a/669/ffdb0a66958f4ace9848d70f40f9fc79.png">
            <a:extLst>
              <a:ext uri="{FF2B5EF4-FFF2-40B4-BE49-F238E27FC236}">
                <a16:creationId xmlns:a16="http://schemas.microsoft.com/office/drawing/2014/main" id="{4A501F5C-4FBB-4B7F-B9E2-06259B1F6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08100"/>
            <a:ext cx="8331200"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4" descr="https://i2.wp.com/habrastorage.org/files/958/ac4/17f/958ac417f2864ac68958a5c379f74930.png">
            <a:extLst>
              <a:ext uri="{FF2B5EF4-FFF2-40B4-BE49-F238E27FC236}">
                <a16:creationId xmlns:a16="http://schemas.microsoft.com/office/drawing/2014/main" id="{7D585325-5DB9-49CF-920E-15FB443EB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663575"/>
            <a:ext cx="8643937" cy="619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Прямоугольник 5">
            <a:extLst>
              <a:ext uri="{FF2B5EF4-FFF2-40B4-BE49-F238E27FC236}">
                <a16:creationId xmlns:a16="http://schemas.microsoft.com/office/drawing/2014/main" id="{0E12A613-5AD3-4F31-8E83-5156A43EC5AD}"/>
              </a:ext>
            </a:extLst>
          </p:cNvPr>
          <p:cNvSpPr>
            <a:spLocks noChangeArrowheads="1"/>
          </p:cNvSpPr>
          <p:nvPr/>
        </p:nvSpPr>
        <p:spPr bwMode="auto">
          <a:xfrm>
            <a:off x="688975" y="293688"/>
            <a:ext cx="226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kk-KZ">
                <a:solidFill>
                  <a:srgbClr val="242424"/>
                </a:solidFill>
                <a:latin typeface="Tahoma" panose="020B0604030504040204" pitchFamily="34" charset="0"/>
                <a:cs typeface="Calibri" panose="020F0502020204030204" pitchFamily="34" charset="0"/>
              </a:rPr>
              <a:t>«DF робот» бөлімі </a:t>
            </a:r>
            <a:endParaRPr lang="ru-RU" altLang="kk-K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3">
            <a:extLst>
              <a:ext uri="{FF2B5EF4-FFF2-40B4-BE49-F238E27FC236}">
                <a16:creationId xmlns:a16="http://schemas.microsoft.com/office/drawing/2014/main" id="{335F47DD-889A-4F4A-B06E-AFE6943DE07A}"/>
              </a:ext>
            </a:extLst>
          </p:cNvPr>
          <p:cNvSpPr>
            <a:spLocks noChangeArrowheads="1"/>
          </p:cNvSpPr>
          <p:nvPr/>
        </p:nvSpPr>
        <p:spPr bwMode="auto">
          <a:xfrm>
            <a:off x="782638" y="363538"/>
            <a:ext cx="7613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kk-KZ">
                <a:solidFill>
                  <a:srgbClr val="242424"/>
                </a:solidFill>
                <a:latin typeface="Tahoma" panose="020B0604030504040204" pitchFamily="34" charset="0"/>
                <a:cs typeface="Times New Roman" panose="02020603050405020304" pitchFamily="18" charset="0"/>
              </a:rPr>
              <a:t>SeeEdstudio</a:t>
            </a:r>
            <a:r>
              <a:rPr lang="ru-RU" altLang="kk-KZ">
                <a:solidFill>
                  <a:srgbClr val="242424"/>
                </a:solidFill>
                <a:latin typeface="Tahoma" panose="020B0604030504040204" pitchFamily="34" charset="0"/>
                <a:cs typeface="Times New Roman" panose="02020603050405020304" pitchFamily="18" charset="0"/>
              </a:rPr>
              <a:t> Grove Бұл бөлім жаңа нұсқаларда кеңейтілген, джойстиктер бар бөлім.</a:t>
            </a:r>
            <a:endParaRPr lang="ru-RU" altLang="kk-KZ">
              <a:latin typeface="Times New Roman" panose="02020603050405020304" pitchFamily="18" charset="0"/>
              <a:cs typeface="Times New Roman" panose="02020603050405020304" pitchFamily="18" charset="0"/>
            </a:endParaRPr>
          </a:p>
        </p:txBody>
      </p:sp>
      <p:pic>
        <p:nvPicPr>
          <p:cNvPr id="16387" name="Рисунок 4" descr="https://i2.wp.com/habrastorage.org/files/0b2/320/dc8/0b2320dc89a84f2684d9ffbe70f75aac.png">
            <a:extLst>
              <a:ext uri="{FF2B5EF4-FFF2-40B4-BE49-F238E27FC236}">
                <a16:creationId xmlns:a16="http://schemas.microsoft.com/office/drawing/2014/main" id="{0F18DC5F-CBB3-427E-A137-756290E45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8" y="1128713"/>
            <a:ext cx="8829675"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Объект 3" descr="https://i1.wp.com/habrastorage.org/files/75e/9e9/360/75e9e936041a4435b334eb8b43fa1a3f.png">
            <a:extLst>
              <a:ext uri="{FF2B5EF4-FFF2-40B4-BE49-F238E27FC236}">
                <a16:creationId xmlns:a16="http://schemas.microsoft.com/office/drawing/2014/main" id="{61B09039-1EFA-46FD-A19B-33EC7F0B55C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11125" y="788988"/>
            <a:ext cx="8818563" cy="5951537"/>
          </a:xfrm>
        </p:spPr>
      </p:pic>
      <p:sp>
        <p:nvSpPr>
          <p:cNvPr id="17411" name="Прямоугольник 4">
            <a:extLst>
              <a:ext uri="{FF2B5EF4-FFF2-40B4-BE49-F238E27FC236}">
                <a16:creationId xmlns:a16="http://schemas.microsoft.com/office/drawing/2014/main" id="{094806A0-C1A6-482D-9CA1-71747AFFA1AE}"/>
              </a:ext>
            </a:extLst>
          </p:cNvPr>
          <p:cNvSpPr>
            <a:spLocks noChangeArrowheads="1"/>
          </p:cNvSpPr>
          <p:nvPr/>
        </p:nvSpPr>
        <p:spPr bwMode="auto">
          <a:xfrm>
            <a:off x="193675" y="317500"/>
            <a:ext cx="7562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kk-KZ"/>
              <a:t>Соңғы бөлім - Linker Kit</a:t>
            </a:r>
            <a:r>
              <a:rPr lang="en-US" altLang="kk-KZ"/>
              <a:t>-</a:t>
            </a:r>
            <a:r>
              <a:rPr lang="ru-RU" altLang="kk-KZ">
                <a:solidFill>
                  <a:srgbClr val="242424"/>
                </a:solidFill>
                <a:latin typeface="Tahoma" panose="020B0604030504040204" pitchFamily="34" charset="0"/>
                <a:cs typeface="Calibri" panose="020F0502020204030204" pitchFamily="34" charset="0"/>
              </a:rPr>
              <a:t>жарық диодтарды қолдануға арналған бөлім.</a:t>
            </a:r>
            <a:endParaRPr lang="ru-RU" altLang="kk-K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1">
            <a:extLst>
              <a:ext uri="{FF2B5EF4-FFF2-40B4-BE49-F238E27FC236}">
                <a16:creationId xmlns:a16="http://schemas.microsoft.com/office/drawing/2014/main" id="{E0DCCCD1-AD36-4419-9893-80D9C161FCCC}"/>
              </a:ext>
            </a:extLst>
          </p:cNvPr>
          <p:cNvSpPr>
            <a:spLocks noChangeArrowheads="1"/>
          </p:cNvSpPr>
          <p:nvPr/>
        </p:nvSpPr>
        <p:spPr bwMode="auto">
          <a:xfrm>
            <a:off x="0" y="0"/>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altLang="kk-KZ">
                <a:solidFill>
                  <a:srgbClr val="242424"/>
                </a:solidFill>
                <a:latin typeface="Tahoma" panose="020B0604030504040204" pitchFamily="34" charset="0"/>
                <a:cs typeface="Times New Roman" panose="02020603050405020304" pitchFamily="18" charset="0"/>
              </a:rPr>
              <a:t>Бағдарламада жұмыс істеу нәтижесінде сіз Arduino бағдарламасын құрып қана қоймай, Arduino IDE мәтіндік форматында біз түсінбейтін командаларды зерттей аласыз, бірақ егер сіз стандартты командаларды жазуға ерінсеңіз, онда сіз ArduBlok бағдарламасындағы қарапайым бағдарламаны тышқанмен тез сызып, Arduino IDE-де жөндеуіңіз керек. ...</a:t>
            </a:r>
            <a:r>
              <a:rPr lang="kk-KZ" altLang="kk-KZ">
                <a:solidFill>
                  <a:srgbClr val="242424"/>
                </a:solidFill>
                <a:latin typeface="Tahoma" panose="020B0604030504040204" pitchFamily="34" charset="0"/>
                <a:cs typeface="Calibri" panose="020F0502020204030204" pitchFamily="34" charset="0"/>
              </a:rPr>
              <a:t> </a:t>
            </a:r>
          </a:p>
          <a:p>
            <a:pPr algn="just"/>
            <a:r>
              <a:rPr lang="kk-KZ" altLang="kk-KZ">
                <a:solidFill>
                  <a:srgbClr val="242424"/>
                </a:solidFill>
                <a:latin typeface="Tahoma" panose="020B0604030504040204" pitchFamily="34" charset="0"/>
                <a:cs typeface="Calibri" panose="020F0502020204030204" pitchFamily="34" charset="0"/>
              </a:rPr>
              <a:t>Arduino IDE-де жарық диоды жыпылықтайтын бағдарламаның мысалын қарастырсақ. </a:t>
            </a:r>
            <a:endParaRPr lang="ru-RU" altLang="kk-KZ"/>
          </a:p>
          <a:p>
            <a:pPr algn="just"/>
            <a:endParaRPr lang="ru-RU" altLang="kk-KZ">
              <a:latin typeface="Times New Roman" panose="02020603050405020304" pitchFamily="18" charset="0"/>
              <a:cs typeface="Times New Roman" panose="02020603050405020304" pitchFamily="18" charset="0"/>
            </a:endParaRPr>
          </a:p>
        </p:txBody>
      </p:sp>
      <p:pic>
        <p:nvPicPr>
          <p:cNvPr id="18435" name="Рисунок 4" descr="https://i0.wp.com/habrastorage.org/files/7ea/4a6/021/7ea4a6021b8d4e91a72846cbb3c660f6.png">
            <a:extLst>
              <a:ext uri="{FF2B5EF4-FFF2-40B4-BE49-F238E27FC236}">
                <a16:creationId xmlns:a16="http://schemas.microsoft.com/office/drawing/2014/main" id="{A3030DAD-9430-415C-ABBF-10017ADE9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2043113"/>
            <a:ext cx="9031287"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a:extLst>
              <a:ext uri="{FF2B5EF4-FFF2-40B4-BE49-F238E27FC236}">
                <a16:creationId xmlns:a16="http://schemas.microsoft.com/office/drawing/2014/main" id="{7EDE64D4-2DB9-4162-A4E3-73F6E5B74AEC}"/>
              </a:ext>
            </a:extLst>
          </p:cNvPr>
          <p:cNvSpPr txBox="1">
            <a:spLocks noChangeArrowheads="1"/>
          </p:cNvSpPr>
          <p:nvPr/>
        </p:nvSpPr>
        <p:spPr bwMode="auto">
          <a:xfrm>
            <a:off x="336550" y="261938"/>
            <a:ext cx="8420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kk-KZ" altLang="ru-RU" sz="4800" b="1">
                <a:solidFill>
                  <a:srgbClr val="FF0000"/>
                </a:solidFill>
              </a:rPr>
              <a:t>Қолданылған әдебиеттер</a:t>
            </a:r>
            <a:endParaRPr lang="en-US" altLang="ru-RU" sz="4800" b="1">
              <a:solidFill>
                <a:srgbClr val="FF0000"/>
              </a:solidFill>
            </a:endParaRPr>
          </a:p>
        </p:txBody>
      </p:sp>
      <p:pic>
        <p:nvPicPr>
          <p:cNvPr id="19459" name="Picture 3" descr="D:\2 КУРС РОБОТОТЕХНИКА\МАТЕРИАЛЫ\Картинки\картинки\123_robots2_l12065683_ml-copy.jpg">
            <a:extLst>
              <a:ext uri="{FF2B5EF4-FFF2-40B4-BE49-F238E27FC236}">
                <a16:creationId xmlns:a16="http://schemas.microsoft.com/office/drawing/2014/main" id="{9E073C40-037F-49D2-A7CA-39EF25C71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563" y="2713038"/>
            <a:ext cx="3167062"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21AC9A13-839D-40B8-98A6-36486934EECF}"/>
              </a:ext>
            </a:extLst>
          </p:cNvPr>
          <p:cNvSpPr/>
          <p:nvPr/>
        </p:nvSpPr>
        <p:spPr>
          <a:xfrm>
            <a:off x="1452563" y="1577975"/>
            <a:ext cx="6880225" cy="728663"/>
          </a:xfrm>
          <a:prstGeom prst="rect">
            <a:avLst/>
          </a:prstGeom>
        </p:spPr>
        <p:txBody>
          <a:bodyPr>
            <a:spAutoFit/>
          </a:bodyPr>
          <a:lstStyle/>
          <a:p>
            <a:pPr algn="just">
              <a:lnSpc>
                <a:spcPct val="115000"/>
              </a:lnSpc>
              <a:spcBef>
                <a:spcPts val="600"/>
              </a:spcBef>
              <a:spcAft>
                <a:spcPts val="0"/>
              </a:spcAft>
              <a:defRPr/>
            </a:pPr>
            <a:r>
              <a:rPr lang="kk-KZ" b="1" kern="100" dirty="0">
                <a:latin typeface="Times New Roman" panose="02020603050405020304" pitchFamily="18" charset="0"/>
                <a:ea typeface="SimSun" panose="02010600030101010101" pitchFamily="2" charset="-122"/>
                <a:cs typeface="Mangal"/>
              </a:rPr>
              <a:t>https://leally.ru/kk/chem-otkryt-fajjl/spravochnik-funkcii-arduino-yazyki-programmirovaniya/</a:t>
            </a:r>
            <a:endParaRPr lang="ru-RU" sz="2400" kern="100" dirty="0">
              <a:ea typeface="SimSun" panose="02010600030101010101" pitchFamily="2" charset="-122"/>
              <a:cs typeface="Mang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a:extLst>
              <a:ext uri="{FF2B5EF4-FFF2-40B4-BE49-F238E27FC236}">
                <a16:creationId xmlns:a16="http://schemas.microsoft.com/office/drawing/2014/main" id="{35FD5B3B-83F0-43AB-B428-BD8AB384FFF7}"/>
              </a:ext>
            </a:extLst>
          </p:cNvPr>
          <p:cNvSpPr>
            <a:spLocks noGrp="1"/>
          </p:cNvSpPr>
          <p:nvPr>
            <p:ph type="title"/>
          </p:nvPr>
        </p:nvSpPr>
        <p:spPr>
          <a:xfrm>
            <a:off x="476250" y="423863"/>
            <a:ext cx="7886700" cy="1050925"/>
          </a:xfrm>
        </p:spPr>
        <p:txBody>
          <a:bodyPr/>
          <a:lstStyle/>
          <a:p>
            <a:pPr algn="ctr"/>
            <a:r>
              <a:rPr lang="kk-KZ" altLang="kk-KZ"/>
              <a:t>Практикалық жұмыс</a:t>
            </a:r>
            <a:br>
              <a:rPr lang="kk-KZ" altLang="kk-KZ"/>
            </a:br>
            <a:r>
              <a:rPr lang="en-US" altLang="kk-KZ" sz="1800">
                <a:solidFill>
                  <a:srgbClr val="00B050"/>
                </a:solidFill>
              </a:rPr>
              <a:t>Tincercad.com </a:t>
            </a:r>
            <a:r>
              <a:rPr lang="kk-KZ" altLang="kk-KZ" sz="1800">
                <a:solidFill>
                  <a:srgbClr val="00B050"/>
                </a:solidFill>
              </a:rPr>
              <a:t>сайтына тіркелесіздер</a:t>
            </a:r>
            <a:endParaRPr lang="ru-RU" altLang="kk-KZ" sz="1800">
              <a:solidFill>
                <a:srgbClr val="00B050"/>
              </a:solidFill>
            </a:endParaRPr>
          </a:p>
        </p:txBody>
      </p:sp>
      <p:pic>
        <p:nvPicPr>
          <p:cNvPr id="20483" name="Объект 3">
            <a:extLst>
              <a:ext uri="{FF2B5EF4-FFF2-40B4-BE49-F238E27FC236}">
                <a16:creationId xmlns:a16="http://schemas.microsoft.com/office/drawing/2014/main" id="{4939CBB0-2E34-4DD4-81F1-ABD72138CD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1638" y="1758950"/>
            <a:ext cx="4148137" cy="4351338"/>
          </a:xfrm>
        </p:spPr>
      </p:pic>
      <p:pic>
        <p:nvPicPr>
          <p:cNvPr id="20484" name="Рисунок 7">
            <a:extLst>
              <a:ext uri="{FF2B5EF4-FFF2-40B4-BE49-F238E27FC236}">
                <a16:creationId xmlns:a16="http://schemas.microsoft.com/office/drawing/2014/main" id="{27AE219E-AF02-4EC2-AB5B-541D766F47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4575" y="3181350"/>
            <a:ext cx="3963988"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Рисунок 8">
            <a:extLst>
              <a:ext uri="{FF2B5EF4-FFF2-40B4-BE49-F238E27FC236}">
                <a16:creationId xmlns:a16="http://schemas.microsoft.com/office/drawing/2014/main" id="{8B2D00FE-763F-4820-BC71-0C496223AB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6813" y="1758950"/>
            <a:ext cx="2138362"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Объект 5">
            <a:extLst>
              <a:ext uri="{FF2B5EF4-FFF2-40B4-BE49-F238E27FC236}">
                <a16:creationId xmlns:a16="http://schemas.microsoft.com/office/drawing/2014/main" id="{544CD26D-22E6-45FB-91CE-7E4EFFB5D1D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819150"/>
            <a:ext cx="7886700" cy="512603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2EDB2B-92FB-40A1-92E1-5963EC03385D}"/>
              </a:ext>
            </a:extLst>
          </p:cNvPr>
          <p:cNvSpPr>
            <a:spLocks noGrp="1"/>
          </p:cNvSpPr>
          <p:nvPr>
            <p:ph type="title"/>
          </p:nvPr>
        </p:nvSpPr>
        <p:spPr/>
        <p:txBody>
          <a:bodyPr/>
          <a:lstStyle/>
          <a:p>
            <a:r>
              <a:rPr lang="kk-KZ" dirty="0"/>
              <a:t>Жұмыс жасау принципі</a:t>
            </a:r>
            <a:endParaRPr lang="ru-RU" dirty="0"/>
          </a:p>
        </p:txBody>
      </p:sp>
      <p:sp>
        <p:nvSpPr>
          <p:cNvPr id="3" name="Объект 2">
            <a:extLst>
              <a:ext uri="{FF2B5EF4-FFF2-40B4-BE49-F238E27FC236}">
                <a16:creationId xmlns:a16="http://schemas.microsoft.com/office/drawing/2014/main" id="{25E1EA01-F247-48B4-9823-A70005970089}"/>
              </a:ext>
            </a:extLst>
          </p:cNvPr>
          <p:cNvSpPr>
            <a:spLocks noGrp="1"/>
          </p:cNvSpPr>
          <p:nvPr>
            <p:ph sz="half" idx="1"/>
          </p:nvPr>
        </p:nvSpPr>
        <p:spPr>
          <a:xfrm>
            <a:off x="251520" y="1600199"/>
            <a:ext cx="4038600" cy="4525963"/>
          </a:xfrm>
        </p:spPr>
        <p:txBody>
          <a:bodyPr>
            <a:normAutofit fontScale="55000" lnSpcReduction="20000"/>
          </a:bodyPr>
          <a:lstStyle/>
          <a:p>
            <a:r>
              <a:rPr lang="kk-KZ" b="0" i="0" dirty="0">
                <a:solidFill>
                  <a:srgbClr val="000000"/>
                </a:solidFill>
                <a:effectLst/>
                <a:latin typeface="Roboto"/>
              </a:rPr>
              <a:t>Ультрадыбыстық датчик объектіге дейінгі қашықтықты жарқанаттар немесе дельфиндер сияқты анықтайды. HC-SR04 түрлендіргіші жоғары бағытталған 40 кГц сигналын шығарады және шағылысқан сигналды (эхо) ұстап алады. Дыбыстың объектіге және артқа таралу уақыты бойынша сіз оған дейінгі қашықтықты өте дәл анықтай аласыз. </a:t>
            </a:r>
          </a:p>
          <a:p>
            <a:r>
              <a:rPr lang="kk-KZ" b="0" i="0" dirty="0">
                <a:solidFill>
                  <a:srgbClr val="000000"/>
                </a:solidFill>
                <a:effectLst/>
                <a:latin typeface="Roboto"/>
              </a:rPr>
              <a:t>Кеңістікті зерттеуге арналған көптеген құралдар дәл осы принцип бойынша жұмыс істейді - эхолот, сонар, радар және тіпті автомобильдің жылдамдығын анықтайтын полиция радары. Осы құрылғылардың барлығы жоғары бағытталған ультрадыбыстық сигнал шығарады және шағылысқан сигнал алады. </a:t>
            </a:r>
            <a:endParaRPr lang="ru-RU" dirty="0"/>
          </a:p>
        </p:txBody>
      </p:sp>
      <p:sp>
        <p:nvSpPr>
          <p:cNvPr id="4" name="Объект 3">
            <a:extLst>
              <a:ext uri="{FF2B5EF4-FFF2-40B4-BE49-F238E27FC236}">
                <a16:creationId xmlns:a16="http://schemas.microsoft.com/office/drawing/2014/main" id="{B928CB83-C3B8-43A3-B81C-9F711325EEF3}"/>
              </a:ext>
            </a:extLst>
          </p:cNvPr>
          <p:cNvSpPr>
            <a:spLocks noGrp="1"/>
          </p:cNvSpPr>
          <p:nvPr>
            <p:ph sz="half" idx="2"/>
          </p:nvPr>
        </p:nvSpPr>
        <p:spPr/>
        <p:txBody>
          <a:bodyPr>
            <a:normAutofit fontScale="55000" lnSpcReduction="20000"/>
          </a:bodyPr>
          <a:lstStyle/>
          <a:p>
            <a:endParaRPr lang="ru-RU" dirty="0"/>
          </a:p>
        </p:txBody>
      </p:sp>
      <p:pic>
        <p:nvPicPr>
          <p:cNvPr id="6" name="Рисунок 5">
            <a:extLst>
              <a:ext uri="{FF2B5EF4-FFF2-40B4-BE49-F238E27FC236}">
                <a16:creationId xmlns:a16="http://schemas.microsoft.com/office/drawing/2014/main" id="{174DBF2C-9CCB-48FD-9577-06674ED59F9F}"/>
              </a:ext>
            </a:extLst>
          </p:cNvPr>
          <p:cNvPicPr>
            <a:picLocks noChangeAspect="1"/>
          </p:cNvPicPr>
          <p:nvPr/>
        </p:nvPicPr>
        <p:blipFill>
          <a:blip r:embed="rId2"/>
          <a:stretch>
            <a:fillRect/>
          </a:stretch>
        </p:blipFill>
        <p:spPr>
          <a:xfrm>
            <a:off x="4683555" y="1988840"/>
            <a:ext cx="4085773" cy="2296096"/>
          </a:xfrm>
          <a:prstGeom prst="rect">
            <a:avLst/>
          </a:prstGeom>
        </p:spPr>
      </p:pic>
      <p:pic>
        <p:nvPicPr>
          <p:cNvPr id="8" name="Рисунок 7">
            <a:extLst>
              <a:ext uri="{FF2B5EF4-FFF2-40B4-BE49-F238E27FC236}">
                <a16:creationId xmlns:a16="http://schemas.microsoft.com/office/drawing/2014/main" id="{5099303D-979F-4306-AFD2-0B305DBE6AF0}"/>
              </a:ext>
            </a:extLst>
          </p:cNvPr>
          <p:cNvPicPr>
            <a:picLocks noChangeAspect="1"/>
          </p:cNvPicPr>
          <p:nvPr/>
        </p:nvPicPr>
        <p:blipFill>
          <a:blip r:embed="rId3"/>
          <a:stretch>
            <a:fillRect/>
          </a:stretch>
        </p:blipFill>
        <p:spPr>
          <a:xfrm>
            <a:off x="4995794" y="4204155"/>
            <a:ext cx="2992033" cy="2379207"/>
          </a:xfrm>
          <a:prstGeom prst="rect">
            <a:avLst/>
          </a:prstGeom>
        </p:spPr>
      </p:pic>
    </p:spTree>
    <p:extLst>
      <p:ext uri="{BB962C8B-B14F-4D97-AF65-F5344CB8AC3E}">
        <p14:creationId xmlns:p14="http://schemas.microsoft.com/office/powerpoint/2010/main" val="234386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3">
            <a:extLst>
              <a:ext uri="{FF2B5EF4-FFF2-40B4-BE49-F238E27FC236}">
                <a16:creationId xmlns:a16="http://schemas.microsoft.com/office/drawing/2014/main" id="{81DF5568-0A95-489B-88E8-3D9679C3B278}"/>
              </a:ext>
            </a:extLst>
          </p:cNvPr>
          <p:cNvPicPr>
            <a:picLocks noChangeAspect="1"/>
          </p:cNvPicPr>
          <p:nvPr/>
        </p:nvPicPr>
        <p:blipFill>
          <a:blip r:embed="rId2">
            <a:extLst>
              <a:ext uri="{28A0092B-C50C-407E-A947-70E740481C1C}">
                <a14:useLocalDpi xmlns:a14="http://schemas.microsoft.com/office/drawing/2010/main" val="0"/>
              </a:ext>
            </a:extLst>
          </a:blip>
          <a:srcRect l="2" t="-4173" r="29353"/>
          <a:stretch>
            <a:fillRect/>
          </a:stretch>
        </p:blipFill>
        <p:spPr bwMode="auto">
          <a:xfrm>
            <a:off x="5829300" y="1400175"/>
            <a:ext cx="3133725"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4">
            <a:extLst>
              <a:ext uri="{FF2B5EF4-FFF2-40B4-BE49-F238E27FC236}">
                <a16:creationId xmlns:a16="http://schemas.microsoft.com/office/drawing/2014/main" id="{4247BE4B-EF54-43AA-8000-8F6EAD19EEDD}"/>
              </a:ext>
            </a:extLst>
          </p:cNvPr>
          <p:cNvSpPr txBox="1">
            <a:spLocks noChangeArrowheads="1"/>
          </p:cNvSpPr>
          <p:nvPr/>
        </p:nvSpPr>
        <p:spPr bwMode="auto">
          <a:xfrm>
            <a:off x="409575" y="190500"/>
            <a:ext cx="8420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ru-RU" sz="3600" b="1">
                <a:solidFill>
                  <a:srgbClr val="00B050"/>
                </a:solidFill>
              </a:rPr>
              <a:t>Arduino IDE </a:t>
            </a:r>
            <a:r>
              <a:rPr lang="ru-RU" altLang="ru-RU" sz="3600" b="1">
                <a:solidFill>
                  <a:srgbClr val="00B050"/>
                </a:solidFill>
              </a:rPr>
              <a:t>ортасы</a:t>
            </a:r>
            <a:endParaRPr lang="en-US" altLang="ru-RU" sz="3600" b="1">
              <a:solidFill>
                <a:srgbClr val="00B050"/>
              </a:solidFill>
            </a:endParaRPr>
          </a:p>
        </p:txBody>
      </p:sp>
      <p:sp>
        <p:nvSpPr>
          <p:cNvPr id="6" name="Прямоугольник 5">
            <a:extLst>
              <a:ext uri="{FF2B5EF4-FFF2-40B4-BE49-F238E27FC236}">
                <a16:creationId xmlns:a16="http://schemas.microsoft.com/office/drawing/2014/main" id="{C14C29D9-E18A-4F41-9359-DBA961F96F27}"/>
              </a:ext>
            </a:extLst>
          </p:cNvPr>
          <p:cNvSpPr/>
          <p:nvPr/>
        </p:nvSpPr>
        <p:spPr>
          <a:xfrm>
            <a:off x="5899150" y="3294063"/>
            <a:ext cx="1347788" cy="11509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5" name="Прямоугольник 7">
            <a:extLst>
              <a:ext uri="{FF2B5EF4-FFF2-40B4-BE49-F238E27FC236}">
                <a16:creationId xmlns:a16="http://schemas.microsoft.com/office/drawing/2014/main" id="{D85E32F2-7DCD-464F-9B5C-A7CD386740B6}"/>
              </a:ext>
            </a:extLst>
          </p:cNvPr>
          <p:cNvSpPr>
            <a:spLocks noChangeArrowheads="1"/>
          </p:cNvSpPr>
          <p:nvPr/>
        </p:nvSpPr>
        <p:spPr bwMode="auto">
          <a:xfrm>
            <a:off x="517525" y="720725"/>
            <a:ext cx="5170488"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sz="2000" b="1"/>
              <a:t> Ардуино ортасы микроконтроллерінің жадына өз бағдарламаларын жазуға, құрастыруға және жүктеуге арналған. </a:t>
            </a:r>
          </a:p>
          <a:p>
            <a:pPr>
              <a:buFont typeface="Arial" panose="020B0604020202020204" pitchFamily="34" charset="0"/>
              <a:buNone/>
            </a:pPr>
            <a:r>
              <a:rPr lang="kk-KZ" altLang="kk-KZ" sz="2000"/>
              <a:t>Конструктор оның аппараттық құралына негізделген, ол кіріс-шығыс тақтасы. </a:t>
            </a:r>
          </a:p>
          <a:p>
            <a:pPr>
              <a:buFont typeface="Arial" panose="020B0604020202020204" pitchFamily="34" charset="0"/>
              <a:buNone/>
            </a:pPr>
            <a:r>
              <a:rPr lang="kk-KZ" altLang="kk-KZ" sz="2000"/>
              <a:t>Тақтаны бағдарламалау үшін </a:t>
            </a:r>
            <a:r>
              <a:rPr lang="en-US" altLang="ru-RU" sz="2000"/>
              <a:t>Processing/ Wiring </a:t>
            </a:r>
            <a:r>
              <a:rPr lang="ru-RU" altLang="ru-RU" sz="2000"/>
              <a:t>- </a:t>
            </a:r>
            <a:r>
              <a:rPr lang="kk-KZ" altLang="kk-KZ" sz="2000"/>
              <a:t>C / C ++ тіліне негізделген тілдер қолданылады. Олар сәйкесінше өңдеу / сым деп аталды. </a:t>
            </a:r>
          </a:p>
          <a:p>
            <a:pPr>
              <a:buFont typeface="Arial" panose="020B0604020202020204" pitchFamily="34" charset="0"/>
              <a:buNone/>
            </a:pPr>
            <a:r>
              <a:rPr lang="kk-KZ" altLang="kk-KZ" sz="2000"/>
              <a:t>С тобынан олар өте қарапайымдылықты мұра етті, соның арқасында оларды кез-келген адам тез игереді, ал білімді практикада қолдану айтарлықтай маңызды мәселе емес. Жұмыстың қарапайымдылығын түсіну үшін Arduino бастаушы сиқыршылар-конструкторларға арналған деп жиі айтылады. </a:t>
            </a:r>
            <a:r>
              <a:rPr lang="ru-RU" altLang="kk-KZ" sz="2000"/>
              <a:t>Arduino тақталарымен балалар да айналыса алады.</a:t>
            </a:r>
            <a:endParaRPr lang="ru-RU" altLang="ru-RU" sz="1800" b="1">
              <a:solidFill>
                <a:srgbClr val="333333"/>
              </a:solidFill>
              <a:latin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B7BD37-E031-4467-A5EC-F64AAD770CBF}"/>
              </a:ext>
            </a:extLst>
          </p:cNvPr>
          <p:cNvSpPr>
            <a:spLocks noGrp="1"/>
          </p:cNvSpPr>
          <p:nvPr>
            <p:ph type="title"/>
          </p:nvPr>
        </p:nvSpPr>
        <p:spPr/>
        <p:txBody>
          <a:bodyPr>
            <a:normAutofit fontScale="90000"/>
          </a:bodyPr>
          <a:lstStyle/>
          <a:p>
            <a:r>
              <a:rPr lang="kk-KZ" dirty="0"/>
              <a:t>Қандай жобалар жасауға болады?</a:t>
            </a:r>
            <a:endParaRPr lang="ru-RU" dirty="0"/>
          </a:p>
        </p:txBody>
      </p:sp>
      <p:sp>
        <p:nvSpPr>
          <p:cNvPr id="3" name="Объект 2">
            <a:extLst>
              <a:ext uri="{FF2B5EF4-FFF2-40B4-BE49-F238E27FC236}">
                <a16:creationId xmlns:a16="http://schemas.microsoft.com/office/drawing/2014/main" id="{21A158E3-49A9-4244-8788-ADDD43850E08}"/>
              </a:ext>
            </a:extLst>
          </p:cNvPr>
          <p:cNvSpPr>
            <a:spLocks noGrp="1"/>
          </p:cNvSpPr>
          <p:nvPr>
            <p:ph sz="half" idx="1"/>
          </p:nvPr>
        </p:nvSpPr>
        <p:spPr/>
        <p:txBody>
          <a:bodyPr/>
          <a:lstStyle/>
          <a:p>
            <a:endParaRPr lang="ru-RU"/>
          </a:p>
        </p:txBody>
      </p:sp>
      <p:sp>
        <p:nvSpPr>
          <p:cNvPr id="4" name="Объект 3">
            <a:extLst>
              <a:ext uri="{FF2B5EF4-FFF2-40B4-BE49-F238E27FC236}">
                <a16:creationId xmlns:a16="http://schemas.microsoft.com/office/drawing/2014/main" id="{74CA013D-5BA9-4881-904B-B27E3F334DDD}"/>
              </a:ext>
            </a:extLst>
          </p:cNvPr>
          <p:cNvSpPr>
            <a:spLocks noGrp="1"/>
          </p:cNvSpPr>
          <p:nvPr>
            <p:ph sz="half" idx="2"/>
          </p:nvPr>
        </p:nvSpPr>
        <p:spPr/>
        <p:txBody>
          <a:bodyPr/>
          <a:lstStyle/>
          <a:p>
            <a:endParaRPr lang="ru-RU"/>
          </a:p>
        </p:txBody>
      </p:sp>
      <p:pic>
        <p:nvPicPr>
          <p:cNvPr id="6" name="Рисунок 5">
            <a:extLst>
              <a:ext uri="{FF2B5EF4-FFF2-40B4-BE49-F238E27FC236}">
                <a16:creationId xmlns:a16="http://schemas.microsoft.com/office/drawing/2014/main" id="{8EBC84B6-9B1A-4E2F-AE10-5BA024CE3099}"/>
              </a:ext>
            </a:extLst>
          </p:cNvPr>
          <p:cNvPicPr>
            <a:picLocks noChangeAspect="1"/>
          </p:cNvPicPr>
          <p:nvPr/>
        </p:nvPicPr>
        <p:blipFill>
          <a:blip r:embed="rId2"/>
          <a:stretch>
            <a:fillRect/>
          </a:stretch>
        </p:blipFill>
        <p:spPr>
          <a:xfrm>
            <a:off x="356699" y="1324200"/>
            <a:ext cx="3633085" cy="2262981"/>
          </a:xfrm>
          <a:prstGeom prst="rect">
            <a:avLst/>
          </a:prstGeom>
        </p:spPr>
      </p:pic>
      <p:pic>
        <p:nvPicPr>
          <p:cNvPr id="7" name="Рисунок 6">
            <a:extLst>
              <a:ext uri="{FF2B5EF4-FFF2-40B4-BE49-F238E27FC236}">
                <a16:creationId xmlns:a16="http://schemas.microsoft.com/office/drawing/2014/main" id="{049D37C3-FCE9-4F34-9921-C6080684FE8E}"/>
              </a:ext>
            </a:extLst>
          </p:cNvPr>
          <p:cNvPicPr>
            <a:picLocks noChangeAspect="1"/>
          </p:cNvPicPr>
          <p:nvPr/>
        </p:nvPicPr>
        <p:blipFill>
          <a:blip r:embed="rId3"/>
          <a:stretch>
            <a:fillRect/>
          </a:stretch>
        </p:blipFill>
        <p:spPr>
          <a:xfrm>
            <a:off x="5004048" y="1324200"/>
            <a:ext cx="3024336" cy="2952327"/>
          </a:xfrm>
          <a:prstGeom prst="rect">
            <a:avLst/>
          </a:prstGeom>
        </p:spPr>
      </p:pic>
      <p:pic>
        <p:nvPicPr>
          <p:cNvPr id="9" name="Рисунок 8">
            <a:extLst>
              <a:ext uri="{FF2B5EF4-FFF2-40B4-BE49-F238E27FC236}">
                <a16:creationId xmlns:a16="http://schemas.microsoft.com/office/drawing/2014/main" id="{92B2BB8A-CA4E-4330-A4B6-854D9FAAD345}"/>
              </a:ext>
            </a:extLst>
          </p:cNvPr>
          <p:cNvPicPr>
            <a:picLocks noChangeAspect="1"/>
          </p:cNvPicPr>
          <p:nvPr/>
        </p:nvPicPr>
        <p:blipFill>
          <a:blip r:embed="rId4"/>
          <a:stretch>
            <a:fillRect/>
          </a:stretch>
        </p:blipFill>
        <p:spPr>
          <a:xfrm>
            <a:off x="5104721" y="4230714"/>
            <a:ext cx="3467100" cy="2190750"/>
          </a:xfrm>
          <a:prstGeom prst="rect">
            <a:avLst/>
          </a:prstGeom>
        </p:spPr>
      </p:pic>
      <p:pic>
        <p:nvPicPr>
          <p:cNvPr id="11" name="Рисунок 10">
            <a:extLst>
              <a:ext uri="{FF2B5EF4-FFF2-40B4-BE49-F238E27FC236}">
                <a16:creationId xmlns:a16="http://schemas.microsoft.com/office/drawing/2014/main" id="{ED85F9B4-17AA-453E-853C-CB4BCCFF2298}"/>
              </a:ext>
            </a:extLst>
          </p:cNvPr>
          <p:cNvPicPr>
            <a:picLocks noChangeAspect="1"/>
          </p:cNvPicPr>
          <p:nvPr/>
        </p:nvPicPr>
        <p:blipFill>
          <a:blip r:embed="rId5"/>
          <a:stretch>
            <a:fillRect/>
          </a:stretch>
        </p:blipFill>
        <p:spPr>
          <a:xfrm>
            <a:off x="110512" y="3694048"/>
            <a:ext cx="4694786" cy="2753262"/>
          </a:xfrm>
          <a:prstGeom prst="rect">
            <a:avLst/>
          </a:prstGeom>
        </p:spPr>
      </p:pic>
    </p:spTree>
    <p:extLst>
      <p:ext uri="{BB962C8B-B14F-4D97-AF65-F5344CB8AC3E}">
        <p14:creationId xmlns:p14="http://schemas.microsoft.com/office/powerpoint/2010/main" val="1268876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8B954BC-7D9D-410F-A540-E97F21C14D3F}"/>
              </a:ext>
            </a:extLst>
          </p:cNvPr>
          <p:cNvSpPr>
            <a:spLocks noGrp="1"/>
          </p:cNvSpPr>
          <p:nvPr>
            <p:ph sz="half" idx="1"/>
          </p:nvPr>
        </p:nvSpPr>
        <p:spPr/>
        <p:txBody>
          <a:bodyPr/>
          <a:lstStyle/>
          <a:p>
            <a:endParaRPr lang="ru-RU"/>
          </a:p>
        </p:txBody>
      </p:sp>
      <p:sp>
        <p:nvSpPr>
          <p:cNvPr id="4" name="Объект 3">
            <a:extLst>
              <a:ext uri="{FF2B5EF4-FFF2-40B4-BE49-F238E27FC236}">
                <a16:creationId xmlns:a16="http://schemas.microsoft.com/office/drawing/2014/main" id="{9F6F9705-ED4C-4AC7-BBCB-7AAF495B12BD}"/>
              </a:ext>
            </a:extLst>
          </p:cNvPr>
          <p:cNvSpPr>
            <a:spLocks noGrp="1"/>
          </p:cNvSpPr>
          <p:nvPr>
            <p:ph sz="half" idx="2"/>
          </p:nvPr>
        </p:nvSpPr>
        <p:spPr/>
        <p:txBody>
          <a:bodyPr/>
          <a:lstStyle/>
          <a:p>
            <a:endParaRPr lang="ru-RU"/>
          </a:p>
        </p:txBody>
      </p:sp>
      <p:pic>
        <p:nvPicPr>
          <p:cNvPr id="6" name="Рисунок 5">
            <a:extLst>
              <a:ext uri="{FF2B5EF4-FFF2-40B4-BE49-F238E27FC236}">
                <a16:creationId xmlns:a16="http://schemas.microsoft.com/office/drawing/2014/main" id="{09043BF7-CD0B-427D-9777-54718CCC006C}"/>
              </a:ext>
            </a:extLst>
          </p:cNvPr>
          <p:cNvPicPr>
            <a:picLocks noChangeAspect="1"/>
          </p:cNvPicPr>
          <p:nvPr/>
        </p:nvPicPr>
        <p:blipFill>
          <a:blip r:embed="rId2"/>
          <a:stretch>
            <a:fillRect/>
          </a:stretch>
        </p:blipFill>
        <p:spPr>
          <a:xfrm>
            <a:off x="549938" y="1772816"/>
            <a:ext cx="8517861" cy="4831769"/>
          </a:xfrm>
          <a:prstGeom prst="rect">
            <a:avLst/>
          </a:prstGeom>
        </p:spPr>
      </p:pic>
    </p:spTree>
    <p:extLst>
      <p:ext uri="{BB962C8B-B14F-4D97-AF65-F5344CB8AC3E}">
        <p14:creationId xmlns:p14="http://schemas.microsoft.com/office/powerpoint/2010/main" val="2292404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B01706-9B6C-49A7-BED1-2E56CA979BE0}"/>
              </a:ext>
            </a:extLst>
          </p:cNvPr>
          <p:cNvSpPr>
            <a:spLocks noGrp="1"/>
          </p:cNvSpPr>
          <p:nvPr>
            <p:ph type="title"/>
          </p:nvPr>
        </p:nvSpPr>
        <p:spPr/>
        <p:txBody>
          <a:bodyPr/>
          <a:lstStyle/>
          <a:p>
            <a:r>
              <a:rPr lang="en-US" dirty="0"/>
              <a:t>code</a:t>
            </a:r>
            <a:endParaRPr lang="ru-RU" dirty="0"/>
          </a:p>
        </p:txBody>
      </p:sp>
      <p:sp>
        <p:nvSpPr>
          <p:cNvPr id="5" name="Rectangle 1">
            <a:extLst>
              <a:ext uri="{FF2B5EF4-FFF2-40B4-BE49-F238E27FC236}">
                <a16:creationId xmlns:a16="http://schemas.microsoft.com/office/drawing/2014/main" id="{473AC51A-79C2-4B27-911E-380CABECF7B5}"/>
              </a:ext>
            </a:extLst>
          </p:cNvPr>
          <p:cNvSpPr>
            <a:spLocks noGrp="1" noChangeArrowheads="1"/>
          </p:cNvSpPr>
          <p:nvPr>
            <p:ph sz="half" idx="1"/>
          </p:nvPr>
        </p:nvSpPr>
        <p:spPr bwMode="auto">
          <a:xfrm>
            <a:off x="611560" y="1700808"/>
            <a:ext cx="7215336"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000000"/>
                </a:solidFill>
                <a:effectLst/>
                <a:latin typeface="Arial Unicode MS" panose="020B0604020202020204" pitchFamily="34" charset="-128"/>
              </a:rPr>
              <a:t>#define TRIG 12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000000"/>
                </a:solidFill>
                <a:effectLst/>
                <a:latin typeface="Arial Unicode MS" panose="020B0604020202020204" pitchFamily="34" charset="-128"/>
              </a:rPr>
              <a:t>#define ECHO 11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000000"/>
                </a:solidFill>
                <a:effectLst/>
                <a:latin typeface="Arial Unicode MS" panose="020B0604020202020204" pitchFamily="34" charset="-128"/>
              </a:rPr>
              <a:t>#define BUZR 13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a:ln>
                  <a:noFill/>
                </a:ln>
                <a:solidFill>
                  <a:srgbClr val="000000"/>
                </a:solidFill>
                <a:effectLst/>
                <a:latin typeface="Arial Unicode MS" panose="020B0604020202020204" pitchFamily="34" charset="-128"/>
              </a:rPr>
              <a:t>float</a:t>
            </a:r>
            <a:r>
              <a:rPr kumimoji="0" lang="ru-RU" altLang="ru-RU" sz="1000" b="0" i="0" u="none" strike="noStrike" cap="none" normalizeH="0" baseline="0" dirty="0">
                <a:ln>
                  <a:noFill/>
                </a:ln>
                <a:solidFill>
                  <a:srgbClr val="000000"/>
                </a:solidFill>
                <a:effectLst/>
                <a:latin typeface="Arial Unicode MS" panose="020B0604020202020204" pitchFamily="34" charset="-128"/>
              </a:rPr>
              <a:t> </a:t>
            </a:r>
            <a:r>
              <a:rPr kumimoji="0" lang="ru-RU" altLang="ru-RU" sz="1000" b="0" i="0" u="none" strike="noStrike" cap="none" normalizeH="0" baseline="0" dirty="0" err="1">
                <a:ln>
                  <a:noFill/>
                </a:ln>
                <a:solidFill>
                  <a:srgbClr val="000000"/>
                </a:solidFill>
                <a:effectLst/>
                <a:latin typeface="Arial Unicode MS" panose="020B0604020202020204" pitchFamily="34" charset="-128"/>
              </a:rPr>
              <a:t>state,cm</a:t>
            </a:r>
            <a:r>
              <a:rPr kumimoji="0" lang="ru-RU" altLang="ru-RU" sz="1000" b="0" i="0" u="none" strike="noStrike" cap="none" normalizeH="0" baseline="0" dirty="0">
                <a:ln>
                  <a:noFill/>
                </a:ln>
                <a:solidFill>
                  <a:srgbClr val="000000"/>
                </a:solidFill>
                <a:effectLst/>
                <a:latin typeface="Arial Unicode MS" panose="020B0604020202020204" pitchFamily="34" charset="-128"/>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000" b="0" i="0" u="none" strike="noStrike" cap="none" normalizeH="0" baseline="0" dirty="0">
              <a:ln>
                <a:noFill/>
              </a:ln>
              <a:solidFill>
                <a:srgbClr val="000000"/>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a:ln>
                  <a:noFill/>
                </a:ln>
                <a:solidFill>
                  <a:srgbClr val="000000"/>
                </a:solidFill>
                <a:effectLst/>
                <a:latin typeface="Arial Unicode MS" panose="020B0604020202020204" pitchFamily="34" charset="-128"/>
              </a:rPr>
              <a:t>void</a:t>
            </a:r>
            <a:r>
              <a:rPr kumimoji="0" lang="ru-RU" altLang="ru-RU" sz="1000" b="0" i="0" u="none" strike="noStrike" cap="none" normalizeH="0" baseline="0" dirty="0">
                <a:ln>
                  <a:noFill/>
                </a:ln>
                <a:solidFill>
                  <a:srgbClr val="000000"/>
                </a:solidFill>
                <a:effectLst/>
                <a:latin typeface="Arial Unicode MS" panose="020B0604020202020204" pitchFamily="34" charset="-128"/>
              </a:rPr>
              <a:t> </a:t>
            </a:r>
            <a:r>
              <a:rPr kumimoji="0" lang="ru-RU" altLang="ru-RU" sz="1000" b="0" i="0" u="none" strike="noStrike" cap="none" normalizeH="0" baseline="0" dirty="0" err="1">
                <a:ln>
                  <a:noFill/>
                </a:ln>
                <a:solidFill>
                  <a:srgbClr val="000000"/>
                </a:solidFill>
                <a:effectLst/>
                <a:latin typeface="Arial Unicode MS" panose="020B0604020202020204" pitchFamily="34" charset="-128"/>
              </a:rPr>
              <a:t>setup</a:t>
            </a:r>
            <a:r>
              <a:rPr kumimoji="0" lang="ru-RU" altLang="ru-RU" sz="1000" b="0" i="0" u="none" strike="noStrike" cap="none" normalizeH="0" baseline="0" dirty="0">
                <a:ln>
                  <a:noFill/>
                </a:ln>
                <a:solidFill>
                  <a:srgbClr val="000000"/>
                </a:solidFill>
                <a:effectLst/>
                <a:latin typeface="Arial Unicode MS" panose="020B0604020202020204" pitchFamily="34" charset="-128"/>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000000"/>
                </a:solidFill>
                <a:effectLst/>
                <a:latin typeface="Arial Unicode MS" panose="020B0604020202020204" pitchFamily="34" charset="-128"/>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a:ln>
                  <a:noFill/>
                </a:ln>
                <a:solidFill>
                  <a:srgbClr val="000000"/>
                </a:solidFill>
                <a:effectLst/>
                <a:latin typeface="Arial Unicode MS" panose="020B0604020202020204" pitchFamily="34" charset="-128"/>
              </a:rPr>
              <a:t>pinMode</a:t>
            </a:r>
            <a:r>
              <a:rPr kumimoji="0" lang="ru-RU" altLang="ru-RU" sz="1000" b="0" i="0" u="none" strike="noStrike" cap="none" normalizeH="0" baseline="0" dirty="0">
                <a:ln>
                  <a:noFill/>
                </a:ln>
                <a:solidFill>
                  <a:srgbClr val="000000"/>
                </a:solidFill>
                <a:effectLst/>
                <a:latin typeface="Arial Unicode MS" panose="020B0604020202020204" pitchFamily="34" charset="-128"/>
              </a:rPr>
              <a:t>(TRIG,OUTPUT);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a:ln>
                  <a:noFill/>
                </a:ln>
                <a:solidFill>
                  <a:srgbClr val="000000"/>
                </a:solidFill>
                <a:effectLst/>
                <a:latin typeface="Arial Unicode MS" panose="020B0604020202020204" pitchFamily="34" charset="-128"/>
              </a:rPr>
              <a:t>pinMode</a:t>
            </a:r>
            <a:r>
              <a:rPr kumimoji="0" lang="ru-RU" altLang="ru-RU" sz="1000" b="0" i="0" u="none" strike="noStrike" cap="none" normalizeH="0" baseline="0" dirty="0">
                <a:ln>
                  <a:noFill/>
                </a:ln>
                <a:solidFill>
                  <a:srgbClr val="000000"/>
                </a:solidFill>
                <a:effectLst/>
                <a:latin typeface="Arial Unicode MS" panose="020B0604020202020204" pitchFamily="34" charset="-128"/>
              </a:rPr>
              <a:t>(ECHO,INPUT);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a:ln>
                  <a:noFill/>
                </a:ln>
                <a:solidFill>
                  <a:srgbClr val="000000"/>
                </a:solidFill>
                <a:effectLst/>
                <a:latin typeface="Arial Unicode MS" panose="020B0604020202020204" pitchFamily="34" charset="-128"/>
              </a:rPr>
              <a:t>pinMode</a:t>
            </a:r>
            <a:r>
              <a:rPr kumimoji="0" lang="ru-RU" altLang="ru-RU" sz="1000" b="0" i="0" u="none" strike="noStrike" cap="none" normalizeH="0" baseline="0" dirty="0">
                <a:ln>
                  <a:noFill/>
                </a:ln>
                <a:solidFill>
                  <a:srgbClr val="000000"/>
                </a:solidFill>
                <a:effectLst/>
                <a:latin typeface="Arial Unicode MS" panose="020B0604020202020204" pitchFamily="34" charset="-128"/>
              </a:rPr>
              <a:t>(BUZR,OUTPUT);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a:ln>
                  <a:noFill/>
                </a:ln>
                <a:solidFill>
                  <a:srgbClr val="000000"/>
                </a:solidFill>
                <a:effectLst/>
                <a:latin typeface="Arial Unicode MS" panose="020B0604020202020204" pitchFamily="34" charset="-128"/>
              </a:rPr>
              <a:t>Serial.begin</a:t>
            </a:r>
            <a:r>
              <a:rPr kumimoji="0" lang="ru-RU" altLang="ru-RU" sz="1000" b="0" i="0" u="none" strike="noStrike" cap="none" normalizeH="0" baseline="0" dirty="0">
                <a:ln>
                  <a:noFill/>
                </a:ln>
                <a:solidFill>
                  <a:srgbClr val="000000"/>
                </a:solidFill>
                <a:effectLst/>
                <a:latin typeface="Arial Unicode MS" panose="020B0604020202020204" pitchFamily="34" charset="-128"/>
              </a:rPr>
              <a:t>(9600);</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000000"/>
                </a:solidFill>
                <a:effectLst/>
                <a:latin typeface="Arial Unicode MS" panose="020B0604020202020204" pitchFamily="34" charset="-128"/>
              </a:rPr>
              <a:t>} </a:t>
            </a: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000" dirty="0">
              <a:solidFill>
                <a:srgbClr val="000000"/>
              </a:solidFill>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a:ln>
                  <a:noFill/>
                </a:ln>
                <a:solidFill>
                  <a:srgbClr val="000000"/>
                </a:solidFill>
                <a:effectLst/>
                <a:latin typeface="Arial Unicode MS" panose="020B0604020202020204" pitchFamily="34" charset="-128"/>
              </a:rPr>
              <a:t>void</a:t>
            </a:r>
            <a:r>
              <a:rPr kumimoji="0" lang="ru-RU" altLang="ru-RU" sz="1000" b="0" i="0" u="none" strike="noStrike" cap="none" normalizeH="0" baseline="0" dirty="0">
                <a:ln>
                  <a:noFill/>
                </a:ln>
                <a:solidFill>
                  <a:srgbClr val="000000"/>
                </a:solidFill>
                <a:effectLst/>
                <a:latin typeface="Arial Unicode MS" panose="020B0604020202020204" pitchFamily="34" charset="-128"/>
              </a:rPr>
              <a:t> </a:t>
            </a:r>
            <a:r>
              <a:rPr kumimoji="0" lang="ru-RU" altLang="ru-RU" sz="1000" b="0" i="0" u="none" strike="noStrike" cap="none" normalizeH="0" baseline="0" dirty="0" err="1">
                <a:ln>
                  <a:noFill/>
                </a:ln>
                <a:solidFill>
                  <a:srgbClr val="000000"/>
                </a:solidFill>
                <a:effectLst/>
                <a:latin typeface="Arial Unicode MS" panose="020B0604020202020204" pitchFamily="34" charset="-128"/>
              </a:rPr>
              <a:t>loop</a:t>
            </a:r>
            <a:r>
              <a:rPr kumimoji="0" lang="ru-RU" altLang="ru-RU" sz="1000" b="0" i="0" u="none" strike="noStrike" cap="none" normalizeH="0" baseline="0" dirty="0">
                <a:ln>
                  <a:noFill/>
                </a:ln>
                <a:solidFill>
                  <a:srgbClr val="000000"/>
                </a:solidFill>
                <a:effectLst/>
                <a:latin typeface="Arial Unicode MS" panose="020B0604020202020204" pitchFamily="34" charset="-128"/>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000000"/>
                </a:solidFill>
                <a:effectLst/>
                <a:latin typeface="Arial Unicode MS" panose="020B0604020202020204" pitchFamily="34" charset="-128"/>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a:ln>
                  <a:noFill/>
                </a:ln>
                <a:solidFill>
                  <a:srgbClr val="000000"/>
                </a:solidFill>
                <a:effectLst/>
                <a:latin typeface="Arial Unicode MS" panose="020B0604020202020204" pitchFamily="34" charset="-128"/>
              </a:rPr>
              <a:t>digitalWrite</a:t>
            </a:r>
            <a:r>
              <a:rPr kumimoji="0" lang="ru-RU" altLang="ru-RU" sz="1000" b="0" i="0" u="none" strike="noStrike" cap="none" normalizeH="0" baseline="0" dirty="0">
                <a:ln>
                  <a:noFill/>
                </a:ln>
                <a:solidFill>
                  <a:srgbClr val="000000"/>
                </a:solidFill>
                <a:effectLst/>
                <a:latin typeface="Arial Unicode MS" panose="020B0604020202020204" pitchFamily="34" charset="-128"/>
              </a:rPr>
              <a:t>(TRIG,LOW);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a:ln>
                  <a:noFill/>
                </a:ln>
                <a:solidFill>
                  <a:srgbClr val="000000"/>
                </a:solidFill>
                <a:effectLst/>
                <a:latin typeface="Arial Unicode MS" panose="020B0604020202020204" pitchFamily="34" charset="-128"/>
              </a:rPr>
              <a:t>delay</a:t>
            </a:r>
            <a:r>
              <a:rPr kumimoji="0" lang="ru-RU" altLang="ru-RU" sz="1000" b="0" i="0" u="none" strike="noStrike" cap="none" normalizeH="0" baseline="0" dirty="0">
                <a:ln>
                  <a:noFill/>
                </a:ln>
                <a:solidFill>
                  <a:srgbClr val="000000"/>
                </a:solidFill>
                <a:effectLst/>
                <a:latin typeface="Arial Unicode MS" panose="020B0604020202020204" pitchFamily="34" charset="-128"/>
              </a:rPr>
              <a:t>(5);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a:ln>
                  <a:noFill/>
                </a:ln>
                <a:solidFill>
                  <a:srgbClr val="000000"/>
                </a:solidFill>
                <a:effectLst/>
                <a:latin typeface="Arial Unicode MS" panose="020B0604020202020204" pitchFamily="34" charset="-128"/>
              </a:rPr>
              <a:t>digitalWrite</a:t>
            </a:r>
            <a:r>
              <a:rPr kumimoji="0" lang="ru-RU" altLang="ru-RU" sz="1000" b="0" i="0" u="none" strike="noStrike" cap="none" normalizeH="0" baseline="0" dirty="0">
                <a:ln>
                  <a:noFill/>
                </a:ln>
                <a:solidFill>
                  <a:srgbClr val="000000"/>
                </a:solidFill>
                <a:effectLst/>
                <a:latin typeface="Arial Unicode MS" panose="020B0604020202020204" pitchFamily="34" charset="-128"/>
              </a:rPr>
              <a:t>(TRIG,HIGH);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a:ln>
                  <a:noFill/>
                </a:ln>
                <a:solidFill>
                  <a:srgbClr val="000000"/>
                </a:solidFill>
                <a:effectLst/>
                <a:latin typeface="Arial Unicode MS" panose="020B0604020202020204" pitchFamily="34" charset="-128"/>
              </a:rPr>
              <a:t>delay</a:t>
            </a:r>
            <a:r>
              <a:rPr kumimoji="0" lang="ru-RU" altLang="ru-RU" sz="1000" b="0" i="0" u="none" strike="noStrike" cap="none" normalizeH="0" baseline="0" dirty="0">
                <a:ln>
                  <a:noFill/>
                </a:ln>
                <a:solidFill>
                  <a:srgbClr val="000000"/>
                </a:solidFill>
                <a:effectLst/>
                <a:latin typeface="Arial Unicode MS" panose="020B0604020202020204" pitchFamily="34" charset="-128"/>
              </a:rPr>
              <a:t>(10);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a:ln>
                  <a:noFill/>
                </a:ln>
                <a:solidFill>
                  <a:srgbClr val="000000"/>
                </a:solidFill>
                <a:effectLst/>
                <a:latin typeface="Arial Unicode MS" panose="020B0604020202020204" pitchFamily="34" charset="-128"/>
              </a:rPr>
              <a:t>digitalWrite</a:t>
            </a:r>
            <a:r>
              <a:rPr kumimoji="0" lang="ru-RU" altLang="ru-RU" sz="1000" b="0" i="0" u="none" strike="noStrike" cap="none" normalizeH="0" baseline="0" dirty="0">
                <a:ln>
                  <a:noFill/>
                </a:ln>
                <a:solidFill>
                  <a:srgbClr val="000000"/>
                </a:solidFill>
                <a:effectLst/>
                <a:latin typeface="Arial Unicode MS" panose="020B0604020202020204" pitchFamily="34" charset="-128"/>
              </a:rPr>
              <a:t>(TRIG,LOW);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a:ln>
                  <a:noFill/>
                </a:ln>
                <a:solidFill>
                  <a:srgbClr val="000000"/>
                </a:solidFill>
                <a:effectLst/>
                <a:latin typeface="Arial Unicode MS" panose="020B0604020202020204" pitchFamily="34" charset="-128"/>
              </a:rPr>
              <a:t>state</a:t>
            </a:r>
            <a:r>
              <a:rPr kumimoji="0" lang="ru-RU" altLang="ru-RU" sz="1000" b="0" i="0" u="none" strike="noStrike" cap="none" normalizeH="0" baseline="0" dirty="0">
                <a:ln>
                  <a:noFill/>
                </a:ln>
                <a:solidFill>
                  <a:srgbClr val="000000"/>
                </a:solidFill>
                <a:effectLst/>
                <a:latin typeface="Arial Unicode MS" panose="020B0604020202020204" pitchFamily="34" charset="-128"/>
              </a:rPr>
              <a:t> = </a:t>
            </a:r>
            <a:r>
              <a:rPr kumimoji="0" lang="ru-RU" altLang="ru-RU" sz="1000" b="0" i="0" u="none" strike="noStrike" cap="none" normalizeH="0" baseline="0" dirty="0" err="1">
                <a:ln>
                  <a:noFill/>
                </a:ln>
                <a:solidFill>
                  <a:srgbClr val="000000"/>
                </a:solidFill>
                <a:effectLst/>
                <a:latin typeface="Arial Unicode MS" panose="020B0604020202020204" pitchFamily="34" charset="-128"/>
              </a:rPr>
              <a:t>pulseIn</a:t>
            </a:r>
            <a:r>
              <a:rPr kumimoji="0" lang="ru-RU" altLang="ru-RU" sz="1000" b="0" i="0" u="none" strike="noStrike" cap="none" normalizeH="0" baseline="0" dirty="0">
                <a:ln>
                  <a:noFill/>
                </a:ln>
                <a:solidFill>
                  <a:srgbClr val="000000"/>
                </a:solidFill>
                <a:effectLst/>
                <a:latin typeface="Arial Unicode MS" panose="020B0604020202020204" pitchFamily="34" charset="-128"/>
              </a:rPr>
              <a:t>(ECHO,HIGH);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a:ln>
                  <a:noFill/>
                </a:ln>
                <a:solidFill>
                  <a:srgbClr val="000000"/>
                </a:solidFill>
                <a:effectLst/>
                <a:latin typeface="Arial Unicode MS" panose="020B0604020202020204" pitchFamily="34" charset="-128"/>
              </a:rPr>
              <a:t>cm</a:t>
            </a:r>
            <a:r>
              <a:rPr kumimoji="0" lang="ru-RU" altLang="ru-RU" sz="1000" b="0" i="0" u="none" strike="noStrike" cap="none" normalizeH="0" baseline="0" dirty="0">
                <a:ln>
                  <a:noFill/>
                </a:ln>
                <a:solidFill>
                  <a:srgbClr val="000000"/>
                </a:solidFill>
                <a:effectLst/>
                <a:latin typeface="Arial Unicode MS" panose="020B0604020202020204" pitchFamily="34" charset="-128"/>
              </a:rPr>
              <a:t> = </a:t>
            </a:r>
            <a:r>
              <a:rPr kumimoji="0" lang="ru-RU" altLang="ru-RU" sz="1000" b="0" i="0" u="none" strike="noStrike" cap="none" normalizeH="0" baseline="0" dirty="0" err="1">
                <a:ln>
                  <a:noFill/>
                </a:ln>
                <a:solidFill>
                  <a:srgbClr val="000000"/>
                </a:solidFill>
                <a:effectLst/>
                <a:latin typeface="Arial Unicode MS" panose="020B0604020202020204" pitchFamily="34" charset="-128"/>
              </a:rPr>
              <a:t>state</a:t>
            </a:r>
            <a:r>
              <a:rPr kumimoji="0" lang="ru-RU" altLang="ru-RU" sz="1000" b="0" i="0" u="none" strike="noStrike" cap="none" normalizeH="0" baseline="0" dirty="0">
                <a:ln>
                  <a:noFill/>
                </a:ln>
                <a:solidFill>
                  <a:srgbClr val="000000"/>
                </a:solidFill>
                <a:effectLst/>
                <a:latin typeface="Arial Unicode MS" panose="020B0604020202020204" pitchFamily="34" charset="-128"/>
              </a:rPr>
              <a:t> / 58;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a:ln>
                  <a:noFill/>
                </a:ln>
                <a:solidFill>
                  <a:srgbClr val="000000"/>
                </a:solidFill>
                <a:effectLst/>
                <a:latin typeface="Arial Unicode MS" panose="020B0604020202020204" pitchFamily="34" charset="-128"/>
              </a:rPr>
              <a:t>if</a:t>
            </a:r>
            <a:r>
              <a:rPr kumimoji="0" lang="ru-RU" altLang="ru-RU" sz="1000" b="0" i="0" u="none" strike="noStrike" cap="none" normalizeH="0" baseline="0" dirty="0">
                <a:ln>
                  <a:noFill/>
                </a:ln>
                <a:solidFill>
                  <a:srgbClr val="000000"/>
                </a:solidFill>
                <a:effectLst/>
                <a:latin typeface="Arial Unicode MS" panose="020B0604020202020204" pitchFamily="34" charset="-128"/>
              </a:rPr>
              <a:t> (</a:t>
            </a:r>
            <a:r>
              <a:rPr kumimoji="0" lang="ru-RU" altLang="ru-RU" sz="1000" b="0" i="0" u="none" strike="noStrike" cap="none" normalizeH="0" baseline="0" dirty="0" err="1">
                <a:ln>
                  <a:noFill/>
                </a:ln>
                <a:solidFill>
                  <a:srgbClr val="000000"/>
                </a:solidFill>
                <a:effectLst/>
                <a:latin typeface="Arial Unicode MS" panose="020B0604020202020204" pitchFamily="34" charset="-128"/>
              </a:rPr>
              <a:t>cm</a:t>
            </a:r>
            <a:r>
              <a:rPr kumimoji="0" lang="ru-RU" altLang="ru-RU" sz="1000" b="0" i="0" u="none" strike="noStrike" cap="none" normalizeH="0" baseline="0" dirty="0">
                <a:ln>
                  <a:noFill/>
                </a:ln>
                <a:solidFill>
                  <a:srgbClr val="000000"/>
                </a:solidFill>
                <a:effectLst/>
                <a:latin typeface="Arial Unicode MS" panose="020B0604020202020204" pitchFamily="34" charset="-128"/>
              </a:rPr>
              <a:t> &gt;= 100) </a:t>
            </a:r>
            <a:r>
              <a:rPr kumimoji="0" lang="ru-RU" altLang="ru-RU" sz="1000" b="0" i="0" u="none" strike="noStrike" cap="none" normalizeH="0" baseline="0" dirty="0" err="1">
                <a:ln>
                  <a:noFill/>
                </a:ln>
                <a:solidFill>
                  <a:srgbClr val="000000"/>
                </a:solidFill>
                <a:effectLst/>
                <a:latin typeface="Arial Unicode MS" panose="020B0604020202020204" pitchFamily="34" charset="-128"/>
              </a:rPr>
              <a:t>tone</a:t>
            </a:r>
            <a:r>
              <a:rPr kumimoji="0" lang="ru-RU" altLang="ru-RU" sz="1000" b="0" i="0" u="none" strike="noStrike" cap="none" normalizeH="0" baseline="0" dirty="0">
                <a:ln>
                  <a:noFill/>
                </a:ln>
                <a:solidFill>
                  <a:srgbClr val="000000"/>
                </a:solidFill>
                <a:effectLst/>
                <a:latin typeface="Arial Unicode MS" panose="020B0604020202020204" pitchFamily="34" charset="-128"/>
              </a:rPr>
              <a:t> (BUZR, 500,20);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a:ln>
                  <a:noFill/>
                </a:ln>
                <a:solidFill>
                  <a:srgbClr val="000000"/>
                </a:solidFill>
                <a:effectLst/>
                <a:latin typeface="Arial Unicode MS" panose="020B0604020202020204" pitchFamily="34" charset="-128"/>
              </a:rPr>
              <a:t>Serial.println</a:t>
            </a:r>
            <a:r>
              <a:rPr kumimoji="0" lang="ru-RU" altLang="ru-RU" sz="1000" b="0" i="0" u="none" strike="noStrike" cap="none" normalizeH="0" baseline="0" dirty="0">
                <a:ln>
                  <a:noFill/>
                </a:ln>
                <a:solidFill>
                  <a:srgbClr val="000000"/>
                </a:solidFill>
                <a:effectLst/>
                <a:latin typeface="Arial Unicode MS" panose="020B0604020202020204" pitchFamily="34" charset="-128"/>
              </a:rPr>
              <a:t>(</a:t>
            </a:r>
            <a:r>
              <a:rPr kumimoji="0" lang="ru-RU" altLang="ru-RU" sz="1000" b="0" i="0" u="none" strike="noStrike" cap="none" normalizeH="0" baseline="0" dirty="0" err="1">
                <a:ln>
                  <a:noFill/>
                </a:ln>
                <a:solidFill>
                  <a:srgbClr val="000000"/>
                </a:solidFill>
                <a:effectLst/>
                <a:latin typeface="Arial Unicode MS" panose="020B0604020202020204" pitchFamily="34" charset="-128"/>
              </a:rPr>
              <a:t>cm</a:t>
            </a:r>
            <a:r>
              <a:rPr kumimoji="0" lang="ru-RU" altLang="ru-RU" sz="1000" b="0" i="0" u="none" strike="noStrike" cap="none" normalizeH="0" baseline="0" dirty="0">
                <a:ln>
                  <a:noFill/>
                </a:ln>
                <a:solidFill>
                  <a:srgbClr val="000000"/>
                </a:solidFill>
                <a:effectLst/>
                <a:latin typeface="Arial Unicode MS" panose="020B0604020202020204" pitchFamily="34" charset="-128"/>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000000"/>
                </a:solidFill>
                <a:effectLst/>
                <a:latin typeface="Arial Unicode MS" panose="020B0604020202020204" pitchFamily="34" charset="-128"/>
              </a:rPr>
              <a:t>}</a:t>
            </a:r>
            <a:r>
              <a:rPr kumimoji="0" lang="ru-RU" altLang="ru-RU" sz="600" b="0" i="0" u="none" strike="noStrike" cap="none" normalizeH="0" baseline="0" dirty="0">
                <a:ln>
                  <a:noFill/>
                </a:ln>
                <a:solidFill>
                  <a:schemeClr val="tx1"/>
                </a:solidFill>
                <a:effectLst/>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4860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8228258-59C4-4C60-BC53-A004E215684D}"/>
              </a:ext>
            </a:extLst>
          </p:cNvPr>
          <p:cNvSpPr>
            <a:spLocks noGrp="1"/>
          </p:cNvSpPr>
          <p:nvPr>
            <p:ph sz="half" idx="1"/>
          </p:nvPr>
        </p:nvSpPr>
        <p:spPr/>
        <p:txBody>
          <a:bodyPr>
            <a:normAutofit fontScale="77500" lnSpcReduction="20000"/>
          </a:bodyPr>
          <a:lstStyle/>
          <a:p>
            <a:endParaRPr lang="ru-RU"/>
          </a:p>
        </p:txBody>
      </p:sp>
      <p:sp>
        <p:nvSpPr>
          <p:cNvPr id="4" name="Объект 3">
            <a:extLst>
              <a:ext uri="{FF2B5EF4-FFF2-40B4-BE49-F238E27FC236}">
                <a16:creationId xmlns:a16="http://schemas.microsoft.com/office/drawing/2014/main" id="{06F55122-45CF-4C5B-B14E-B8532DC5B748}"/>
              </a:ext>
            </a:extLst>
          </p:cNvPr>
          <p:cNvSpPr>
            <a:spLocks noGrp="1"/>
          </p:cNvSpPr>
          <p:nvPr>
            <p:ph sz="half" idx="2"/>
          </p:nvPr>
        </p:nvSpPr>
        <p:spPr/>
        <p:txBody>
          <a:bodyPr>
            <a:normAutofit fontScale="77500" lnSpcReduction="20000"/>
          </a:bodyPr>
          <a:lstStyle/>
          <a:p>
            <a:r>
              <a:rPr lang="kk-KZ" b="0" i="0" dirty="0">
                <a:solidFill>
                  <a:srgbClr val="000000"/>
                </a:solidFill>
                <a:effectLst/>
                <a:latin typeface="Roboto"/>
              </a:rPr>
              <a:t>Шағын жоба жасау үшін қосымша </a:t>
            </a:r>
            <a:r>
              <a:rPr lang="en-US" b="0" i="0" dirty="0">
                <a:solidFill>
                  <a:srgbClr val="000000"/>
                </a:solidFill>
                <a:effectLst/>
                <a:latin typeface="Roboto"/>
              </a:rPr>
              <a:t>RGB </a:t>
            </a:r>
            <a:r>
              <a:rPr lang="kk-KZ" b="0" i="0" dirty="0">
                <a:solidFill>
                  <a:srgbClr val="000000"/>
                </a:solidFill>
                <a:effectLst/>
                <a:latin typeface="Roboto"/>
              </a:rPr>
              <a:t>жарықдиодты немесе бірнеше жарықдиодты тақтаға қосыңыз. Жарық диодты түстер объектінің қашықтық датчигінен қашықтығына байланысты ауысады. Ультрадыбыстық датчиктен жарық диодтарын басқару үшін бағдарлама шартты </a:t>
            </a:r>
            <a:r>
              <a:rPr lang="en-US" b="0" i="0" dirty="0">
                <a:solidFill>
                  <a:srgbClr val="000000"/>
                </a:solidFill>
                <a:effectLst/>
                <a:latin typeface="Roboto"/>
              </a:rPr>
              <a:t>if </a:t>
            </a:r>
            <a:r>
              <a:rPr lang="kk-KZ" b="0" i="0" dirty="0">
                <a:solidFill>
                  <a:srgbClr val="000000"/>
                </a:solidFill>
                <a:effectLst/>
                <a:latin typeface="Roboto"/>
              </a:rPr>
              <a:t>операторларын қолданады. </a:t>
            </a:r>
            <a:endParaRPr lang="ru-RU" dirty="0"/>
          </a:p>
        </p:txBody>
      </p:sp>
      <p:pic>
        <p:nvPicPr>
          <p:cNvPr id="6" name="Рисунок 5">
            <a:extLst>
              <a:ext uri="{FF2B5EF4-FFF2-40B4-BE49-F238E27FC236}">
                <a16:creationId xmlns:a16="http://schemas.microsoft.com/office/drawing/2014/main" id="{4FB1D606-D775-4A62-AD35-6E6C32184666}"/>
              </a:ext>
            </a:extLst>
          </p:cNvPr>
          <p:cNvPicPr>
            <a:picLocks noChangeAspect="1"/>
          </p:cNvPicPr>
          <p:nvPr/>
        </p:nvPicPr>
        <p:blipFill>
          <a:blip r:embed="rId2"/>
          <a:stretch>
            <a:fillRect/>
          </a:stretch>
        </p:blipFill>
        <p:spPr>
          <a:xfrm>
            <a:off x="141163" y="1437354"/>
            <a:ext cx="4142805" cy="2404758"/>
          </a:xfrm>
          <a:prstGeom prst="rect">
            <a:avLst/>
          </a:prstGeom>
        </p:spPr>
      </p:pic>
      <p:pic>
        <p:nvPicPr>
          <p:cNvPr id="8" name="Рисунок 7">
            <a:extLst>
              <a:ext uri="{FF2B5EF4-FFF2-40B4-BE49-F238E27FC236}">
                <a16:creationId xmlns:a16="http://schemas.microsoft.com/office/drawing/2014/main" id="{DC261EE7-5D2C-4BE3-A12D-2E8D34CDCBAE}"/>
              </a:ext>
            </a:extLst>
          </p:cNvPr>
          <p:cNvPicPr>
            <a:picLocks noChangeAspect="1"/>
          </p:cNvPicPr>
          <p:nvPr/>
        </p:nvPicPr>
        <p:blipFill>
          <a:blip r:embed="rId3"/>
          <a:stretch>
            <a:fillRect/>
          </a:stretch>
        </p:blipFill>
        <p:spPr>
          <a:xfrm>
            <a:off x="141163" y="3834308"/>
            <a:ext cx="4142805" cy="2410092"/>
          </a:xfrm>
          <a:prstGeom prst="rect">
            <a:avLst/>
          </a:prstGeom>
        </p:spPr>
      </p:pic>
      <p:pic>
        <p:nvPicPr>
          <p:cNvPr id="10" name="Рисунок 9">
            <a:extLst>
              <a:ext uri="{FF2B5EF4-FFF2-40B4-BE49-F238E27FC236}">
                <a16:creationId xmlns:a16="http://schemas.microsoft.com/office/drawing/2014/main" id="{EB3528A7-8037-45AB-8E7F-E90B65407960}"/>
              </a:ext>
            </a:extLst>
          </p:cNvPr>
          <p:cNvPicPr>
            <a:picLocks noChangeAspect="1"/>
          </p:cNvPicPr>
          <p:nvPr/>
        </p:nvPicPr>
        <p:blipFill>
          <a:blip r:embed="rId4"/>
          <a:stretch>
            <a:fillRect/>
          </a:stretch>
        </p:blipFill>
        <p:spPr>
          <a:xfrm>
            <a:off x="7495481" y="5770277"/>
            <a:ext cx="1648519" cy="1076896"/>
          </a:xfrm>
          <a:prstGeom prst="rect">
            <a:avLst/>
          </a:prstGeom>
        </p:spPr>
      </p:pic>
    </p:spTree>
    <p:extLst>
      <p:ext uri="{BB962C8B-B14F-4D97-AF65-F5344CB8AC3E}">
        <p14:creationId xmlns:p14="http://schemas.microsoft.com/office/powerpoint/2010/main" val="1217991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E9BD26-D9FD-4648-A78A-F6B59A3D7859}"/>
              </a:ext>
            </a:extLst>
          </p:cNvPr>
          <p:cNvSpPr>
            <a:spLocks noGrp="1"/>
          </p:cNvSpPr>
          <p:nvPr>
            <p:ph type="title"/>
          </p:nvPr>
        </p:nvSpPr>
        <p:spPr/>
        <p:txBody>
          <a:bodyPr/>
          <a:lstStyle/>
          <a:p>
            <a:r>
              <a:rPr lang="en-US" b="0" i="0" dirty="0">
                <a:solidFill>
                  <a:srgbClr val="000000"/>
                </a:solidFill>
                <a:effectLst/>
                <a:latin typeface="Roboto"/>
              </a:rPr>
              <a:t>task hint</a:t>
            </a:r>
            <a:r>
              <a:rPr lang="ru-RU" b="0" i="0" dirty="0">
                <a:solidFill>
                  <a:srgbClr val="000000"/>
                </a:solidFill>
                <a:effectLst/>
                <a:latin typeface="Roboto"/>
              </a:rPr>
              <a:t>!</a:t>
            </a:r>
            <a:endParaRPr lang="ru-RU" dirty="0"/>
          </a:p>
        </p:txBody>
      </p:sp>
      <p:sp>
        <p:nvSpPr>
          <p:cNvPr id="7" name="Rectangle 2">
            <a:extLst>
              <a:ext uri="{FF2B5EF4-FFF2-40B4-BE49-F238E27FC236}">
                <a16:creationId xmlns:a16="http://schemas.microsoft.com/office/drawing/2014/main" id="{1B659BE1-450D-43E7-89EF-D72DBD295DD1}"/>
              </a:ext>
            </a:extLst>
          </p:cNvPr>
          <p:cNvSpPr>
            <a:spLocks noGrp="1" noChangeArrowheads="1"/>
          </p:cNvSpPr>
          <p:nvPr>
            <p:ph sz="half" idx="1"/>
          </p:nvPr>
        </p:nvSpPr>
        <p:spPr bwMode="auto">
          <a:xfrm>
            <a:off x="611560" y="1855858"/>
            <a:ext cx="6624737" cy="2585323"/>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err="1">
                <a:ln>
                  <a:noFill/>
                </a:ln>
                <a:solidFill>
                  <a:srgbClr val="333333"/>
                </a:solidFill>
                <a:effectLst/>
                <a:latin typeface="Arial Unicode MS" panose="020B0604020202020204" pitchFamily="34" charset="-128"/>
              </a:rPr>
              <a:t>void</a:t>
            </a:r>
            <a:r>
              <a:rPr kumimoji="0" lang="ru-RU" altLang="ru-RU" sz="1800" b="0" i="0" u="none" strike="noStrike" cap="none" normalizeH="0" baseline="0" dirty="0">
                <a:ln>
                  <a:noFill/>
                </a:ln>
                <a:solidFill>
                  <a:srgbClr val="333333"/>
                </a:solidFill>
                <a:effectLst/>
                <a:latin typeface="Arial Unicode MS" panose="020B0604020202020204" pitchFamily="34" charset="-128"/>
              </a:rPr>
              <a:t> </a:t>
            </a:r>
            <a:r>
              <a:rPr kumimoji="0" lang="ru-RU" altLang="ru-RU" sz="1800" b="0" i="0" u="none" strike="noStrike" cap="none" normalizeH="0" baseline="0" dirty="0" err="1">
                <a:ln>
                  <a:noFill/>
                </a:ln>
                <a:solidFill>
                  <a:srgbClr val="333333"/>
                </a:solidFill>
                <a:effectLst/>
                <a:latin typeface="Arial Unicode MS" panose="020B0604020202020204" pitchFamily="34" charset="-128"/>
              </a:rPr>
              <a:t>loop</a:t>
            </a:r>
            <a:r>
              <a:rPr kumimoji="0" lang="ru-RU" altLang="ru-RU" sz="1800" b="0" i="0" u="none" strike="noStrike" cap="none" normalizeH="0" baseline="0" dirty="0">
                <a:ln>
                  <a:noFill/>
                </a:ln>
                <a:solidFill>
                  <a:srgbClr val="333333"/>
                </a:solidFill>
                <a:effectLst/>
                <a:latin typeface="Arial Unicode MS" panose="020B0604020202020204" pitchFamily="34" charset="-128"/>
              </a:rPr>
              <a:t> () </a:t>
            </a:r>
            <a:endParaRPr kumimoji="0" lang="en-US" altLang="ru-RU" sz="1800" b="0" i="0" u="none" strike="noStrike" cap="none" normalizeH="0" baseline="0" dirty="0">
              <a:ln>
                <a:noFill/>
              </a:ln>
              <a:solidFill>
                <a:srgbClr val="333333"/>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rgbClr val="333333"/>
                </a:solidFill>
                <a:effectLst/>
                <a:latin typeface="Arial Unicode MS" panose="020B0604020202020204" pitchFamily="34" charset="-128"/>
              </a:rPr>
              <a:t>{ </a:t>
            </a:r>
            <a:endParaRPr kumimoji="0" lang="en-US" altLang="ru-RU" sz="1800" b="0" i="0" u="none" strike="noStrike" cap="none" normalizeH="0" baseline="0" dirty="0">
              <a:ln>
                <a:noFill/>
              </a:ln>
              <a:solidFill>
                <a:srgbClr val="333333"/>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err="1">
                <a:ln>
                  <a:noFill/>
                </a:ln>
                <a:solidFill>
                  <a:srgbClr val="333333"/>
                </a:solidFill>
                <a:effectLst/>
                <a:latin typeface="Arial Unicode MS" panose="020B0604020202020204" pitchFamily="34" charset="-128"/>
              </a:rPr>
              <a:t>int</a:t>
            </a:r>
            <a:r>
              <a:rPr kumimoji="0" lang="ru-RU" altLang="ru-RU" sz="1800" b="0" i="0" u="none" strike="noStrike" cap="none" normalizeH="0" baseline="0" dirty="0">
                <a:ln>
                  <a:noFill/>
                </a:ln>
                <a:solidFill>
                  <a:srgbClr val="333333"/>
                </a:solidFill>
                <a:effectLst/>
                <a:latin typeface="Arial Unicode MS" panose="020B0604020202020204" pitchFamily="34" charset="-128"/>
              </a:rPr>
              <a:t> </a:t>
            </a:r>
            <a:r>
              <a:rPr kumimoji="0" lang="ru-RU" altLang="ru-RU" sz="1800" b="0" i="0" u="none" strike="noStrike" cap="none" normalizeH="0" baseline="0" dirty="0" err="1">
                <a:ln>
                  <a:noFill/>
                </a:ln>
                <a:solidFill>
                  <a:srgbClr val="333333"/>
                </a:solidFill>
                <a:effectLst/>
                <a:latin typeface="Arial Unicode MS" panose="020B0604020202020204" pitchFamily="34" charset="-128"/>
              </a:rPr>
              <a:t>dist</a:t>
            </a:r>
            <a:r>
              <a:rPr kumimoji="0" lang="ru-RU" altLang="ru-RU" sz="1800" b="0" i="0" u="none" strike="noStrike" cap="none" normalizeH="0" baseline="0" dirty="0">
                <a:ln>
                  <a:noFill/>
                </a:ln>
                <a:solidFill>
                  <a:srgbClr val="333333"/>
                </a:solidFill>
                <a:effectLst/>
                <a:latin typeface="Arial Unicode MS" panose="020B0604020202020204" pitchFamily="34" charset="-128"/>
              </a:rPr>
              <a:t> = </a:t>
            </a:r>
            <a:r>
              <a:rPr kumimoji="0" lang="ru-RU" altLang="ru-RU" sz="1800" b="0" i="0" u="none" strike="noStrike" cap="none" normalizeH="0" baseline="0" dirty="0" err="1">
                <a:ln>
                  <a:noFill/>
                </a:ln>
                <a:solidFill>
                  <a:srgbClr val="333333"/>
                </a:solidFill>
                <a:effectLst/>
                <a:latin typeface="Arial Unicode MS" panose="020B0604020202020204" pitchFamily="34" charset="-128"/>
              </a:rPr>
              <a:t>ultrasonic.Ranging</a:t>
            </a:r>
            <a:r>
              <a:rPr kumimoji="0" lang="ru-RU" altLang="ru-RU" sz="1800" b="0" i="0" u="none" strike="noStrike" cap="none" normalizeH="0" baseline="0" dirty="0">
                <a:ln>
                  <a:noFill/>
                </a:ln>
                <a:solidFill>
                  <a:srgbClr val="333333"/>
                </a:solidFill>
                <a:effectLst/>
                <a:latin typeface="Arial Unicode MS" panose="020B0604020202020204" pitchFamily="34" charset="-128"/>
              </a:rPr>
              <a:t>(CM); </a:t>
            </a:r>
            <a:endParaRPr kumimoji="0" lang="en-US" altLang="ru-RU" sz="1800" b="0" i="0" u="none" strike="noStrike" cap="none" normalizeH="0" baseline="0" dirty="0">
              <a:ln>
                <a:noFill/>
              </a:ln>
              <a:solidFill>
                <a:srgbClr val="333333"/>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err="1">
                <a:ln>
                  <a:noFill/>
                </a:ln>
                <a:solidFill>
                  <a:srgbClr val="333333"/>
                </a:solidFill>
                <a:effectLst/>
                <a:latin typeface="Arial Unicode MS" panose="020B0604020202020204" pitchFamily="34" charset="-128"/>
              </a:rPr>
              <a:t>Serial.print</a:t>
            </a:r>
            <a:r>
              <a:rPr kumimoji="0" lang="ru-RU" altLang="ru-RU" sz="1800" b="0" i="0" u="none" strike="noStrike" cap="none" normalizeH="0" baseline="0" dirty="0">
                <a:ln>
                  <a:noFill/>
                </a:ln>
                <a:solidFill>
                  <a:srgbClr val="333333"/>
                </a:solidFill>
                <a:effectLst/>
                <a:latin typeface="Arial Unicode MS" panose="020B0604020202020204" pitchFamily="34" charset="-128"/>
              </a:rPr>
              <a:t>(</a:t>
            </a:r>
            <a:r>
              <a:rPr kumimoji="0" lang="ru-RU" altLang="ru-RU" sz="1800" b="0" i="0" u="none" strike="noStrike" cap="none" normalizeH="0" baseline="0" dirty="0" err="1">
                <a:ln>
                  <a:noFill/>
                </a:ln>
                <a:solidFill>
                  <a:srgbClr val="333333"/>
                </a:solidFill>
                <a:effectLst/>
                <a:latin typeface="Arial Unicode MS" panose="020B0604020202020204" pitchFamily="34" charset="-128"/>
              </a:rPr>
              <a:t>dist</a:t>
            </a:r>
            <a:r>
              <a:rPr kumimoji="0" lang="ru-RU" altLang="ru-RU" sz="1800" b="0" i="0" u="none" strike="noStrike" cap="none" normalizeH="0" baseline="0" dirty="0">
                <a:ln>
                  <a:noFill/>
                </a:ln>
                <a:solidFill>
                  <a:srgbClr val="333333"/>
                </a:solidFill>
                <a:effectLst/>
                <a:latin typeface="Arial Unicode MS" panose="020B0604020202020204" pitchFamily="34" charset="-128"/>
              </a:rPr>
              <a:t>);       // выводим расстояние в сантиметрах </a:t>
            </a:r>
            <a:r>
              <a:rPr kumimoji="0" lang="ru-RU" altLang="ru-RU" sz="1800" b="0" i="0" u="none" strike="noStrike" cap="none" normalizeH="0" baseline="0" dirty="0" err="1">
                <a:ln>
                  <a:noFill/>
                </a:ln>
                <a:solidFill>
                  <a:srgbClr val="333333"/>
                </a:solidFill>
                <a:effectLst/>
                <a:latin typeface="Arial Unicode MS" panose="020B0604020202020204" pitchFamily="34" charset="-128"/>
              </a:rPr>
              <a:t>Serial.println</a:t>
            </a:r>
            <a:r>
              <a:rPr kumimoji="0" lang="ru-RU" altLang="ru-RU" sz="1800" b="0" i="0" u="none" strike="noStrike" cap="none" normalizeH="0" baseline="0" dirty="0">
                <a:ln>
                  <a:noFill/>
                </a:ln>
                <a:solidFill>
                  <a:srgbClr val="333333"/>
                </a:solidFill>
                <a:effectLst/>
                <a:latin typeface="Arial Unicode MS" panose="020B0604020202020204" pitchFamily="34" charset="-128"/>
              </a:rPr>
              <a:t>(" </a:t>
            </a:r>
            <a:r>
              <a:rPr kumimoji="0" lang="ru-RU" altLang="ru-RU" sz="1800" b="0" i="0" u="none" strike="noStrike" cap="none" normalizeH="0" baseline="0" dirty="0" err="1">
                <a:ln>
                  <a:noFill/>
                </a:ln>
                <a:solidFill>
                  <a:srgbClr val="333333"/>
                </a:solidFill>
                <a:effectLst/>
                <a:latin typeface="Arial Unicode MS" panose="020B0604020202020204" pitchFamily="34" charset="-128"/>
              </a:rPr>
              <a:t>cm</a:t>
            </a:r>
            <a:r>
              <a:rPr kumimoji="0" lang="ru-RU" altLang="ru-RU" sz="1800" b="0" i="0" u="none" strike="noStrike" cap="none" normalizeH="0" baseline="0" dirty="0">
                <a:ln>
                  <a:noFill/>
                </a:ln>
                <a:solidFill>
                  <a:srgbClr val="333333"/>
                </a:solidFill>
                <a:effectLst/>
                <a:latin typeface="Arial Unicode MS" panose="020B0604020202020204" pitchFamily="34" charset="-128"/>
              </a:rPr>
              <a:t>"); // переключаем цвета светодиода </a:t>
            </a:r>
            <a:endParaRPr kumimoji="0" lang="en-US" altLang="ru-RU" sz="1800" b="0" i="0" u="none" strike="noStrike" cap="none" normalizeH="0" baseline="0" dirty="0">
              <a:ln>
                <a:noFill/>
              </a:ln>
              <a:solidFill>
                <a:srgbClr val="333333"/>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err="1">
                <a:ln>
                  <a:noFill/>
                </a:ln>
                <a:solidFill>
                  <a:srgbClr val="333333"/>
                </a:solidFill>
                <a:effectLst/>
                <a:latin typeface="Arial Unicode MS" panose="020B0604020202020204" pitchFamily="34" charset="-128"/>
              </a:rPr>
              <a:t>if</a:t>
            </a:r>
            <a:r>
              <a:rPr kumimoji="0" lang="ru-RU" altLang="ru-RU" sz="1800" b="0" i="0" u="none" strike="noStrike" cap="none" normalizeH="0" baseline="0" dirty="0">
                <a:ln>
                  <a:noFill/>
                </a:ln>
                <a:solidFill>
                  <a:srgbClr val="333333"/>
                </a:solidFill>
                <a:effectLst/>
                <a:latin typeface="Arial Unicode MS" panose="020B0604020202020204" pitchFamily="34" charset="-128"/>
              </a:rPr>
              <a:t> (</a:t>
            </a:r>
            <a:r>
              <a:rPr kumimoji="0" lang="ru-RU" altLang="ru-RU" sz="1800" b="0" i="0" u="none" strike="noStrike" cap="none" normalizeH="0" baseline="0" dirty="0" err="1">
                <a:ln>
                  <a:noFill/>
                </a:ln>
                <a:solidFill>
                  <a:srgbClr val="333333"/>
                </a:solidFill>
                <a:effectLst/>
                <a:latin typeface="Arial Unicode MS" panose="020B0604020202020204" pitchFamily="34" charset="-128"/>
              </a:rPr>
              <a:t>dist</a:t>
            </a:r>
            <a:r>
              <a:rPr kumimoji="0" lang="ru-RU" altLang="ru-RU" sz="1800" b="0" i="0" u="none" strike="noStrike" cap="none" normalizeH="0" baseline="0" dirty="0">
                <a:ln>
                  <a:noFill/>
                </a:ln>
                <a:solidFill>
                  <a:srgbClr val="333333"/>
                </a:solidFill>
                <a:effectLst/>
                <a:latin typeface="Arial Unicode MS" panose="020B0604020202020204" pitchFamily="34" charset="-128"/>
              </a:rPr>
              <a:t> &lt; 50) {</a:t>
            </a:r>
            <a:r>
              <a:rPr kumimoji="0" lang="ru-RU" altLang="ru-RU" sz="1800" b="0" i="0" u="none" strike="noStrike" cap="none" normalizeH="0" baseline="0" dirty="0" err="1">
                <a:ln>
                  <a:noFill/>
                </a:ln>
                <a:solidFill>
                  <a:srgbClr val="333333"/>
                </a:solidFill>
                <a:effectLst/>
                <a:latin typeface="Arial Unicode MS" panose="020B0604020202020204" pitchFamily="34" charset="-128"/>
              </a:rPr>
              <a:t>digitalWrite</a:t>
            </a:r>
            <a:r>
              <a:rPr kumimoji="0" lang="ru-RU" altLang="ru-RU" sz="1800" b="0" i="0" u="none" strike="noStrike" cap="none" normalizeH="0" baseline="0" dirty="0">
                <a:ln>
                  <a:noFill/>
                </a:ln>
                <a:solidFill>
                  <a:srgbClr val="333333"/>
                </a:solidFill>
                <a:effectLst/>
                <a:latin typeface="Arial Unicode MS" panose="020B0604020202020204" pitchFamily="34" charset="-128"/>
              </a:rPr>
              <a:t>(12,0); </a:t>
            </a:r>
            <a:r>
              <a:rPr kumimoji="0" lang="ru-RU" altLang="ru-RU" sz="1800" b="0" i="0" u="none" strike="noStrike" cap="none" normalizeH="0" baseline="0" dirty="0" err="1">
                <a:ln>
                  <a:noFill/>
                </a:ln>
                <a:solidFill>
                  <a:srgbClr val="333333"/>
                </a:solidFill>
                <a:effectLst/>
                <a:latin typeface="Arial Unicode MS" panose="020B0604020202020204" pitchFamily="34" charset="-128"/>
              </a:rPr>
              <a:t>digitalWrite</a:t>
            </a:r>
            <a:r>
              <a:rPr kumimoji="0" lang="ru-RU" altLang="ru-RU" sz="1800" b="0" i="0" u="none" strike="noStrike" cap="none" normalizeH="0" baseline="0" dirty="0">
                <a:ln>
                  <a:noFill/>
                </a:ln>
                <a:solidFill>
                  <a:srgbClr val="333333"/>
                </a:solidFill>
                <a:effectLst/>
                <a:latin typeface="Arial Unicode MS" panose="020B0604020202020204" pitchFamily="34" charset="-128"/>
              </a:rPr>
              <a:t>(11,1);} </a:t>
            </a:r>
            <a:endParaRPr kumimoji="0" lang="en-US" altLang="ru-RU" sz="1800" b="0" i="0" u="none" strike="noStrike" cap="none" normalizeH="0" baseline="0" dirty="0">
              <a:ln>
                <a:noFill/>
              </a:ln>
              <a:solidFill>
                <a:srgbClr val="333333"/>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err="1">
                <a:ln>
                  <a:noFill/>
                </a:ln>
                <a:solidFill>
                  <a:srgbClr val="333333"/>
                </a:solidFill>
                <a:effectLst/>
                <a:latin typeface="Arial Unicode MS" panose="020B0604020202020204" pitchFamily="34" charset="-128"/>
              </a:rPr>
              <a:t>if</a:t>
            </a:r>
            <a:r>
              <a:rPr kumimoji="0" lang="ru-RU" altLang="ru-RU" sz="1800" b="0" i="0" u="none" strike="noStrike" cap="none" normalizeH="0" baseline="0" dirty="0">
                <a:ln>
                  <a:noFill/>
                </a:ln>
                <a:solidFill>
                  <a:srgbClr val="333333"/>
                </a:solidFill>
                <a:effectLst/>
                <a:latin typeface="Arial Unicode MS" panose="020B0604020202020204" pitchFamily="34" charset="-128"/>
              </a:rPr>
              <a:t> (</a:t>
            </a:r>
            <a:r>
              <a:rPr kumimoji="0" lang="ru-RU" altLang="ru-RU" sz="1800" b="0" i="0" u="none" strike="noStrike" cap="none" normalizeH="0" baseline="0" dirty="0" err="1">
                <a:ln>
                  <a:noFill/>
                </a:ln>
                <a:solidFill>
                  <a:srgbClr val="333333"/>
                </a:solidFill>
                <a:effectLst/>
                <a:latin typeface="Arial Unicode MS" panose="020B0604020202020204" pitchFamily="34" charset="-128"/>
              </a:rPr>
              <a:t>dist</a:t>
            </a:r>
            <a:r>
              <a:rPr kumimoji="0" lang="ru-RU" altLang="ru-RU" sz="1800" b="0" i="0" u="none" strike="noStrike" cap="none" normalizeH="0" baseline="0" dirty="0">
                <a:ln>
                  <a:noFill/>
                </a:ln>
                <a:solidFill>
                  <a:srgbClr val="333333"/>
                </a:solidFill>
                <a:effectLst/>
                <a:latin typeface="Arial Unicode MS" panose="020B0604020202020204" pitchFamily="34" charset="-128"/>
              </a:rPr>
              <a:t> &lt; 50) {</a:t>
            </a:r>
            <a:r>
              <a:rPr kumimoji="0" lang="ru-RU" altLang="ru-RU" sz="1800" b="0" i="0" u="none" strike="noStrike" cap="none" normalizeH="0" baseline="0" dirty="0" err="1">
                <a:ln>
                  <a:noFill/>
                </a:ln>
                <a:solidFill>
                  <a:srgbClr val="333333"/>
                </a:solidFill>
                <a:effectLst/>
                <a:latin typeface="Arial Unicode MS" panose="020B0604020202020204" pitchFamily="34" charset="-128"/>
              </a:rPr>
              <a:t>digitalWrite</a:t>
            </a:r>
            <a:r>
              <a:rPr kumimoji="0" lang="ru-RU" altLang="ru-RU" sz="1800" b="0" i="0" u="none" strike="noStrike" cap="none" normalizeH="0" baseline="0" dirty="0">
                <a:ln>
                  <a:noFill/>
                </a:ln>
                <a:solidFill>
                  <a:srgbClr val="333333"/>
                </a:solidFill>
                <a:effectLst/>
                <a:latin typeface="Arial Unicode MS" panose="020B0604020202020204" pitchFamily="34" charset="-128"/>
              </a:rPr>
              <a:t>(12,1); </a:t>
            </a:r>
            <a:r>
              <a:rPr kumimoji="0" lang="ru-RU" altLang="ru-RU" sz="1800" b="0" i="0" u="none" strike="noStrike" cap="none" normalizeH="0" baseline="0" dirty="0" err="1">
                <a:ln>
                  <a:noFill/>
                </a:ln>
                <a:solidFill>
                  <a:srgbClr val="333333"/>
                </a:solidFill>
                <a:effectLst/>
                <a:latin typeface="Arial Unicode MS" panose="020B0604020202020204" pitchFamily="34" charset="-128"/>
              </a:rPr>
              <a:t>digitalWrite</a:t>
            </a:r>
            <a:r>
              <a:rPr kumimoji="0" lang="ru-RU" altLang="ru-RU" sz="1800" b="0" i="0" u="none" strike="noStrike" cap="none" normalizeH="0" baseline="0" dirty="0">
                <a:ln>
                  <a:noFill/>
                </a:ln>
                <a:solidFill>
                  <a:srgbClr val="333333"/>
                </a:solidFill>
                <a:effectLst/>
                <a:latin typeface="Arial Unicode MS" panose="020B0604020202020204" pitchFamily="34" charset="-128"/>
              </a:rPr>
              <a:t>(11,0);}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err="1">
                <a:ln>
                  <a:noFill/>
                </a:ln>
                <a:solidFill>
                  <a:srgbClr val="333333"/>
                </a:solidFill>
                <a:effectLst/>
                <a:latin typeface="Arial Unicode MS" panose="020B0604020202020204" pitchFamily="34" charset="-128"/>
              </a:rPr>
              <a:t>delay</a:t>
            </a:r>
            <a:r>
              <a:rPr kumimoji="0" lang="ru-RU" altLang="ru-RU" sz="1800" b="0" i="0" u="none" strike="noStrike" cap="none" normalizeH="0" baseline="0" dirty="0">
                <a:ln>
                  <a:noFill/>
                </a:ln>
                <a:solidFill>
                  <a:srgbClr val="333333"/>
                </a:solidFill>
                <a:effectLst/>
                <a:latin typeface="Arial Unicode MS" panose="020B0604020202020204" pitchFamily="34" charset="-128"/>
              </a:rPr>
              <a:t>(100); </a:t>
            </a:r>
            <a:endParaRPr kumimoji="0" lang="en-US" altLang="ru-RU" sz="1800" b="0" i="0" u="none" strike="noStrike" cap="none" normalizeH="0" baseline="0" dirty="0">
              <a:ln>
                <a:noFill/>
              </a:ln>
              <a:solidFill>
                <a:srgbClr val="333333"/>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rgbClr val="333333"/>
                </a:solidFill>
                <a:effectLst/>
                <a:latin typeface="Arial Unicode MS" panose="020B0604020202020204" pitchFamily="34" charset="-128"/>
              </a:rPr>
              <a:t>}</a:t>
            </a:r>
            <a:r>
              <a:rPr kumimoji="0" lang="ru-RU" altLang="ru-RU" sz="1100" b="0" i="0" u="none" strike="noStrike" cap="none" normalizeH="0" baseline="0" dirty="0">
                <a:ln>
                  <a:noFill/>
                </a:ln>
                <a:solidFill>
                  <a:schemeClr val="tx1"/>
                </a:solidFill>
                <a:effectLst/>
              </a:rPr>
              <a:t> </a:t>
            </a:r>
            <a:endParaRPr kumimoji="0" lang="ru-RU" altLang="ru-RU" sz="40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4D5B83F9-D568-43CC-8FEC-FA6793C161BF}"/>
              </a:ext>
            </a:extLst>
          </p:cNvPr>
          <p:cNvSpPr txBox="1"/>
          <p:nvPr/>
        </p:nvSpPr>
        <p:spPr>
          <a:xfrm>
            <a:off x="611560" y="5013176"/>
            <a:ext cx="4572000" cy="646331"/>
          </a:xfrm>
          <a:prstGeom prst="rect">
            <a:avLst/>
          </a:prstGeom>
          <a:noFill/>
        </p:spPr>
        <p:txBody>
          <a:bodyPr wrap="square">
            <a:spAutoFit/>
          </a:bodyPr>
          <a:lstStyle/>
          <a:p>
            <a:r>
              <a:rPr lang="kk-KZ" b="0" i="0" dirty="0">
                <a:solidFill>
                  <a:srgbClr val="000000"/>
                </a:solidFill>
                <a:effectLst/>
                <a:latin typeface="Roboto"/>
              </a:rPr>
              <a:t>жарық диоды ауысатын қашықтықты өзгертуге болады. </a:t>
            </a:r>
            <a:endParaRPr lang="ru-RU" dirty="0"/>
          </a:p>
        </p:txBody>
      </p:sp>
      <p:cxnSp>
        <p:nvCxnSpPr>
          <p:cNvPr id="11" name="Прямая со стрелкой 10">
            <a:extLst>
              <a:ext uri="{FF2B5EF4-FFF2-40B4-BE49-F238E27FC236}">
                <a16:creationId xmlns:a16="http://schemas.microsoft.com/office/drawing/2014/main" id="{DFD4D80C-E081-4679-9DB8-CFC4ABCA888F}"/>
              </a:ext>
            </a:extLst>
          </p:cNvPr>
          <p:cNvCxnSpPr/>
          <p:nvPr/>
        </p:nvCxnSpPr>
        <p:spPr>
          <a:xfrm flipH="1" flipV="1">
            <a:off x="1835696" y="3861048"/>
            <a:ext cx="216024" cy="1080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64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3">
            <a:extLst>
              <a:ext uri="{FF2B5EF4-FFF2-40B4-BE49-F238E27FC236}">
                <a16:creationId xmlns:a16="http://schemas.microsoft.com/office/drawing/2014/main" id="{F38D4C7B-844B-4B4C-83C8-BEC2DBC0C5C8}"/>
              </a:ext>
            </a:extLst>
          </p:cNvPr>
          <p:cNvSpPr>
            <a:spLocks noChangeArrowheads="1"/>
          </p:cNvSpPr>
          <p:nvPr/>
        </p:nvSpPr>
        <p:spPr bwMode="auto">
          <a:xfrm>
            <a:off x="615950" y="1789113"/>
            <a:ext cx="78136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kk-KZ">
                <a:solidFill>
                  <a:srgbClr val="242424"/>
                </a:solidFill>
                <a:latin typeface="Tahoma" panose="020B0604030504040204" pitchFamily="34" charset="0"/>
                <a:cs typeface="Calibri" panose="020F0502020204030204" pitchFamily="34" charset="0"/>
              </a:rPr>
              <a:t>ArduBlok бағдарламасын орнату үшін алдымен Arduino IDE-ді Arduino ресми сайтынан жүктеп, орнатып, Arduino UNO тақтасымен жұмыс істеу кезінде параметрлерді анықтап алу керек. Мұны қалай жасау керектігі сол сайтта немесе Amperka-да сипатталған немесе YouTube-тен көруге болады. Мұның бәрін анықтаған кезде, ArduBlok-ты ресми сайттан жүктеп алу керек. </a:t>
            </a:r>
            <a:r>
              <a:rPr lang="ru-RU" altLang="ru-RU" b="1">
                <a:solidFill>
                  <a:srgbClr val="FF0000"/>
                </a:solidFill>
              </a:rPr>
              <a:t>www.arduino.cc</a:t>
            </a:r>
            <a:r>
              <a:rPr lang="ru-RU" altLang="ru-RU">
                <a:solidFill>
                  <a:srgbClr val="FF0000"/>
                </a:solidFill>
              </a:rPr>
              <a:t>.</a:t>
            </a:r>
            <a:endParaRPr lang="ru-RU" altLang="kk-KZ"/>
          </a:p>
        </p:txBody>
      </p:sp>
      <p:sp>
        <p:nvSpPr>
          <p:cNvPr id="6147" name="Прямоугольник 5">
            <a:extLst>
              <a:ext uri="{FF2B5EF4-FFF2-40B4-BE49-F238E27FC236}">
                <a16:creationId xmlns:a16="http://schemas.microsoft.com/office/drawing/2014/main" id="{4F2133A6-307E-44E1-825E-3D894F582A43}"/>
              </a:ext>
            </a:extLst>
          </p:cNvPr>
          <p:cNvSpPr>
            <a:spLocks noChangeArrowheads="1"/>
          </p:cNvSpPr>
          <p:nvPr/>
        </p:nvSpPr>
        <p:spPr bwMode="auto">
          <a:xfrm>
            <a:off x="533400" y="3911600"/>
            <a:ext cx="7978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ru-RU" altLang="kk-KZ">
                <a:solidFill>
                  <a:srgbClr val="242424"/>
                </a:solidFill>
                <a:latin typeface="Tahoma" panose="020B0604030504040204" pitchFamily="34" charset="0"/>
                <a:cs typeface="Calibri" panose="020F0502020204030204" pitchFamily="34" charset="0"/>
              </a:rPr>
              <a:t>ArduBlok - </a:t>
            </a:r>
            <a:r>
              <a:rPr lang="en-US" altLang="ru-RU"/>
              <a:t>Windows, Mac OS </a:t>
            </a:r>
            <a:r>
              <a:rPr lang="ru-RU" altLang="ru-RU"/>
              <a:t>және </a:t>
            </a:r>
            <a:r>
              <a:rPr lang="en-US" altLang="ru-RU"/>
              <a:t>Linux</a:t>
            </a:r>
            <a:r>
              <a:rPr lang="ru-RU" altLang="ru-RU"/>
              <a:t> операциялық жүйелер үшін ортақ нұсқалары бар</a:t>
            </a:r>
            <a:r>
              <a:rPr lang="en-US" altLang="ru-RU"/>
              <a:t>.</a:t>
            </a:r>
            <a:r>
              <a:rPr lang="kk-KZ" altLang="ru-RU"/>
              <a:t> </a:t>
            </a:r>
          </a:p>
          <a:p>
            <a:pPr algn="just" eaLnBrk="1" hangingPunct="1"/>
            <a:r>
              <a:rPr lang="ru-RU" altLang="ru-RU"/>
              <a:t>Бұл бағдарлама тегін және компьютерде еркін орнатылады. </a:t>
            </a:r>
            <a:r>
              <a:rPr lang="ru-RU" altLang="kk-KZ" sz="1600">
                <a:solidFill>
                  <a:srgbClr val="242424"/>
                </a:solidFill>
                <a:latin typeface="Tahoma" panose="020B0604030504040204" pitchFamily="34" charset="0"/>
                <a:cs typeface="Times New Roman" panose="02020603050405020304" pitchFamily="18" charset="0"/>
              </a:rPr>
              <a:t>Бағдарламаны орнату барлық жүйелер үшін бірдей.</a:t>
            </a:r>
            <a:endParaRPr lang="ru-RU" altLang="kk-KZ" sz="1600">
              <a:latin typeface="Times New Roman" panose="02020603050405020304" pitchFamily="18" charset="0"/>
              <a:cs typeface="Times New Roman" panose="02020603050405020304" pitchFamily="18" charset="0"/>
            </a:endParaRPr>
          </a:p>
          <a:p>
            <a:pPr algn="ctr" eaLnBrk="1" hangingPunct="1"/>
            <a:endParaRPr lang="ru-RU" altLang="ru-RU" sz="1600" b="1">
              <a:solidFill>
                <a:srgbClr val="333333"/>
              </a:solidFill>
              <a:latin typeface="Helvetica Neue"/>
            </a:endParaRPr>
          </a:p>
        </p:txBody>
      </p:sp>
      <p:sp>
        <p:nvSpPr>
          <p:cNvPr id="6148" name="Прямоугольник 8">
            <a:extLst>
              <a:ext uri="{FF2B5EF4-FFF2-40B4-BE49-F238E27FC236}">
                <a16:creationId xmlns:a16="http://schemas.microsoft.com/office/drawing/2014/main" id="{B13446F1-54C4-4F08-A1C6-4762ACEA3681}"/>
              </a:ext>
            </a:extLst>
          </p:cNvPr>
          <p:cNvSpPr>
            <a:spLocks noChangeArrowheads="1"/>
          </p:cNvSpPr>
          <p:nvPr/>
        </p:nvSpPr>
        <p:spPr bwMode="auto">
          <a:xfrm>
            <a:off x="615950" y="403225"/>
            <a:ext cx="7723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kk-KZ" altLang="kk-KZ"/>
              <a:t>Arduino - бұл әртүрлі электрондық құрылғылар жасауға болатын құрал. Шындығында, бұл шынайы әмбебап есептеуіш аппараттық платформасы. Оны қарапайым схемаларды құру үшін де, күрделі жобаларды іске асыру үшін де қолдануға болады.</a:t>
            </a:r>
            <a:endParaRPr lang="ru-RU" altLang="kk-K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a:extLst>
              <a:ext uri="{FF2B5EF4-FFF2-40B4-BE49-F238E27FC236}">
                <a16:creationId xmlns:a16="http://schemas.microsoft.com/office/drawing/2014/main" id="{E28EAE2A-4F33-4161-8355-7AF182D7783F}"/>
              </a:ext>
            </a:extLst>
          </p:cNvPr>
          <p:cNvSpPr txBox="1">
            <a:spLocks noChangeArrowheads="1"/>
          </p:cNvSpPr>
          <p:nvPr/>
        </p:nvSpPr>
        <p:spPr bwMode="auto">
          <a:xfrm>
            <a:off x="409575" y="190500"/>
            <a:ext cx="8420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ru-RU" sz="2000" b="1">
                <a:solidFill>
                  <a:srgbClr val="FF0000"/>
                </a:solidFill>
              </a:rPr>
              <a:t>Arduino IDE</a:t>
            </a:r>
            <a:r>
              <a:rPr lang="ru-RU" altLang="ru-RU" sz="2000" b="1">
                <a:solidFill>
                  <a:srgbClr val="FF0000"/>
                </a:solidFill>
              </a:rPr>
              <a:t> ортасы</a:t>
            </a:r>
            <a:endParaRPr lang="en-US" altLang="ru-RU" sz="2000" b="1">
              <a:solidFill>
                <a:srgbClr val="FF0000"/>
              </a:solidFill>
            </a:endParaRPr>
          </a:p>
        </p:txBody>
      </p:sp>
      <p:pic>
        <p:nvPicPr>
          <p:cNvPr id="7171" name="Picture 4" descr="ÐÐ¿Ð¸ÑÐ°Ð½Ð¸Ðµ Ð¾ÑÐ½Ð¾Ð²Ð½ÑÑ ÑÐ»ÐµÐ¼ÐµÐ½ÑÐ¾Ð² Arduino IDE">
            <a:extLst>
              <a:ext uri="{FF2B5EF4-FFF2-40B4-BE49-F238E27FC236}">
                <a16:creationId xmlns:a16="http://schemas.microsoft.com/office/drawing/2014/main" id="{89F742EC-B9BB-40F1-B81B-515C15879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655638"/>
            <a:ext cx="7485063" cy="620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a:extLst>
              <a:ext uri="{FF2B5EF4-FFF2-40B4-BE49-F238E27FC236}">
                <a16:creationId xmlns:a16="http://schemas.microsoft.com/office/drawing/2014/main" id="{71358408-3D07-43F7-A586-1F7071DCF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96" t="23138" r="11777" b="44661"/>
          <a:stretch>
            <a:fillRect/>
          </a:stretch>
        </p:blipFill>
        <p:spPr bwMode="auto">
          <a:xfrm>
            <a:off x="1138238" y="1901825"/>
            <a:ext cx="4494212"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2">
            <a:extLst>
              <a:ext uri="{FF2B5EF4-FFF2-40B4-BE49-F238E27FC236}">
                <a16:creationId xmlns:a16="http://schemas.microsoft.com/office/drawing/2014/main" id="{A3744EC0-4A5E-4F3A-A509-44C04ADD5E22}"/>
              </a:ext>
            </a:extLst>
          </p:cNvPr>
          <p:cNvSpPr>
            <a:spLocks noChangeArrowheads="1"/>
          </p:cNvSpPr>
          <p:nvPr/>
        </p:nvSpPr>
        <p:spPr bwMode="auto">
          <a:xfrm>
            <a:off x="631825" y="649288"/>
            <a:ext cx="7861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kk-KZ">
                <a:solidFill>
                  <a:srgbClr val="242424"/>
                </a:solidFill>
                <a:latin typeface="Tahoma" panose="020B0604030504040204" pitchFamily="34" charset="0"/>
                <a:cs typeface="Calibri" panose="020F0502020204030204" pitchFamily="34" charset="0"/>
              </a:rPr>
              <a:t>ArduBlok-пен жұмыс істеу үшін сізге Arduino IDE іске қосу қажет. Содан кейін біз «Құралдар» бумасына өтіп, ArduBlok элементін табамыз</a:t>
            </a:r>
            <a:endParaRPr lang="ru-RU" altLang="kk-KZ"/>
          </a:p>
        </p:txBody>
      </p:sp>
      <p:pic>
        <p:nvPicPr>
          <p:cNvPr id="8195" name="Рисунок 6" descr="https://i0.wp.com/habrastorage.org/files/92e/d05/7e6/92ed057e6f2f462b95837f0d431c5d2c.png">
            <a:extLst>
              <a:ext uri="{FF2B5EF4-FFF2-40B4-BE49-F238E27FC236}">
                <a16:creationId xmlns:a16="http://schemas.microsoft.com/office/drawing/2014/main" id="{1BA7C2ED-170A-4457-9D8E-F5F8FC1EB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1571625"/>
            <a:ext cx="666115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1">
            <a:extLst>
              <a:ext uri="{FF2B5EF4-FFF2-40B4-BE49-F238E27FC236}">
                <a16:creationId xmlns:a16="http://schemas.microsoft.com/office/drawing/2014/main" id="{01A19F91-55F7-498A-A062-0A384FFDA17C}"/>
              </a:ext>
            </a:extLst>
          </p:cNvPr>
          <p:cNvSpPr>
            <a:spLocks noChangeArrowheads="1"/>
          </p:cNvSpPr>
          <p:nvPr/>
        </p:nvSpPr>
        <p:spPr bwMode="auto">
          <a:xfrm>
            <a:off x="444500" y="269875"/>
            <a:ext cx="81486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kk-KZ" sz="1000">
                <a:solidFill>
                  <a:srgbClr val="242424"/>
                </a:solidFill>
                <a:latin typeface="Tahoma" panose="020B0604030504040204" pitchFamily="34" charset="0"/>
                <a:cs typeface="Calibri" panose="020F0502020204030204" pitchFamily="34" charset="0"/>
              </a:rPr>
              <a:t>Онда ешқандай параметрлер жоқ, бірақ бағдарламалауға арналған көптеген белгішелер бар және олардың әрқайсысы Arduino IDE мәтіндік форматында команданы орындайды. Жаңа нұсқаларда белгішелер одан да көп, сондықтан ArduBlok-тың соңғы нұсқасында кейбір иконалар орыс тіліне аударылмаған.</a:t>
            </a:r>
            <a:endParaRPr lang="ru-RU" altLang="kk-KZ" sz="1000"/>
          </a:p>
        </p:txBody>
      </p:sp>
      <p:pic>
        <p:nvPicPr>
          <p:cNvPr id="9219" name="Рисунок 7" descr="https://i2.wp.com/habrastorage.org/files/281/043/441/281043441fca4ac79d0484b65a86dbdc.png">
            <a:extLst>
              <a:ext uri="{FF2B5EF4-FFF2-40B4-BE49-F238E27FC236}">
                <a16:creationId xmlns:a16="http://schemas.microsoft.com/office/drawing/2014/main" id="{7627BDA9-EB80-42D7-8A4B-4C28E931A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823913"/>
            <a:ext cx="8699500"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a:extLst>
              <a:ext uri="{FF2B5EF4-FFF2-40B4-BE49-F238E27FC236}">
                <a16:creationId xmlns:a16="http://schemas.microsoft.com/office/drawing/2014/main" id="{217DA141-2705-4B35-9671-F585E17E8B0A}"/>
              </a:ext>
            </a:extLst>
          </p:cNvPr>
          <p:cNvSpPr>
            <a:spLocks noChangeArrowheads="1"/>
          </p:cNvSpPr>
          <p:nvPr/>
        </p:nvSpPr>
        <p:spPr bwMode="auto">
          <a:xfrm>
            <a:off x="357188" y="463550"/>
            <a:ext cx="817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altLang="kk-KZ">
                <a:solidFill>
                  <a:srgbClr val="242424"/>
                </a:solidFill>
                <a:latin typeface="Tahoma" panose="020B0604030504040204" pitchFamily="34" charset="0"/>
                <a:cs typeface="Times New Roman" panose="02020603050405020304" pitchFamily="18" charset="0"/>
              </a:rPr>
              <a:t>«Управление» б</a:t>
            </a:r>
            <a:r>
              <a:rPr lang="kk-KZ" altLang="kk-KZ">
                <a:solidFill>
                  <a:srgbClr val="242424"/>
                </a:solidFill>
                <a:latin typeface="Tahoma" panose="020B0604030504040204" pitchFamily="34" charset="0"/>
                <a:cs typeface="Times New Roman" panose="02020603050405020304" pitchFamily="18" charset="0"/>
              </a:rPr>
              <a:t>өлімінде</a:t>
            </a:r>
            <a:r>
              <a:rPr lang="ru-RU" altLang="kk-KZ">
                <a:solidFill>
                  <a:srgbClr val="242424"/>
                </a:solidFill>
                <a:latin typeface="Tahoma" panose="020B0604030504040204" pitchFamily="34" charset="0"/>
                <a:cs typeface="Times New Roman" panose="02020603050405020304" pitchFamily="18" charset="0"/>
              </a:rPr>
              <a:t> циклдар мен шарттарды қолдану блоктары.</a:t>
            </a:r>
            <a:endParaRPr lang="ru-RU" altLang="kk-KZ">
              <a:latin typeface="Times New Roman" panose="02020603050405020304" pitchFamily="18" charset="0"/>
              <a:cs typeface="Times New Roman" panose="02020603050405020304" pitchFamily="18" charset="0"/>
            </a:endParaRPr>
          </a:p>
        </p:txBody>
      </p:sp>
      <p:pic>
        <p:nvPicPr>
          <p:cNvPr id="10243" name="Рисунок 4" descr="https://i2.wp.com/habrastorage.org/files/281/043/441/281043441fca4ac79d0484b65a86dbdc.png">
            <a:extLst>
              <a:ext uri="{FF2B5EF4-FFF2-40B4-BE49-F238E27FC236}">
                <a16:creationId xmlns:a16="http://schemas.microsoft.com/office/drawing/2014/main" id="{7C20E6AB-A69A-428B-817E-B959851EF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960438"/>
            <a:ext cx="8743950" cy="570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3">
            <a:extLst>
              <a:ext uri="{FF2B5EF4-FFF2-40B4-BE49-F238E27FC236}">
                <a16:creationId xmlns:a16="http://schemas.microsoft.com/office/drawing/2014/main" id="{0AC9B53C-2917-49BD-8D2B-79B66FDD69E2}"/>
              </a:ext>
            </a:extLst>
          </p:cNvPr>
          <p:cNvSpPr>
            <a:spLocks noChangeArrowheads="1"/>
          </p:cNvSpPr>
          <p:nvPr/>
        </p:nvSpPr>
        <p:spPr bwMode="auto">
          <a:xfrm>
            <a:off x="142875" y="234950"/>
            <a:ext cx="8566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ru-RU" altLang="kk-KZ" sz="1200"/>
              <a:t>«Порттар» бөлімінде біз сіздермен порттардың мәндерін, сондай-ақ оларға қосылған дыбыс эмитентін, серво немесе ультрадыбыстық жақындық сенсорын басқара аламыз.</a:t>
            </a:r>
          </a:p>
          <a:p>
            <a:pPr eaLnBrk="1" hangingPunct="1">
              <a:lnSpc>
                <a:spcPct val="100000"/>
              </a:lnSpc>
              <a:spcBef>
                <a:spcPct val="0"/>
              </a:spcBef>
              <a:buFontTx/>
              <a:buNone/>
            </a:pPr>
            <a:endParaRPr lang="ru-RU" altLang="ru-RU" sz="1800"/>
          </a:p>
        </p:txBody>
      </p:sp>
      <p:pic>
        <p:nvPicPr>
          <p:cNvPr id="11267" name="Рисунок 5" descr="https://i1.wp.com/habrastorage.org/files/3c7/d5c/c5d/3c7d5cc5d2224a4bb71901cda211ac09.png">
            <a:extLst>
              <a:ext uri="{FF2B5EF4-FFF2-40B4-BE49-F238E27FC236}">
                <a16:creationId xmlns:a16="http://schemas.microsoft.com/office/drawing/2014/main" id="{BECC589C-5CD8-4578-8C01-C9516000E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60400"/>
            <a:ext cx="8566150"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3">
            <a:extLst>
              <a:ext uri="{FF2B5EF4-FFF2-40B4-BE49-F238E27FC236}">
                <a16:creationId xmlns:a16="http://schemas.microsoft.com/office/drawing/2014/main" id="{1FEAD2FE-19E9-4339-89B2-2F4C9C880E15}"/>
              </a:ext>
            </a:extLst>
          </p:cNvPr>
          <p:cNvSpPr>
            <a:spLocks noChangeArrowheads="1"/>
          </p:cNvSpPr>
          <p:nvPr/>
        </p:nvSpPr>
        <p:spPr bwMode="auto">
          <a:xfrm>
            <a:off x="354013" y="265113"/>
            <a:ext cx="8480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altLang="kk-KZ">
                <a:solidFill>
                  <a:srgbClr val="242424"/>
                </a:solidFill>
                <a:latin typeface="Tahoma" panose="020B0604030504040204" pitchFamily="34" charset="0"/>
                <a:cs typeface="Times New Roman" panose="02020603050405020304" pitchFamily="18" charset="0"/>
              </a:rPr>
              <a:t>«Сандар / тұрақтылар» бөлімінде біз сандық мәндерді таңдай аламыз және оларға амаладар қолдана аламыз. </a:t>
            </a:r>
            <a:endParaRPr lang="ru-RU" altLang="kk-KZ">
              <a:latin typeface="Times New Roman" panose="02020603050405020304" pitchFamily="18" charset="0"/>
              <a:cs typeface="Times New Roman" panose="02020603050405020304" pitchFamily="18" charset="0"/>
            </a:endParaRPr>
          </a:p>
        </p:txBody>
      </p:sp>
      <p:pic>
        <p:nvPicPr>
          <p:cNvPr id="12291" name="Рисунок 5" descr="https://i0.wp.com/habrastorage.org/files/0cb/00f/198/0cb00f19841940f1b22f6ebd53ba1743.png">
            <a:extLst>
              <a:ext uri="{FF2B5EF4-FFF2-40B4-BE49-F238E27FC236}">
                <a16:creationId xmlns:a16="http://schemas.microsoft.com/office/drawing/2014/main" id="{02B0FAB9-E929-4A72-89A5-AD49B8E02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1489075"/>
            <a:ext cx="8375650"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Прямоугольник 7">
            <a:extLst>
              <a:ext uri="{FF2B5EF4-FFF2-40B4-BE49-F238E27FC236}">
                <a16:creationId xmlns:a16="http://schemas.microsoft.com/office/drawing/2014/main" id="{219D468A-13BF-4238-B575-DD37734497FA}"/>
              </a:ext>
            </a:extLst>
          </p:cNvPr>
          <p:cNvSpPr>
            <a:spLocks noChangeArrowheads="1"/>
          </p:cNvSpPr>
          <p:nvPr/>
        </p:nvSpPr>
        <p:spPr bwMode="auto">
          <a:xfrm>
            <a:off x="354013" y="755650"/>
            <a:ext cx="8670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altLang="kk-KZ">
                <a:solidFill>
                  <a:srgbClr val="242424"/>
                </a:solidFill>
                <a:latin typeface="Tahoma" panose="020B0604030504040204" pitchFamily="34" charset="0"/>
                <a:cs typeface="Times New Roman" panose="02020603050405020304" pitchFamily="18" charset="0"/>
              </a:rPr>
              <a:t>«Операторлар» бөлімінде біз сіздермен барлық қажетті салыстыру және есептеу операторларын табамыз.</a:t>
            </a:r>
            <a:endParaRPr lang="ru-RU" altLang="kk-KZ">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TotalTime>
  <Words>878</Words>
  <Application>Microsoft Office PowerPoint</Application>
  <PresentationFormat>Экран (4:3)</PresentationFormat>
  <Paragraphs>71</Paragraphs>
  <Slides>24</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24</vt:i4>
      </vt:variant>
    </vt:vector>
  </HeadingPairs>
  <TitlesOfParts>
    <vt:vector size="32" baseType="lpstr">
      <vt:lpstr>Arial Unicode MS</vt:lpstr>
      <vt:lpstr>Arial</vt:lpstr>
      <vt:lpstr>Calibri</vt:lpstr>
      <vt:lpstr>Helvetica Neue</vt:lpstr>
      <vt:lpstr>Roboto</vt:lpstr>
      <vt:lpstr>Tahoma</vt:lpstr>
      <vt:lpstr>Times New Roman</vt:lpstr>
      <vt:lpstr>Тема Office</vt:lpstr>
      <vt:lpstr>Arduino. «Зағип адамдарға арналған таяқша» жобасын әзірлеу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Утилита бөлімі негізінен белгішелерді уақыт бойынша қолданады.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Практикалық жұмыс Tincercad.com сайтына тіркелесіздер</vt:lpstr>
      <vt:lpstr>Презентация PowerPoint</vt:lpstr>
      <vt:lpstr>Жұмыс жасау принципі</vt:lpstr>
      <vt:lpstr>Қандай жобалар жасауға болады?</vt:lpstr>
      <vt:lpstr>Презентация PowerPoint</vt:lpstr>
      <vt:lpstr>code</vt:lpstr>
      <vt:lpstr>Презентация PowerPoint</vt:lpstr>
      <vt:lpstr>task hint!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Symbat</dc:creator>
  <cp:lastModifiedBy>Карелхан Нурсауле</cp:lastModifiedBy>
  <cp:revision>51</cp:revision>
  <dcterms:created xsi:type="dcterms:W3CDTF">2021-03-18T03:10:59Z</dcterms:created>
  <dcterms:modified xsi:type="dcterms:W3CDTF">2021-11-10T18:07:28Z</dcterms:modified>
</cp:coreProperties>
</file>