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4010" r:id="rId1"/>
  </p:sldMasterIdLst>
  <p:notesMasterIdLst>
    <p:notesMasterId r:id="rId16"/>
  </p:notesMasterIdLst>
  <p:handoutMasterIdLst>
    <p:handoutMasterId r:id="rId17"/>
  </p:handoutMasterIdLst>
  <p:sldIdLst>
    <p:sldId id="285" r:id="rId2"/>
    <p:sldId id="479" r:id="rId3"/>
    <p:sldId id="467" r:id="rId4"/>
    <p:sldId id="480" r:id="rId5"/>
    <p:sldId id="428" r:id="rId6"/>
    <p:sldId id="476" r:id="rId7"/>
    <p:sldId id="466" r:id="rId8"/>
    <p:sldId id="484" r:id="rId9"/>
    <p:sldId id="485" r:id="rId10"/>
    <p:sldId id="481" r:id="rId11"/>
    <p:sldId id="482" r:id="rId12"/>
    <p:sldId id="343" r:id="rId13"/>
    <p:sldId id="483" r:id="rId14"/>
    <p:sldId id="486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B9DA"/>
    <a:srgbClr val="B3C9E3"/>
    <a:srgbClr val="B6CB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86" autoAdjust="0"/>
    <p:restoredTop sz="94660"/>
  </p:normalViewPr>
  <p:slideViewPr>
    <p:cSldViewPr>
      <p:cViewPr varScale="1">
        <p:scale>
          <a:sx n="68" d="100"/>
          <a:sy n="68" d="100"/>
        </p:scale>
        <p:origin x="150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9EF45D-1217-4EF8-B7BC-924A8736F2A4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3809D-346D-4A16-9164-735B4A850B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070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2F29B08-BB41-4F37-8520-F2678139B252}" type="datetimeFigureOut">
              <a:rPr lang="ru-RU"/>
              <a:pPr>
                <a:defRPr/>
              </a:pPr>
              <a:t>11.11.2021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36C7349-8787-43CD-9C38-DE4D5F39D75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53457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6C7349-8787-43CD-9C38-DE4D5F39D754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AF8AF4-2B12-4E1B-861A-88495B163954}" type="datetimeFigureOut">
              <a:rPr lang="ru-RU" smtClean="0"/>
              <a:pPr>
                <a:defRPr/>
              </a:pPr>
              <a:t>11.11.2021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12D4F-E5D5-4435-85AA-90CCC7E5F8A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AF8AF4-2B12-4E1B-861A-88495B163954}" type="datetimeFigureOut">
              <a:rPr lang="ru-RU" smtClean="0"/>
              <a:pPr>
                <a:defRPr/>
              </a:pPr>
              <a:t>11.11.2021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12D4F-E5D5-4435-85AA-90CCC7E5F8A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AF8AF4-2B12-4E1B-861A-88495B163954}" type="datetimeFigureOut">
              <a:rPr lang="ru-RU" smtClean="0"/>
              <a:pPr>
                <a:defRPr/>
              </a:pPr>
              <a:t>11.11.2021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12D4F-E5D5-4435-85AA-90CCC7E5F8A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AF8AF4-2B12-4E1B-861A-88495B163954}" type="datetimeFigureOut">
              <a:rPr lang="ru-RU" smtClean="0"/>
              <a:pPr>
                <a:defRPr/>
              </a:pPr>
              <a:t>11.11.2021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12D4F-E5D5-4435-85AA-90CCC7E5F8A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AF8AF4-2B12-4E1B-861A-88495B163954}" type="datetimeFigureOut">
              <a:rPr lang="ru-RU" smtClean="0"/>
              <a:pPr>
                <a:defRPr/>
              </a:pPr>
              <a:t>11.11.2021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12D4F-E5D5-4435-85AA-90CCC7E5F8A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AF8AF4-2B12-4E1B-861A-88495B163954}" type="datetimeFigureOut">
              <a:rPr lang="ru-RU" smtClean="0"/>
              <a:pPr>
                <a:defRPr/>
              </a:pPr>
              <a:t>11.11.2021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12D4F-E5D5-4435-85AA-90CCC7E5F8A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AF8AF4-2B12-4E1B-861A-88495B163954}" type="datetimeFigureOut">
              <a:rPr lang="ru-RU" smtClean="0"/>
              <a:pPr>
                <a:defRPr/>
              </a:pPr>
              <a:t>11.11.2021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12D4F-E5D5-4435-85AA-90CCC7E5F8A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AF8AF4-2B12-4E1B-861A-88495B163954}" type="datetimeFigureOut">
              <a:rPr lang="ru-RU" smtClean="0"/>
              <a:pPr>
                <a:defRPr/>
              </a:pPr>
              <a:t>11.11.2021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12D4F-E5D5-4435-85AA-90CCC7E5F8A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AF8AF4-2B12-4E1B-861A-88495B163954}" type="datetimeFigureOut">
              <a:rPr lang="ru-RU" smtClean="0"/>
              <a:pPr>
                <a:defRPr/>
              </a:pPr>
              <a:t>11.11.2021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12D4F-E5D5-4435-85AA-90CCC7E5F8A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AF8AF4-2B12-4E1B-861A-88495B163954}" type="datetimeFigureOut">
              <a:rPr lang="ru-RU" smtClean="0"/>
              <a:pPr>
                <a:defRPr/>
              </a:pPr>
              <a:t>11.11.2021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12D4F-E5D5-4435-85AA-90CCC7E5F8A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AF8AF4-2B12-4E1B-861A-88495B163954}" type="datetimeFigureOut">
              <a:rPr lang="ru-RU" smtClean="0"/>
              <a:pPr>
                <a:defRPr/>
              </a:pPr>
              <a:t>11.11.2021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12D4F-E5D5-4435-85AA-90CCC7E5F8A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EAF8AF4-2B12-4E1B-861A-88495B163954}" type="datetimeFigureOut">
              <a:rPr lang="ru-RU" smtClean="0"/>
              <a:pPr>
                <a:defRPr/>
              </a:pPr>
              <a:t>11.11.2021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1512D4F-E5D5-4435-85AA-90CCC7E5F8A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19" r:id="rId9"/>
    <p:sldLayoutId id="2147484020" r:id="rId10"/>
    <p:sldLayoutId id="21474840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9796" y="1268760"/>
            <a:ext cx="7920880" cy="2196244"/>
          </a:xfrm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normAutofit fontScale="90000"/>
          </a:bodyPr>
          <a:lstStyle/>
          <a:p>
            <a:r>
              <a:rPr lang="kk-KZ" sz="3200" b="1" cap="all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LEGO®MINDSTORMS®EV3. Мотордың айналу тетігін пайдалану</a:t>
            </a:r>
            <a:br>
              <a:rPr lang="ru-RU" sz="2800" dirty="0"/>
            </a:br>
            <a:br>
              <a:rPr lang="ru-RU" sz="3200" dirty="0"/>
            </a:br>
            <a:endParaRPr lang="en-US" sz="3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332656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>
                <a:latin typeface="Times New Roman" pitchFamily="18" charset="0"/>
                <a:cs typeface="Times New Roman" pitchFamily="18" charset="0"/>
              </a:rPr>
              <a:t>Л.Н. Гумилев атындағы Еуразия ұлттық университеті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73261" y="3653893"/>
            <a:ext cx="155751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9827A0E-4B7C-4650-9B53-AD0D5C96A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808" y="5265390"/>
            <a:ext cx="42179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kk-KZ" dirty="0">
                <a:solidFill>
                  <a:srgbClr val="242424"/>
                </a:solidFill>
                <a:latin typeface="Tahoma" panose="020B0604030504040204" pitchFamily="34" charset="0"/>
                <a:cs typeface="Calibri" panose="020F0502020204030204" pitchFamily="34" charset="0"/>
              </a:rPr>
              <a:t>Лектор: Информатика </a:t>
            </a:r>
            <a:r>
              <a:rPr lang="ru-RU" altLang="kk-KZ" dirty="0" err="1">
                <a:solidFill>
                  <a:srgbClr val="242424"/>
                </a:solidFill>
                <a:latin typeface="Tahoma" panose="020B0604030504040204" pitchFamily="34" charset="0"/>
                <a:cs typeface="Calibri" panose="020F0502020204030204" pitchFamily="34" charset="0"/>
              </a:rPr>
              <a:t>кафедрасының</a:t>
            </a:r>
            <a:r>
              <a:rPr lang="ru-RU" altLang="kk-KZ" dirty="0">
                <a:solidFill>
                  <a:srgbClr val="242424"/>
                </a:solidFill>
                <a:latin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ru-RU" altLang="kk-KZ" dirty="0" err="1">
                <a:solidFill>
                  <a:srgbClr val="242424"/>
                </a:solidFill>
                <a:latin typeface="Tahoma" panose="020B0604030504040204" pitchFamily="34" charset="0"/>
                <a:cs typeface="Calibri" panose="020F0502020204030204" pitchFamily="34" charset="0"/>
              </a:rPr>
              <a:t>доценті</a:t>
            </a:r>
            <a:r>
              <a:rPr lang="ru-RU" altLang="kk-KZ" dirty="0">
                <a:solidFill>
                  <a:srgbClr val="242424"/>
                </a:solidFill>
                <a:latin typeface="Tahoma" panose="020B0604030504040204" pitchFamily="34" charset="0"/>
                <a:cs typeface="Calibri" panose="020F0502020204030204" pitchFamily="34" charset="0"/>
              </a:rPr>
              <a:t>, </a:t>
            </a:r>
            <a:r>
              <a:rPr lang="en-US" altLang="kk-KZ" dirty="0">
                <a:solidFill>
                  <a:srgbClr val="242424"/>
                </a:solidFill>
                <a:latin typeface="Tahoma" panose="020B0604030504040204" pitchFamily="34" charset="0"/>
                <a:cs typeface="Calibri" panose="020F0502020204030204" pitchFamily="34" charset="0"/>
              </a:rPr>
              <a:t>PhD </a:t>
            </a:r>
            <a:r>
              <a:rPr lang="ru-RU" altLang="kk-KZ" dirty="0">
                <a:solidFill>
                  <a:srgbClr val="242424"/>
                </a:solidFill>
                <a:latin typeface="Tahoma" panose="020B0604030504040204" pitchFamily="34" charset="0"/>
                <a:cs typeface="Calibri" panose="020F0502020204030204" pitchFamily="34" charset="0"/>
              </a:rPr>
              <a:t>Карелхан Н. </a:t>
            </a:r>
            <a:endParaRPr lang="ru-RU" altLang="kk-K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err="1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ГИРОСКОПИЯЛЫҚ</a:t>
            </a:r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ТЕТІКТІҢ</a:t>
            </a:r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ДЕРЕКТЕРІ</a:t>
            </a:r>
            <a:br>
              <a:rPr lang="ru-RU" sz="3600" b="1" dirty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3600" b="1" dirty="0">
              <a:solidFill>
                <a:schemeClr val="tx2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3440406"/>
              </p:ext>
            </p:extLst>
          </p:nvPr>
        </p:nvGraphicFramePr>
        <p:xfrm>
          <a:off x="755576" y="1988840"/>
          <a:ext cx="7632848" cy="4104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90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u="none" strike="noStrike" spc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Деректер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u="none" strike="noStrike" spc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Түр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u="none" strike="noStrike" spc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Ескертпелер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3415">
                <a:tc>
                  <a:txBody>
                    <a:bodyPr/>
                    <a:lstStyle/>
                    <a:p>
                      <a:pPr marL="806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u="none" strike="noStrike" spc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Бұрыш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u="none" strike="noStrike" spc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Сандық мән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u="none" strike="noStrike" spc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Градустарда</a:t>
                      </a:r>
                      <a:r>
                        <a:rPr lang="ru-RU" sz="2000" u="none" strike="noStrike" spc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u="none" strike="noStrike" spc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айналу</a:t>
                      </a:r>
                      <a:r>
                        <a:rPr lang="ru-RU" sz="2000" u="none" strike="noStrike" spc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u="none" strike="noStrike" spc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бұрышы</a:t>
                      </a:r>
                      <a:r>
                        <a:rPr lang="ru-RU" sz="2000" u="none" strike="noStrike" spc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806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Өткен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лақтырудан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өлшенді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«</a:t>
                      </a: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Лақтыру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</a:t>
                      </a: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режимінде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гироскопиялық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тетіктің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блогын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лақтыру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0859">
                <a:tc>
                  <a:txBody>
                    <a:bodyPr/>
                    <a:lstStyle/>
                    <a:p>
                      <a:pPr marL="806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u="none" strike="noStrike" spc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Жылдамдық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u="none" strike="noStrike" spc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Сандық мән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u="none" strike="noStrike" spc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Градустарда</a:t>
                      </a:r>
                      <a:r>
                        <a:rPr lang="ru-RU" sz="2000" u="none" strike="noStrike" spc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u="none" strike="noStrike" spc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секундына</a:t>
                      </a:r>
                      <a:r>
                        <a:rPr lang="ru-RU" sz="2000" u="none" strike="noStrike" spc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u="none" strike="noStrike" spc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айналу</a:t>
                      </a:r>
                      <a:r>
                        <a:rPr lang="ru-RU" sz="2000" u="none" strike="noStrike" spc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u="none" strike="noStrike" spc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жылдамдығы</a:t>
                      </a:r>
                      <a:r>
                        <a:rPr lang="ru-RU" sz="2000" u="none" strike="noStrike" spc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213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r>
              <a:rPr lang="ru-RU" sz="3100" b="1" dirty="0" err="1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Гироскопиялық</a:t>
            </a:r>
            <a:r>
              <a:rPr lang="ru-RU" sz="3100" b="1" dirty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тетікті</a:t>
            </a:r>
            <a:r>
              <a:rPr lang="ru-RU" sz="3100" b="1" dirty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пайдалану</a:t>
            </a:r>
            <a:r>
              <a:rPr lang="ru-RU" sz="3100" b="1" dirty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мысалдары</a:t>
            </a:r>
            <a:r>
              <a:rPr lang="ru-RU" sz="3100" b="1" dirty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сіздің</a:t>
            </a:r>
            <a:r>
              <a:rPr lang="ru-RU" sz="3100" b="1" dirty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бағдарламаңызда</a:t>
            </a:r>
            <a:r>
              <a:rPr lang="ru-RU" sz="3100" b="1" dirty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төменде</a:t>
            </a:r>
            <a:r>
              <a:rPr lang="ru-RU" sz="3100" b="1" dirty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3100" b="1" dirty="0" err="1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берілген</a:t>
            </a:r>
            <a:r>
              <a:rPr lang="ru-RU" dirty="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276872"/>
            <a:ext cx="44428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err="1"/>
              <a:t>Мысал</a:t>
            </a:r>
            <a:r>
              <a:rPr lang="ru-RU" i="1" dirty="0"/>
              <a:t> 1: </a:t>
            </a:r>
            <a:r>
              <a:rPr lang="ru-RU" i="1" dirty="0" err="1"/>
              <a:t>Белгіленген</a:t>
            </a:r>
            <a:r>
              <a:rPr lang="ru-RU" i="1" dirty="0"/>
              <a:t> </a:t>
            </a:r>
            <a:r>
              <a:rPr lang="ru-RU" i="1" dirty="0" err="1"/>
              <a:t>бұрышқа</a:t>
            </a:r>
            <a:r>
              <a:rPr lang="ru-RU" i="1" dirty="0"/>
              <a:t> </a:t>
            </a:r>
            <a:r>
              <a:rPr lang="ru-RU" i="1" dirty="0" err="1"/>
              <a:t>бұрылу</a:t>
            </a:r>
            <a:endParaRPr lang="ru-RU" i="1" dirty="0"/>
          </a:p>
        </p:txBody>
      </p:sp>
      <p:pic>
        <p:nvPicPr>
          <p:cNvPr id="5" name="Рисунок 4" descr="C:\Users\Aigul Sadvakassova\Desktop\робототехника\Робототехника КУРС\окулык\media\image176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986086"/>
            <a:ext cx="8352928" cy="202709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359532" y="5103674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</a:p>
          <a:p>
            <a:pPr algn="just"/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бағдарлама</a:t>
            </a:r>
            <a:r>
              <a:rPr lang="ru-RU" dirty="0"/>
              <a:t> </a:t>
            </a:r>
            <a:r>
              <a:rPr lang="ru-RU" dirty="0" err="1"/>
              <a:t>роботты</a:t>
            </a:r>
            <a:r>
              <a:rPr lang="ru-RU" dirty="0"/>
              <a:t> </a:t>
            </a:r>
            <a:r>
              <a:rPr lang="ru-RU" dirty="0" err="1"/>
              <a:t>солға</a:t>
            </a:r>
            <a:r>
              <a:rPr lang="ru-RU" dirty="0"/>
              <a:t> 90 </a:t>
            </a:r>
            <a:r>
              <a:rPr lang="ru-RU" dirty="0" err="1"/>
              <a:t>градусқа</a:t>
            </a:r>
            <a:r>
              <a:rPr lang="ru-RU" dirty="0"/>
              <a:t> </a:t>
            </a:r>
            <a:r>
              <a:rPr lang="ru-RU" dirty="0" err="1"/>
              <a:t>бұрылуға</a:t>
            </a:r>
            <a:r>
              <a:rPr lang="ru-RU" dirty="0"/>
              <a:t> </a:t>
            </a:r>
            <a:r>
              <a:rPr lang="ru-RU" dirty="0" err="1"/>
              <a:t>мәжбүрлейді</a:t>
            </a:r>
            <a:r>
              <a:rPr lang="ru-RU" dirty="0"/>
              <a:t>. </a:t>
            </a:r>
            <a:r>
              <a:rPr lang="ru-RU" dirty="0" err="1"/>
              <a:t>Ол</a:t>
            </a:r>
            <a:r>
              <a:rPr lang="ru-RU" dirty="0"/>
              <a:t> «</a:t>
            </a:r>
            <a:r>
              <a:rPr lang="ru-RU" dirty="0" err="1"/>
              <a:t>Күту</a:t>
            </a:r>
            <a:r>
              <a:rPr lang="ru-RU" dirty="0"/>
              <a:t>» </a:t>
            </a:r>
            <a:r>
              <a:rPr lang="ru-RU" dirty="0" err="1"/>
              <a:t>блогын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90 </a:t>
            </a:r>
            <a:r>
              <a:rPr lang="ru-RU" dirty="0" err="1"/>
              <a:t>градусқа</a:t>
            </a:r>
            <a:r>
              <a:rPr lang="ru-RU" dirty="0"/>
              <a:t> </a:t>
            </a:r>
            <a:r>
              <a:rPr lang="ru-RU" dirty="0" err="1"/>
              <a:t>өзгеруін</a:t>
            </a:r>
            <a:r>
              <a:rPr lang="ru-RU" dirty="0"/>
              <a:t> </a:t>
            </a:r>
            <a:r>
              <a:rPr lang="ru-RU" dirty="0" err="1"/>
              <a:t>күту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«</a:t>
            </a:r>
            <a:r>
              <a:rPr lang="ru-RU" dirty="0" err="1"/>
              <a:t>Гироскопиялық</a:t>
            </a:r>
            <a:r>
              <a:rPr lang="ru-RU" dirty="0"/>
              <a:t> </a:t>
            </a:r>
            <a:r>
              <a:rPr lang="ru-RU" dirty="0" err="1"/>
              <a:t>тетік</a:t>
            </a:r>
            <a:r>
              <a:rPr lang="ru-RU" dirty="0"/>
              <a:t> - </a:t>
            </a:r>
            <a:r>
              <a:rPr lang="ru-RU" dirty="0" err="1"/>
              <a:t>Өзгерту</a:t>
            </a:r>
            <a:r>
              <a:rPr lang="ru-RU" dirty="0"/>
              <a:t> - «</a:t>
            </a:r>
            <a:r>
              <a:rPr lang="ru-RU" dirty="0" err="1"/>
              <a:t>Бұрыш</a:t>
            </a:r>
            <a:r>
              <a:rPr lang="ru-RU" dirty="0"/>
              <a:t>» </a:t>
            </a:r>
            <a:r>
              <a:rPr lang="ru-RU" dirty="0" err="1"/>
              <a:t>режимін</a:t>
            </a:r>
            <a:r>
              <a:rPr lang="ru-RU" dirty="0"/>
              <a:t> </a:t>
            </a:r>
            <a:r>
              <a:rPr lang="ru-RU" dirty="0" err="1"/>
              <a:t>пайдаланады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94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>
              <a:buFont typeface="Arial" charset="0"/>
              <a:buNone/>
            </a:pPr>
            <a:endParaRPr lang="kk-KZ" dirty="0"/>
          </a:p>
          <a:p>
            <a:pPr>
              <a:buFont typeface="Arial" charset="0"/>
              <a:buNone/>
            </a:pPr>
            <a:endParaRPr lang="kk-KZ" dirty="0"/>
          </a:p>
          <a:p>
            <a:pPr algn="ctr">
              <a:buFont typeface="Arial" charset="0"/>
              <a:buNone/>
            </a:pPr>
            <a:r>
              <a:rPr lang="kk-KZ" sz="4400" b="1" dirty="0">
                <a:solidFill>
                  <a:schemeClr val="tx2"/>
                </a:solidFill>
                <a:latin typeface="Times New Roman" pitchFamily="18" charset="0"/>
              </a:rPr>
              <a:t>Назар аударып </a:t>
            </a:r>
          </a:p>
          <a:p>
            <a:pPr algn="ctr">
              <a:buFont typeface="Arial" charset="0"/>
              <a:buNone/>
            </a:pPr>
            <a:r>
              <a:rPr lang="kk-KZ" sz="4400" b="1" dirty="0">
                <a:solidFill>
                  <a:schemeClr val="tx2"/>
                </a:solidFill>
                <a:latin typeface="Times New Roman" pitchFamily="18" charset="0"/>
              </a:rPr>
              <a:t>тыңдағандарыңызға</a:t>
            </a:r>
          </a:p>
          <a:p>
            <a:pPr algn="ctr">
              <a:buFont typeface="Arial" charset="0"/>
              <a:buNone/>
            </a:pPr>
            <a:r>
              <a:rPr lang="kk-KZ" sz="4400" b="1" dirty="0">
                <a:solidFill>
                  <a:schemeClr val="tx2"/>
                </a:solidFill>
                <a:latin typeface="Times New Roman" pitchFamily="18" charset="0"/>
              </a:rPr>
              <a:t> рақмет</a:t>
            </a:r>
            <a:r>
              <a:rPr lang="en-US" sz="4400" b="1" dirty="0">
                <a:solidFill>
                  <a:schemeClr val="tx2"/>
                </a:solidFill>
                <a:latin typeface="Times New Roman" pitchFamily="18" charset="0"/>
              </a:rPr>
              <a:t>!</a:t>
            </a:r>
            <a:endParaRPr lang="ru-RU" sz="44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Ба</a:t>
            </a:r>
            <a:r>
              <a:rPr lang="kk-KZ" dirty="0"/>
              <a:t>қылау сұрақтары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 algn="just">
              <a:buAutoNum type="arabicPeriod"/>
            </a:pPr>
            <a:r>
              <a:rPr lang="ru-RU" dirty="0" err="1" bmk="">
                <a:solidFill>
                  <a:srgbClr val="002060"/>
                </a:solidFill>
                <a:latin typeface="Times New Roman" pitchFamily="18" charset="0"/>
              </a:rPr>
              <a:t>Мотордың</a:t>
            </a:r>
            <a:r>
              <a:rPr lang="ru-RU" dirty="0" bmk="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dirty="0" err="1" bmk="">
                <a:solidFill>
                  <a:srgbClr val="002060"/>
                </a:solidFill>
                <a:latin typeface="Times New Roman" pitchFamily="18" charset="0"/>
              </a:rPr>
              <a:t>айналу</a:t>
            </a:r>
            <a:r>
              <a:rPr lang="ru-RU" dirty="0" bmk="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dirty="0" err="1" bmk="">
                <a:solidFill>
                  <a:srgbClr val="002060"/>
                </a:solidFill>
                <a:latin typeface="Times New Roman" pitchFamily="18" charset="0"/>
              </a:rPr>
              <a:t>туралы</a:t>
            </a:r>
            <a:r>
              <a:rPr lang="ru-RU" dirty="0" bmk="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dirty="0" err="1" bmk="">
                <a:solidFill>
                  <a:srgbClr val="002060"/>
                </a:solidFill>
                <a:latin typeface="Times New Roman" pitchFamily="18" charset="0"/>
              </a:rPr>
              <a:t>деректерін</a:t>
            </a:r>
            <a:r>
              <a:rPr lang="ru-RU" dirty="0" bmk="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dirty="0" err="1" bmk="">
                <a:solidFill>
                  <a:srgbClr val="002060"/>
                </a:solidFill>
                <a:latin typeface="Times New Roman" pitchFamily="18" charset="0"/>
              </a:rPr>
              <a:t>жазыңыз</a:t>
            </a:r>
            <a:r>
              <a:rPr lang="ru-RU" dirty="0" bmk="">
                <a:solidFill>
                  <a:srgbClr val="002060"/>
                </a:solidFill>
                <a:latin typeface="Times New Roman" pitchFamily="18" charset="0"/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ru-RU" dirty="0" err="1" bmk="">
                <a:solidFill>
                  <a:srgbClr val="002060"/>
                </a:solidFill>
                <a:latin typeface="Times New Roman" pitchFamily="18" charset="0"/>
              </a:rPr>
              <a:t>Гироскопиялық</a:t>
            </a:r>
            <a:r>
              <a:rPr lang="ru-RU" dirty="0" bmk="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dirty="0" err="1" bmk="">
                <a:solidFill>
                  <a:srgbClr val="002060"/>
                </a:solidFill>
                <a:latin typeface="Times New Roman" pitchFamily="18" charset="0"/>
              </a:rPr>
              <a:t>тетіктің</a:t>
            </a:r>
            <a:r>
              <a:rPr lang="ru-RU" dirty="0" bmk="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dirty="0" err="1" bmk="">
                <a:solidFill>
                  <a:srgbClr val="002060"/>
                </a:solidFill>
                <a:latin typeface="Times New Roman" pitchFamily="18" charset="0"/>
              </a:rPr>
              <a:t>деректерін</a:t>
            </a:r>
            <a:r>
              <a:rPr lang="ru-RU" dirty="0" bmk="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dirty="0" err="1" bmk="">
                <a:solidFill>
                  <a:srgbClr val="002060"/>
                </a:solidFill>
                <a:latin typeface="Times New Roman" pitchFamily="18" charset="0"/>
              </a:rPr>
              <a:t>жазыңыз</a:t>
            </a:r>
            <a:r>
              <a:rPr lang="ru-RU" dirty="0" bmk="">
                <a:solidFill>
                  <a:srgbClr val="002060"/>
                </a:solidFill>
                <a:latin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kk-KZ" dirty="0" bmk="">
                <a:solidFill>
                  <a:srgbClr val="002060"/>
                </a:solidFill>
                <a:latin typeface="Times New Roman" pitchFamily="18" charset="0"/>
              </a:rPr>
              <a:t>3.  Моторды артқа айналдыру үшін қандай сандық мән қолданылады.</a:t>
            </a:r>
            <a:endParaRPr lang="ru-RU" dirty="0" bmk="">
              <a:solidFill>
                <a:srgbClr val="00206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659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kk-KZ" dirty="0"/>
              <a:t>Қолданылған әдебиеттер</a:t>
            </a:r>
            <a:br>
              <a:rPr lang="kk-KZ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kk-KZ" sz="3200" u="sng" dirty="0"/>
              <a:t>https://www.virtualroboticstoolkit.com/documentation/sections/19/articles/98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https://informburo.kz/stati/sofiya-robot-kotoryy-vyglyadit-kak-chelovek-national-geographic.html</a:t>
            </a:r>
            <a:endParaRPr lang="ru-RU" sz="3200" dirty="0"/>
          </a:p>
          <a:p>
            <a:pPr marL="514350" indent="-514350">
              <a:buFont typeface="+mj-lt"/>
              <a:buAutoNum type="arabicPeriod"/>
            </a:pPr>
            <a:r>
              <a:rPr lang="ru-RU" sz="3200" dirty="0"/>
              <a:t> </a:t>
            </a:r>
            <a:r>
              <a:rPr lang="kk-KZ" sz="3200" dirty="0"/>
              <a:t>LEGO EV3 бойынша оқу құралы роботты техника бойынша біліктілікті арттыру курстары бағдарламасына арналған, «Халықаралық ақпараттық технологиялар университеті» АҚ, Алматы, 2016</a:t>
            </a:r>
          </a:p>
          <a:p>
            <a:pPr marL="514350" indent="-514350">
              <a:buFont typeface="+mj-lt"/>
              <a:buAutoNum type="arabicPeriod"/>
            </a:pPr>
            <a:r>
              <a:rPr lang="kk-KZ" sz="3200" dirty="0"/>
              <a:t> Lego Education https://education.lego.com/ru-ru/downloads/mindstorms-ev3/curriculum      //18.06.2020</a:t>
            </a:r>
          </a:p>
          <a:p>
            <a:pPr marL="514350" indent="-514350">
              <a:buFont typeface="+mj-lt"/>
              <a:buAutoNum type="arabicPeriod"/>
            </a:pPr>
            <a:r>
              <a:rPr lang="kk-KZ" sz="3200" dirty="0"/>
              <a:t> https://leally.ru/kk/chem-otkryt-fajjl/spravochnik-funkcii-arduino-yazyki-programmirovaniya/ //18.06.2020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0108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/>
              <a:t>Мотордың айналу тетігі</a:t>
            </a:r>
            <a:endParaRPr lang="ru-RU" dirty="0"/>
          </a:p>
        </p:txBody>
      </p:sp>
      <p:pic>
        <p:nvPicPr>
          <p:cNvPr id="4" name="Объект 3" descr="C:\Users\Aigul Sadvakassova\Desktop\робототехника\Робототехника КУРС\окулык\media\image171.jpe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7416824" cy="208823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683568" y="3789040"/>
            <a:ext cx="77768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Мотордың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айналу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тетігі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мотор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жасаған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айналым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санын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өлшеу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үшін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пайдаланылады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.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Айналу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тетігі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орташа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моторға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үлкен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моторға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және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NXT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құрылғысының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моторына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кіріктірілген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. Осы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моторлардағы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тетіктер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градустарда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айналымдардың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санын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анықтай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алады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.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Мотордың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толық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айналымы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360 градус.</a:t>
            </a:r>
          </a:p>
          <a:p>
            <a:pPr algn="just"/>
            <a:endParaRPr lang="ru-RU" sz="2400" dirty="0">
              <a:solidFill>
                <a:srgbClr val="002060"/>
              </a:solidFill>
              <a:latin typeface="Times New Roman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85976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655916"/>
              </p:ext>
            </p:extLst>
          </p:nvPr>
        </p:nvGraphicFramePr>
        <p:xfrm>
          <a:off x="545749" y="2060848"/>
          <a:ext cx="7986691" cy="4176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7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4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74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effectLst/>
                        </a:rPr>
                        <a:t>Деректер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effectLst/>
                        </a:rPr>
                        <a:t>Түр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effectLst/>
                        </a:rPr>
                        <a:t>Ескертпелер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1984">
                <a:tc>
                  <a:txBody>
                    <a:bodyPr/>
                    <a:lstStyle/>
                    <a:p>
                      <a:pPr marL="806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Градустар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Сандық мән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0645" marR="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effectLst/>
                        </a:rPr>
                        <a:t>Градустарда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айналымдардың</a:t>
                      </a:r>
                      <a:r>
                        <a:rPr lang="ru-RU" sz="1800" dirty="0">
                          <a:effectLst/>
                        </a:rPr>
                        <a:t> саны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5029">
                <a:tc>
                  <a:txBody>
                    <a:bodyPr/>
                    <a:lstStyle/>
                    <a:p>
                      <a:pPr marL="806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Айналымдар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Сандық мән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0645" marR="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effectLst/>
                        </a:rPr>
                        <a:t>Айналымда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көрсетілген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айналым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шамасы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</a:p>
                    <a:p>
                      <a:pPr marL="80645" marR="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(</a:t>
                      </a:r>
                      <a:r>
                        <a:rPr lang="ru-RU" sz="1800" dirty="0" err="1">
                          <a:effectLst/>
                        </a:rPr>
                        <a:t>ондық</a:t>
                      </a:r>
                      <a:r>
                        <a:rPr lang="ru-RU" sz="1800" dirty="0">
                          <a:effectLst/>
                        </a:rPr>
                        <a:t> сан </a:t>
                      </a:r>
                      <a:r>
                        <a:rPr lang="ru-RU" sz="1800" dirty="0" err="1">
                          <a:effectLst/>
                        </a:rPr>
                        <a:t>түрінде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градустар</a:t>
                      </a:r>
                      <a:r>
                        <a:rPr lang="ru-RU" sz="1800" dirty="0">
                          <a:effectLst/>
                        </a:rPr>
                        <a:t>/360)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4466">
                <a:tc>
                  <a:txBody>
                    <a:bodyPr/>
                    <a:lstStyle/>
                    <a:p>
                      <a:pPr marL="806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Ағымдағы қуаттылық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Сандық мән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0645" marR="901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effectLst/>
                        </a:rPr>
                        <a:t>Егер</a:t>
                      </a:r>
                      <a:r>
                        <a:rPr lang="ru-RU" sz="1800" dirty="0">
                          <a:effectLst/>
                        </a:rPr>
                        <a:t> мотор </a:t>
                      </a:r>
                      <a:r>
                        <a:rPr lang="ru-RU" sz="1800" dirty="0" err="1">
                          <a:effectLst/>
                        </a:rPr>
                        <a:t>жұмыс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істеп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тұрса</a:t>
                      </a:r>
                      <a:r>
                        <a:rPr lang="ru-RU" sz="1800" dirty="0">
                          <a:effectLst/>
                        </a:rPr>
                        <a:t>, </a:t>
                      </a:r>
                      <a:r>
                        <a:rPr lang="ru-RU" sz="1800" dirty="0" err="1">
                          <a:effectLst/>
                        </a:rPr>
                        <a:t>мотордың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қуаттылығының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ағымдағы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деңгейі</a:t>
                      </a:r>
                      <a:r>
                        <a:rPr lang="ru-RU" sz="1800" dirty="0">
                          <a:effectLst/>
                        </a:rPr>
                        <a:t> (1-100), </a:t>
                      </a:r>
                      <a:r>
                        <a:rPr lang="ru-RU" sz="1800" dirty="0" err="1">
                          <a:effectLst/>
                        </a:rPr>
                        <a:t>немесе</a:t>
                      </a:r>
                      <a:r>
                        <a:rPr lang="ru-RU" sz="1800" dirty="0">
                          <a:effectLst/>
                        </a:rPr>
                        <a:t> мотор </a:t>
                      </a:r>
                      <a:r>
                        <a:rPr lang="ru-RU" sz="1800" dirty="0" err="1">
                          <a:effectLst/>
                        </a:rPr>
                        <a:t>тоқтаса</a:t>
                      </a:r>
                      <a:r>
                        <a:rPr lang="ru-RU" sz="1800" dirty="0">
                          <a:effectLst/>
                        </a:rPr>
                        <a:t> 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45749" y="794901"/>
            <a:ext cx="8598251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err="1" bmk="">
                <a:solidFill>
                  <a:srgbClr val="002060"/>
                </a:solidFill>
                <a:latin typeface="Times New Roman" pitchFamily="18" charset="0"/>
              </a:rPr>
              <a:t>МОТОРДЫҢ</a:t>
            </a:r>
            <a:r>
              <a:rPr lang="ru-RU" sz="3200" dirty="0" bmk="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sz="3200" dirty="0" err="1" bmk="">
                <a:solidFill>
                  <a:srgbClr val="002060"/>
                </a:solidFill>
                <a:latin typeface="Times New Roman" pitchFamily="18" charset="0"/>
              </a:rPr>
              <a:t>АЙНАЛУЫ</a:t>
            </a:r>
            <a:r>
              <a:rPr lang="ru-RU" sz="3200" dirty="0" bmk="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sz="3200" dirty="0" err="1" bmk="">
                <a:solidFill>
                  <a:srgbClr val="002060"/>
                </a:solidFill>
                <a:latin typeface="Times New Roman" pitchFamily="18" charset="0"/>
              </a:rPr>
              <a:t>ТУРАЛЫ</a:t>
            </a:r>
            <a:r>
              <a:rPr lang="ru-RU" sz="3200" dirty="0" bmk="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sz="3200" dirty="0" err="1" bmk="">
                <a:solidFill>
                  <a:srgbClr val="002060"/>
                </a:solidFill>
                <a:latin typeface="Times New Roman" pitchFamily="18" charset="0"/>
              </a:rPr>
              <a:t>ДЕРЕКТЕР</a:t>
            </a:r>
            <a:endParaRPr lang="ru-RU" sz="3200" dirty="0" bmk="">
              <a:solidFill>
                <a:srgbClr val="002060"/>
              </a:solidFill>
              <a:latin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928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err="1" bmk="">
                <a:solidFill>
                  <a:srgbClr val="002060"/>
                </a:solidFill>
                <a:latin typeface="Times New Roman" pitchFamily="18" charset="0"/>
                <a:ea typeface="+mn-ea"/>
                <a:cs typeface="+mn-cs"/>
              </a:rPr>
              <a:t>МОТОРДЫҢ</a:t>
            </a:r>
            <a:r>
              <a:rPr lang="ru-RU" b="1" dirty="0"/>
              <a:t> </a:t>
            </a:r>
            <a:r>
              <a:rPr lang="ru-RU" sz="3600" b="1" dirty="0" err="1" bmk="">
                <a:solidFill>
                  <a:srgbClr val="002060"/>
                </a:solidFill>
                <a:latin typeface="Times New Roman" pitchFamily="18" charset="0"/>
                <a:ea typeface="+mn-ea"/>
                <a:cs typeface="+mn-cs"/>
              </a:rPr>
              <a:t>АЙНАЛУ</a:t>
            </a:r>
            <a:r>
              <a:rPr lang="ru-RU" sz="3600" b="1" dirty="0" bmk="">
                <a:solidFill>
                  <a:srgbClr val="002060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ru-RU" sz="3600" b="1" dirty="0" err="1" bmk="">
                <a:solidFill>
                  <a:srgbClr val="002060"/>
                </a:solidFill>
                <a:latin typeface="Times New Roman" pitchFamily="18" charset="0"/>
                <a:ea typeface="+mn-ea"/>
                <a:cs typeface="+mn-cs"/>
              </a:rPr>
              <a:t>БАҒЫТЫ</a:t>
            </a:r>
            <a:r>
              <a:rPr lang="ru-RU" sz="3600" b="1" dirty="0" bmk="">
                <a:solidFill>
                  <a:srgbClr val="002060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ru-RU" sz="3600" b="1" dirty="0" err="1" bmk="">
                <a:solidFill>
                  <a:srgbClr val="002060"/>
                </a:solidFill>
                <a:latin typeface="Times New Roman" pitchFamily="18" charset="0"/>
                <a:ea typeface="+mn-ea"/>
                <a:cs typeface="+mn-cs"/>
              </a:rPr>
              <a:t>ЖӘНЕ</a:t>
            </a:r>
            <a:r>
              <a:rPr lang="ru-RU" sz="3600" b="1" dirty="0" bmk="">
                <a:solidFill>
                  <a:srgbClr val="002060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ru-RU" sz="3600" b="1" dirty="0" err="1" bmk="">
                <a:solidFill>
                  <a:srgbClr val="002060"/>
                </a:solidFill>
                <a:latin typeface="Times New Roman" pitchFamily="18" charset="0"/>
                <a:ea typeface="+mn-ea"/>
                <a:cs typeface="+mn-cs"/>
              </a:rPr>
              <a:t>АЙНАЛЫМДАРДЫҢ</a:t>
            </a:r>
            <a:r>
              <a:rPr lang="ru-RU" sz="3600" b="1" dirty="0" bmk="">
                <a:solidFill>
                  <a:srgbClr val="002060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ru-RU" sz="3600" b="1" dirty="0" err="1" bmk="">
                <a:solidFill>
                  <a:srgbClr val="002060"/>
                </a:solidFill>
                <a:latin typeface="Times New Roman" pitchFamily="18" charset="0"/>
                <a:ea typeface="+mn-ea"/>
                <a:cs typeface="+mn-cs"/>
              </a:rPr>
              <a:t>ЖАЛПЫ</a:t>
            </a:r>
            <a:r>
              <a:rPr lang="ru-RU" sz="3600" b="1" dirty="0" bmk="">
                <a:solidFill>
                  <a:srgbClr val="002060"/>
                </a:solidFill>
                <a:latin typeface="Times New Roman" pitchFamily="18" charset="0"/>
                <a:ea typeface="+mn-ea"/>
                <a:cs typeface="+mn-cs"/>
              </a:rPr>
              <a:t> САНЫ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/>
          </a:p>
          <a:p>
            <a:pPr marL="0" indent="0" algn="just">
              <a:buNone/>
            </a:pP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Мотордың</a:t>
            </a:r>
            <a:r>
              <a:rPr lang="ru-RU" dirty="0"/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алға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айналуы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градустар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немесе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айналымдардың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оң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санмен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көрінеді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артқа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айналу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теріс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санмен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көрсетіледі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Айналу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әрқашан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тетік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көрсеткіштерін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соңғы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лақтырған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сәттен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алға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айналымдардың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жалпы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саны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ретінде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өлшенеді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Артқа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айналымдардың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саны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алға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айналымдардың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кез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келген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жинақталған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санынан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шегеріледі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.</a:t>
            </a:r>
          </a:p>
          <a:p>
            <a:endParaRPr lang="ru-RU" sz="2400" dirty="0">
              <a:solidFill>
                <a:srgbClr val="002060"/>
              </a:solidFill>
              <a:latin typeface="Times New Roman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26033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395536" y="851311"/>
            <a:ext cx="8136904" cy="1281545"/>
          </a:xfrm>
        </p:spPr>
        <p:txBody>
          <a:bodyPr>
            <a:normAutofit fontScale="90000"/>
          </a:bodyPr>
          <a:lstStyle/>
          <a:p>
            <a:pPr algn="just"/>
            <a:br>
              <a:rPr lang="kk-KZ" b="1" dirty="0">
                <a:solidFill>
                  <a:srgbClr val="002060"/>
                </a:solidFill>
                <a:latin typeface="Times New Roman" pitchFamily="18" charset="0"/>
              </a:rPr>
            </a:br>
            <a:br>
              <a:rPr lang="en-US" b="1" dirty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2700" dirty="0" err="1">
                <a:solidFill>
                  <a:srgbClr val="002060"/>
                </a:solidFill>
                <a:latin typeface="Times New Roman" pitchFamily="18" charset="0"/>
              </a:rPr>
              <a:t>Мотордың</a:t>
            </a:r>
            <a:r>
              <a:rPr lang="ru-RU" sz="2800" dirty="0"/>
              <a:t> </a:t>
            </a:r>
            <a:r>
              <a:rPr lang="ru-RU" sz="2700" dirty="0" err="1">
                <a:solidFill>
                  <a:srgbClr val="002060"/>
                </a:solidFill>
                <a:latin typeface="Times New Roman" pitchFamily="18" charset="0"/>
              </a:rPr>
              <a:t>айналу</a:t>
            </a:r>
            <a:r>
              <a:rPr lang="ru-RU" sz="27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sz="2700" dirty="0" err="1">
                <a:solidFill>
                  <a:srgbClr val="002060"/>
                </a:solidFill>
                <a:latin typeface="Times New Roman" pitchFamily="18" charset="0"/>
              </a:rPr>
              <a:t>тетігін</a:t>
            </a:r>
            <a:r>
              <a:rPr lang="ru-RU" sz="27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sz="2700" dirty="0" err="1">
                <a:solidFill>
                  <a:srgbClr val="002060"/>
                </a:solidFill>
                <a:latin typeface="Times New Roman" pitchFamily="18" charset="0"/>
              </a:rPr>
              <a:t>сонымен</a:t>
            </a:r>
            <a:r>
              <a:rPr lang="ru-RU" sz="27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sz="2700" dirty="0" err="1">
                <a:solidFill>
                  <a:srgbClr val="002060"/>
                </a:solidFill>
                <a:latin typeface="Times New Roman" pitchFamily="18" charset="0"/>
              </a:rPr>
              <a:t>қатар</a:t>
            </a:r>
            <a:r>
              <a:rPr lang="ru-RU" sz="2700" dirty="0">
                <a:solidFill>
                  <a:srgbClr val="002060"/>
                </a:solidFill>
                <a:latin typeface="Times New Roman" pitchFamily="18" charset="0"/>
              </a:rPr>
              <a:t> мотор </a:t>
            </a:r>
            <a:r>
              <a:rPr lang="ru-RU" sz="2700" dirty="0" err="1">
                <a:solidFill>
                  <a:srgbClr val="002060"/>
                </a:solidFill>
                <a:latin typeface="Times New Roman" pitchFamily="18" charset="0"/>
              </a:rPr>
              <a:t>қазіргі</a:t>
            </a:r>
            <a:r>
              <a:rPr lang="ru-RU" sz="27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sz="2700" dirty="0" err="1">
                <a:solidFill>
                  <a:srgbClr val="002060"/>
                </a:solidFill>
                <a:latin typeface="Times New Roman" pitchFamily="18" charset="0"/>
              </a:rPr>
              <a:t>кезде</a:t>
            </a:r>
            <a:r>
              <a:rPr lang="ru-RU" sz="27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sz="2700" dirty="0" err="1">
                <a:solidFill>
                  <a:srgbClr val="002060"/>
                </a:solidFill>
                <a:latin typeface="Times New Roman" pitchFamily="18" charset="0"/>
              </a:rPr>
              <a:t>қандай</a:t>
            </a:r>
            <a:r>
              <a:rPr lang="ru-RU" sz="27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sz="2700" dirty="0" err="1">
                <a:solidFill>
                  <a:srgbClr val="002060"/>
                </a:solidFill>
                <a:latin typeface="Times New Roman" pitchFamily="18" charset="0"/>
              </a:rPr>
              <a:t>қуаттылық</a:t>
            </a:r>
            <a:r>
              <a:rPr lang="ru-RU" sz="27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sz="2700" dirty="0" err="1">
                <a:solidFill>
                  <a:srgbClr val="002060"/>
                </a:solidFill>
                <a:latin typeface="Times New Roman" pitchFamily="18" charset="0"/>
              </a:rPr>
              <a:t>деңгейімен</a:t>
            </a:r>
            <a:r>
              <a:rPr lang="ru-RU" sz="27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sz="2700" dirty="0" err="1">
                <a:solidFill>
                  <a:srgbClr val="002060"/>
                </a:solidFill>
                <a:latin typeface="Times New Roman" pitchFamily="18" charset="0"/>
              </a:rPr>
              <a:t>айналып</a:t>
            </a:r>
            <a:r>
              <a:rPr lang="ru-RU" sz="27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sz="2700" dirty="0" err="1">
                <a:solidFill>
                  <a:srgbClr val="002060"/>
                </a:solidFill>
                <a:latin typeface="Times New Roman" pitchFamily="18" charset="0"/>
              </a:rPr>
              <a:t>жатқанын</a:t>
            </a:r>
            <a:r>
              <a:rPr lang="ru-RU" sz="27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sz="2700" dirty="0" err="1">
                <a:solidFill>
                  <a:srgbClr val="002060"/>
                </a:solidFill>
                <a:latin typeface="Times New Roman" pitchFamily="18" charset="0"/>
              </a:rPr>
              <a:t>анықтау</a:t>
            </a:r>
            <a:r>
              <a:rPr lang="ru-RU" sz="27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sz="2700" dirty="0" err="1">
                <a:solidFill>
                  <a:srgbClr val="002060"/>
                </a:solidFill>
                <a:latin typeface="Times New Roman" pitchFamily="18" charset="0"/>
              </a:rPr>
              <a:t>үшін</a:t>
            </a:r>
            <a:r>
              <a:rPr lang="ru-RU" sz="27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sz="2700" dirty="0" err="1">
                <a:solidFill>
                  <a:srgbClr val="002060"/>
                </a:solidFill>
                <a:latin typeface="Times New Roman" pitchFamily="18" charset="0"/>
              </a:rPr>
              <a:t>пайдалануға</a:t>
            </a:r>
            <a:r>
              <a:rPr lang="ru-RU" sz="27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ru-RU" sz="2700" dirty="0" err="1">
                <a:solidFill>
                  <a:srgbClr val="002060"/>
                </a:solidFill>
                <a:latin typeface="Times New Roman" pitchFamily="18" charset="0"/>
              </a:rPr>
              <a:t>болады</a:t>
            </a:r>
            <a:r>
              <a:rPr lang="ru-RU" sz="2700" dirty="0">
                <a:solidFill>
                  <a:srgbClr val="002060"/>
                </a:solidFill>
                <a:latin typeface="Times New Roman" pitchFamily="18" charset="0"/>
              </a:rPr>
              <a:t>.</a:t>
            </a:r>
            <a:br>
              <a:rPr lang="ru-RU" sz="3200" dirty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kk-KZ" sz="32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br>
              <a:rPr lang="ru-RU" sz="3200" dirty="0">
                <a:solidFill>
                  <a:srgbClr val="002060"/>
                </a:solidFill>
                <a:latin typeface="Times New Roman" pitchFamily="18" charset="0"/>
              </a:rPr>
            </a:br>
            <a:br>
              <a:rPr lang="ru-RU" sz="3200" dirty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kk-KZ" sz="3800" dirty="0">
                <a:solidFill>
                  <a:srgbClr val="002060"/>
                </a:solidFill>
                <a:latin typeface="Times New Roman" pitchFamily="18" charset="0"/>
              </a:rPr>
              <a:t>         </a:t>
            </a:r>
            <a:br>
              <a:rPr lang="kk-KZ" sz="3800" dirty="0">
                <a:solidFill>
                  <a:srgbClr val="002060"/>
                </a:solidFill>
                <a:latin typeface="Times New Roman" pitchFamily="18" charset="0"/>
              </a:rPr>
            </a:br>
            <a:br>
              <a:rPr lang="ru-RU" sz="3800" dirty="0">
                <a:solidFill>
                  <a:srgbClr val="002060"/>
                </a:solidFill>
                <a:latin typeface="Times New Roman" pitchFamily="18" charset="0"/>
              </a:rPr>
            </a:br>
            <a:endParaRPr lang="ru-RU" sz="3800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490864"/>
              </p:ext>
            </p:extLst>
          </p:nvPr>
        </p:nvGraphicFramePr>
        <p:xfrm>
          <a:off x="323528" y="1844824"/>
          <a:ext cx="8496944" cy="4608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8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2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8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2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Қадам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Әрекет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Сонда мотордың айналым саны құрайды: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563"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Бағдарлама басталады, мотор әлі айналым жасаған жоқ.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0 градус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133"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Мотор алға бір толық айналым (360 градус) жасайды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360 градус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619"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Мотор қайтадан алға бір толық айналым жасайды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720 градус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178"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Мотор алға қарай 60 градусқа бұрылады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780 градус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360"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Мотор алға қарай 30 градусқа бұрылады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750 градус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8283"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Мотордың айналым көрсеткіштері түсіріледі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0 градус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3840"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Мотор артқа қарай 100 градусқа бұрылады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-100 градус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9399"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Мотор артқа қарай 60 градусқа бұрылады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-160 градус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Мотор алға қарай 360 градусқа бұрылады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200 градус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3626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404665"/>
            <a:ext cx="7725544" cy="17281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МОТОРДЫҢ</a:t>
            </a:r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АЙНАЛУ</a:t>
            </a:r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ТЕТІГІН</a:t>
            </a:r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ПАЙДАЛАНУ</a:t>
            </a:r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МЫСАЛДАРЫ</a:t>
            </a:r>
            <a:endParaRPr lang="ru-RU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1600" i="1" dirty="0" err="1">
                <a:latin typeface="Arial" pitchFamily="34" charset="0"/>
                <a:ea typeface="Times New Roman" pitchFamily="18" charset="0"/>
                <a:cs typeface="Verdana" pitchFamily="34" charset="0"/>
              </a:rPr>
              <a:t>Сызба</a:t>
            </a:r>
            <a:r>
              <a:rPr lang="ru-RU" sz="1600" i="1" dirty="0">
                <a:latin typeface="Arial" pitchFamily="34" charset="0"/>
                <a:ea typeface="Times New Roman" pitchFamily="18" charset="0"/>
                <a:cs typeface="Verdana" pitchFamily="34" charset="0"/>
              </a:rPr>
              <a:t> </a:t>
            </a:r>
            <a:r>
              <a:rPr lang="ru-RU" sz="1600" i="1" dirty="0" err="1">
                <a:latin typeface="Arial" pitchFamily="34" charset="0"/>
                <a:ea typeface="Times New Roman" pitchFamily="18" charset="0"/>
                <a:cs typeface="Verdana" pitchFamily="34" charset="0"/>
              </a:rPr>
              <a:t>бойынша</a:t>
            </a:r>
            <a:r>
              <a:rPr lang="ru-RU" sz="1600" i="1" dirty="0">
                <a:latin typeface="Arial" pitchFamily="34" charset="0"/>
                <a:ea typeface="Times New Roman" pitchFamily="18" charset="0"/>
                <a:cs typeface="Verdana" pitchFamily="34" charset="0"/>
              </a:rPr>
              <a:t> </a:t>
            </a:r>
            <a:r>
              <a:rPr lang="ru-RU" sz="1600" i="1" dirty="0" err="1">
                <a:latin typeface="Arial" pitchFamily="34" charset="0"/>
                <a:ea typeface="Times New Roman" pitchFamily="18" charset="0"/>
                <a:cs typeface="Verdana" pitchFamily="34" charset="0"/>
              </a:rPr>
              <a:t>белгілі</a:t>
            </a:r>
            <a:r>
              <a:rPr lang="ru-RU" sz="1600" i="1" dirty="0">
                <a:latin typeface="Arial" pitchFamily="34" charset="0"/>
                <a:ea typeface="Times New Roman" pitchFamily="18" charset="0"/>
                <a:cs typeface="Verdana" pitchFamily="34" charset="0"/>
              </a:rPr>
              <a:t> </a:t>
            </a:r>
            <a:r>
              <a:rPr lang="ru-RU" sz="1600" i="1" dirty="0" err="1">
                <a:latin typeface="Arial" pitchFamily="34" charset="0"/>
                <a:ea typeface="Times New Roman" pitchFamily="18" charset="0"/>
                <a:cs typeface="Verdana" pitchFamily="34" charset="0"/>
              </a:rPr>
              <a:t>қашықтыққа</a:t>
            </a:r>
            <a:r>
              <a:rPr lang="ru-RU" sz="1600" i="1" dirty="0">
                <a:latin typeface="Arial" pitchFamily="34" charset="0"/>
                <a:ea typeface="Times New Roman" pitchFamily="18" charset="0"/>
                <a:cs typeface="Verdana" pitchFamily="34" charset="0"/>
              </a:rPr>
              <a:t> </a:t>
            </a:r>
            <a:r>
              <a:rPr lang="ru-RU" sz="1600" i="1" dirty="0" err="1">
                <a:latin typeface="Arial" pitchFamily="34" charset="0"/>
                <a:ea typeface="Times New Roman" pitchFamily="18" charset="0"/>
                <a:cs typeface="Verdana" pitchFamily="34" charset="0"/>
              </a:rPr>
              <a:t>жүру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3" name="Рисунок 202" descr="Описание: C:\Users\Aigul Sadvakassova\Desktop\робототехника\Робототехника КУРС\окулык\media\image173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41" y="1844824"/>
            <a:ext cx="8491725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08735" y="4005064"/>
            <a:ext cx="8424936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Бұл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бағдарлама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мотор 2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айналым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жасағанға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дейін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роботты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тік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жүруге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содан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кейін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мотор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жалпы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алғанда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6,5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айналым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жасағанша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иректеліп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қозғалуға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мәжбүрлейді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Ол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алдымен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бір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дөңгелегін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содан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кейін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екіншісін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қозғалта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отырып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иректеліп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жылжиды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 В мотор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жалпы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алғанда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6,5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айналым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орындап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болмайынша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rgbClr val="2E74B5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циклді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иректеліп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қозғалу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қайталанады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Бағдарлама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моторының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айналу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тетігі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жалпы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алғанда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6,5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айналым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өлшегенде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циклды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тоқтату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үшін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«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Мотордың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айналуы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Айналымдар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»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режимінде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циклді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пайдаланады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 6,5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айналым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жасау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үшін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басында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алға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қозғалу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кезіндегі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2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айналымды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қоспағанда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тек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иректеліп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қозғалуды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өлшеңіз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В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моторының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айналу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тетігінің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көрсеткіштері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«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Лақтыру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»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режимінде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мотордың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айналу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блогын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пайдалана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отырып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иректеліп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жылжығанға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дейін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нөлге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лақтырылған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762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5" y="623028"/>
            <a:ext cx="816796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Гироскопиялық</a:t>
            </a:r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тетікті</a:t>
            </a:r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пайдалану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C:\Users\Aigul Sadvakassova\Desktop\робототехника\Робототехника КУРС\окулык\media\image175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567" y="2134800"/>
            <a:ext cx="2470859" cy="172819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3067506" y="2132856"/>
            <a:ext cx="585603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Гироскопиялық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тетік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айналу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қозғалысын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анықтайды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гироскопиялық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тетікті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тетік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корпусындағы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нұсқар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бағыты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айналдырсаңыз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тетік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секундына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градуспен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айналу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жылжамдығын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анықтай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айналу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жылдамдығын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роботыңыздың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бұрылу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уақытын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аударылып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түсу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уақытын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анықтау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пайдалана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аласыз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Бұдан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гироскопиялық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тетік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айналудың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бұрышын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градустарда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тіркейді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осы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айналу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бұрышын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роботыңыз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қаншалықты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бұрылғанын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анықтау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пайдалана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аласыз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5820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5FAF607-EC3C-4D7C-9062-2F66275B6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47240"/>
          </a:xfrm>
        </p:spPr>
        <p:txBody>
          <a:bodyPr anchor="ctr">
            <a:normAutofit/>
          </a:bodyPr>
          <a:lstStyle/>
          <a:p>
            <a:pPr indent="449580" algn="just">
              <a:lnSpc>
                <a:spcPct val="90000"/>
              </a:lnSpc>
            </a:pPr>
            <a:r>
              <a:rPr lang="kk-KZ" sz="2200" dirty="0">
                <a:latin typeface="Times New Roman" pitchFamily="18" charset="0"/>
                <a:ea typeface="+mn-ea"/>
                <a:cs typeface="Times New Roman" pitchFamily="18" charset="0"/>
              </a:rPr>
              <a:t>Гироскопиялық датчик роботтың айналу қозғалысын және оның бағытындағы өзгерістерді өлшейді. </a:t>
            </a:r>
          </a:p>
          <a:p>
            <a:pPr indent="449580" algn="just">
              <a:lnSpc>
                <a:spcPct val="90000"/>
              </a:lnSpc>
            </a:pPr>
            <a:r>
              <a:rPr lang="kk-KZ" sz="2200" dirty="0">
                <a:latin typeface="Times New Roman" pitchFamily="18" charset="0"/>
                <a:ea typeface="+mn-ea"/>
                <a:cs typeface="Times New Roman" pitchFamily="18" charset="0"/>
              </a:rPr>
              <a:t>Оқушылар бұрыштарды өлшей алады, теңгеруші роботтарды жасап, көптеген шынайы құрылғыларда, мысалы, Segway® самокатында қолданылатын технологияларды зерттей алады.</a:t>
            </a:r>
          </a:p>
          <a:p>
            <a:pPr>
              <a:lnSpc>
                <a:spcPct val="90000"/>
              </a:lnSpc>
            </a:pPr>
            <a:endParaRPr lang="kk-KZ" sz="1400" dirty="0"/>
          </a:p>
        </p:txBody>
      </p:sp>
      <p:pic>
        <p:nvPicPr>
          <p:cNvPr id="2050" name="Рисунок 4">
            <a:extLst>
              <a:ext uri="{FF2B5EF4-FFF2-40B4-BE49-F238E27FC236}">
                <a16:creationId xmlns:a16="http://schemas.microsoft.com/office/drawing/2014/main" id="{3F30ADA2-D17E-4E85-BB08-EEEC68E8B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" t="16074"/>
          <a:stretch>
            <a:fillRect/>
          </a:stretch>
        </p:blipFill>
        <p:spPr bwMode="auto">
          <a:xfrm>
            <a:off x="425479" y="2852936"/>
            <a:ext cx="8229600" cy="224724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1320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Рисунок 4">
            <a:extLst>
              <a:ext uri="{FF2B5EF4-FFF2-40B4-BE49-F238E27FC236}">
                <a16:creationId xmlns:a16="http://schemas.microsoft.com/office/drawing/2014/main" id="{557461D5-0B22-4762-84BF-73A627008C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2015331"/>
            <a:ext cx="4038600" cy="369570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FB5313CE-FB34-47CA-9EC0-0B3F05ABBF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764704"/>
            <a:ext cx="4038600" cy="536145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Ctr="0" compatLnSpc="1">
            <a:prstTxWarp prst="textNoShape">
              <a:avLst/>
            </a:prstTxWarp>
            <a:norm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>
                <a:tab pos="457200" algn="l"/>
              </a:tabLst>
            </a:pPr>
            <a:r>
              <a:rPr kumimoji="0" lang="ru-RU" altLang="kk-KZ" sz="2400" b="1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Техникалық</a:t>
            </a:r>
            <a:r>
              <a:rPr kumimoji="0" lang="ru-RU" altLang="kk-KZ" sz="2400" b="1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ru-RU" altLang="kk-KZ" sz="2400" b="1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спецификациялары</a:t>
            </a:r>
            <a:r>
              <a:rPr kumimoji="0" lang="ru-RU" altLang="kk-KZ" sz="2400" b="1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мен </a:t>
            </a:r>
            <a:r>
              <a:rPr kumimoji="0" lang="ru-RU" altLang="kk-KZ" sz="2400" b="1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ерекшеліктері</a:t>
            </a:r>
            <a:endParaRPr kumimoji="0" lang="ru-RU" altLang="kk-KZ" sz="2400" b="0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  <a:p>
            <a:pPr marL="0" marR="0" lvl="0" indent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altLang="kk-KZ" sz="24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Бұрыштарды</a:t>
            </a:r>
            <a:r>
              <a:rPr kumimoji="0" lang="ru-RU" altLang="kk-KZ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ru-RU" altLang="kk-KZ" sz="24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өлшеу</a:t>
            </a:r>
            <a:r>
              <a:rPr kumimoji="0" lang="ru-RU" altLang="kk-KZ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ru-RU" altLang="kk-KZ" sz="24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режимі</a:t>
            </a:r>
            <a:r>
              <a:rPr kumimoji="0" lang="ru-RU" altLang="kk-KZ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ru-RU" altLang="kk-KZ" sz="24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бұрыштарды</a:t>
            </a:r>
            <a:r>
              <a:rPr kumimoji="0" lang="ru-RU" altLang="kk-KZ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+/-3 градус </a:t>
            </a:r>
            <a:r>
              <a:rPr kumimoji="0" lang="ru-RU" altLang="kk-KZ" sz="24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дәлдігінде</a:t>
            </a:r>
            <a:r>
              <a:rPr kumimoji="0" lang="ru-RU" altLang="kk-KZ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ru-RU" altLang="kk-KZ" sz="24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өлшеуге</a:t>
            </a:r>
            <a:r>
              <a:rPr kumimoji="0" lang="ru-RU" altLang="kk-KZ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ru-RU" altLang="kk-KZ" sz="24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мүмкіндік</a:t>
            </a:r>
            <a:r>
              <a:rPr kumimoji="0" lang="ru-RU" altLang="kk-KZ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ru-RU" altLang="kk-KZ" sz="24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береді</a:t>
            </a:r>
            <a:r>
              <a:rPr kumimoji="0" lang="ru-RU" altLang="kk-KZ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;</a:t>
            </a:r>
          </a:p>
          <a:p>
            <a:pPr marL="0" marR="0" lvl="0" indent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altLang="kk-KZ" sz="24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гироскопиялық</a:t>
            </a:r>
            <a:r>
              <a:rPr kumimoji="0" lang="ru-RU" altLang="kk-KZ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ru-RU" altLang="kk-KZ" sz="24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режимде</a:t>
            </a:r>
            <a:r>
              <a:rPr kumimoji="0" lang="ru-RU" altLang="kk-KZ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ru-RU" altLang="kk-KZ" sz="24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максималды</a:t>
            </a:r>
            <a:r>
              <a:rPr kumimoji="0" lang="ru-RU" altLang="kk-KZ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440 градус/секунд </a:t>
            </a:r>
            <a:r>
              <a:rPr kumimoji="0" lang="ru-RU" altLang="kk-KZ" sz="24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көрсете</a:t>
            </a:r>
            <a:r>
              <a:rPr kumimoji="0" lang="ru-RU" altLang="kk-KZ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ru-RU" altLang="kk-KZ" sz="24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алады</a:t>
            </a:r>
            <a:r>
              <a:rPr kumimoji="0" lang="ru-RU" altLang="kk-KZ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;</a:t>
            </a:r>
          </a:p>
          <a:p>
            <a:pPr marL="0" marR="0" lvl="0" indent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altLang="kk-KZ" sz="24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сұрау</a:t>
            </a:r>
            <a:r>
              <a:rPr kumimoji="0" lang="ru-RU" altLang="kk-KZ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ru-RU" altLang="kk-KZ" sz="24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жиілігі</a:t>
            </a:r>
            <a:r>
              <a:rPr kumimoji="0" lang="ru-RU" altLang="kk-KZ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1 кГц-</a:t>
            </a:r>
            <a:r>
              <a:rPr kumimoji="0" lang="ru-RU" altLang="kk-KZ" sz="24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ке</a:t>
            </a:r>
            <a:r>
              <a:rPr kumimoji="0" lang="ru-RU" altLang="kk-KZ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</a:t>
            </a:r>
            <a:r>
              <a:rPr kumimoji="0" lang="ru-RU" altLang="kk-KZ" sz="2400" b="0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дейін</a:t>
            </a:r>
            <a:r>
              <a:rPr kumimoji="0" lang="ru-RU" altLang="kk-KZ" sz="24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18600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3900</TotalTime>
  <Words>762</Words>
  <Application>Microsoft Office PowerPoint</Application>
  <PresentationFormat>Экран (4:3)</PresentationFormat>
  <Paragraphs>98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Tahoma</vt:lpstr>
      <vt:lpstr>Times New Roman</vt:lpstr>
      <vt:lpstr>Тема Office</vt:lpstr>
      <vt:lpstr>LEGO®MINDSTORMS®EV3. Мотордың айналу тетігін пайдалану  </vt:lpstr>
      <vt:lpstr>Мотордың айналу тетігі</vt:lpstr>
      <vt:lpstr>Презентация PowerPoint</vt:lpstr>
      <vt:lpstr>МОТОРДЫҢ АЙНАЛУ БАҒЫТЫ ЖӘНЕ АЙНАЛЫМДАРДЫҢ ЖАЛПЫ САНЫ </vt:lpstr>
      <vt:lpstr>  Мотордың айналу тетігін сонымен қатар мотор қазіргі кезде қандай қуаттылық деңгейімен айналып жатқанын анықтау үшін пайдалануға болады.               </vt:lpstr>
      <vt:lpstr>Презентация PowerPoint</vt:lpstr>
      <vt:lpstr>Презентация PowerPoint</vt:lpstr>
      <vt:lpstr>Гироскопиялық датчик роботтың айналу қозғалысын және оның бағытындағы өзгерістерді өлшейді.  Оқушылар бұрыштарды өлшей алады, теңгеруші роботтарды жасап, көптеген шынайы құрылғыларда, мысалы, Segway® самокатында қолданылатын технологияларды зерттей алады. </vt:lpstr>
      <vt:lpstr>Презентация PowerPoint</vt:lpstr>
      <vt:lpstr>ГИРОСКОПИЯЛЫҚ ТЕТІКТІҢ ДЕРЕКТЕРІ </vt:lpstr>
      <vt:lpstr>Гироскопиялық тетікті пайдалану мысалдары сіздің бағдарламаңызда төменде берілген.</vt:lpstr>
      <vt:lpstr>Презентация PowerPoint</vt:lpstr>
      <vt:lpstr>Бақылау сұрақтары</vt:lpstr>
      <vt:lpstr>Қолданылған әдебиеттер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Деректерді өңдеуде процессорларды  параллель қолдану</dc:title>
  <dc:creator>23</dc:creator>
  <cp:lastModifiedBy>Карелхан Нурсауле</cp:lastModifiedBy>
  <cp:revision>462</cp:revision>
  <cp:lastPrinted>2020-01-29T03:16:21Z</cp:lastPrinted>
  <dcterms:created xsi:type="dcterms:W3CDTF">2015-06-01T09:04:29Z</dcterms:created>
  <dcterms:modified xsi:type="dcterms:W3CDTF">2021-11-10T18:10:00Z</dcterms:modified>
</cp:coreProperties>
</file>