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0" r:id="rId1"/>
  </p:sldMasterIdLst>
  <p:notesMasterIdLst>
    <p:notesMasterId r:id="rId13"/>
  </p:notesMasterIdLst>
  <p:handoutMasterIdLst>
    <p:handoutMasterId r:id="rId14"/>
  </p:handoutMasterIdLst>
  <p:sldIdLst>
    <p:sldId id="285" r:id="rId2"/>
    <p:sldId id="428" r:id="rId3"/>
    <p:sldId id="452" r:id="rId4"/>
    <p:sldId id="466" r:id="rId5"/>
    <p:sldId id="467" r:id="rId6"/>
    <p:sldId id="468" r:id="rId7"/>
    <p:sldId id="469" r:id="rId8"/>
    <p:sldId id="470" r:id="rId9"/>
    <p:sldId id="473" r:id="rId10"/>
    <p:sldId id="476" r:id="rId11"/>
    <p:sldId id="343"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B9DA"/>
    <a:srgbClr val="B3C9E3"/>
    <a:srgbClr val="B6CB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p:cViewPr varScale="1">
        <p:scale>
          <a:sx n="68" d="100"/>
          <a:sy n="68" d="100"/>
        </p:scale>
        <p:origin x="148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9EF45D-1217-4EF8-B7BC-924A8736F2A4}" type="datetimeFigureOut">
              <a:rPr lang="ru-RU" smtClean="0"/>
              <a:t>11.11.2021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23809D-346D-4A16-9164-735B4A850B57}" type="slidenum">
              <a:rPr lang="ru-RU" smtClean="0"/>
              <a:t>‹#›</a:t>
            </a:fld>
            <a:endParaRPr lang="ru-RU"/>
          </a:p>
        </p:txBody>
      </p:sp>
    </p:spTree>
    <p:extLst>
      <p:ext uri="{BB962C8B-B14F-4D97-AF65-F5344CB8AC3E}">
        <p14:creationId xmlns:p14="http://schemas.microsoft.com/office/powerpoint/2010/main" val="806070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2F29B08-BB41-4F37-8520-F2678139B252}" type="datetimeFigureOut">
              <a:rPr lang="ru-RU"/>
              <a:pPr>
                <a:defRPr/>
              </a:pPr>
              <a:t>11.11.2021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36C7349-8787-43CD-9C38-DE4D5F39D754}" type="slidenum">
              <a:rPr lang="ru-RU"/>
              <a:pPr>
                <a:defRPr/>
              </a:pPr>
              <a:t>‹#›</a:t>
            </a:fld>
            <a:endParaRPr lang="ru-RU" dirty="0"/>
          </a:p>
        </p:txBody>
      </p:sp>
    </p:spTree>
    <p:extLst>
      <p:ext uri="{BB962C8B-B14F-4D97-AF65-F5344CB8AC3E}">
        <p14:creationId xmlns:p14="http://schemas.microsoft.com/office/powerpoint/2010/main" val="4453457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36C7349-8787-43CD-9C38-DE4D5F39D754}" type="slidenum">
              <a:rPr lang="ru-RU" smtClean="0"/>
              <a:pPr>
                <a:defRPr/>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8" name="Нижний колонтитул 7"/>
          <p:cNvSpPr>
            <a:spLocks noGrp="1"/>
          </p:cNvSpPr>
          <p:nvPr>
            <p:ph type="ftr" sz="quarter" idx="11"/>
          </p:nvPr>
        </p:nvSpPr>
        <p:spPr/>
        <p:txBody>
          <a:bodyPr/>
          <a:lstStyle/>
          <a:p>
            <a:pPr>
              <a:defRPr/>
            </a:pPr>
            <a:endParaRPr lang="ru-RU" dirty="0"/>
          </a:p>
        </p:txBody>
      </p:sp>
      <p:sp>
        <p:nvSpPr>
          <p:cNvPr id="9" name="Номер слайда 8"/>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4" name="Нижний колонтитул 3"/>
          <p:cNvSpPr>
            <a:spLocks noGrp="1"/>
          </p:cNvSpPr>
          <p:nvPr>
            <p:ph type="ftr" sz="quarter" idx="11"/>
          </p:nvPr>
        </p:nvSpPr>
        <p:spPr/>
        <p:txBody>
          <a:bodyPr/>
          <a:lstStyle/>
          <a:p>
            <a:pPr>
              <a:defRPr/>
            </a:pPr>
            <a:endParaRPr lang="ru-RU" dirty="0"/>
          </a:p>
        </p:txBody>
      </p:sp>
      <p:sp>
        <p:nvSpPr>
          <p:cNvPr id="5" name="Номер слайда 4"/>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3" name="Нижний колонтитул 2"/>
          <p:cNvSpPr>
            <a:spLocks noGrp="1"/>
          </p:cNvSpPr>
          <p:nvPr>
            <p:ph type="ftr" sz="quarter" idx="11"/>
          </p:nvPr>
        </p:nvSpPr>
        <p:spPr/>
        <p:txBody>
          <a:bodyPr/>
          <a:lstStyle/>
          <a:p>
            <a:pPr>
              <a:defRPr/>
            </a:pPr>
            <a:endParaRPr lang="ru-RU" dirty="0"/>
          </a:p>
        </p:txBody>
      </p:sp>
      <p:sp>
        <p:nvSpPr>
          <p:cNvPr id="4" name="Номер слайда 3"/>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1512D4F-E5D5-4435-85AA-90CCC7E5F8A9}" type="slidenum">
              <a:rPr lang="ru-RU" smtClean="0"/>
              <a:pPr>
                <a:defRPr/>
              </a:pPr>
              <a:t>‹#›</a:t>
            </a:fld>
            <a:endParaRPr lang="ru-RU" dirty="0"/>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6219" y="1448780"/>
            <a:ext cx="7920880" cy="1872208"/>
          </a:xfrm>
          <a:effectLst>
            <a:outerShdw dist="20000" dir="5400000" rotWithShape="0">
              <a:srgbClr val="000000">
                <a:alpha val="37999"/>
              </a:srgbClr>
            </a:outerShdw>
          </a:effectLst>
        </p:spPr>
        <p:txBody>
          <a:bodyPr>
            <a:normAutofit/>
          </a:bodyPr>
          <a:lstStyle/>
          <a:p>
            <a:r>
              <a:rPr lang="kk-KZ" sz="3200" b="1" cap="all" dirty="0">
                <a:solidFill>
                  <a:schemeClr val="tx2"/>
                </a:solidFill>
                <a:latin typeface="Times New Roman" pitchFamily="18" charset="0"/>
                <a:cs typeface="Times New Roman" pitchFamily="18" charset="0"/>
              </a:rPr>
              <a:t>LEGO®MINDSTORMS®EV3. Басқару файлдары.</a:t>
            </a:r>
            <a:br>
              <a:rPr lang="ru-RU" sz="3200" dirty="0"/>
            </a:br>
            <a:endParaRPr lang="en-US" sz="3200" dirty="0">
              <a:solidFill>
                <a:schemeClr val="tx2"/>
              </a:solidFill>
              <a:latin typeface="Times New Roman" pitchFamily="18" charset="0"/>
              <a:cs typeface="Times New Roman" pitchFamily="18" charset="0"/>
            </a:endParaRPr>
          </a:p>
        </p:txBody>
      </p:sp>
      <p:sp>
        <p:nvSpPr>
          <p:cNvPr id="5" name="Прямоугольник 4"/>
          <p:cNvSpPr/>
          <p:nvPr/>
        </p:nvSpPr>
        <p:spPr>
          <a:xfrm>
            <a:off x="683568" y="332656"/>
            <a:ext cx="8136904" cy="369332"/>
          </a:xfrm>
          <a:prstGeom prst="rect">
            <a:avLst/>
          </a:prstGeom>
        </p:spPr>
        <p:txBody>
          <a:bodyPr wrap="square">
            <a:spAutoFit/>
          </a:bodyPr>
          <a:lstStyle/>
          <a:p>
            <a:pPr algn="ctr"/>
            <a:r>
              <a:rPr lang="kk-KZ" b="1" dirty="0">
                <a:latin typeface="Times New Roman" pitchFamily="18" charset="0"/>
                <a:cs typeface="Times New Roman" pitchFamily="18" charset="0"/>
              </a:rPr>
              <a:t>Л.Н. Гумилев атындағы Еуразия ұлттық университеті</a:t>
            </a:r>
            <a:endParaRPr lang="ru-RU" dirty="0">
              <a:latin typeface="Times New Roman" pitchFamily="18" charset="0"/>
              <a:cs typeface="Times New Roman" pitchFamily="18" charset="0"/>
            </a:endParaRPr>
          </a:p>
        </p:txBody>
      </p:sp>
      <p:pic>
        <p:nvPicPr>
          <p:cNvPr id="6" name="Рисунок 5"/>
          <p:cNvPicPr/>
          <p:nvPr/>
        </p:nvPicPr>
        <p:blipFill>
          <a:blip r:embed="rId3" cstate="print"/>
          <a:srcRect/>
          <a:stretch>
            <a:fillRect/>
          </a:stretch>
        </p:blipFill>
        <p:spPr bwMode="auto">
          <a:xfrm>
            <a:off x="3973261" y="3653893"/>
            <a:ext cx="1557518" cy="1224136"/>
          </a:xfrm>
          <a:prstGeom prst="rect">
            <a:avLst/>
          </a:prstGeom>
          <a:noFill/>
          <a:ln w="9525">
            <a:noFill/>
            <a:miter lim="800000"/>
            <a:headEnd/>
            <a:tailEnd/>
          </a:ln>
        </p:spPr>
      </p:pic>
      <p:sp>
        <p:nvSpPr>
          <p:cNvPr id="7" name="Прямоугольник 6">
            <a:extLst>
              <a:ext uri="{FF2B5EF4-FFF2-40B4-BE49-F238E27FC236}">
                <a16:creationId xmlns:a16="http://schemas.microsoft.com/office/drawing/2014/main" id="{99827A0E-4B7C-4650-9B53-AD0D5C96A689}"/>
              </a:ext>
            </a:extLst>
          </p:cNvPr>
          <p:cNvSpPr>
            <a:spLocks noChangeArrowheads="1"/>
          </p:cNvSpPr>
          <p:nvPr/>
        </p:nvSpPr>
        <p:spPr bwMode="auto">
          <a:xfrm>
            <a:off x="2757665" y="5411423"/>
            <a:ext cx="42179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k-KZ" dirty="0">
                <a:solidFill>
                  <a:srgbClr val="242424"/>
                </a:solidFill>
                <a:latin typeface="Tahoma" panose="020B0604030504040204" pitchFamily="34" charset="0"/>
                <a:cs typeface="Calibri" panose="020F0502020204030204" pitchFamily="34" charset="0"/>
              </a:rPr>
              <a:t>Лектор: Информатика </a:t>
            </a:r>
            <a:r>
              <a:rPr lang="ru-RU" altLang="kk-KZ" dirty="0" err="1">
                <a:solidFill>
                  <a:srgbClr val="242424"/>
                </a:solidFill>
                <a:latin typeface="Tahoma" panose="020B0604030504040204" pitchFamily="34" charset="0"/>
                <a:cs typeface="Calibri" panose="020F0502020204030204" pitchFamily="34" charset="0"/>
              </a:rPr>
              <a:t>кафедрасының</a:t>
            </a:r>
            <a:r>
              <a:rPr lang="ru-RU" altLang="kk-KZ" dirty="0">
                <a:solidFill>
                  <a:srgbClr val="242424"/>
                </a:solidFill>
                <a:latin typeface="Tahoma" panose="020B0604030504040204" pitchFamily="34" charset="0"/>
                <a:cs typeface="Calibri" panose="020F0502020204030204" pitchFamily="34" charset="0"/>
              </a:rPr>
              <a:t> </a:t>
            </a:r>
            <a:r>
              <a:rPr lang="ru-RU" altLang="kk-KZ" dirty="0" err="1">
                <a:solidFill>
                  <a:srgbClr val="242424"/>
                </a:solidFill>
                <a:latin typeface="Tahoma" panose="020B0604030504040204" pitchFamily="34" charset="0"/>
                <a:cs typeface="Calibri" panose="020F0502020204030204" pitchFamily="34" charset="0"/>
              </a:rPr>
              <a:t>доценті</a:t>
            </a:r>
            <a:r>
              <a:rPr lang="ru-RU" altLang="kk-KZ" dirty="0">
                <a:solidFill>
                  <a:srgbClr val="242424"/>
                </a:solidFill>
                <a:latin typeface="Tahoma" panose="020B0604030504040204" pitchFamily="34" charset="0"/>
                <a:cs typeface="Calibri" panose="020F0502020204030204" pitchFamily="34" charset="0"/>
              </a:rPr>
              <a:t>, </a:t>
            </a:r>
            <a:r>
              <a:rPr lang="en-US" altLang="kk-KZ" dirty="0">
                <a:solidFill>
                  <a:srgbClr val="242424"/>
                </a:solidFill>
                <a:latin typeface="Tahoma" panose="020B0604030504040204" pitchFamily="34" charset="0"/>
                <a:cs typeface="Calibri" panose="020F0502020204030204" pitchFamily="34" charset="0"/>
              </a:rPr>
              <a:t>PhD </a:t>
            </a:r>
            <a:r>
              <a:rPr lang="ru-RU" altLang="kk-KZ" dirty="0">
                <a:solidFill>
                  <a:srgbClr val="242424"/>
                </a:solidFill>
                <a:latin typeface="Tahoma" panose="020B0604030504040204" pitchFamily="34" charset="0"/>
                <a:cs typeface="Calibri" panose="020F0502020204030204" pitchFamily="34" charset="0"/>
              </a:rPr>
              <a:t>Карелхан Н. </a:t>
            </a:r>
            <a:endParaRPr lang="ru-RU" altLang="kk-K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1143000"/>
          </a:xfrm>
        </p:spPr>
        <p:txBody>
          <a:bodyPr>
            <a:normAutofit fontScale="90000"/>
          </a:bodyPr>
          <a:lstStyle/>
          <a:p>
            <a:r>
              <a:rPr lang="kk-KZ" dirty="0"/>
              <a:t>Қолданылған әдебиеттер</a:t>
            </a:r>
            <a:br>
              <a:rPr lang="kk-KZ" dirty="0"/>
            </a:br>
            <a:endParaRPr lang="ru-RU" dirty="0"/>
          </a:p>
        </p:txBody>
      </p:sp>
      <p:sp>
        <p:nvSpPr>
          <p:cNvPr id="3" name="Объект 2"/>
          <p:cNvSpPr>
            <a:spLocks noGrp="1"/>
          </p:cNvSpPr>
          <p:nvPr>
            <p:ph idx="1"/>
          </p:nvPr>
        </p:nvSpPr>
        <p:spPr/>
        <p:txBody>
          <a:bodyPr>
            <a:normAutofit/>
          </a:bodyPr>
          <a:lstStyle/>
          <a:p>
            <a:pPr lvl="1"/>
            <a:r>
              <a:rPr lang="kk-KZ" dirty="0"/>
              <a:t>Халықаралық ақпаратты-технологиялар университеті LEGO EV3 бойынша оқу құралы. Алматы, 2016</a:t>
            </a:r>
            <a:endParaRPr lang="ru-RU" sz="3600" dirty="0"/>
          </a:p>
          <a:p>
            <a:pPr lvl="1"/>
            <a:r>
              <a:rPr lang="kk-KZ" dirty="0"/>
              <a:t> Lego Education https://education.lego.com/ru-ru/downloads/mindstorms-ev3/curriculum      //18.06.2020</a:t>
            </a:r>
            <a:endParaRPr lang="ru-RU" sz="3600" dirty="0"/>
          </a:p>
          <a:p>
            <a:pPr lvl="1"/>
            <a:r>
              <a:rPr lang="kk-KZ" dirty="0"/>
              <a:t>https://leally.ru/kk/chem-otkryt-fajjl/spravochnik-funkcii-arduino-yazyki-programmirovaniya/ //18.06.2020</a:t>
            </a:r>
            <a:endParaRPr lang="ru-RU" sz="3600" dirty="0"/>
          </a:p>
          <a:p>
            <a:endParaRPr lang="ru-RU" dirty="0"/>
          </a:p>
        </p:txBody>
      </p:sp>
    </p:spTree>
    <p:extLst>
      <p:ext uri="{BB962C8B-B14F-4D97-AF65-F5344CB8AC3E}">
        <p14:creationId xmlns:p14="http://schemas.microsoft.com/office/powerpoint/2010/main" val="915870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p:cNvSpPr>
          <p:nvPr>
            <p:ph idx="1"/>
          </p:nvPr>
        </p:nvSpPr>
        <p:spPr>
          <a:xfrm>
            <a:off x="457200" y="692696"/>
            <a:ext cx="8229600" cy="5433467"/>
          </a:xfrm>
        </p:spPr>
        <p:txBody>
          <a:bodyPr/>
          <a:lstStyle/>
          <a:p>
            <a:pPr>
              <a:buFont typeface="Arial" charset="0"/>
              <a:buNone/>
            </a:pPr>
            <a:endParaRPr lang="kk-KZ" dirty="0"/>
          </a:p>
          <a:p>
            <a:pPr algn="ctr">
              <a:buFont typeface="Arial" charset="0"/>
              <a:buNone/>
            </a:pPr>
            <a:endParaRPr lang="kk-KZ" sz="4400" b="1" dirty="0">
              <a:solidFill>
                <a:schemeClr val="tx2"/>
              </a:solidFill>
              <a:latin typeface="Times New Roman" pitchFamily="18" charset="0"/>
            </a:endParaRPr>
          </a:p>
          <a:p>
            <a:pPr algn="ctr">
              <a:buFont typeface="Arial" charset="0"/>
              <a:buNone/>
            </a:pPr>
            <a:r>
              <a:rPr lang="kk-KZ" sz="4400" b="1" dirty="0">
                <a:solidFill>
                  <a:schemeClr val="tx2"/>
                </a:solidFill>
                <a:latin typeface="Times New Roman" pitchFamily="18" charset="0"/>
              </a:rPr>
              <a:t>Назар аударып </a:t>
            </a:r>
          </a:p>
          <a:p>
            <a:pPr algn="ctr">
              <a:buFont typeface="Arial" charset="0"/>
              <a:buNone/>
            </a:pPr>
            <a:r>
              <a:rPr lang="kk-KZ" sz="4400" b="1" dirty="0">
                <a:solidFill>
                  <a:schemeClr val="tx2"/>
                </a:solidFill>
                <a:latin typeface="Times New Roman" pitchFamily="18" charset="0"/>
              </a:rPr>
              <a:t>тыңдағандарыңызға</a:t>
            </a:r>
          </a:p>
          <a:p>
            <a:pPr algn="ctr">
              <a:buFont typeface="Arial" charset="0"/>
              <a:buNone/>
            </a:pPr>
            <a:r>
              <a:rPr lang="kk-KZ" sz="4400" b="1" dirty="0">
                <a:solidFill>
                  <a:schemeClr val="tx2"/>
                </a:solidFill>
                <a:latin typeface="Times New Roman" pitchFamily="18" charset="0"/>
              </a:rPr>
              <a:t> рақмет</a:t>
            </a:r>
            <a:r>
              <a:rPr lang="en-US" sz="4400" b="1" dirty="0">
                <a:solidFill>
                  <a:schemeClr val="tx2"/>
                </a:solidFill>
                <a:latin typeface="Times New Roman" pitchFamily="18" charset="0"/>
              </a:rPr>
              <a:t>!</a:t>
            </a:r>
            <a:endParaRPr lang="ru-RU" sz="4400" b="1" dirty="0">
              <a:solidFill>
                <a:schemeClr val="tx2"/>
              </a:solidFill>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431032" y="476672"/>
            <a:ext cx="8461448" cy="6120679"/>
          </a:xfrm>
        </p:spPr>
        <p:txBody>
          <a:bodyPr>
            <a:normAutofit fontScale="90000"/>
          </a:bodyPr>
          <a:lstStyle/>
          <a:p>
            <a:pPr algn="just"/>
            <a:br>
              <a:rPr lang="kk-KZ" b="1" dirty="0">
                <a:solidFill>
                  <a:srgbClr val="002060"/>
                </a:solidFill>
                <a:latin typeface="Times New Roman" pitchFamily="18" charset="0"/>
              </a:rPr>
            </a:br>
            <a:r>
              <a:rPr lang="kk-KZ" b="1" dirty="0">
                <a:solidFill>
                  <a:srgbClr val="002060"/>
                </a:solidFill>
                <a:latin typeface="Times New Roman" pitchFamily="18" charset="0"/>
              </a:rPr>
              <a:t>	</a:t>
            </a:r>
            <a:r>
              <a:rPr lang="kk-KZ" sz="3200" dirty="0">
                <a:solidFill>
                  <a:srgbClr val="002060"/>
                </a:solidFill>
                <a:latin typeface="Times New Roman" pitchFamily="18" charset="0"/>
              </a:rPr>
              <a:t>EV3 бағдарламалық қамтамасыз етуде құратын әрбір жоба, кішкентай көлемдегі көптеген файлдардан тұрады (сурет, дыбыстар және т.б.). Суреттермен, дыбыстық файлдармен, мәтіндік файлдармен және (немесе) өңделмеген деректерді тіркеу файлдарымен қатар, жобаның бір файлында бір немесе бірнеше бағдарлама сақтала алады.</a:t>
            </a:r>
            <a:br>
              <a:rPr lang="ru-RU" dirty="0"/>
            </a:br>
            <a:br>
              <a:rPr lang="ru-RU" sz="3600" dirty="0"/>
            </a:br>
            <a:r>
              <a:rPr lang="kk-KZ" sz="3800" dirty="0">
                <a:solidFill>
                  <a:srgbClr val="002060"/>
                </a:solidFill>
                <a:latin typeface="Times New Roman" pitchFamily="18" charset="0"/>
              </a:rPr>
              <a:t>         </a:t>
            </a:r>
            <a:br>
              <a:rPr lang="kk-KZ" sz="3800" dirty="0">
                <a:solidFill>
                  <a:srgbClr val="002060"/>
                </a:solidFill>
                <a:latin typeface="Times New Roman" pitchFamily="18" charset="0"/>
              </a:rPr>
            </a:br>
            <a:br>
              <a:rPr lang="ru-RU" sz="3800" dirty="0">
                <a:solidFill>
                  <a:srgbClr val="002060"/>
                </a:solidFill>
                <a:latin typeface="Times New Roman" pitchFamily="18" charset="0"/>
              </a:rPr>
            </a:br>
            <a:endParaRPr lang="ru-RU" sz="3800" dirty="0">
              <a:solidFill>
                <a:srgbClr val="002060"/>
              </a:solidFill>
              <a:latin typeface="Times New Roman" pitchFamily="18" charset="0"/>
            </a:endParaRPr>
          </a:p>
        </p:txBody>
      </p:sp>
    </p:spTree>
    <p:extLst>
      <p:ext uri="{BB962C8B-B14F-4D97-AF65-F5344CB8AC3E}">
        <p14:creationId xmlns:p14="http://schemas.microsoft.com/office/powerpoint/2010/main" val="242362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Мультимедийный комплект КАРАОКЕ: №53674047 — медиаплееры в Алматы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AutoShape 4" descr="Мультимедийный комплект КАРАОКЕ: №53674047 — медиаплееры в Алматы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6" descr="Мультимедийный комплект КАРАОКЕ: №53674047 — медиаплееры в Алматы ..."/>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8" descr="Мультимедийный комплект КАРАОКЕ: №53674047 — медиаплееры в Алматы ..."/>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Прямоугольник 3"/>
          <p:cNvSpPr/>
          <p:nvPr/>
        </p:nvSpPr>
        <p:spPr>
          <a:xfrm>
            <a:off x="609146" y="465137"/>
            <a:ext cx="8139318" cy="410882"/>
          </a:xfrm>
          <a:prstGeom prst="rect">
            <a:avLst/>
          </a:prstGeom>
        </p:spPr>
        <p:txBody>
          <a:bodyPr wrap="square">
            <a:spAutoFit/>
          </a:bodyPr>
          <a:lstStyle/>
          <a:p>
            <a:pPr algn="just">
              <a:lnSpc>
                <a:spcPct val="115000"/>
              </a:lnSpc>
              <a:spcAft>
                <a:spcPts val="100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EV3 БАҒДАРЛАМАЛЫҚ ҚАМТАМАСЫЗ ЕТУ ФАЙЛДАРЫНЫҢ КЕҢЕЮІ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264314400"/>
              </p:ext>
            </p:extLst>
          </p:nvPr>
        </p:nvGraphicFramePr>
        <p:xfrm>
          <a:off x="609146" y="1458251"/>
          <a:ext cx="6796955" cy="3792347"/>
        </p:xfrm>
        <a:graphic>
          <a:graphicData uri="http://schemas.openxmlformats.org/drawingml/2006/table">
            <a:tbl>
              <a:tblPr firstRow="1" firstCol="1" bandRow="1">
                <a:tableStyleId>{5C22544A-7EE6-4342-B048-85BDC9FD1C3A}</a:tableStyleId>
              </a:tblPr>
              <a:tblGrid>
                <a:gridCol w="4799094">
                  <a:extLst>
                    <a:ext uri="{9D8B030D-6E8A-4147-A177-3AD203B41FA5}">
                      <a16:colId xmlns:a16="http://schemas.microsoft.com/office/drawing/2014/main" val="831617132"/>
                    </a:ext>
                  </a:extLst>
                </a:gridCol>
                <a:gridCol w="1997861">
                  <a:extLst>
                    <a:ext uri="{9D8B030D-6E8A-4147-A177-3AD203B41FA5}">
                      <a16:colId xmlns:a16="http://schemas.microsoft.com/office/drawing/2014/main" val="3178992930"/>
                    </a:ext>
                  </a:extLst>
                </a:gridCol>
              </a:tblGrid>
              <a:tr h="435610">
                <a:tc>
                  <a:txBody>
                    <a:bodyPr/>
                    <a:lstStyle/>
                    <a:p>
                      <a:pPr algn="ctr">
                        <a:lnSpc>
                          <a:spcPct val="115000"/>
                        </a:lnSpc>
                        <a:spcAft>
                          <a:spcPts val="1000"/>
                        </a:spcAft>
                      </a:pPr>
                      <a:r>
                        <a:rPr lang="kk-KZ" sz="1600" u="none" strike="noStrike" spc="0" dirty="0">
                          <a:effectLst/>
                        </a:rPr>
                        <a:t>Файл түрі</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ctr">
                        <a:lnSpc>
                          <a:spcPct val="115000"/>
                        </a:lnSpc>
                        <a:spcAft>
                          <a:spcPts val="1000"/>
                        </a:spcAft>
                      </a:pPr>
                      <a:r>
                        <a:rPr lang="kk-KZ" sz="1600" u="none" strike="noStrike" spc="0">
                          <a:effectLst/>
                        </a:rPr>
                        <a:t>Файлдың кеңейтілуі</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1193691178"/>
                  </a:ext>
                </a:extLst>
              </a:tr>
              <a:tr h="624840">
                <a:tc>
                  <a:txBody>
                    <a:bodyPr/>
                    <a:lstStyle/>
                    <a:p>
                      <a:pPr marL="80645">
                        <a:lnSpc>
                          <a:spcPct val="115000"/>
                        </a:lnSpc>
                        <a:spcAft>
                          <a:spcPts val="1000"/>
                        </a:spcAft>
                      </a:pPr>
                      <a:r>
                        <a:rPr lang="kk-KZ" sz="1600" u="none" strike="noStrike" spc="0" dirty="0">
                          <a:effectLst/>
                        </a:rPr>
                        <a:t>Бағдарламалар</a:t>
                      </a:r>
                      <a:endParaRPr lang="ru-RU" sz="1600" dirty="0">
                        <a:effectLst/>
                      </a:endParaRPr>
                    </a:p>
                    <a:p>
                      <a:pPr marL="80645">
                        <a:lnSpc>
                          <a:spcPct val="115000"/>
                        </a:lnSpc>
                        <a:spcAft>
                          <a:spcPts val="1000"/>
                        </a:spcAft>
                      </a:pPr>
                      <a:r>
                        <a:rPr lang="kk-KZ" sz="1600" u="none" strike="noStrike" spc="0" dirty="0">
                          <a:effectLst/>
                        </a:rPr>
                        <a:t>Деректерді тіркеудің тәжірибелері</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600" u="none" strike="noStrike" spc="0">
                          <a:effectLst/>
                        </a:rPr>
                        <a:t>.ev3p (бағдарламалар)</a:t>
                      </a:r>
                      <a:endParaRPr lang="ru-RU" sz="1600">
                        <a:effectLst/>
                      </a:endParaRPr>
                    </a:p>
                    <a:p>
                      <a:pPr marL="80645">
                        <a:lnSpc>
                          <a:spcPct val="115000"/>
                        </a:lnSpc>
                        <a:spcAft>
                          <a:spcPts val="1000"/>
                        </a:spcAft>
                      </a:pPr>
                      <a:r>
                        <a:rPr lang="kk-KZ" sz="1600" u="none" strike="noStrike" spc="0">
                          <a:effectLst/>
                        </a:rPr>
                        <a:t>.ev3e (тәжірибелер)</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969023511"/>
                  </a:ext>
                </a:extLst>
              </a:tr>
              <a:tr h="438785">
                <a:tc>
                  <a:txBody>
                    <a:bodyPr/>
                    <a:lstStyle/>
                    <a:p>
                      <a:pPr marL="80645">
                        <a:lnSpc>
                          <a:spcPct val="115000"/>
                        </a:lnSpc>
                        <a:spcAft>
                          <a:spcPts val="1000"/>
                        </a:spcAft>
                      </a:pPr>
                      <a:r>
                        <a:rPr lang="kk-KZ" sz="1600" u="none" strike="noStrike" spc="0">
                          <a:effectLst/>
                        </a:rPr>
                        <a:t>Дыбыстық файлдар</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600" u="none" strike="noStrike" spc="0" dirty="0">
                          <a:effectLst/>
                        </a:rPr>
                        <a:t>.rsf</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1293344932"/>
                  </a:ext>
                </a:extLst>
              </a:tr>
              <a:tr h="438785">
                <a:tc>
                  <a:txBody>
                    <a:bodyPr/>
                    <a:lstStyle/>
                    <a:p>
                      <a:pPr marL="80645">
                        <a:lnSpc>
                          <a:spcPct val="115000"/>
                        </a:lnSpc>
                        <a:spcAft>
                          <a:spcPts val="1000"/>
                        </a:spcAft>
                      </a:pPr>
                      <a:r>
                        <a:rPr lang="kk-KZ" sz="1600" u="none" strike="noStrike" spc="0">
                          <a:effectLst/>
                        </a:rPr>
                        <a:t>Графика және сурет</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600" u="none" strike="noStrike" spc="0" dirty="0">
                          <a:effectLst/>
                        </a:rPr>
                        <a:t>.rgf</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1149309251"/>
                  </a:ext>
                </a:extLst>
              </a:tr>
              <a:tr h="438785">
                <a:tc>
                  <a:txBody>
                    <a:bodyPr/>
                    <a:lstStyle/>
                    <a:p>
                      <a:pPr marL="80645">
                        <a:lnSpc>
                          <a:spcPct val="115000"/>
                        </a:lnSpc>
                        <a:spcAft>
                          <a:spcPts val="1000"/>
                        </a:spcAft>
                      </a:pPr>
                      <a:r>
                        <a:rPr lang="kk-KZ" sz="1600" u="none" strike="noStrike" spc="0">
                          <a:effectLst/>
                        </a:rPr>
                        <a:t>Деректер журналдары (өңделмеген деректер)</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600" u="none" strike="noStrike" spc="0" dirty="0">
                          <a:effectLst/>
                        </a:rPr>
                        <a:t>.rdf</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301106445"/>
                  </a:ext>
                </a:extLst>
              </a:tr>
              <a:tr h="438785">
                <a:tc>
                  <a:txBody>
                    <a:bodyPr/>
                    <a:lstStyle/>
                    <a:p>
                      <a:pPr marL="80645">
                        <a:lnSpc>
                          <a:spcPct val="115000"/>
                        </a:lnSpc>
                        <a:spcAft>
                          <a:spcPts val="1000"/>
                        </a:spcAft>
                      </a:pPr>
                      <a:r>
                        <a:rPr lang="kk-KZ" sz="1600" u="none" strike="noStrike" spc="0">
                          <a:effectLst/>
                        </a:rPr>
                        <a:t>Жоба файлы (жоғарыда барлық көрсетілген файлдарды қамтиды)</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600" u="none" strike="noStrike" spc="0" dirty="0">
                          <a:effectLst/>
                        </a:rPr>
                        <a:t>.ev3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346176265"/>
                  </a:ext>
                </a:extLst>
              </a:tr>
              <a:tr h="445135">
                <a:tc>
                  <a:txBody>
                    <a:bodyPr/>
                    <a:lstStyle/>
                    <a:p>
                      <a:pPr marL="80645">
                        <a:lnSpc>
                          <a:spcPct val="115000"/>
                        </a:lnSpc>
                        <a:spcAft>
                          <a:spcPts val="1000"/>
                        </a:spcAft>
                      </a:pPr>
                      <a:r>
                        <a:rPr lang="kk-KZ" sz="1600" u="none" strike="noStrike" spc="0">
                          <a:effectLst/>
                        </a:rPr>
                        <a:t>Мәтіндік файл (назар аударыңыз: бұл қарапайым мәтіндік файл)</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600" u="none" strike="noStrike" spc="0" dirty="0">
                          <a:effectLst/>
                        </a:rPr>
                        <a:t>.rtf</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2454116477"/>
                  </a:ext>
                </a:extLst>
              </a:tr>
            </a:tbl>
          </a:graphicData>
        </a:graphic>
      </p:graphicFrame>
    </p:spTree>
    <p:extLst>
      <p:ext uri="{BB962C8B-B14F-4D97-AF65-F5344CB8AC3E}">
        <p14:creationId xmlns:p14="http://schemas.microsoft.com/office/powerpoint/2010/main" val="1375558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784976" cy="5078313"/>
          </a:xfrm>
          <a:prstGeom prst="rect">
            <a:avLst/>
          </a:prstGeom>
        </p:spPr>
        <p:txBody>
          <a:bodyPr wrap="square">
            <a:spAutoFit/>
          </a:bodyPr>
          <a:lstStyle/>
          <a:p>
            <a:r>
              <a:rPr lang="ru-RU" dirty="0"/>
              <a:t>ҚОСЫМШАЛАР</a:t>
            </a:r>
          </a:p>
          <a:p>
            <a:r>
              <a:rPr lang="ru-RU" dirty="0" err="1"/>
              <a:t>Жобаларды</a:t>
            </a:r>
            <a:r>
              <a:rPr lang="ru-RU" dirty="0"/>
              <a:t> </a:t>
            </a:r>
            <a:r>
              <a:rPr lang="ru-RU" dirty="0" err="1"/>
              <a:t>қосымшаларға</a:t>
            </a:r>
            <a:r>
              <a:rPr lang="ru-RU" dirty="0"/>
              <a:t> </a:t>
            </a:r>
            <a:r>
              <a:rPr lang="ru-RU" dirty="0" err="1"/>
              <a:t>айналдыруға</a:t>
            </a:r>
            <a:r>
              <a:rPr lang="ru-RU" dirty="0"/>
              <a:t> </a:t>
            </a:r>
            <a:r>
              <a:rPr lang="ru-RU" dirty="0" err="1"/>
              <a:t>және</a:t>
            </a:r>
            <a:r>
              <a:rPr lang="ru-RU" dirty="0"/>
              <a:t> EV3 </a:t>
            </a:r>
            <a:r>
              <a:rPr lang="ru-RU" dirty="0" err="1"/>
              <a:t>модулінің</a:t>
            </a:r>
            <a:r>
              <a:rPr lang="ru-RU" dirty="0"/>
              <a:t> «Модуль </a:t>
            </a:r>
            <a:r>
              <a:rPr lang="ru-RU" dirty="0" err="1"/>
              <a:t>қосымшалары</a:t>
            </a:r>
            <a:r>
              <a:rPr lang="ru-RU" dirty="0"/>
              <a:t>» </a:t>
            </a:r>
            <a:r>
              <a:rPr lang="ru-RU" dirty="0" err="1"/>
              <a:t>бумасына</a:t>
            </a:r>
            <a:r>
              <a:rPr lang="ru-RU" dirty="0"/>
              <a:t> </a:t>
            </a:r>
            <a:r>
              <a:rPr lang="ru-RU" dirty="0" err="1"/>
              <a:t>көшіруге</a:t>
            </a:r>
            <a:r>
              <a:rPr lang="ru-RU" dirty="0"/>
              <a:t> </a:t>
            </a:r>
            <a:r>
              <a:rPr lang="ru-RU" dirty="0" err="1"/>
              <a:t>болады</a:t>
            </a:r>
            <a:r>
              <a:rPr lang="ru-RU" dirty="0"/>
              <a:t>. </a:t>
            </a:r>
            <a:r>
              <a:rPr lang="ru-RU" dirty="0" err="1"/>
              <a:t>Өзгергеннен</a:t>
            </a:r>
            <a:r>
              <a:rPr lang="ru-RU" dirty="0"/>
              <a:t> </a:t>
            </a:r>
            <a:r>
              <a:rPr lang="ru-RU" dirty="0" err="1"/>
              <a:t>кейін</a:t>
            </a:r>
            <a:r>
              <a:rPr lang="ru-RU" dirty="0"/>
              <a:t>, </a:t>
            </a:r>
            <a:r>
              <a:rPr lang="ru-RU" dirty="0" err="1"/>
              <a:t>қосымшаның</a:t>
            </a:r>
            <a:r>
              <a:rPr lang="ru-RU" dirty="0"/>
              <a:t> </a:t>
            </a:r>
            <a:r>
              <a:rPr lang="ru-RU" dirty="0" err="1"/>
              <a:t>бағдарламалық</a:t>
            </a:r>
            <a:r>
              <a:rPr lang="ru-RU" dirty="0"/>
              <a:t> </a:t>
            </a:r>
            <a:r>
              <a:rPr lang="ru-RU" dirty="0" err="1"/>
              <a:t>блоктарын</a:t>
            </a:r>
            <a:r>
              <a:rPr lang="ru-RU" dirty="0"/>
              <a:t> </a:t>
            </a:r>
            <a:r>
              <a:rPr lang="ru-RU" dirty="0" err="1"/>
              <a:t>бұдан</a:t>
            </a:r>
            <a:r>
              <a:rPr lang="ru-RU" dirty="0"/>
              <a:t> </a:t>
            </a:r>
            <a:r>
              <a:rPr lang="ru-RU" dirty="0" err="1"/>
              <a:t>былай</a:t>
            </a:r>
            <a:r>
              <a:rPr lang="ru-RU" dirty="0"/>
              <a:t> </a:t>
            </a:r>
            <a:r>
              <a:rPr lang="ru-RU" dirty="0" err="1"/>
              <a:t>түзету</a:t>
            </a:r>
            <a:r>
              <a:rPr lang="ru-RU" dirty="0"/>
              <a:t> </a:t>
            </a:r>
            <a:r>
              <a:rPr lang="ru-RU" dirty="0" err="1"/>
              <a:t>мүмкін</a:t>
            </a:r>
            <a:r>
              <a:rPr lang="ru-RU" dirty="0"/>
              <a:t> </a:t>
            </a:r>
            <a:r>
              <a:rPr lang="ru-RU" dirty="0" err="1"/>
              <a:t>емес</a:t>
            </a:r>
            <a:r>
              <a:rPr lang="ru-RU" dirty="0"/>
              <a:t>. </a:t>
            </a:r>
            <a:r>
              <a:rPr lang="ru-RU" dirty="0" err="1"/>
              <a:t>Қосымшалар</a:t>
            </a:r>
            <a:r>
              <a:rPr lang="ru-RU" dirty="0"/>
              <a:t>, </a:t>
            </a:r>
            <a:r>
              <a:rPr lang="kk-KZ" dirty="0"/>
              <a:t>жад шолушысы</a:t>
            </a:r>
            <a:r>
              <a:rPr lang="ru-RU" dirty="0"/>
              <a:t> </a:t>
            </a:r>
            <a:r>
              <a:rPr lang="ru-RU" dirty="0" err="1"/>
              <a:t>арқылы</a:t>
            </a:r>
            <a:r>
              <a:rPr lang="ru-RU" dirty="0"/>
              <a:t> </a:t>
            </a:r>
            <a:r>
              <a:rPr lang="ru-RU" dirty="0" err="1"/>
              <a:t>өшірілуі</a:t>
            </a:r>
            <a:r>
              <a:rPr lang="ru-RU" dirty="0"/>
              <a:t> </a:t>
            </a:r>
            <a:r>
              <a:rPr lang="ru-RU" dirty="0" err="1"/>
              <a:t>мүмкін</a:t>
            </a:r>
            <a:r>
              <a:rPr lang="ru-RU" dirty="0"/>
              <a:t>. </a:t>
            </a:r>
            <a:r>
              <a:rPr lang="ru-RU" dirty="0" err="1"/>
              <a:t>Сіздің</a:t>
            </a:r>
            <a:r>
              <a:rPr lang="ru-RU" dirty="0"/>
              <a:t> </a:t>
            </a:r>
            <a:r>
              <a:rPr lang="ru-RU" dirty="0" err="1"/>
              <a:t>қосымшаңызды</a:t>
            </a:r>
            <a:r>
              <a:rPr lang="ru-RU" dirty="0"/>
              <a:t> EV3 </a:t>
            </a:r>
            <a:r>
              <a:rPr lang="ru-RU" dirty="0" err="1"/>
              <a:t>модуліне</a:t>
            </a:r>
            <a:r>
              <a:rPr lang="ru-RU" dirty="0"/>
              <a:t> </a:t>
            </a:r>
            <a:r>
              <a:rPr lang="ru-RU" dirty="0" err="1"/>
              <a:t>айналдырып</a:t>
            </a:r>
            <a:r>
              <a:rPr lang="ru-RU" dirty="0"/>
              <a:t>, </a:t>
            </a:r>
            <a:r>
              <a:rPr lang="ru-RU" dirty="0" err="1"/>
              <a:t>жүктеу</a:t>
            </a:r>
            <a:r>
              <a:rPr lang="ru-RU" dirty="0"/>
              <a:t> </a:t>
            </a:r>
            <a:r>
              <a:rPr lang="ru-RU" dirty="0" err="1"/>
              <a:t>үшін</a:t>
            </a:r>
            <a:r>
              <a:rPr lang="ru-RU" dirty="0"/>
              <a:t>, «</a:t>
            </a:r>
            <a:r>
              <a:rPr lang="ru-RU" dirty="0" err="1"/>
              <a:t>Құралдар</a:t>
            </a:r>
            <a:r>
              <a:rPr lang="ru-RU" dirty="0"/>
              <a:t>» </a:t>
            </a:r>
            <a:r>
              <a:rPr lang="ru-RU" dirty="0" err="1"/>
              <a:t>мәзірінен</a:t>
            </a:r>
            <a:r>
              <a:rPr lang="ru-RU" dirty="0"/>
              <a:t> «</a:t>
            </a:r>
            <a:r>
              <a:rPr lang="ru-RU" dirty="0" err="1"/>
              <a:t>Қосымшаны</a:t>
            </a:r>
            <a:r>
              <a:rPr lang="ru-RU" dirty="0"/>
              <a:t> </a:t>
            </a:r>
            <a:r>
              <a:rPr lang="ru-RU" dirty="0" err="1"/>
              <a:t>қалай</a:t>
            </a:r>
            <a:r>
              <a:rPr lang="ru-RU" dirty="0"/>
              <a:t> </a:t>
            </a:r>
            <a:r>
              <a:rPr lang="ru-RU" dirty="0" err="1"/>
              <a:t>жүктеу</a:t>
            </a:r>
            <a:r>
              <a:rPr lang="ru-RU" dirty="0"/>
              <a:t>» </a:t>
            </a:r>
            <a:r>
              <a:rPr lang="ru-RU" dirty="0" err="1"/>
              <a:t>таңдаңыз</a:t>
            </a:r>
            <a:r>
              <a:rPr lang="ru-RU" dirty="0"/>
              <a:t>.</a:t>
            </a:r>
          </a:p>
          <a:p>
            <a:r>
              <a:rPr lang="ru-RU" dirty="0"/>
              <a:t>МОДУЛЬ ЖАДЫ</a:t>
            </a:r>
          </a:p>
          <a:p>
            <a:r>
              <a:rPr lang="ru-RU" dirty="0"/>
              <a:t>EV3 </a:t>
            </a:r>
            <a:r>
              <a:rPr lang="ru-RU" dirty="0" err="1"/>
              <a:t>әрбір</a:t>
            </a:r>
            <a:r>
              <a:rPr lang="ru-RU" dirty="0"/>
              <a:t> </a:t>
            </a:r>
            <a:r>
              <a:rPr lang="ru-RU" dirty="0" err="1"/>
              <a:t>блогы</a:t>
            </a:r>
            <a:r>
              <a:rPr lang="ru-RU" dirty="0"/>
              <a:t> 16 мегабайт </a:t>
            </a:r>
            <a:r>
              <a:rPr lang="ru-RU" dirty="0" err="1"/>
              <a:t>шамасындағы</a:t>
            </a:r>
            <a:r>
              <a:rPr lang="ru-RU" dirty="0"/>
              <a:t> </a:t>
            </a:r>
            <a:r>
              <a:rPr lang="ru-RU" dirty="0" err="1"/>
              <a:t>қолжетімді</a:t>
            </a:r>
            <a:r>
              <a:rPr lang="ru-RU" dirty="0"/>
              <a:t> </a:t>
            </a:r>
            <a:r>
              <a:rPr lang="ru-RU" dirty="0" err="1"/>
              <a:t>жадқа</a:t>
            </a:r>
            <a:r>
              <a:rPr lang="ru-RU" dirty="0"/>
              <a:t> </a:t>
            </a:r>
            <a:r>
              <a:rPr lang="ru-RU" dirty="0" err="1"/>
              <a:t>ие</a:t>
            </a:r>
            <a:r>
              <a:rPr lang="ru-RU" dirty="0"/>
              <a:t>. </a:t>
            </a:r>
            <a:r>
              <a:rPr lang="ru-RU" dirty="0" err="1"/>
              <a:t>Бұл</a:t>
            </a:r>
            <a:r>
              <a:rPr lang="ru-RU" dirty="0"/>
              <a:t> </a:t>
            </a:r>
            <a:r>
              <a:rPr lang="ru-RU" dirty="0" err="1"/>
              <a:t>жадтың</a:t>
            </a:r>
            <a:r>
              <a:rPr lang="ru-RU" dirty="0"/>
              <a:t> </a:t>
            </a:r>
            <a:r>
              <a:rPr lang="ru-RU" dirty="0" err="1"/>
              <a:t>кейбір</a:t>
            </a:r>
            <a:r>
              <a:rPr lang="ru-RU" dirty="0"/>
              <a:t> </a:t>
            </a:r>
            <a:r>
              <a:rPr lang="ru-RU" dirty="0" err="1"/>
              <a:t>бөлігі</a:t>
            </a:r>
            <a:r>
              <a:rPr lang="ru-RU" dirty="0"/>
              <a:t>, EV3 </a:t>
            </a:r>
            <a:r>
              <a:rPr lang="ru-RU" dirty="0" err="1"/>
              <a:t>модуліне</a:t>
            </a:r>
            <a:r>
              <a:rPr lang="ru-RU" dirty="0"/>
              <a:t> </a:t>
            </a:r>
            <a:r>
              <a:rPr lang="ru-RU" dirty="0" err="1"/>
              <a:t>алдын</a:t>
            </a:r>
            <a:r>
              <a:rPr lang="ru-RU" dirty="0"/>
              <a:t>-ала </a:t>
            </a:r>
            <a:r>
              <a:rPr lang="ru-RU" dirty="0" err="1"/>
              <a:t>жүктелген</a:t>
            </a:r>
            <a:r>
              <a:rPr lang="ru-RU" dirty="0"/>
              <a:t> </a:t>
            </a:r>
            <a:r>
              <a:rPr lang="ru-RU" dirty="0" err="1"/>
              <a:t>мысалдар</a:t>
            </a:r>
            <a:r>
              <a:rPr lang="ru-RU" dirty="0"/>
              <a:t>, </a:t>
            </a:r>
            <a:r>
              <a:rPr lang="ru-RU" dirty="0" err="1"/>
              <a:t>графикалар</a:t>
            </a:r>
            <a:r>
              <a:rPr lang="ru-RU" dirty="0"/>
              <a:t>, </a:t>
            </a:r>
            <a:r>
              <a:rPr lang="ru-RU" dirty="0" err="1"/>
              <a:t>дыбыстық</a:t>
            </a:r>
            <a:r>
              <a:rPr lang="ru-RU" dirty="0"/>
              <a:t> </a:t>
            </a:r>
            <a:r>
              <a:rPr lang="ru-RU" dirty="0" err="1"/>
              <a:t>файлдарды</a:t>
            </a:r>
            <a:r>
              <a:rPr lang="ru-RU" dirty="0"/>
              <a:t> </a:t>
            </a:r>
            <a:r>
              <a:rPr lang="ru-RU" dirty="0" err="1"/>
              <a:t>сақтауға</a:t>
            </a:r>
            <a:r>
              <a:rPr lang="ru-RU" dirty="0"/>
              <a:t> </a:t>
            </a:r>
            <a:r>
              <a:rPr lang="ru-RU" dirty="0" err="1"/>
              <a:t>пайдаланылады</a:t>
            </a:r>
            <a:r>
              <a:rPr lang="ru-RU" dirty="0"/>
              <a:t>. </a:t>
            </a:r>
            <a:r>
              <a:rPr lang="ru-RU" dirty="0" err="1"/>
              <a:t>Осылайша</a:t>
            </a:r>
            <a:r>
              <a:rPr lang="ru-RU" dirty="0"/>
              <a:t>, </a:t>
            </a:r>
            <a:r>
              <a:rPr lang="ru-RU" dirty="0" err="1"/>
              <a:t>сіз</a:t>
            </a:r>
            <a:r>
              <a:rPr lang="ru-RU" dirty="0"/>
              <a:t> </a:t>
            </a:r>
            <a:r>
              <a:rPr lang="ru-RU" dirty="0" err="1"/>
              <a:t>құрап</a:t>
            </a:r>
            <a:r>
              <a:rPr lang="ru-RU" dirty="0"/>
              <a:t>, </a:t>
            </a:r>
            <a:r>
              <a:rPr lang="ru-RU" dirty="0" err="1"/>
              <a:t>жүктейтін</a:t>
            </a:r>
            <a:r>
              <a:rPr lang="ru-RU" dirty="0"/>
              <a:t> </a:t>
            </a:r>
            <a:r>
              <a:rPr lang="ru-RU" dirty="0" err="1"/>
              <a:t>файлдарға</a:t>
            </a:r>
            <a:r>
              <a:rPr lang="ru-RU" dirty="0"/>
              <a:t> </a:t>
            </a:r>
            <a:r>
              <a:rPr lang="ru-RU" dirty="0" err="1"/>
              <a:t>шамамен</a:t>
            </a:r>
            <a:r>
              <a:rPr lang="ru-RU" dirty="0"/>
              <a:t> 6 мегабайт </a:t>
            </a:r>
            <a:r>
              <a:rPr lang="ru-RU" dirty="0" err="1"/>
              <a:t>қалады</a:t>
            </a:r>
            <a:r>
              <a:rPr lang="ru-RU" dirty="0"/>
              <a:t>.</a:t>
            </a:r>
          </a:p>
          <a:p>
            <a:r>
              <a:rPr lang="ru-RU" dirty="0" err="1"/>
              <a:t>Егер</a:t>
            </a:r>
            <a:r>
              <a:rPr lang="ru-RU" dirty="0"/>
              <a:t> </a:t>
            </a:r>
            <a:r>
              <a:rPr lang="ru-RU" dirty="0" err="1"/>
              <a:t>сіз</a:t>
            </a:r>
            <a:r>
              <a:rPr lang="ru-RU" dirty="0"/>
              <a:t>, </a:t>
            </a:r>
            <a:r>
              <a:rPr lang="ru-RU" dirty="0" err="1"/>
              <a:t>жадта</a:t>
            </a:r>
            <a:r>
              <a:rPr lang="ru-RU" dirty="0"/>
              <a:t> </a:t>
            </a:r>
            <a:r>
              <a:rPr lang="ru-RU" dirty="0" err="1"/>
              <a:t>көбірек</a:t>
            </a:r>
            <a:r>
              <a:rPr lang="ru-RU" dirty="0"/>
              <a:t> </a:t>
            </a:r>
            <a:r>
              <a:rPr lang="ru-RU" dirty="0" err="1"/>
              <a:t>орын</a:t>
            </a:r>
            <a:r>
              <a:rPr lang="ru-RU" dirty="0"/>
              <a:t> </a:t>
            </a:r>
            <a:r>
              <a:rPr lang="ru-RU" dirty="0" err="1"/>
              <a:t>қалдырғыңыз</a:t>
            </a:r>
            <a:r>
              <a:rPr lang="ru-RU" dirty="0"/>
              <a:t> </a:t>
            </a:r>
            <a:r>
              <a:rPr lang="ru-RU" dirty="0" err="1"/>
              <a:t>келсе</a:t>
            </a:r>
            <a:r>
              <a:rPr lang="ru-RU" dirty="0"/>
              <a:t>, </a:t>
            </a:r>
            <a:r>
              <a:rPr lang="ru-RU" dirty="0" err="1"/>
              <a:t>сіз</a:t>
            </a:r>
            <a:r>
              <a:rPr lang="ru-RU" dirty="0"/>
              <a:t> </a:t>
            </a:r>
            <a:r>
              <a:rPr lang="ru-RU" dirty="0" err="1"/>
              <a:t>мысалдар</a:t>
            </a:r>
            <a:r>
              <a:rPr lang="ru-RU" dirty="0"/>
              <a:t> </a:t>
            </a:r>
            <a:r>
              <a:rPr lang="ru-RU" dirty="0" err="1"/>
              <a:t>бағдарламасын</a:t>
            </a:r>
            <a:r>
              <a:rPr lang="ru-RU" dirty="0"/>
              <a:t> </a:t>
            </a:r>
            <a:r>
              <a:rPr lang="ru-RU" dirty="0" err="1"/>
              <a:t>өшіріп</a:t>
            </a:r>
            <a:r>
              <a:rPr lang="ru-RU" dirty="0"/>
              <a:t> </a:t>
            </a:r>
            <a:r>
              <a:rPr lang="ru-RU" dirty="0" err="1"/>
              <a:t>тастай</a:t>
            </a:r>
            <a:r>
              <a:rPr lang="ru-RU" dirty="0"/>
              <a:t> </a:t>
            </a:r>
            <a:r>
              <a:rPr lang="ru-RU" dirty="0" err="1"/>
              <a:t>аласыз</a:t>
            </a:r>
            <a:r>
              <a:rPr lang="ru-RU" dirty="0"/>
              <a:t>. </a:t>
            </a:r>
            <a:r>
              <a:rPr lang="ru-RU" dirty="0" err="1"/>
              <a:t>Файлдарды</a:t>
            </a:r>
            <a:r>
              <a:rPr lang="ru-RU" dirty="0"/>
              <a:t> </a:t>
            </a:r>
            <a:r>
              <a:rPr lang="ru-RU" dirty="0" err="1"/>
              <a:t>қалай</a:t>
            </a:r>
            <a:r>
              <a:rPr lang="ru-RU" dirty="0"/>
              <a:t> </a:t>
            </a:r>
            <a:r>
              <a:rPr lang="ru-RU" dirty="0" err="1"/>
              <a:t>өшіру</a:t>
            </a:r>
            <a:r>
              <a:rPr lang="ru-RU" dirty="0"/>
              <a:t> </a:t>
            </a:r>
            <a:r>
              <a:rPr lang="ru-RU" dirty="0" err="1"/>
              <a:t>туралы</a:t>
            </a:r>
            <a:r>
              <a:rPr lang="ru-RU" dirty="0"/>
              <a:t> </a:t>
            </a:r>
            <a:r>
              <a:rPr lang="ru-RU" dirty="0" err="1"/>
              <a:t>толық</a:t>
            </a:r>
            <a:r>
              <a:rPr lang="ru-RU" dirty="0"/>
              <a:t> </a:t>
            </a:r>
            <a:r>
              <a:rPr lang="ru-RU" dirty="0" err="1"/>
              <a:t>ақпаратты</a:t>
            </a:r>
            <a:r>
              <a:rPr lang="ru-RU" dirty="0"/>
              <a:t> </a:t>
            </a:r>
            <a:r>
              <a:rPr lang="kk-KZ" dirty="0"/>
              <a:t>«Жад шолушысы»</a:t>
            </a:r>
            <a:r>
              <a:rPr lang="ru-RU" dirty="0"/>
              <a:t> </a:t>
            </a:r>
            <a:r>
              <a:rPr lang="ru-RU" dirty="0" err="1"/>
              <a:t>бөлімінен</a:t>
            </a:r>
            <a:r>
              <a:rPr lang="ru-RU" dirty="0"/>
              <a:t> </a:t>
            </a:r>
            <a:r>
              <a:rPr lang="ru-RU" dirty="0" err="1"/>
              <a:t>қараңыз</a:t>
            </a:r>
            <a:r>
              <a:rPr lang="ru-RU" dirty="0"/>
              <a:t>.</a:t>
            </a:r>
          </a:p>
          <a:p>
            <a:r>
              <a:rPr lang="kk-KZ" dirty="0"/>
              <a:t>EV3 модулінің орнатылған БЖ жаңарту кезінде</a:t>
            </a:r>
            <a:r>
              <a:rPr lang="ru-RU" dirty="0"/>
              <a:t> </a:t>
            </a:r>
            <a:r>
              <a:rPr lang="ru-RU" dirty="0" err="1"/>
              <a:t>барлық</a:t>
            </a:r>
            <a:r>
              <a:rPr lang="ru-RU" dirty="0"/>
              <a:t> </a:t>
            </a:r>
            <a:r>
              <a:rPr lang="ru-RU" dirty="0" err="1"/>
              <a:t>файлдар</a:t>
            </a:r>
            <a:r>
              <a:rPr lang="ru-RU" dirty="0"/>
              <a:t>, </a:t>
            </a:r>
            <a:r>
              <a:rPr lang="ru-RU" dirty="0" err="1"/>
              <a:t>өндірушінің</a:t>
            </a:r>
            <a:r>
              <a:rPr lang="ru-RU" dirty="0"/>
              <a:t> </a:t>
            </a:r>
            <a:r>
              <a:rPr lang="ru-RU" dirty="0" err="1"/>
              <a:t>әдеттегідей</a:t>
            </a:r>
            <a:r>
              <a:rPr lang="ru-RU" dirty="0"/>
              <a:t> </a:t>
            </a:r>
            <a:r>
              <a:rPr lang="ru-RU" dirty="0" err="1"/>
              <a:t>орнатқан</a:t>
            </a:r>
            <a:r>
              <a:rPr lang="ru-RU" dirty="0"/>
              <a:t> </a:t>
            </a:r>
            <a:r>
              <a:rPr lang="ru-RU" dirty="0" err="1"/>
              <a:t>күйіне</a:t>
            </a:r>
            <a:r>
              <a:rPr lang="ru-RU" dirty="0"/>
              <a:t> </a:t>
            </a:r>
            <a:r>
              <a:rPr lang="ru-RU" dirty="0" err="1"/>
              <a:t>дейін</a:t>
            </a:r>
            <a:r>
              <a:rPr lang="ru-RU" dirty="0"/>
              <a:t> </a:t>
            </a:r>
            <a:r>
              <a:rPr lang="ru-RU" dirty="0" err="1"/>
              <a:t>қалыпқа</a:t>
            </a:r>
            <a:r>
              <a:rPr lang="ru-RU" dirty="0"/>
              <a:t> </a:t>
            </a:r>
            <a:r>
              <a:rPr lang="ru-RU" dirty="0" err="1"/>
              <a:t>келтіріледі</a:t>
            </a:r>
            <a:r>
              <a:rPr lang="ru-RU" dirty="0"/>
              <a:t>.</a:t>
            </a:r>
          </a:p>
          <a:p>
            <a:endParaRPr lang="ru-RU" dirty="0"/>
          </a:p>
        </p:txBody>
      </p:sp>
    </p:spTree>
    <p:extLst>
      <p:ext uri="{BB962C8B-B14F-4D97-AF65-F5344CB8AC3E}">
        <p14:creationId xmlns:p14="http://schemas.microsoft.com/office/powerpoint/2010/main" val="266582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620688"/>
            <a:ext cx="8064896" cy="1006429"/>
          </a:xfrm>
          <a:prstGeom prst="rect">
            <a:avLst/>
          </a:prstGeom>
        </p:spPr>
        <p:txBody>
          <a:bodyPr wrap="square">
            <a:spAutoFit/>
          </a:bodyPr>
          <a:lstStyle/>
          <a:p>
            <a:pPr algn="just">
              <a:spcAft>
                <a:spcPts val="0"/>
              </a:spcAft>
            </a:pPr>
            <a:r>
              <a:rPr lang="ru-RU" b="1" dirty="0" err="1">
                <a:latin typeface="Times New Roman" panose="02020603050405020304" pitchFamily="18" charset="0"/>
                <a:ea typeface="Times New Roman" panose="02020603050405020304" pitchFamily="18" charset="0"/>
              </a:rPr>
              <a:t>Жинақтаушы</a:t>
            </a:r>
            <a:r>
              <a:rPr lang="ru-RU" b="1" dirty="0">
                <a:latin typeface="Times New Roman" panose="02020603050405020304" pitchFamily="18" charset="0"/>
                <a:ea typeface="Times New Roman" panose="02020603050405020304" pitchFamily="18" charset="0"/>
              </a:rPr>
              <a:t> SD-карта</a:t>
            </a:r>
            <a:endParaRPr lang="ru-RU" sz="1200" b="1" dirty="0">
              <a:latin typeface="Calibri" panose="020F0502020204030204" pitchFamily="34" charset="0"/>
              <a:ea typeface="Calibri" panose="020F0502020204030204" pitchFamily="34" charset="0"/>
            </a:endParaRPr>
          </a:p>
          <a:p>
            <a:pPr algn="just">
              <a:lnSpc>
                <a:spcPct val="115000"/>
              </a:lnSpc>
              <a:spcAft>
                <a:spcPts val="100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Сақтауға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қосымша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орынды</a:t>
            </a:r>
            <a:r>
              <a:rPr lang="ru-RU" dirty="0">
                <a:latin typeface="Times New Roman" panose="02020603050405020304" pitchFamily="18" charset="0"/>
                <a:ea typeface="Times New Roman" panose="02020603050405020304" pitchFamily="18" charset="0"/>
                <a:cs typeface="Times New Roman" panose="02020603050405020304" pitchFamily="18" charset="0"/>
              </a:rPr>
              <a:t>, SD-</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картаның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орнатылған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портын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пайдалана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отырып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алуға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descr="C:\Users\Aigul Sadvakassova\Desktop\робототехника\Робототехника КУРС\окулык\media\image119.jpeg"/>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916832"/>
            <a:ext cx="5832648" cy="3096344"/>
          </a:xfrm>
          <a:prstGeom prst="rect">
            <a:avLst/>
          </a:prstGeom>
          <a:noFill/>
          <a:ln>
            <a:noFill/>
          </a:ln>
        </p:spPr>
      </p:pic>
      <p:sp>
        <p:nvSpPr>
          <p:cNvPr id="5" name="Прямоугольник 4"/>
          <p:cNvSpPr/>
          <p:nvPr/>
        </p:nvSpPr>
        <p:spPr>
          <a:xfrm>
            <a:off x="611560" y="5302891"/>
            <a:ext cx="8064896" cy="729430"/>
          </a:xfrm>
          <a:prstGeom prst="rect">
            <a:avLst/>
          </a:prstGeom>
        </p:spPr>
        <p:txBody>
          <a:bodyPr wrap="square">
            <a:spAutoFit/>
          </a:bodyPr>
          <a:lstStyle/>
          <a:p>
            <a:pPr algn="just">
              <a:lnSpc>
                <a:spcPct val="115000"/>
              </a:lnSpc>
              <a:spcAft>
                <a:spcPts val="10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EV3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модулі</a:t>
            </a:r>
            <a:r>
              <a:rPr lang="ru-RU" dirty="0">
                <a:latin typeface="Times New Roman" panose="02020603050405020304" pitchFamily="18" charset="0"/>
                <a:ea typeface="Times New Roman" panose="02020603050405020304" pitchFamily="18" charset="0"/>
                <a:cs typeface="Times New Roman" panose="02020603050405020304" pitchFamily="18" charset="0"/>
              </a:rPr>
              <a:t>, 32 Гб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максималды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көлемдегі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жинақтаушы</a:t>
            </a:r>
            <a:r>
              <a:rPr lang="ru-RU" dirty="0">
                <a:latin typeface="Times New Roman" panose="02020603050405020304" pitchFamily="18" charset="0"/>
                <a:ea typeface="Times New Roman" panose="02020603050405020304" pitchFamily="18" charset="0"/>
                <a:cs typeface="Times New Roman" panose="02020603050405020304" pitchFamily="18" charset="0"/>
              </a:rPr>
              <a:t> SD-</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карталарын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қабылдайды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5928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5"/>
            <a:ext cx="8229600" cy="2520280"/>
          </a:xfrm>
        </p:spPr>
        <p:txBody>
          <a:bodyPr>
            <a:normAutofit fontScale="70000" lnSpcReduction="20000"/>
          </a:bodyPr>
          <a:lstStyle/>
          <a:p>
            <a:pPr marL="0" indent="0">
              <a:buNone/>
            </a:pPr>
            <a:r>
              <a:rPr lang="ru-RU" dirty="0"/>
              <a:t>EV3 МОДУЛІНДЕ ФАЙЛДАРДЫ БАСҚАРУ ЖӘНЕ КӨШІРУ</a:t>
            </a:r>
          </a:p>
          <a:p>
            <a:pPr marL="0" indent="0">
              <a:buNone/>
            </a:pPr>
            <a:r>
              <a:rPr lang="ru-RU" dirty="0" err="1"/>
              <a:t>Кейде</a:t>
            </a:r>
            <a:r>
              <a:rPr lang="ru-RU" dirty="0"/>
              <a:t>, EV3 </a:t>
            </a:r>
            <a:r>
              <a:rPr lang="ru-RU" dirty="0" err="1"/>
              <a:t>модулінде</a:t>
            </a:r>
            <a:r>
              <a:rPr lang="ru-RU" dirty="0"/>
              <a:t> </a:t>
            </a:r>
            <a:r>
              <a:rPr lang="ru-RU" dirty="0" err="1"/>
              <a:t>файлдар</a:t>
            </a:r>
            <a:r>
              <a:rPr lang="ru-RU" dirty="0"/>
              <a:t> мен </a:t>
            </a:r>
            <a:r>
              <a:rPr lang="ru-RU" dirty="0" err="1"/>
              <a:t>жадтарды</a:t>
            </a:r>
            <a:r>
              <a:rPr lang="ru-RU" dirty="0"/>
              <a:t> </a:t>
            </a:r>
            <a:r>
              <a:rPr lang="ru-RU" dirty="0" err="1"/>
              <a:t>басқару</a:t>
            </a:r>
            <a:r>
              <a:rPr lang="ru-RU" dirty="0"/>
              <a:t> </a:t>
            </a:r>
            <a:r>
              <a:rPr lang="ru-RU" dirty="0" err="1"/>
              <a:t>қажеттігі</a:t>
            </a:r>
            <a:r>
              <a:rPr lang="ru-RU" dirty="0"/>
              <a:t> </a:t>
            </a:r>
            <a:r>
              <a:rPr lang="ru-RU" dirty="0" err="1"/>
              <a:t>туындайды</a:t>
            </a:r>
            <a:r>
              <a:rPr lang="ru-RU" dirty="0"/>
              <a:t>. Оны, </a:t>
            </a:r>
            <a:r>
              <a:rPr lang="ru-RU" dirty="0" err="1"/>
              <a:t>жад</a:t>
            </a:r>
            <a:r>
              <a:rPr lang="ru-RU" dirty="0"/>
              <a:t> </a:t>
            </a:r>
            <a:r>
              <a:rPr lang="ru-RU" dirty="0" err="1"/>
              <a:t>шолушысын</a:t>
            </a:r>
            <a:r>
              <a:rPr lang="ru-RU" dirty="0"/>
              <a:t> </a:t>
            </a:r>
            <a:r>
              <a:rPr lang="ru-RU" dirty="0" err="1"/>
              <a:t>пайдалана</a:t>
            </a:r>
            <a:r>
              <a:rPr lang="ru-RU" dirty="0"/>
              <a:t> </a:t>
            </a:r>
            <a:r>
              <a:rPr lang="ru-RU" dirty="0" err="1"/>
              <a:t>отырып</a:t>
            </a:r>
            <a:r>
              <a:rPr lang="ru-RU" dirty="0"/>
              <a:t> </a:t>
            </a:r>
            <a:r>
              <a:rPr lang="ru-RU" dirty="0" err="1"/>
              <a:t>істеуге</a:t>
            </a:r>
            <a:r>
              <a:rPr lang="ru-RU" dirty="0"/>
              <a:t> </a:t>
            </a:r>
            <a:r>
              <a:rPr lang="ru-RU" dirty="0" err="1"/>
              <a:t>болады</a:t>
            </a:r>
            <a:r>
              <a:rPr lang="ru-RU" dirty="0"/>
              <a:t>.</a:t>
            </a:r>
          </a:p>
          <a:p>
            <a:pPr marL="0" indent="0">
              <a:buNone/>
            </a:pPr>
            <a:r>
              <a:rPr lang="ru-RU" dirty="0" err="1"/>
              <a:t>Файлдарды</a:t>
            </a:r>
            <a:r>
              <a:rPr lang="ru-RU" dirty="0"/>
              <a:t> </a:t>
            </a:r>
            <a:r>
              <a:rPr lang="ru-RU" dirty="0" err="1"/>
              <a:t>көшіріп</a:t>
            </a:r>
            <a:r>
              <a:rPr lang="ru-RU" dirty="0"/>
              <a:t>, </a:t>
            </a:r>
            <a:r>
              <a:rPr lang="ru-RU" dirty="0" err="1"/>
              <a:t>өшіру</a:t>
            </a:r>
            <a:r>
              <a:rPr lang="ru-RU" dirty="0"/>
              <a:t> </a:t>
            </a:r>
            <a:r>
              <a:rPr lang="ru-RU" dirty="0" err="1"/>
              <a:t>және</a:t>
            </a:r>
            <a:r>
              <a:rPr lang="ru-RU" dirty="0"/>
              <a:t> </a:t>
            </a:r>
            <a:r>
              <a:rPr lang="ru-RU" dirty="0" err="1"/>
              <a:t>импорттау</a:t>
            </a:r>
            <a:r>
              <a:rPr lang="ru-RU" dirty="0"/>
              <a:t> </a:t>
            </a:r>
            <a:r>
              <a:rPr lang="ru-RU" dirty="0" err="1"/>
              <a:t>туралы</a:t>
            </a:r>
            <a:r>
              <a:rPr lang="ru-RU" dirty="0"/>
              <a:t> </a:t>
            </a:r>
            <a:r>
              <a:rPr lang="ru-RU" dirty="0" err="1"/>
              <a:t>толық</a:t>
            </a:r>
            <a:r>
              <a:rPr lang="ru-RU" dirty="0"/>
              <a:t> </a:t>
            </a:r>
            <a:r>
              <a:rPr lang="ru-RU" dirty="0" err="1"/>
              <a:t>ақпарат</a:t>
            </a:r>
            <a:r>
              <a:rPr lang="ru-RU" dirty="0"/>
              <a:t> </a:t>
            </a:r>
            <a:r>
              <a:rPr lang="kk-KZ" dirty="0"/>
              <a:t>«Жад шолушысы»</a:t>
            </a:r>
            <a:r>
              <a:rPr lang="ru-RU" dirty="0"/>
              <a:t> </a:t>
            </a:r>
            <a:r>
              <a:rPr lang="ru-RU" dirty="0" err="1"/>
              <a:t>бөлімінде</a:t>
            </a:r>
            <a:r>
              <a:rPr lang="ru-RU" dirty="0"/>
              <a:t> бар.</a:t>
            </a:r>
          </a:p>
          <a:p>
            <a:pPr marL="0" indent="0">
              <a:buNone/>
            </a:pPr>
            <a:r>
              <a:rPr lang="ru-RU" dirty="0" err="1"/>
              <a:t>Жанба</a:t>
            </a:r>
            <a:r>
              <a:rPr lang="ru-RU" dirty="0"/>
              <a:t> </a:t>
            </a:r>
            <a:r>
              <a:rPr lang="ru-RU" dirty="0" err="1"/>
              <a:t>пернелерді</a:t>
            </a:r>
            <a:r>
              <a:rPr lang="ru-RU" dirty="0"/>
              <a:t> EV3 </a:t>
            </a:r>
            <a:r>
              <a:rPr lang="ru-RU" dirty="0" err="1"/>
              <a:t>бағдарламалық</a:t>
            </a:r>
            <a:r>
              <a:rPr lang="ru-RU" dirty="0"/>
              <a:t> </a:t>
            </a:r>
            <a:r>
              <a:rPr lang="ru-RU" dirty="0" err="1"/>
              <a:t>қамтумен</a:t>
            </a:r>
            <a:r>
              <a:rPr lang="ru-RU" dirty="0"/>
              <a:t> </a:t>
            </a:r>
            <a:r>
              <a:rPr lang="ru-RU" dirty="0" err="1"/>
              <a:t>пайдалануға</a:t>
            </a:r>
            <a:r>
              <a:rPr lang="ru-RU" dirty="0"/>
              <a:t> </a:t>
            </a:r>
            <a:r>
              <a:rPr lang="ru-RU" dirty="0" err="1"/>
              <a:t>болады</a:t>
            </a:r>
            <a:r>
              <a:rPr lang="ru-RU" dirty="0"/>
              <a:t>:</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430406479"/>
              </p:ext>
            </p:extLst>
          </p:nvPr>
        </p:nvGraphicFramePr>
        <p:xfrm>
          <a:off x="1043608" y="3429000"/>
          <a:ext cx="6118860" cy="2651760"/>
        </p:xfrm>
        <a:graphic>
          <a:graphicData uri="http://schemas.openxmlformats.org/drawingml/2006/table">
            <a:tbl>
              <a:tblPr firstRow="1" firstCol="1" bandRow="1">
                <a:tableStyleId>{5C22544A-7EE6-4342-B048-85BDC9FD1C3A}</a:tableStyleId>
              </a:tblPr>
              <a:tblGrid>
                <a:gridCol w="1170305">
                  <a:extLst>
                    <a:ext uri="{9D8B030D-6E8A-4147-A177-3AD203B41FA5}">
                      <a16:colId xmlns:a16="http://schemas.microsoft.com/office/drawing/2014/main" val="1215361841"/>
                    </a:ext>
                  </a:extLst>
                </a:gridCol>
                <a:gridCol w="1438275">
                  <a:extLst>
                    <a:ext uri="{9D8B030D-6E8A-4147-A177-3AD203B41FA5}">
                      <a16:colId xmlns:a16="http://schemas.microsoft.com/office/drawing/2014/main" val="3652228325"/>
                    </a:ext>
                  </a:extLst>
                </a:gridCol>
                <a:gridCol w="3510280">
                  <a:extLst>
                    <a:ext uri="{9D8B030D-6E8A-4147-A177-3AD203B41FA5}">
                      <a16:colId xmlns:a16="http://schemas.microsoft.com/office/drawing/2014/main" val="3887786467"/>
                    </a:ext>
                  </a:extLst>
                </a:gridCol>
              </a:tblGrid>
              <a:tr h="445135">
                <a:tc>
                  <a:txBody>
                    <a:bodyPr/>
                    <a:lstStyle/>
                    <a:p>
                      <a:pPr algn="ctr">
                        <a:lnSpc>
                          <a:spcPct val="115000"/>
                        </a:lnSpc>
                        <a:spcAft>
                          <a:spcPts val="1000"/>
                        </a:spcAft>
                      </a:pPr>
                      <a:r>
                        <a:rPr lang="kk-KZ" sz="1000" u="none" strike="noStrike" spc="0">
                          <a:effectLst/>
                        </a:rPr>
                        <a:t>Windows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ctr">
                        <a:lnSpc>
                          <a:spcPct val="115000"/>
                        </a:lnSpc>
                        <a:spcAft>
                          <a:spcPts val="1000"/>
                        </a:spcAft>
                      </a:pPr>
                      <a:r>
                        <a:rPr lang="kk-KZ" sz="1000" u="none" strike="noStrike" spc="0" dirty="0">
                          <a:effectLst/>
                        </a:rPr>
                        <a:t>Mac</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ctr">
                        <a:lnSpc>
                          <a:spcPct val="115000"/>
                        </a:lnSpc>
                        <a:spcAft>
                          <a:spcPts val="1000"/>
                        </a:spcAft>
                      </a:pPr>
                      <a:r>
                        <a:rPr lang="kk-KZ" sz="900" u="none" strike="noStrike" spc="0">
                          <a:effectLst/>
                        </a:rPr>
                        <a:t>Әрекет</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4162615262"/>
                  </a:ext>
                </a:extLst>
              </a:tr>
              <a:tr h="441960">
                <a:tc>
                  <a:txBody>
                    <a:bodyPr/>
                    <a:lstStyle/>
                    <a:p>
                      <a:pPr marL="80645">
                        <a:lnSpc>
                          <a:spcPct val="115000"/>
                        </a:lnSpc>
                        <a:spcAft>
                          <a:spcPts val="1000"/>
                        </a:spcAft>
                      </a:pPr>
                      <a:r>
                        <a:rPr lang="kk-KZ" sz="1000" u="none" strike="noStrike" spc="0">
                          <a:effectLst/>
                        </a:rPr>
                        <a:t>CTRL+A</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000" u="none" strike="noStrike" spc="0">
                          <a:effectLst/>
                        </a:rPr>
                        <a:t>Command-A</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000" u="none" strike="noStrike" spc="0">
                          <a:effectLst/>
                        </a:rPr>
                        <a:t>Барлығын таңдау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3509703806"/>
                  </a:ext>
                </a:extLst>
              </a:tr>
              <a:tr h="438785">
                <a:tc>
                  <a:txBody>
                    <a:bodyPr/>
                    <a:lstStyle/>
                    <a:p>
                      <a:pPr marL="80645">
                        <a:lnSpc>
                          <a:spcPct val="115000"/>
                        </a:lnSpc>
                        <a:spcAft>
                          <a:spcPts val="1000"/>
                        </a:spcAft>
                      </a:pPr>
                      <a:r>
                        <a:rPr lang="kk-KZ" sz="1000" u="none" strike="noStrike" spc="0">
                          <a:effectLst/>
                        </a:rPr>
                        <a:t>CTRL+B</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000" u="none" strike="noStrike" spc="0">
                          <a:effectLst/>
                        </a:rPr>
                        <a:t>Command-B</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000" u="none" strike="noStrike" spc="0">
                          <a:effectLst/>
                        </a:rPr>
                        <a:t>EV3 тоқтату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3665414343"/>
                  </a:ext>
                </a:extLst>
              </a:tr>
              <a:tr h="438785">
                <a:tc>
                  <a:txBody>
                    <a:bodyPr/>
                    <a:lstStyle/>
                    <a:p>
                      <a:pPr marL="80645">
                        <a:lnSpc>
                          <a:spcPct val="115000"/>
                        </a:lnSpc>
                        <a:spcAft>
                          <a:spcPts val="1000"/>
                        </a:spcAft>
                      </a:pPr>
                      <a:r>
                        <a:rPr lang="kk-KZ" sz="1000" u="none" strike="noStrike" spc="0">
                          <a:effectLst/>
                        </a:rPr>
                        <a:t>CTRL+C</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000" u="none" strike="noStrike" spc="0">
                          <a:effectLst/>
                        </a:rPr>
                        <a:t>Command-C</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000" u="none" strike="noStrike" spc="0">
                          <a:effectLst/>
                        </a:rPr>
                        <a:t>Көшіру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265210173"/>
                  </a:ext>
                </a:extLst>
              </a:tr>
              <a:tr h="445135">
                <a:tc>
                  <a:txBody>
                    <a:bodyPr/>
                    <a:lstStyle/>
                    <a:p>
                      <a:pPr marL="80645">
                        <a:lnSpc>
                          <a:spcPct val="115000"/>
                        </a:lnSpc>
                        <a:spcAft>
                          <a:spcPts val="1000"/>
                        </a:spcAft>
                      </a:pPr>
                      <a:r>
                        <a:rPr lang="kk-KZ" sz="1000" u="none" strike="noStrike" spc="0">
                          <a:effectLst/>
                        </a:rPr>
                        <a:t>CTRL+D</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000" u="none" strike="noStrike" spc="0">
                          <a:effectLst/>
                        </a:rPr>
                        <a:t>Command-D</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000" u="none" strike="noStrike" spc="0">
                          <a:effectLst/>
                        </a:rPr>
                        <a:t>EV3-ге жүктеу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866573014"/>
                  </a:ext>
                </a:extLst>
              </a:tr>
              <a:tr h="441960">
                <a:tc>
                  <a:txBody>
                    <a:bodyPr/>
                    <a:lstStyle/>
                    <a:p>
                      <a:pPr marL="80645">
                        <a:lnSpc>
                          <a:spcPct val="115000"/>
                        </a:lnSpc>
                        <a:spcAft>
                          <a:spcPts val="1000"/>
                        </a:spcAft>
                      </a:pPr>
                      <a:r>
                        <a:rPr lang="kk-KZ" sz="1000" u="none" strike="noStrike" spc="0">
                          <a:effectLst/>
                        </a:rPr>
                        <a:t>CTRL+H</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000" u="none" strike="noStrike" spc="0">
                          <a:effectLst/>
                        </a:rPr>
                        <a:t>Command-CTRL-H</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marL="80645">
                        <a:lnSpc>
                          <a:spcPct val="115000"/>
                        </a:lnSpc>
                        <a:spcAft>
                          <a:spcPts val="1000"/>
                        </a:spcAft>
                      </a:pPr>
                      <a:r>
                        <a:rPr lang="kk-KZ" sz="1000" u="none" strike="noStrike" spc="0" dirty="0">
                          <a:effectLst/>
                        </a:rPr>
                        <a:t>Контекстік анықтаманы көрсету/жасыру</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587170127"/>
                  </a:ext>
                </a:extLst>
              </a:tr>
            </a:tbl>
          </a:graphicData>
        </a:graphic>
      </p:graphicFrame>
    </p:spTree>
    <p:extLst>
      <p:ext uri="{BB962C8B-B14F-4D97-AF65-F5344CB8AC3E}">
        <p14:creationId xmlns:p14="http://schemas.microsoft.com/office/powerpoint/2010/main" val="181381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3885895852"/>
              </p:ext>
            </p:extLst>
          </p:nvPr>
        </p:nvGraphicFramePr>
        <p:xfrm>
          <a:off x="899590" y="260645"/>
          <a:ext cx="7776865" cy="5881817"/>
        </p:xfrm>
        <a:graphic>
          <a:graphicData uri="http://schemas.openxmlformats.org/drawingml/2006/table">
            <a:tbl>
              <a:tblPr firstRow="1" firstCol="1" bandRow="1">
                <a:tableStyleId>{5C22544A-7EE6-4342-B048-85BDC9FD1C3A}</a:tableStyleId>
              </a:tblPr>
              <a:tblGrid>
                <a:gridCol w="1487419">
                  <a:extLst>
                    <a:ext uri="{9D8B030D-6E8A-4147-A177-3AD203B41FA5}">
                      <a16:colId xmlns:a16="http://schemas.microsoft.com/office/drawing/2014/main" val="2914242116"/>
                    </a:ext>
                  </a:extLst>
                </a:gridCol>
                <a:gridCol w="1828000">
                  <a:extLst>
                    <a:ext uri="{9D8B030D-6E8A-4147-A177-3AD203B41FA5}">
                      <a16:colId xmlns:a16="http://schemas.microsoft.com/office/drawing/2014/main" val="2975409056"/>
                    </a:ext>
                  </a:extLst>
                </a:gridCol>
                <a:gridCol w="4461446">
                  <a:extLst>
                    <a:ext uri="{9D8B030D-6E8A-4147-A177-3AD203B41FA5}">
                      <a16:colId xmlns:a16="http://schemas.microsoft.com/office/drawing/2014/main" val="3465815933"/>
                    </a:ext>
                  </a:extLst>
                </a:gridCol>
              </a:tblGrid>
              <a:tr h="143848">
                <a:tc>
                  <a:txBody>
                    <a:bodyPr/>
                    <a:lstStyle/>
                    <a:p>
                      <a:pPr algn="ctr">
                        <a:lnSpc>
                          <a:spcPct val="115000"/>
                        </a:lnSpc>
                        <a:spcAft>
                          <a:spcPts val="1000"/>
                        </a:spcAft>
                      </a:pPr>
                      <a:r>
                        <a:rPr lang="kk-KZ" sz="1000" u="none" strike="noStrike" spc="0">
                          <a:effectLst/>
                        </a:rPr>
                        <a:t>Windows</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algn="ctr">
                        <a:lnSpc>
                          <a:spcPct val="115000"/>
                        </a:lnSpc>
                        <a:spcAft>
                          <a:spcPts val="1000"/>
                        </a:spcAft>
                      </a:pPr>
                      <a:r>
                        <a:rPr lang="kk-KZ" sz="1000" u="none" strike="noStrike" spc="0">
                          <a:effectLst/>
                        </a:rPr>
                        <a:t>Mac</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algn="ctr">
                        <a:lnSpc>
                          <a:spcPct val="115000"/>
                        </a:lnSpc>
                        <a:spcAft>
                          <a:spcPts val="1000"/>
                        </a:spcAft>
                      </a:pPr>
                      <a:r>
                        <a:rPr lang="kk-KZ" sz="1000" u="none" strike="noStrike" spc="0">
                          <a:effectLst/>
                        </a:rPr>
                        <a:t>Әрекет</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1951595423"/>
                  </a:ext>
                </a:extLst>
              </a:tr>
              <a:tr h="141795">
                <a:tc>
                  <a:txBody>
                    <a:bodyPr/>
                    <a:lstStyle/>
                    <a:p>
                      <a:pPr marL="80645">
                        <a:lnSpc>
                          <a:spcPct val="115000"/>
                        </a:lnSpc>
                        <a:spcAft>
                          <a:spcPts val="1000"/>
                        </a:spcAft>
                      </a:pPr>
                      <a:r>
                        <a:rPr lang="kk-KZ" sz="1000" u="none" strike="noStrike" spc="0" dirty="0">
                          <a:effectLst/>
                        </a:rPr>
                        <a:t>CTRL+F</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Command-F</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Экранның түсірме суреті</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4055996840"/>
                  </a:ext>
                </a:extLst>
              </a:tr>
              <a:tr h="141795">
                <a:tc>
                  <a:txBody>
                    <a:bodyPr/>
                    <a:lstStyle/>
                    <a:p>
                      <a:pPr marL="80645">
                        <a:lnSpc>
                          <a:spcPct val="115000"/>
                        </a:lnSpc>
                        <a:spcAft>
                          <a:spcPts val="1000"/>
                        </a:spcAft>
                      </a:pPr>
                      <a:r>
                        <a:rPr lang="kk-KZ" sz="1000" u="none" strike="noStrike" spc="0">
                          <a:effectLst/>
                        </a:rPr>
                        <a:t>CTRL+I</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Command-I</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EV3 жадыны шолушы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642887219"/>
                  </a:ext>
                </a:extLst>
              </a:tr>
              <a:tr h="141795">
                <a:tc>
                  <a:txBody>
                    <a:bodyPr/>
                    <a:lstStyle/>
                    <a:p>
                      <a:pPr marL="80645">
                        <a:lnSpc>
                          <a:spcPct val="115000"/>
                        </a:lnSpc>
                        <a:spcAft>
                          <a:spcPts val="1000"/>
                        </a:spcAft>
                      </a:pPr>
                      <a:r>
                        <a:rPr lang="kk-KZ" sz="1000" u="none" strike="noStrike" spc="0">
                          <a:effectLst/>
                        </a:rPr>
                        <a:t>CTRL+M</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Command-M</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Аппараттық қамту бетін көрсету/жасыру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504699878"/>
                  </a:ext>
                </a:extLst>
              </a:tr>
              <a:tr h="141795">
                <a:tc>
                  <a:txBody>
                    <a:bodyPr/>
                    <a:lstStyle/>
                    <a:p>
                      <a:pPr marL="80645">
                        <a:lnSpc>
                          <a:spcPct val="115000"/>
                        </a:lnSpc>
                        <a:spcAft>
                          <a:spcPts val="1000"/>
                        </a:spcAft>
                      </a:pPr>
                      <a:r>
                        <a:rPr lang="kk-KZ" sz="1000" u="none" strike="noStrike" spc="0">
                          <a:effectLst/>
                        </a:rPr>
                        <a:t>CTRL+N</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Command-N</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Жаңа бағдарлама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3901792120"/>
                  </a:ext>
                </a:extLst>
              </a:tr>
              <a:tr h="141795">
                <a:tc>
                  <a:txBody>
                    <a:bodyPr/>
                    <a:lstStyle/>
                    <a:p>
                      <a:pPr marL="80645">
                        <a:lnSpc>
                          <a:spcPct val="115000"/>
                        </a:lnSpc>
                        <a:spcAft>
                          <a:spcPts val="1000"/>
                        </a:spcAft>
                      </a:pPr>
                      <a:r>
                        <a:rPr lang="kk-KZ" sz="1000" u="none" strike="noStrike" spc="0">
                          <a:effectLst/>
                        </a:rPr>
                        <a:t>CTRL+E</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Command-E</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Жаңа тәжірибе</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424498789"/>
                  </a:ext>
                </a:extLst>
              </a:tr>
              <a:tr h="142821">
                <a:tc>
                  <a:txBody>
                    <a:bodyPr/>
                    <a:lstStyle/>
                    <a:p>
                      <a:pPr marL="80645">
                        <a:lnSpc>
                          <a:spcPct val="115000"/>
                        </a:lnSpc>
                        <a:spcAft>
                          <a:spcPts val="1000"/>
                        </a:spcAft>
                      </a:pPr>
                      <a:r>
                        <a:rPr lang="kk-KZ" sz="1000" u="none" strike="noStrike" spc="0">
                          <a:effectLst/>
                        </a:rPr>
                        <a:t>CTRL+O</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Command-O</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Ашу....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3893195807"/>
                  </a:ext>
                </a:extLst>
              </a:tr>
              <a:tr h="141795">
                <a:tc>
                  <a:txBody>
                    <a:bodyPr/>
                    <a:lstStyle/>
                    <a:p>
                      <a:pPr marL="80645">
                        <a:lnSpc>
                          <a:spcPct val="115000"/>
                        </a:lnSpc>
                        <a:spcAft>
                          <a:spcPts val="1000"/>
                        </a:spcAft>
                      </a:pPr>
                      <a:r>
                        <a:rPr lang="kk-KZ" sz="1000" u="none" strike="noStrike" spc="0">
                          <a:effectLst/>
                        </a:rPr>
                        <a:t>CTRL+P</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Command-P</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Басып шығару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4196384415"/>
                  </a:ext>
                </a:extLst>
              </a:tr>
              <a:tr h="141795">
                <a:tc>
                  <a:txBody>
                    <a:bodyPr/>
                    <a:lstStyle/>
                    <a:p>
                      <a:pPr marL="80645">
                        <a:lnSpc>
                          <a:spcPct val="115000"/>
                        </a:lnSpc>
                        <a:spcAft>
                          <a:spcPts val="1000"/>
                        </a:spcAft>
                      </a:pPr>
                      <a:r>
                        <a:rPr lang="kk-KZ" sz="1000" u="none" strike="noStrike" spc="0">
                          <a:effectLst/>
                        </a:rPr>
                        <a:t>CTRL+Q</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Command-Q</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Шығу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380178294"/>
                  </a:ext>
                </a:extLst>
              </a:tr>
              <a:tr h="141795">
                <a:tc>
                  <a:txBody>
                    <a:bodyPr/>
                    <a:lstStyle/>
                    <a:p>
                      <a:pPr marL="80645">
                        <a:lnSpc>
                          <a:spcPct val="115000"/>
                        </a:lnSpc>
                        <a:spcAft>
                          <a:spcPts val="1000"/>
                        </a:spcAft>
                      </a:pPr>
                      <a:r>
                        <a:rPr lang="kk-KZ" sz="1000" u="none" strike="noStrike" spc="0">
                          <a:effectLst/>
                        </a:rPr>
                        <a:t>CTRL+R</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Command-R</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Жүктеу және іске қосу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1789384858"/>
                  </a:ext>
                </a:extLst>
              </a:tr>
              <a:tr h="141795">
                <a:tc>
                  <a:txBody>
                    <a:bodyPr/>
                    <a:lstStyle/>
                    <a:p>
                      <a:pPr marL="80645">
                        <a:lnSpc>
                          <a:spcPct val="115000"/>
                        </a:lnSpc>
                        <a:spcAft>
                          <a:spcPts val="1000"/>
                        </a:spcAft>
                      </a:pPr>
                      <a:r>
                        <a:rPr lang="kk-KZ" sz="1000" u="none" strike="noStrike" spc="0">
                          <a:effectLst/>
                        </a:rPr>
                        <a:t>CTRL+S</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Command-S</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Сақтау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1633950132"/>
                  </a:ext>
                </a:extLst>
              </a:tr>
              <a:tr h="141795">
                <a:tc>
                  <a:txBody>
                    <a:bodyPr/>
                    <a:lstStyle/>
                    <a:p>
                      <a:pPr marL="80645">
                        <a:lnSpc>
                          <a:spcPct val="115000"/>
                        </a:lnSpc>
                        <a:spcAft>
                          <a:spcPts val="1000"/>
                        </a:spcAft>
                      </a:pPr>
                      <a:r>
                        <a:rPr lang="kk-KZ" sz="1000" u="none" strike="noStrike" spc="0">
                          <a:effectLst/>
                        </a:rPr>
                        <a:t>CTRL+Shift+S</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Command-Shift-S</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Жобаны қалай сақтау...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4267825099"/>
                  </a:ext>
                </a:extLst>
              </a:tr>
              <a:tr h="141795">
                <a:tc>
                  <a:txBody>
                    <a:bodyPr/>
                    <a:lstStyle/>
                    <a:p>
                      <a:pPr marL="80645">
                        <a:lnSpc>
                          <a:spcPct val="115000"/>
                        </a:lnSpc>
                        <a:spcAft>
                          <a:spcPts val="1000"/>
                        </a:spcAft>
                      </a:pPr>
                      <a:r>
                        <a:rPr lang="kk-KZ" sz="1000" u="none" strike="noStrike" spc="0">
                          <a:effectLst/>
                        </a:rPr>
                        <a:t>CTRL+T</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Command-T</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Болжам</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903650340"/>
                  </a:ext>
                </a:extLst>
              </a:tr>
              <a:tr h="141795">
                <a:tc>
                  <a:txBody>
                    <a:bodyPr/>
                    <a:lstStyle/>
                    <a:p>
                      <a:pPr marL="80645">
                        <a:lnSpc>
                          <a:spcPct val="115000"/>
                        </a:lnSpc>
                        <a:spcAft>
                          <a:spcPts val="1000"/>
                        </a:spcAft>
                      </a:pPr>
                      <a:r>
                        <a:rPr lang="kk-KZ" sz="1000" u="none" strike="noStrike" spc="0">
                          <a:effectLst/>
                        </a:rPr>
                        <a:t>CTRL+U</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Command-U</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EV3T-дан алу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955516206"/>
                  </a:ext>
                </a:extLst>
              </a:tr>
              <a:tr h="141795">
                <a:tc>
                  <a:txBody>
                    <a:bodyPr/>
                    <a:lstStyle/>
                    <a:p>
                      <a:pPr marL="80645">
                        <a:lnSpc>
                          <a:spcPct val="115000"/>
                        </a:lnSpc>
                        <a:spcAft>
                          <a:spcPts val="1000"/>
                        </a:spcAft>
                      </a:pPr>
                      <a:r>
                        <a:rPr lang="kk-KZ" sz="1000" u="none" strike="noStrike" spc="0">
                          <a:effectLst/>
                        </a:rPr>
                        <a:t>CTRL+V</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Command-V</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Қою</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644480074"/>
                  </a:ext>
                </a:extLst>
              </a:tr>
              <a:tr h="142821">
                <a:tc>
                  <a:txBody>
                    <a:bodyPr/>
                    <a:lstStyle/>
                    <a:p>
                      <a:pPr marL="80645">
                        <a:lnSpc>
                          <a:spcPct val="115000"/>
                        </a:lnSpc>
                        <a:spcAft>
                          <a:spcPts val="1000"/>
                        </a:spcAft>
                      </a:pPr>
                      <a:r>
                        <a:rPr lang="kk-KZ" sz="1000" u="none" strike="noStrike" spc="0">
                          <a:effectLst/>
                        </a:rPr>
                        <a:t>CTRL+W</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Command-W</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Бетбелгіні жабу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836591683"/>
                  </a:ext>
                </a:extLst>
              </a:tr>
              <a:tr h="141795">
                <a:tc>
                  <a:txBody>
                    <a:bodyPr/>
                    <a:lstStyle/>
                    <a:p>
                      <a:pPr marL="80645">
                        <a:lnSpc>
                          <a:spcPct val="115000"/>
                        </a:lnSpc>
                        <a:spcAft>
                          <a:spcPts val="1000"/>
                        </a:spcAft>
                      </a:pPr>
                      <a:r>
                        <a:rPr lang="kk-KZ" sz="1000" u="none" strike="noStrike" spc="0">
                          <a:effectLst/>
                        </a:rPr>
                        <a:t>CTRL+Shift+А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Command-Shift-W</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Жобаны жабу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677849259"/>
                  </a:ext>
                </a:extLst>
              </a:tr>
              <a:tr h="141795">
                <a:tc>
                  <a:txBody>
                    <a:bodyPr/>
                    <a:lstStyle/>
                    <a:p>
                      <a:pPr marL="80645">
                        <a:lnSpc>
                          <a:spcPct val="115000"/>
                        </a:lnSpc>
                        <a:spcAft>
                          <a:spcPts val="1000"/>
                        </a:spcAft>
                      </a:pPr>
                      <a:r>
                        <a:rPr lang="kk-KZ" sz="1000" u="none" strike="noStrike" spc="0">
                          <a:effectLst/>
                        </a:rPr>
                        <a:t>CTRL+X</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Command-X</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Кесу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1640164820"/>
                  </a:ext>
                </a:extLst>
              </a:tr>
              <a:tr h="143848">
                <a:tc>
                  <a:txBody>
                    <a:bodyPr/>
                    <a:lstStyle/>
                    <a:p>
                      <a:pPr marL="80645">
                        <a:lnSpc>
                          <a:spcPct val="115000"/>
                        </a:lnSpc>
                        <a:spcAft>
                          <a:spcPts val="1000"/>
                        </a:spcAft>
                      </a:pPr>
                      <a:r>
                        <a:rPr lang="kk-KZ" sz="1000" u="none" strike="noStrike" spc="0">
                          <a:effectLst/>
                        </a:rPr>
                        <a:t>CTRL+Y</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Command-Y</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kk-KZ" sz="1000" u="none" strike="noStrike" spc="0">
                          <a:effectLst/>
                        </a:rPr>
                        <a:t>Қайтару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55323332"/>
                  </a:ext>
                </a:extLst>
              </a:tr>
              <a:tr h="143848">
                <a:tc>
                  <a:txBody>
                    <a:bodyPr/>
                    <a:lstStyle/>
                    <a:p>
                      <a:pPr marL="80645">
                        <a:lnSpc>
                          <a:spcPct val="115000"/>
                        </a:lnSpc>
                        <a:spcAft>
                          <a:spcPts val="1000"/>
                        </a:spcAft>
                      </a:pPr>
                      <a:r>
                        <a:rPr lang="ru-RU" sz="1000">
                          <a:effectLst/>
                        </a:rPr>
                        <a:t>CTRL+Z</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Command-Z</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Болдырмау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477159172"/>
                  </a:ext>
                </a:extLst>
              </a:tr>
              <a:tr h="141795">
                <a:tc>
                  <a:txBody>
                    <a:bodyPr/>
                    <a:lstStyle/>
                    <a:p>
                      <a:pPr marL="80645">
                        <a:lnSpc>
                          <a:spcPct val="115000"/>
                        </a:lnSpc>
                        <a:spcAft>
                          <a:spcPts val="1000"/>
                        </a:spcAft>
                      </a:pPr>
                      <a:r>
                        <a:rPr lang="ru-RU" sz="1000">
                          <a:effectLst/>
                        </a:rPr>
                        <a:t>CTRL+G</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Command-G</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Құралдар «Егер ... онда»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1518672687"/>
                  </a:ext>
                </a:extLst>
              </a:tr>
              <a:tr h="141795">
                <a:tc>
                  <a:txBody>
                    <a:bodyPr/>
                    <a:lstStyle/>
                    <a:p>
                      <a:pPr marL="80645">
                        <a:lnSpc>
                          <a:spcPct val="115000"/>
                        </a:lnSpc>
                        <a:spcAft>
                          <a:spcPts val="1000"/>
                        </a:spcAft>
                      </a:pPr>
                      <a:r>
                        <a:rPr lang="ru-RU" sz="1000">
                          <a:effectLst/>
                        </a:rPr>
                        <a:t>CTRL+Shift+H</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Command-Shift-H</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Тапсырманы көрсету/жасыру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419605117"/>
                  </a:ext>
                </a:extLst>
              </a:tr>
              <a:tr h="142821">
                <a:tc>
                  <a:txBody>
                    <a:bodyPr/>
                    <a:lstStyle/>
                    <a:p>
                      <a:pPr marL="80645">
                        <a:lnSpc>
                          <a:spcPct val="115000"/>
                        </a:lnSpc>
                        <a:spcAft>
                          <a:spcPts val="1000"/>
                        </a:spcAft>
                      </a:pPr>
                      <a:r>
                        <a:rPr lang="ru-RU" sz="1000">
                          <a:effectLst/>
                        </a:rPr>
                        <a:t>CTRL+Shift+P</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Command-Shift-P</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Нүктедегі сараптама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3631137110"/>
                  </a:ext>
                </a:extLst>
              </a:tr>
              <a:tr h="141795">
                <a:tc>
                  <a:txBody>
                    <a:bodyPr/>
                    <a:lstStyle/>
                    <a:p>
                      <a:pPr marL="80645">
                        <a:lnSpc>
                          <a:spcPct val="115000"/>
                        </a:lnSpc>
                        <a:spcAft>
                          <a:spcPts val="1000"/>
                        </a:spcAft>
                      </a:pPr>
                      <a:r>
                        <a:rPr lang="ru-RU" sz="1000">
                          <a:effectLst/>
                        </a:rPr>
                        <a:t>CTRL+Shift+A</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Command-Shift-A</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Аумақ талдауы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417206712"/>
                  </a:ext>
                </a:extLst>
              </a:tr>
              <a:tr h="200894">
                <a:tc>
                  <a:txBody>
                    <a:bodyPr/>
                    <a:lstStyle/>
                    <a:p>
                      <a:pPr marL="80645">
                        <a:lnSpc>
                          <a:spcPct val="115000"/>
                        </a:lnSpc>
                        <a:spcAft>
                          <a:spcPts val="1000"/>
                        </a:spcAft>
                      </a:pPr>
                      <a:r>
                        <a:rPr lang="ru-RU" sz="1000">
                          <a:effectLst/>
                        </a:rPr>
                        <a:t>F1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Command-Option-?</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Анықтама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361092287"/>
                  </a:ext>
                </a:extLst>
              </a:tr>
              <a:tr h="141795">
                <a:tc>
                  <a:txBody>
                    <a:bodyPr/>
                    <a:lstStyle/>
                    <a:p>
                      <a:pPr marL="80645">
                        <a:lnSpc>
                          <a:spcPct val="115000"/>
                        </a:lnSpc>
                        <a:spcAft>
                          <a:spcPts val="1000"/>
                        </a:spcAft>
                      </a:pPr>
                      <a:r>
                        <a:rPr lang="ru-RU" sz="10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Әрекеттер палитрасы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114817268"/>
                  </a:ext>
                </a:extLst>
              </a:tr>
              <a:tr h="141795">
                <a:tc>
                  <a:txBody>
                    <a:bodyPr/>
                    <a:lstStyle/>
                    <a:p>
                      <a:pPr marL="80645">
                        <a:lnSpc>
                          <a:spcPct val="115000"/>
                        </a:lnSpc>
                        <a:spcAft>
                          <a:spcPts val="1000"/>
                        </a:spcAft>
                      </a:pPr>
                      <a:r>
                        <a:rPr lang="ru-RU" sz="10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Операторлар палитрасы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577763212"/>
                  </a:ext>
                </a:extLst>
              </a:tr>
              <a:tr h="141795">
                <a:tc>
                  <a:txBody>
                    <a:bodyPr/>
                    <a:lstStyle/>
                    <a:p>
                      <a:pPr marL="80645">
                        <a:lnSpc>
                          <a:spcPct val="115000"/>
                        </a:lnSpc>
                        <a:spcAft>
                          <a:spcPts val="1000"/>
                        </a:spcAft>
                      </a:pPr>
                      <a:r>
                        <a:rPr lang="ru-RU" sz="10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Тетік палитрасы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948433548"/>
                  </a:ext>
                </a:extLst>
              </a:tr>
              <a:tr h="141795">
                <a:tc>
                  <a:txBody>
                    <a:bodyPr/>
                    <a:lstStyle/>
                    <a:p>
                      <a:pPr marL="80645">
                        <a:lnSpc>
                          <a:spcPct val="115000"/>
                        </a:lnSpc>
                        <a:spcAft>
                          <a:spcPts val="1000"/>
                        </a:spcAft>
                      </a:pPr>
                      <a:r>
                        <a:rPr lang="ru-RU" sz="1000">
                          <a:effectLst/>
                        </a:rPr>
                        <a:t>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Деректер палитрасы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597250185"/>
                  </a:ext>
                </a:extLst>
              </a:tr>
              <a:tr h="141795">
                <a:tc>
                  <a:txBody>
                    <a:bodyPr/>
                    <a:lstStyle/>
                    <a:p>
                      <a:pPr marL="80645">
                        <a:lnSpc>
                          <a:spcPct val="115000"/>
                        </a:lnSpc>
                        <a:spcAft>
                          <a:spcPts val="1000"/>
                        </a:spcAft>
                      </a:pPr>
                      <a:r>
                        <a:rPr lang="ru-RU" sz="1000">
                          <a:effectLst/>
                        </a:rPr>
                        <a:t>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Қосымша палитра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1528716886"/>
                  </a:ext>
                </a:extLst>
              </a:tr>
              <a:tr h="141795">
                <a:tc>
                  <a:txBody>
                    <a:bodyPr/>
                    <a:lstStyle/>
                    <a:p>
                      <a:pPr marL="80645">
                        <a:lnSpc>
                          <a:spcPct val="115000"/>
                        </a:lnSpc>
                        <a:spcAft>
                          <a:spcPts val="1000"/>
                        </a:spcAft>
                      </a:pPr>
                      <a:r>
                        <a:rPr lang="ru-RU" sz="1000">
                          <a:effectLst/>
                        </a:rPr>
                        <a:t>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«Менің Блоктарым» палитрасы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9825423"/>
                  </a:ext>
                </a:extLst>
              </a:tr>
              <a:tr h="201920">
                <a:tc>
                  <a:txBody>
                    <a:bodyPr/>
                    <a:lstStyle/>
                    <a:p>
                      <a:pPr marL="80645">
                        <a:lnSpc>
                          <a:spcPct val="115000"/>
                        </a:lnSpc>
                        <a:spcAft>
                          <a:spcPts val="1000"/>
                        </a:spcAft>
                      </a:pPr>
                      <a:r>
                        <a:rPr lang="ru-RU" sz="1000">
                          <a:effectLst/>
                        </a:rPr>
                        <a:t>Солға бағыттауыш</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Солға бағыттауыш</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Тапсырмалар блогы/бетін солға орналастыру (таңдауға байланысты)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125467527"/>
                  </a:ext>
                </a:extLst>
              </a:tr>
              <a:tr h="199867">
                <a:tc>
                  <a:txBody>
                    <a:bodyPr/>
                    <a:lstStyle/>
                    <a:p>
                      <a:pPr marL="80645">
                        <a:lnSpc>
                          <a:spcPct val="115000"/>
                        </a:lnSpc>
                        <a:spcAft>
                          <a:spcPts val="1000"/>
                        </a:spcAft>
                      </a:pPr>
                      <a:r>
                        <a:rPr lang="ru-RU" sz="1000">
                          <a:effectLst/>
                        </a:rPr>
                        <a:t>Оңға бағыттауыш</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Оңға бағыттауыш</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Тапсырмалар блогы/бетін оңға орналастыру (таңдауға байланысты)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788826071"/>
                  </a:ext>
                </a:extLst>
              </a:tr>
              <a:tr h="141795">
                <a:tc>
                  <a:txBody>
                    <a:bodyPr/>
                    <a:lstStyle/>
                    <a:p>
                      <a:pPr marL="80645">
                        <a:lnSpc>
                          <a:spcPct val="115000"/>
                        </a:lnSpc>
                        <a:spcAft>
                          <a:spcPts val="1000"/>
                        </a:spcAft>
                      </a:pPr>
                      <a:r>
                        <a:rPr lang="ru-RU" sz="1000">
                          <a:effectLst/>
                        </a:rPr>
                        <a:t>Alt+Drag</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Alt-Drag</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Шеңберлі диаграмма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950650734"/>
                  </a:ext>
                </a:extLst>
              </a:tr>
              <a:tr h="144873">
                <a:tc>
                  <a:txBody>
                    <a:bodyPr/>
                    <a:lstStyle/>
                    <a:p>
                      <a:pPr marL="80645">
                        <a:lnSpc>
                          <a:spcPct val="115000"/>
                        </a:lnSpc>
                        <a:spcAft>
                          <a:spcPts val="1000"/>
                        </a:spcAft>
                      </a:pPr>
                      <a:r>
                        <a:rPr lang="ru-RU" sz="1000">
                          <a:effectLst/>
                        </a:rPr>
                        <a:t>CTRL+J</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a:effectLst/>
                        </a:rPr>
                        <a:t>Command-J</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tc>
                  <a:txBody>
                    <a:bodyPr/>
                    <a:lstStyle/>
                    <a:p>
                      <a:pPr marL="80645">
                        <a:lnSpc>
                          <a:spcPct val="115000"/>
                        </a:lnSpc>
                        <a:spcAft>
                          <a:spcPts val="1000"/>
                        </a:spcAft>
                      </a:pPr>
                      <a:r>
                        <a:rPr lang="ru-RU" sz="1000" dirty="0" err="1">
                          <a:effectLst/>
                        </a:rPr>
                        <a:t>Жаңа</a:t>
                      </a:r>
                      <a:r>
                        <a:rPr lang="ru-RU" sz="1000" dirty="0">
                          <a:effectLst/>
                        </a:rPr>
                        <a:t> </a:t>
                      </a:r>
                      <a:r>
                        <a:rPr lang="ru-RU" sz="1000" dirty="0" err="1">
                          <a:effectLst/>
                        </a:rPr>
                        <a:t>пікір</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83" marR="1583" marT="0" marB="0" anchor="ctr"/>
                </a:tc>
                <a:extLst>
                  <a:ext uri="{0D108BD9-81ED-4DB2-BD59-A6C34878D82A}">
                    <a16:rowId xmlns:a16="http://schemas.microsoft.com/office/drawing/2014/main" val="2327101371"/>
                  </a:ext>
                </a:extLst>
              </a:tr>
            </a:tbl>
          </a:graphicData>
        </a:graphic>
      </p:graphicFrame>
    </p:spTree>
    <p:extLst>
      <p:ext uri="{BB962C8B-B14F-4D97-AF65-F5344CB8AC3E}">
        <p14:creationId xmlns:p14="http://schemas.microsoft.com/office/powerpoint/2010/main" val="3939930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t>М</a:t>
            </a:r>
            <a:r>
              <a:rPr lang="ru-RU" b="1" dirty="0" err="1"/>
              <a:t>әтін</a:t>
            </a:r>
            <a:br>
              <a:rPr lang="ru-RU" b="1" dirty="0"/>
            </a:br>
            <a:endParaRPr lang="ru-RU" dirty="0"/>
          </a:p>
        </p:txBody>
      </p:sp>
      <p:sp>
        <p:nvSpPr>
          <p:cNvPr id="3" name="Объект 2"/>
          <p:cNvSpPr>
            <a:spLocks noGrp="1"/>
          </p:cNvSpPr>
          <p:nvPr>
            <p:ph idx="1"/>
          </p:nvPr>
        </p:nvSpPr>
        <p:spPr/>
        <p:txBody>
          <a:bodyPr>
            <a:normAutofit/>
          </a:bodyPr>
          <a:lstStyle/>
          <a:p>
            <a:r>
              <a:rPr lang="ru-RU"/>
              <a:t>EV3 бағдарламалық қамтамасыз ету ағылшын, орыс және жеңілдетілген қытай және жапон символдарын оқиды. Оларды файлдарды атау, циклдарды белгілеу, пікірлерді қосу және т.б. қолдануға болады.EV3 модулінің экраны тек қана қарапайым мәтінді оқиды.</a:t>
            </a:r>
          </a:p>
        </p:txBody>
      </p:sp>
    </p:spTree>
    <p:extLst>
      <p:ext uri="{BB962C8B-B14F-4D97-AF65-F5344CB8AC3E}">
        <p14:creationId xmlns:p14="http://schemas.microsoft.com/office/powerpoint/2010/main" val="1409399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ҚАРАПАЙЫМ МӘТІН</a:t>
            </a:r>
          </a:p>
        </p:txBody>
      </p:sp>
      <p:sp>
        <p:nvSpPr>
          <p:cNvPr id="10" name="Rectangle 8"/>
          <p:cNvSpPr>
            <a:spLocks noChangeArrowheads="1"/>
          </p:cNvSpPr>
          <p:nvPr/>
        </p:nvSpPr>
        <p:spPr bwMode="auto">
          <a:xfrm>
            <a:off x="755576" y="1527985"/>
            <a:ext cx="511256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ru-RU" altLang="ru-RU" sz="1600" dirty="0" err="1">
                <a:latin typeface="Times New Roman" panose="02020603050405020304" pitchFamily="18" charset="0"/>
                <a:ea typeface="Times New Roman" panose="02020603050405020304" pitchFamily="18" charset="0"/>
                <a:cs typeface="Times New Roman" panose="02020603050405020304" pitchFamily="18" charset="0"/>
              </a:rPr>
              <a:t>Қарапайым</a:t>
            </a:r>
            <a:r>
              <a:rPr kumimoji="0" lang="ru-RU" altLang="ru-RU"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altLang="ru-RU" sz="1600" dirty="0" err="1">
                <a:latin typeface="Times New Roman" panose="02020603050405020304" pitchFamily="18" charset="0"/>
                <a:ea typeface="Times New Roman" panose="02020603050405020304" pitchFamily="18" charset="0"/>
                <a:cs typeface="Times New Roman" panose="02020603050405020304" pitchFamily="18" charset="0"/>
              </a:rPr>
              <a:t>мәтіннің</a:t>
            </a:r>
            <a:r>
              <a:rPr lang="ru-RU" alt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altLang="ru-RU" sz="1600" dirty="0" err="1">
                <a:latin typeface="Times New Roman" panose="02020603050405020304" pitchFamily="18" charset="0"/>
                <a:ea typeface="Times New Roman" panose="02020603050405020304" pitchFamily="18" charset="0"/>
                <a:cs typeface="Times New Roman" panose="02020603050405020304" pitchFamily="18" charset="0"/>
              </a:rPr>
              <a:t>белгілері</a:t>
            </a:r>
            <a:r>
              <a:rPr lang="ru-RU" altLang="ru-RU" sz="1600" dirty="0">
                <a:latin typeface="Times New Roman" panose="02020603050405020304" pitchFamily="18" charset="0"/>
                <a:ea typeface="Times New Roman" panose="02020603050405020304" pitchFamily="18" charset="0"/>
                <a:cs typeface="Times New Roman" panose="02020603050405020304" pitchFamily="18" charset="0"/>
              </a:rPr>
              <a:t> мен </a:t>
            </a:r>
            <a:r>
              <a:rPr lang="ru-RU" altLang="ru-RU" sz="1600" dirty="0" err="1">
                <a:latin typeface="Times New Roman" panose="02020603050405020304" pitchFamily="18" charset="0"/>
                <a:ea typeface="Times New Roman" panose="02020603050405020304" pitchFamily="18" charset="0"/>
                <a:cs typeface="Times New Roman" panose="02020603050405020304" pitchFamily="18" charset="0"/>
              </a:rPr>
              <a:t>символдары</a:t>
            </a:r>
            <a:r>
              <a:rPr lang="ru-RU" altLang="ru-RU" sz="1600" dirty="0">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pic>
        <p:nvPicPr>
          <p:cNvPr id="4103" name="Рисунок 145" descr="image1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1" y="2301627"/>
            <a:ext cx="7536411" cy="112737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9"/>
          <p:cNvSpPr>
            <a:spLocks noChangeArrowheads="1"/>
          </p:cNvSpPr>
          <p:nvPr/>
        </p:nvSpPr>
        <p:spPr bwMode="auto">
          <a:xfrm>
            <a:off x="755576" y="3796298"/>
            <a:ext cx="770485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tabLst>
                <a:tab pos="269875" algn="l"/>
              </a:tabLst>
              <a:defRPr>
                <a:solidFill>
                  <a:schemeClr val="tx1"/>
                </a:solidFill>
                <a:latin typeface="Arial" panose="020B0604020202020204" pitchFamily="34" charset="0"/>
              </a:defRPr>
            </a:lvl1pPr>
            <a:lvl2pPr eaLnBrk="0" hangingPunct="0">
              <a:tabLst>
                <a:tab pos="269875" algn="l"/>
              </a:tabLst>
              <a:defRPr>
                <a:solidFill>
                  <a:schemeClr val="tx1"/>
                </a:solidFill>
                <a:latin typeface="Arial" panose="020B0604020202020204" pitchFamily="34" charset="0"/>
              </a:defRPr>
            </a:lvl2pPr>
            <a:lvl3pPr eaLnBrk="0" hangingPunct="0">
              <a:tabLst>
                <a:tab pos="269875" algn="l"/>
              </a:tabLst>
              <a:defRPr>
                <a:solidFill>
                  <a:schemeClr val="tx1"/>
                </a:solidFill>
                <a:latin typeface="Arial" panose="020B0604020202020204" pitchFamily="34" charset="0"/>
              </a:defRPr>
            </a:lvl3pPr>
            <a:lvl4pPr eaLnBrk="0" hangingPunct="0">
              <a:tabLst>
                <a:tab pos="269875" algn="l"/>
              </a:tabLst>
              <a:defRPr>
                <a:solidFill>
                  <a:schemeClr val="tx1"/>
                </a:solidFill>
                <a:latin typeface="Arial" panose="020B0604020202020204" pitchFamily="34" charset="0"/>
              </a:defRPr>
            </a:lvl4pPr>
            <a:lvl5pPr eaLnBrk="0" hangingPunct="0">
              <a:tabLst>
                <a:tab pos="269875" algn="l"/>
              </a:tabLst>
              <a:defRPr>
                <a:solidFill>
                  <a:schemeClr val="tx1"/>
                </a:solidFill>
                <a:latin typeface="Arial" panose="020B0604020202020204" pitchFamily="34" charset="0"/>
              </a:defRPr>
            </a:lvl5pPr>
            <a:lvl6pPr eaLnBrk="0" fontAlgn="base" hangingPunct="0">
              <a:spcBef>
                <a:spcPct val="0"/>
              </a:spcBef>
              <a:spcAft>
                <a:spcPct val="0"/>
              </a:spcAft>
              <a:tabLst>
                <a:tab pos="269875" algn="l"/>
              </a:tabLst>
              <a:defRPr>
                <a:solidFill>
                  <a:schemeClr val="tx1"/>
                </a:solidFill>
                <a:latin typeface="Arial" panose="020B0604020202020204" pitchFamily="34" charset="0"/>
              </a:defRPr>
            </a:lvl6pPr>
            <a:lvl7pPr eaLnBrk="0" fontAlgn="base" hangingPunct="0">
              <a:spcBef>
                <a:spcPct val="0"/>
              </a:spcBef>
              <a:spcAft>
                <a:spcPct val="0"/>
              </a:spcAft>
              <a:tabLst>
                <a:tab pos="269875" algn="l"/>
              </a:tabLst>
              <a:defRPr>
                <a:solidFill>
                  <a:schemeClr val="tx1"/>
                </a:solidFill>
                <a:latin typeface="Arial" panose="020B0604020202020204" pitchFamily="34" charset="0"/>
              </a:defRPr>
            </a:lvl7pPr>
            <a:lvl8pPr eaLnBrk="0" fontAlgn="base" hangingPunct="0">
              <a:spcBef>
                <a:spcPct val="0"/>
              </a:spcBef>
              <a:spcAft>
                <a:spcPct val="0"/>
              </a:spcAft>
              <a:tabLst>
                <a:tab pos="269875" algn="l"/>
              </a:tabLst>
              <a:defRPr>
                <a:solidFill>
                  <a:schemeClr val="tx1"/>
                </a:solidFill>
                <a:latin typeface="Arial" panose="020B0604020202020204" pitchFamily="34" charset="0"/>
              </a:defRPr>
            </a:lvl8pPr>
            <a:lvl9pPr eaLnBrk="0" fontAlgn="base" hangingPunct="0">
              <a:spcBef>
                <a:spcPct val="0"/>
              </a:spcBef>
              <a:spcAft>
                <a:spcPct val="0"/>
              </a:spcAft>
              <a:tabLst>
                <a:tab pos="2698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Қарапайым</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мәтін</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мынау</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үшін</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қажет</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altLang="ru-RU"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модульдің</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атауы</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«Экран»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бағдарламалық</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блогын</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пайдалана</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EV3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модуліне</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мәтінді</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бейнелеу</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altLang="ru-RU"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EV3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модулі</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егер</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Қарапайым</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мәтін</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жолағы</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қарапайым</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мәтінге</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кірмейтін</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символдан</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тұрса</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аралықтарды</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көрсетеді</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Бірақ</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таңбалар</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компьютерге</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жалғанған</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кезде</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түзу</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бейнеленетін</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altLang="ru-RU"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025441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3782</TotalTime>
  <Words>793</Words>
  <Application>Microsoft Office PowerPoint</Application>
  <PresentationFormat>Экран (4:3)</PresentationFormat>
  <Paragraphs>176</Paragraphs>
  <Slides>11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Tahoma</vt:lpstr>
      <vt:lpstr>Times New Roman</vt:lpstr>
      <vt:lpstr>Тема Office</vt:lpstr>
      <vt:lpstr>LEGO®MINDSTORMS®EV3. Басқару файлдары. </vt:lpstr>
      <vt:lpstr>  EV3 бағдарламалық қамтамасыз етуде құратын әрбір жоба, кішкентай көлемдегі көптеген файлдардан тұрады (сурет, дыбыстар және т.б.). Суреттермен, дыбыстық файлдармен, мәтіндік файлдармен және (немесе) өңделмеген деректерді тіркеу файлдарымен қатар, жобаның бір файлында бір немесе бірнеше бағдарлама сақтала алады.             </vt:lpstr>
      <vt:lpstr>Презентация PowerPoint</vt:lpstr>
      <vt:lpstr>Презентация PowerPoint</vt:lpstr>
      <vt:lpstr>Презентация PowerPoint</vt:lpstr>
      <vt:lpstr>Презентация PowerPoint</vt:lpstr>
      <vt:lpstr>Презентация PowerPoint</vt:lpstr>
      <vt:lpstr>Мәтін </vt:lpstr>
      <vt:lpstr>ҚАРАПАЙЫМ МӘТІН</vt:lpstr>
      <vt:lpstr>Қолданылған әдебиеттер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Деректерді өңдеуде процессорларды  параллель қолдану</dc:title>
  <dc:creator>23</dc:creator>
  <cp:lastModifiedBy>Карелхан Нурсауле</cp:lastModifiedBy>
  <cp:revision>450</cp:revision>
  <cp:lastPrinted>2020-01-29T03:16:21Z</cp:lastPrinted>
  <dcterms:created xsi:type="dcterms:W3CDTF">2015-06-01T09:04:29Z</dcterms:created>
  <dcterms:modified xsi:type="dcterms:W3CDTF">2021-11-10T18:09:27Z</dcterms:modified>
</cp:coreProperties>
</file>