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6"/>
  </p:notesMasterIdLst>
  <p:handoutMasterIdLst>
    <p:handoutMasterId r:id="rId17"/>
  </p:handoutMasterIdLst>
  <p:sldIdLst>
    <p:sldId id="285" r:id="rId2"/>
    <p:sldId id="428" r:id="rId3"/>
    <p:sldId id="467" r:id="rId4"/>
    <p:sldId id="476" r:id="rId5"/>
    <p:sldId id="466" r:id="rId6"/>
    <p:sldId id="469" r:id="rId7"/>
    <p:sldId id="470" r:id="rId8"/>
    <p:sldId id="471" r:id="rId9"/>
    <p:sldId id="472" r:id="rId10"/>
    <p:sldId id="473" r:id="rId11"/>
    <p:sldId id="477" r:id="rId12"/>
    <p:sldId id="478" r:id="rId13"/>
    <p:sldId id="343" r:id="rId14"/>
    <p:sldId id="48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86" autoAdjust="0"/>
    <p:restoredTop sz="94660"/>
  </p:normalViewPr>
  <p:slideViewPr>
    <p:cSldViewPr>
      <p:cViewPr varScale="1">
        <p:scale>
          <a:sx n="68" d="100"/>
          <a:sy n="68" d="100"/>
        </p:scale>
        <p:origin x="150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t>11.11.2021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11.11.2021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9796" y="1268760"/>
            <a:ext cx="7920880" cy="2196244"/>
          </a:xfrm>
          <a:effectLst>
            <a:outerShdw dist="20000" dir="5400000" rotWithShape="0">
              <a:srgbClr val="000000">
                <a:alpha val="37999"/>
              </a:srgbClr>
            </a:outerShdw>
          </a:effectLst>
        </p:spPr>
        <p:txBody>
          <a:bodyPr>
            <a:normAutofit fontScale="90000"/>
          </a:bodyPr>
          <a:lstStyle/>
          <a:p>
            <a:r>
              <a:rPr lang="kk-KZ" sz="3200" b="1" cap="all" dirty="0">
                <a:solidFill>
                  <a:schemeClr val="tx2"/>
                </a:solidFill>
                <a:latin typeface="Times New Roman" pitchFamily="18" charset="0"/>
                <a:cs typeface="Times New Roman" pitchFamily="18" charset="0"/>
              </a:rPr>
              <a:t>LEGO®MINDSTORMS®EV3. Таймерді қолдану. Модульді басқару түймешігін пайдалану</a:t>
            </a:r>
            <a:br>
              <a:rPr lang="ru-RU" sz="3200" b="1" cap="all" dirty="0">
                <a:solidFill>
                  <a:schemeClr val="tx2"/>
                </a:solidFill>
                <a:latin typeface="Times New Roman" pitchFamily="18" charset="0"/>
                <a:cs typeface="Times New Roman" pitchFamily="18" charset="0"/>
              </a:rPr>
            </a:br>
            <a:br>
              <a:rPr lang="ru-RU" sz="3200" dirty="0"/>
            </a:br>
            <a:endParaRPr lang="en-US" sz="3200"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973261" y="3653893"/>
            <a:ext cx="1557518" cy="1224136"/>
          </a:xfrm>
          <a:prstGeom prst="rect">
            <a:avLst/>
          </a:prstGeom>
          <a:noFill/>
          <a:ln w="9525">
            <a:noFill/>
            <a:miter lim="800000"/>
            <a:headEnd/>
            <a:tailEnd/>
          </a:ln>
        </p:spPr>
      </p:pic>
      <p:sp>
        <p:nvSpPr>
          <p:cNvPr id="7" name="Прямоугольник 6">
            <a:extLst>
              <a:ext uri="{FF2B5EF4-FFF2-40B4-BE49-F238E27FC236}">
                <a16:creationId xmlns:a16="http://schemas.microsoft.com/office/drawing/2014/main" id="{99827A0E-4B7C-4650-9B53-AD0D5C96A689}"/>
              </a:ext>
            </a:extLst>
          </p:cNvPr>
          <p:cNvSpPr>
            <a:spLocks noChangeArrowheads="1"/>
          </p:cNvSpPr>
          <p:nvPr/>
        </p:nvSpPr>
        <p:spPr bwMode="auto">
          <a:xfrm>
            <a:off x="2463006" y="5373216"/>
            <a:ext cx="42179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k-KZ" dirty="0">
                <a:solidFill>
                  <a:srgbClr val="242424"/>
                </a:solidFill>
                <a:latin typeface="Tahoma" panose="020B0604030504040204" pitchFamily="34" charset="0"/>
                <a:cs typeface="Calibri" panose="020F0502020204030204" pitchFamily="34" charset="0"/>
              </a:rPr>
              <a:t>Лектор: Информатика </a:t>
            </a:r>
            <a:r>
              <a:rPr lang="ru-RU" altLang="kk-KZ" dirty="0" err="1">
                <a:solidFill>
                  <a:srgbClr val="242424"/>
                </a:solidFill>
                <a:latin typeface="Tahoma" panose="020B0604030504040204" pitchFamily="34" charset="0"/>
                <a:cs typeface="Calibri" panose="020F0502020204030204" pitchFamily="34" charset="0"/>
              </a:rPr>
              <a:t>кафедрасының</a:t>
            </a:r>
            <a:r>
              <a:rPr lang="ru-RU" altLang="kk-KZ" dirty="0">
                <a:solidFill>
                  <a:srgbClr val="242424"/>
                </a:solidFill>
                <a:latin typeface="Tahoma" panose="020B0604030504040204" pitchFamily="34" charset="0"/>
                <a:cs typeface="Calibri" panose="020F0502020204030204" pitchFamily="34" charset="0"/>
              </a:rPr>
              <a:t> </a:t>
            </a:r>
            <a:r>
              <a:rPr lang="ru-RU" altLang="kk-KZ" dirty="0" err="1">
                <a:solidFill>
                  <a:srgbClr val="242424"/>
                </a:solidFill>
                <a:latin typeface="Tahoma" panose="020B0604030504040204" pitchFamily="34" charset="0"/>
                <a:cs typeface="Calibri" panose="020F0502020204030204" pitchFamily="34" charset="0"/>
              </a:rPr>
              <a:t>доценті</a:t>
            </a:r>
            <a:r>
              <a:rPr lang="ru-RU" altLang="kk-KZ" dirty="0">
                <a:solidFill>
                  <a:srgbClr val="242424"/>
                </a:solidFill>
                <a:latin typeface="Tahoma" panose="020B0604030504040204" pitchFamily="34" charset="0"/>
                <a:cs typeface="Calibri" panose="020F0502020204030204" pitchFamily="34" charset="0"/>
              </a:rPr>
              <a:t>, </a:t>
            </a:r>
            <a:r>
              <a:rPr lang="en-US" altLang="kk-KZ" dirty="0">
                <a:solidFill>
                  <a:srgbClr val="242424"/>
                </a:solidFill>
                <a:latin typeface="Tahoma" panose="020B0604030504040204" pitchFamily="34" charset="0"/>
                <a:cs typeface="Calibri" panose="020F0502020204030204" pitchFamily="34" charset="0"/>
              </a:rPr>
              <a:t>PhD </a:t>
            </a:r>
            <a:r>
              <a:rPr lang="ru-RU" altLang="kk-KZ" dirty="0">
                <a:solidFill>
                  <a:srgbClr val="242424"/>
                </a:solidFill>
                <a:latin typeface="Tahoma" panose="020B0604030504040204" pitchFamily="34" charset="0"/>
                <a:cs typeface="Calibri" panose="020F0502020204030204" pitchFamily="34" charset="0"/>
              </a:rPr>
              <a:t>Карелхан Н. </a:t>
            </a:r>
            <a:endParaRPr lang="ru-RU" altLang="kk-K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a:t>
            </a:r>
            <a:r>
              <a:rPr lang="ru-RU" sz="3100" dirty="0" err="1"/>
              <a:t>ЖАҚЫНДАТУ</a:t>
            </a:r>
            <a:r>
              <a:rPr lang="ru-RU" sz="3100" dirty="0"/>
              <a:t>» </a:t>
            </a:r>
            <a:r>
              <a:rPr lang="ru-RU" sz="3100" dirty="0" err="1"/>
              <a:t>РЕЖИМІНДЕ</a:t>
            </a:r>
            <a:r>
              <a:rPr lang="ru-RU" sz="3100" dirty="0"/>
              <a:t> «</a:t>
            </a:r>
            <a:r>
              <a:rPr lang="ru-RU" sz="3100" dirty="0" err="1"/>
              <a:t>ИНФРАҚЫЗЫЛ</a:t>
            </a:r>
            <a:r>
              <a:rPr lang="ru-RU" sz="3100" dirty="0"/>
              <a:t> </a:t>
            </a:r>
            <a:r>
              <a:rPr lang="ru-RU" sz="3100" dirty="0" err="1"/>
              <a:t>ТЕТІКТІ</a:t>
            </a:r>
            <a:r>
              <a:rPr lang="ru-RU" sz="3100" dirty="0"/>
              <a:t> </a:t>
            </a:r>
            <a:r>
              <a:rPr lang="ru-RU" sz="3100" dirty="0" err="1"/>
              <a:t>ПАЙДАЛАНУ</a:t>
            </a:r>
            <a:r>
              <a:rPr lang="ru-RU" sz="3100" dirty="0"/>
              <a:t>» </a:t>
            </a:r>
            <a:r>
              <a:rPr lang="ru-RU" sz="3100" dirty="0" err="1"/>
              <a:t>МЫСАЛДАРЫ</a:t>
            </a:r>
            <a:r>
              <a:rPr lang="ru-RU" sz="3100" dirty="0"/>
              <a:t>.</a:t>
            </a:r>
            <a:br>
              <a:rPr lang="ru-RU" dirty="0"/>
            </a:br>
            <a:endParaRPr lang="ru-RU" dirty="0"/>
          </a:p>
        </p:txBody>
      </p:sp>
      <p:pic>
        <p:nvPicPr>
          <p:cNvPr id="4" name="Объект 3" descr="C:\Users\Aigul Sadvakassova\Desktop\робототехника\Робототехника КУРС\окулык\media\image139.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412776"/>
            <a:ext cx="5544616" cy="1080120"/>
          </a:xfrm>
          <a:prstGeom prst="rect">
            <a:avLst/>
          </a:prstGeom>
          <a:noFill/>
          <a:ln>
            <a:noFill/>
          </a:ln>
        </p:spPr>
      </p:pic>
      <p:sp>
        <p:nvSpPr>
          <p:cNvPr id="5" name="Прямоугольник 4"/>
          <p:cNvSpPr/>
          <p:nvPr/>
        </p:nvSpPr>
        <p:spPr>
          <a:xfrm>
            <a:off x="611560" y="3140968"/>
            <a:ext cx="8136904" cy="1754326"/>
          </a:xfrm>
          <a:prstGeom prst="rect">
            <a:avLst/>
          </a:prstGeom>
        </p:spPr>
        <p:txBody>
          <a:bodyPr wrap="square">
            <a:spAutoFit/>
          </a:bodyPr>
          <a:lstStyle/>
          <a:p>
            <a:r>
              <a:rPr lang="ru-RU" dirty="0" err="1"/>
              <a:t>Бұл</a:t>
            </a:r>
            <a:r>
              <a:rPr lang="ru-RU" dirty="0"/>
              <a:t> </a:t>
            </a:r>
            <a:r>
              <a:rPr lang="ru-RU" dirty="0" err="1"/>
              <a:t>бағдарлама</a:t>
            </a:r>
            <a:r>
              <a:rPr lang="ru-RU" dirty="0"/>
              <a:t> </a:t>
            </a:r>
            <a:r>
              <a:rPr lang="ru-RU" dirty="0" err="1"/>
              <a:t>роботты</a:t>
            </a:r>
            <a:r>
              <a:rPr lang="ru-RU" dirty="0"/>
              <a:t>, </a:t>
            </a:r>
            <a:r>
              <a:rPr lang="ru-RU" dirty="0" err="1"/>
              <a:t>инфрақызыл</a:t>
            </a:r>
            <a:r>
              <a:rPr lang="ru-RU" dirty="0"/>
              <a:t> </a:t>
            </a:r>
            <a:r>
              <a:rPr lang="ru-RU" dirty="0" err="1"/>
              <a:t>тетік</a:t>
            </a:r>
            <a:r>
              <a:rPr lang="ru-RU" dirty="0"/>
              <a:t> </a:t>
            </a:r>
            <a:r>
              <a:rPr lang="ru-RU" dirty="0" err="1"/>
              <a:t>оның</a:t>
            </a:r>
            <a:r>
              <a:rPr lang="ru-RU" dirty="0"/>
              <a:t> </a:t>
            </a:r>
            <a:r>
              <a:rPr lang="ru-RU" dirty="0" err="1"/>
              <a:t>жардың</a:t>
            </a:r>
            <a:r>
              <a:rPr lang="ru-RU" dirty="0"/>
              <a:t> </a:t>
            </a:r>
            <a:r>
              <a:rPr lang="ru-RU" dirty="0" err="1"/>
              <a:t>қасында</a:t>
            </a:r>
            <a:r>
              <a:rPr lang="ru-RU" dirty="0"/>
              <a:t> </a:t>
            </a:r>
            <a:r>
              <a:rPr lang="ru-RU" dirty="0" err="1"/>
              <a:t>немесе</a:t>
            </a:r>
            <a:r>
              <a:rPr lang="ru-RU" dirty="0"/>
              <a:t> </a:t>
            </a:r>
            <a:r>
              <a:rPr lang="ru-RU" dirty="0" err="1"/>
              <a:t>басқа</a:t>
            </a:r>
            <a:r>
              <a:rPr lang="ru-RU" dirty="0"/>
              <a:t> </a:t>
            </a:r>
            <a:r>
              <a:rPr lang="ru-RU" dirty="0" err="1"/>
              <a:t>нысанның</a:t>
            </a:r>
            <a:r>
              <a:rPr lang="ru-RU" dirty="0"/>
              <a:t> </a:t>
            </a:r>
            <a:r>
              <a:rPr lang="ru-RU" dirty="0" err="1"/>
              <a:t>қасында</a:t>
            </a:r>
            <a:r>
              <a:rPr lang="ru-RU" dirty="0"/>
              <a:t> </a:t>
            </a:r>
            <a:r>
              <a:rPr lang="ru-RU" dirty="0" err="1"/>
              <a:t>тұрғандығын</a:t>
            </a:r>
            <a:r>
              <a:rPr lang="ru-RU" dirty="0"/>
              <a:t> </a:t>
            </a:r>
            <a:r>
              <a:rPr lang="ru-RU" dirty="0" err="1"/>
              <a:t>анықтағанға</a:t>
            </a:r>
            <a:r>
              <a:rPr lang="ru-RU" dirty="0"/>
              <a:t> </a:t>
            </a:r>
            <a:r>
              <a:rPr lang="ru-RU" dirty="0" err="1"/>
              <a:t>дейін</a:t>
            </a:r>
            <a:r>
              <a:rPr lang="ru-RU" dirty="0"/>
              <a:t>, </a:t>
            </a:r>
            <a:r>
              <a:rPr lang="ru-RU" dirty="0" err="1"/>
              <a:t>қозғалуға</a:t>
            </a:r>
            <a:r>
              <a:rPr lang="ru-RU" dirty="0"/>
              <a:t> </a:t>
            </a:r>
            <a:r>
              <a:rPr lang="ru-RU" dirty="0" err="1"/>
              <a:t>мәжбүр</a:t>
            </a:r>
            <a:r>
              <a:rPr lang="ru-RU" dirty="0"/>
              <a:t> </a:t>
            </a:r>
            <a:r>
              <a:rPr lang="ru-RU" dirty="0" err="1"/>
              <a:t>етеді</a:t>
            </a:r>
            <a:r>
              <a:rPr lang="ru-RU" dirty="0"/>
              <a:t>. </a:t>
            </a:r>
            <a:r>
              <a:rPr lang="ru-RU" dirty="0" err="1"/>
              <a:t>Қозғалыс</a:t>
            </a:r>
            <a:r>
              <a:rPr lang="ru-RU" dirty="0"/>
              <a:t> </a:t>
            </a:r>
            <a:r>
              <a:rPr lang="ru-RU" dirty="0" err="1"/>
              <a:t>басталғаннан</a:t>
            </a:r>
            <a:r>
              <a:rPr lang="ru-RU" dirty="0"/>
              <a:t> </a:t>
            </a:r>
            <a:r>
              <a:rPr lang="ru-RU" dirty="0" err="1"/>
              <a:t>кейін</a:t>
            </a:r>
            <a:r>
              <a:rPr lang="ru-RU" dirty="0"/>
              <a:t> </a:t>
            </a:r>
            <a:r>
              <a:rPr lang="ru-RU" dirty="0" err="1"/>
              <a:t>бағдарлама</a:t>
            </a:r>
            <a:r>
              <a:rPr lang="ru-RU" dirty="0"/>
              <a:t>, </a:t>
            </a:r>
            <a:r>
              <a:rPr lang="ru-RU" dirty="0" err="1"/>
              <a:t>роботты</a:t>
            </a:r>
            <a:r>
              <a:rPr lang="ru-RU" dirty="0"/>
              <a:t> </a:t>
            </a:r>
            <a:r>
              <a:rPr lang="ru-RU" dirty="0" err="1"/>
              <a:t>тоқтатпас</a:t>
            </a:r>
            <a:r>
              <a:rPr lang="ru-RU" dirty="0"/>
              <a:t> </a:t>
            </a:r>
            <a:r>
              <a:rPr lang="ru-RU" dirty="0" err="1"/>
              <a:t>бұрын</a:t>
            </a:r>
            <a:r>
              <a:rPr lang="ru-RU" dirty="0"/>
              <a:t> </a:t>
            </a:r>
            <a:r>
              <a:rPr lang="ru-RU" dirty="0" err="1"/>
              <a:t>жақындау</a:t>
            </a:r>
            <a:r>
              <a:rPr lang="ru-RU" dirty="0"/>
              <a:t> 35 кем </a:t>
            </a:r>
            <a:r>
              <a:rPr lang="ru-RU" dirty="0" err="1"/>
              <a:t>болғанға</a:t>
            </a:r>
            <a:r>
              <a:rPr lang="ru-RU" dirty="0"/>
              <a:t> </a:t>
            </a:r>
            <a:r>
              <a:rPr lang="ru-RU" dirty="0" err="1"/>
              <a:t>дейін</a:t>
            </a:r>
            <a:r>
              <a:rPr lang="ru-RU" dirty="0"/>
              <a:t> </a:t>
            </a:r>
            <a:r>
              <a:rPr lang="ru-RU" dirty="0" err="1"/>
              <a:t>күту</a:t>
            </a:r>
            <a:r>
              <a:rPr lang="ru-RU" dirty="0"/>
              <a:t> </a:t>
            </a:r>
            <a:r>
              <a:rPr lang="ru-RU" dirty="0" err="1"/>
              <a:t>үшін</a:t>
            </a:r>
            <a:r>
              <a:rPr lang="ru-RU" dirty="0"/>
              <a:t>, «</a:t>
            </a:r>
            <a:r>
              <a:rPr lang="ru-RU" dirty="0" err="1"/>
              <a:t>Инфрақызыл</a:t>
            </a:r>
            <a:r>
              <a:rPr lang="ru-RU" dirty="0"/>
              <a:t> </a:t>
            </a:r>
            <a:r>
              <a:rPr lang="ru-RU" dirty="0" err="1"/>
              <a:t>тетік</a:t>
            </a:r>
            <a:r>
              <a:rPr lang="ru-RU" dirty="0"/>
              <a:t> - </a:t>
            </a:r>
            <a:r>
              <a:rPr lang="ru-RU" dirty="0" err="1"/>
              <a:t>Салыстыру</a:t>
            </a:r>
            <a:r>
              <a:rPr lang="ru-RU" dirty="0"/>
              <a:t> - </a:t>
            </a:r>
            <a:r>
              <a:rPr lang="ru-RU" dirty="0" err="1"/>
              <a:t>Жақындау</a:t>
            </a:r>
            <a:r>
              <a:rPr lang="ru-RU" dirty="0"/>
              <a:t>» </a:t>
            </a:r>
            <a:r>
              <a:rPr lang="ru-RU" dirty="0" err="1"/>
              <a:t>режимінде</a:t>
            </a:r>
            <a:r>
              <a:rPr lang="ru-RU" dirty="0"/>
              <a:t> </a:t>
            </a:r>
            <a:r>
              <a:rPr lang="ru-RU" dirty="0" err="1"/>
              <a:t>күту</a:t>
            </a:r>
            <a:r>
              <a:rPr lang="ru-RU" dirty="0"/>
              <a:t> </a:t>
            </a:r>
            <a:r>
              <a:rPr lang="ru-RU" dirty="0" err="1"/>
              <a:t>блогын</a:t>
            </a:r>
            <a:r>
              <a:rPr lang="ru-RU" dirty="0"/>
              <a:t> </a:t>
            </a:r>
            <a:r>
              <a:rPr lang="ru-RU" dirty="0" err="1"/>
              <a:t>қолданады</a:t>
            </a:r>
            <a:r>
              <a:rPr lang="ru-RU" dirty="0"/>
              <a:t>.</a:t>
            </a:r>
          </a:p>
        </p:txBody>
      </p:sp>
    </p:spTree>
    <p:extLst>
      <p:ext uri="{BB962C8B-B14F-4D97-AF65-F5344CB8AC3E}">
        <p14:creationId xmlns:p14="http://schemas.microsoft.com/office/powerpoint/2010/main" val="2400254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fontScale="90000"/>
          </a:bodyPr>
          <a:lstStyle/>
          <a:p>
            <a:r>
              <a:rPr lang="ru-RU" dirty="0" err="1"/>
              <a:t>ТАЙМЕРДІҢ</a:t>
            </a:r>
            <a:r>
              <a:rPr lang="ru-RU" dirty="0"/>
              <a:t> </a:t>
            </a:r>
            <a:r>
              <a:rPr lang="ru-RU" dirty="0" err="1"/>
              <a:t>РЕЖИМДЕРІ</a:t>
            </a:r>
            <a:r>
              <a:rPr lang="ru-RU" dirty="0"/>
              <a:t> МЕН </a:t>
            </a:r>
            <a:r>
              <a:rPr lang="ru-RU" dirty="0" err="1"/>
              <a:t>БЛОКТАРЫ</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64459490"/>
              </p:ext>
            </p:extLst>
          </p:nvPr>
        </p:nvGraphicFramePr>
        <p:xfrm>
          <a:off x="467544" y="1600200"/>
          <a:ext cx="8208913" cy="4765606"/>
        </p:xfrm>
        <a:graphic>
          <a:graphicData uri="http://schemas.openxmlformats.org/drawingml/2006/table">
            <a:tbl>
              <a:tblPr firstRow="1" firstCol="1" bandRow="1">
                <a:tableStyleId>{5C22544A-7EE6-4342-B048-85BDC9FD1C3A}</a:tableStyleId>
              </a:tblPr>
              <a:tblGrid>
                <a:gridCol w="1207619">
                  <a:extLst>
                    <a:ext uri="{9D8B030D-6E8A-4147-A177-3AD203B41FA5}">
                      <a16:colId xmlns:a16="http://schemas.microsoft.com/office/drawing/2014/main" val="20000"/>
                    </a:ext>
                  </a:extLst>
                </a:gridCol>
                <a:gridCol w="1810577">
                  <a:extLst>
                    <a:ext uri="{9D8B030D-6E8A-4147-A177-3AD203B41FA5}">
                      <a16:colId xmlns:a16="http://schemas.microsoft.com/office/drawing/2014/main" val="20001"/>
                    </a:ext>
                  </a:extLst>
                </a:gridCol>
                <a:gridCol w="5190717">
                  <a:extLst>
                    <a:ext uri="{9D8B030D-6E8A-4147-A177-3AD203B41FA5}">
                      <a16:colId xmlns:a16="http://schemas.microsoft.com/office/drawing/2014/main" val="20002"/>
                    </a:ext>
                  </a:extLst>
                </a:gridCol>
              </a:tblGrid>
              <a:tr h="418949">
                <a:tc>
                  <a:txBody>
                    <a:bodyPr/>
                    <a:lstStyle/>
                    <a:p>
                      <a:pPr algn="ctr">
                        <a:lnSpc>
                          <a:spcPct val="115000"/>
                        </a:lnSpc>
                        <a:spcAft>
                          <a:spcPts val="1000"/>
                        </a:spcAft>
                      </a:pPr>
                      <a:r>
                        <a:rPr lang="ru-RU" sz="1600" dirty="0">
                          <a:effectLst/>
                        </a:rPr>
                        <a:t>Блок</a:t>
                      </a:r>
                      <a:endParaRPr lang="ru-RU" sz="1600" dirty="0">
                        <a:effectLst/>
                        <a:latin typeface="Calibri"/>
                        <a:ea typeface="Calibri"/>
                        <a:cs typeface="Times New Roman"/>
                      </a:endParaRPr>
                    </a:p>
                  </a:txBody>
                  <a:tcPr marL="5976" marR="5976" marT="0" marB="0" anchor="ctr"/>
                </a:tc>
                <a:tc>
                  <a:txBody>
                    <a:bodyPr/>
                    <a:lstStyle/>
                    <a:p>
                      <a:pPr algn="ctr">
                        <a:lnSpc>
                          <a:spcPct val="115000"/>
                        </a:lnSpc>
                        <a:spcAft>
                          <a:spcPts val="1000"/>
                        </a:spcAft>
                      </a:pPr>
                      <a:r>
                        <a:rPr lang="ru-RU" sz="1600" dirty="0" err="1">
                          <a:effectLst/>
                        </a:rPr>
                        <a:t>Режимі</a:t>
                      </a:r>
                      <a:endParaRPr lang="ru-RU" sz="1600" dirty="0">
                        <a:effectLst/>
                        <a:latin typeface="Calibri"/>
                        <a:ea typeface="Calibri"/>
                        <a:cs typeface="Times New Roman"/>
                      </a:endParaRPr>
                    </a:p>
                  </a:txBody>
                  <a:tcPr marL="5976" marR="5976" marT="0" marB="0" anchor="ctr"/>
                </a:tc>
                <a:tc>
                  <a:txBody>
                    <a:bodyPr/>
                    <a:lstStyle/>
                    <a:p>
                      <a:pPr algn="ctr">
                        <a:lnSpc>
                          <a:spcPct val="115000"/>
                        </a:lnSpc>
                        <a:spcAft>
                          <a:spcPts val="1000"/>
                        </a:spcAft>
                      </a:pPr>
                      <a:r>
                        <a:rPr lang="ru-RU" sz="1600">
                          <a:effectLst/>
                        </a:rPr>
                        <a:t>Қолдану</a:t>
                      </a:r>
                      <a:endParaRPr lang="ru-RU" sz="1600">
                        <a:effectLst/>
                        <a:latin typeface="Calibri"/>
                        <a:ea typeface="Calibri"/>
                        <a:cs typeface="Times New Roman"/>
                      </a:endParaRPr>
                    </a:p>
                  </a:txBody>
                  <a:tcPr marL="5976" marR="5976" marT="0" marB="0" anchor="ctr"/>
                </a:tc>
                <a:extLst>
                  <a:ext uri="{0D108BD9-81ED-4DB2-BD59-A6C34878D82A}">
                    <a16:rowId xmlns:a16="http://schemas.microsoft.com/office/drawing/2014/main" val="10000"/>
                  </a:ext>
                </a:extLst>
              </a:tr>
              <a:tr h="585094">
                <a:tc>
                  <a:txBody>
                    <a:bodyPr/>
                    <a:lstStyle/>
                    <a:p>
                      <a:pPr marL="80645">
                        <a:lnSpc>
                          <a:spcPct val="115000"/>
                        </a:lnSpc>
                        <a:spcAft>
                          <a:spcPts val="1000"/>
                        </a:spcAft>
                      </a:pPr>
                      <a:r>
                        <a:rPr lang="ru-RU" sz="1600" u="sng" strike="noStrike" spc="0" dirty="0" err="1">
                          <a:effectLst/>
                        </a:rPr>
                        <a:t>Күту</a:t>
                      </a:r>
                      <a:endParaRPr lang="ru-RU" sz="1600" dirty="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a:effectLst/>
                        </a:rPr>
                        <a:t>Таймер - </a:t>
                      </a:r>
                      <a:r>
                        <a:rPr lang="ru-RU" sz="1600" dirty="0" err="1">
                          <a:effectLst/>
                        </a:rPr>
                        <a:t>Салыстыру</a:t>
                      </a:r>
                      <a:r>
                        <a:rPr lang="ru-RU" sz="1600" dirty="0">
                          <a:effectLst/>
                        </a:rPr>
                        <a:t> - </a:t>
                      </a:r>
                      <a:r>
                        <a:rPr lang="ru-RU" sz="1600" dirty="0" err="1">
                          <a:effectLst/>
                        </a:rPr>
                        <a:t>Уақыт</a:t>
                      </a:r>
                      <a:endParaRPr lang="ru-RU" sz="1600" dirty="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a:effectLst/>
                        </a:rPr>
                        <a:t>Таймер </a:t>
                      </a:r>
                      <a:r>
                        <a:rPr lang="ru-RU" sz="1600" dirty="0" err="1">
                          <a:effectLst/>
                        </a:rPr>
                        <a:t>белгілі</a:t>
                      </a:r>
                      <a:r>
                        <a:rPr lang="ru-RU" sz="1600" dirty="0">
                          <a:effectLst/>
                        </a:rPr>
                        <a:t> </a:t>
                      </a:r>
                      <a:r>
                        <a:rPr lang="ru-RU" sz="1600" dirty="0" err="1">
                          <a:effectLst/>
                        </a:rPr>
                        <a:t>бір</a:t>
                      </a:r>
                      <a:r>
                        <a:rPr lang="ru-RU" sz="1600" dirty="0">
                          <a:effectLst/>
                        </a:rPr>
                        <a:t> </a:t>
                      </a:r>
                      <a:r>
                        <a:rPr lang="ru-RU" sz="1600" dirty="0" err="1">
                          <a:effectLst/>
                        </a:rPr>
                        <a:t>мәнге</a:t>
                      </a:r>
                      <a:r>
                        <a:rPr lang="ru-RU" sz="1600" dirty="0">
                          <a:effectLst/>
                        </a:rPr>
                        <a:t> </a:t>
                      </a:r>
                      <a:r>
                        <a:rPr lang="ru-RU" sz="1600" dirty="0" err="1">
                          <a:effectLst/>
                        </a:rPr>
                        <a:t>жеткенше</a:t>
                      </a:r>
                      <a:r>
                        <a:rPr lang="ru-RU" sz="1600" dirty="0">
                          <a:effectLst/>
                        </a:rPr>
                        <a:t> </a:t>
                      </a:r>
                      <a:r>
                        <a:rPr lang="ru-RU" sz="1600" dirty="0" err="1">
                          <a:effectLst/>
                        </a:rPr>
                        <a:t>күту</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1"/>
                  </a:ext>
                </a:extLst>
              </a:tr>
              <a:tr h="585094">
                <a:tc>
                  <a:txBody>
                    <a:bodyPr/>
                    <a:lstStyle/>
                    <a:p>
                      <a:pPr marL="80645">
                        <a:lnSpc>
                          <a:spcPct val="115000"/>
                        </a:lnSpc>
                        <a:spcAft>
                          <a:spcPts val="1000"/>
                        </a:spcAft>
                      </a:pPr>
                      <a:r>
                        <a:rPr lang="ru-RU" sz="1600" u="sng" strike="noStrike" spc="0">
                          <a:effectLst/>
                        </a:rPr>
                        <a:t>Күту</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a:effectLst/>
                        </a:rPr>
                        <a:t>Таймер - Өзгерту - Уақыт</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err="1">
                          <a:effectLst/>
                        </a:rPr>
                        <a:t>Тетіктің</a:t>
                      </a:r>
                      <a:r>
                        <a:rPr lang="ru-RU" sz="1600" dirty="0">
                          <a:effectLst/>
                        </a:rPr>
                        <a:t> </a:t>
                      </a:r>
                      <a:r>
                        <a:rPr lang="ru-RU" sz="1600" dirty="0" err="1">
                          <a:effectLst/>
                        </a:rPr>
                        <a:t>белгілі</a:t>
                      </a:r>
                      <a:r>
                        <a:rPr lang="ru-RU" sz="1600" dirty="0">
                          <a:effectLst/>
                        </a:rPr>
                        <a:t> </a:t>
                      </a:r>
                      <a:r>
                        <a:rPr lang="ru-RU" sz="1600" dirty="0" err="1">
                          <a:effectLst/>
                        </a:rPr>
                        <a:t>бір</a:t>
                      </a:r>
                      <a:r>
                        <a:rPr lang="ru-RU" sz="1600" dirty="0">
                          <a:effectLst/>
                        </a:rPr>
                        <a:t> </a:t>
                      </a:r>
                      <a:r>
                        <a:rPr lang="ru-RU" sz="1600" dirty="0" err="1">
                          <a:effectLst/>
                        </a:rPr>
                        <a:t>көлемге</a:t>
                      </a:r>
                      <a:r>
                        <a:rPr lang="ru-RU" sz="1600" dirty="0">
                          <a:effectLst/>
                        </a:rPr>
                        <a:t> </a:t>
                      </a:r>
                      <a:r>
                        <a:rPr lang="ru-RU" sz="1600" dirty="0" err="1">
                          <a:effectLst/>
                        </a:rPr>
                        <a:t>өзгеруін</a:t>
                      </a:r>
                      <a:r>
                        <a:rPr lang="ru-RU" sz="1600" dirty="0">
                          <a:effectLst/>
                        </a:rPr>
                        <a:t> </a:t>
                      </a:r>
                      <a:r>
                        <a:rPr lang="ru-RU" sz="1600" dirty="0" err="1">
                          <a:effectLst/>
                        </a:rPr>
                        <a:t>күту</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2"/>
                  </a:ext>
                </a:extLst>
              </a:tr>
              <a:tr h="585094">
                <a:tc>
                  <a:txBody>
                    <a:bodyPr/>
                    <a:lstStyle/>
                    <a:p>
                      <a:pPr marL="80645">
                        <a:lnSpc>
                          <a:spcPct val="115000"/>
                        </a:lnSpc>
                        <a:spcAft>
                          <a:spcPts val="1000"/>
                        </a:spcAft>
                      </a:pPr>
                      <a:r>
                        <a:rPr lang="ru-RU" sz="1600" u="sng" strike="noStrike" spc="0">
                          <a:effectLst/>
                        </a:rPr>
                        <a:t>Цикл</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a:effectLst/>
                        </a:rPr>
                        <a:t>Таймер</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err="1">
                          <a:effectLst/>
                        </a:rPr>
                        <a:t>Блоктардың</a:t>
                      </a:r>
                      <a:r>
                        <a:rPr lang="ru-RU" sz="1600" dirty="0">
                          <a:effectLst/>
                        </a:rPr>
                        <a:t> </a:t>
                      </a:r>
                      <a:r>
                        <a:rPr lang="ru-RU" sz="1600" dirty="0" err="1">
                          <a:effectLst/>
                        </a:rPr>
                        <a:t>реттілігінің</a:t>
                      </a:r>
                      <a:r>
                        <a:rPr lang="ru-RU" sz="1600" dirty="0">
                          <a:effectLst/>
                        </a:rPr>
                        <a:t>, таймер </a:t>
                      </a:r>
                      <a:r>
                        <a:rPr lang="ru-RU" sz="1600" dirty="0" err="1">
                          <a:effectLst/>
                        </a:rPr>
                        <a:t>белгілі</a:t>
                      </a:r>
                      <a:r>
                        <a:rPr lang="ru-RU" sz="1600" dirty="0">
                          <a:effectLst/>
                        </a:rPr>
                        <a:t> </a:t>
                      </a:r>
                      <a:r>
                        <a:rPr lang="ru-RU" sz="1600" dirty="0" err="1">
                          <a:effectLst/>
                        </a:rPr>
                        <a:t>бір</a:t>
                      </a:r>
                      <a:r>
                        <a:rPr lang="ru-RU" sz="1600" dirty="0">
                          <a:effectLst/>
                        </a:rPr>
                        <a:t> </a:t>
                      </a:r>
                      <a:r>
                        <a:rPr lang="ru-RU" sz="1600" dirty="0" err="1">
                          <a:effectLst/>
                        </a:rPr>
                        <a:t>мәнге</a:t>
                      </a:r>
                      <a:r>
                        <a:rPr lang="ru-RU" sz="1600" dirty="0">
                          <a:effectLst/>
                        </a:rPr>
                        <a:t> </a:t>
                      </a:r>
                      <a:r>
                        <a:rPr lang="ru-RU" sz="1600" dirty="0" err="1">
                          <a:effectLst/>
                        </a:rPr>
                        <a:t>жеткенге</a:t>
                      </a:r>
                      <a:r>
                        <a:rPr lang="ru-RU" sz="1600" dirty="0">
                          <a:effectLst/>
                        </a:rPr>
                        <a:t> </a:t>
                      </a:r>
                      <a:r>
                        <a:rPr lang="ru-RU" sz="1600" dirty="0" err="1">
                          <a:effectLst/>
                        </a:rPr>
                        <a:t>дейін</a:t>
                      </a:r>
                      <a:r>
                        <a:rPr lang="ru-RU" sz="1600" dirty="0">
                          <a:effectLst/>
                        </a:rPr>
                        <a:t> </a:t>
                      </a:r>
                      <a:r>
                        <a:rPr lang="ru-RU" sz="1600" dirty="0" err="1">
                          <a:effectLst/>
                        </a:rPr>
                        <a:t>қайталануы</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3"/>
                  </a:ext>
                </a:extLst>
              </a:tr>
              <a:tr h="585094">
                <a:tc>
                  <a:txBody>
                    <a:bodyPr/>
                    <a:lstStyle/>
                    <a:p>
                      <a:pPr marL="80645">
                        <a:lnSpc>
                          <a:spcPct val="115000"/>
                        </a:lnSpc>
                        <a:spcAft>
                          <a:spcPts val="1000"/>
                        </a:spcAft>
                      </a:pPr>
                      <a:r>
                        <a:rPr lang="ru-RU" sz="1600" u="sng" strike="noStrike" spc="0">
                          <a:effectLst/>
                        </a:rPr>
                        <a:t>Егер ... онда</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a:effectLst/>
                        </a:rPr>
                        <a:t>Таймер</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a:effectLst/>
                        </a:rPr>
                        <a:t>Таймер </a:t>
                      </a:r>
                      <a:r>
                        <a:rPr lang="ru-RU" sz="1600" dirty="0" err="1">
                          <a:effectLst/>
                        </a:rPr>
                        <a:t>көрсеткіші</a:t>
                      </a:r>
                      <a:r>
                        <a:rPr lang="ru-RU" sz="1600" dirty="0">
                          <a:effectLst/>
                        </a:rPr>
                        <a:t> </a:t>
                      </a:r>
                      <a:r>
                        <a:rPr lang="ru-RU" sz="1600" dirty="0" err="1">
                          <a:effectLst/>
                        </a:rPr>
                        <a:t>негізінде</a:t>
                      </a:r>
                      <a:r>
                        <a:rPr lang="ru-RU" sz="1600" dirty="0">
                          <a:effectLst/>
                        </a:rPr>
                        <a:t> </a:t>
                      </a:r>
                      <a:r>
                        <a:rPr lang="ru-RU" sz="1600" dirty="0" err="1">
                          <a:effectLst/>
                        </a:rPr>
                        <a:t>блоктардың</a:t>
                      </a:r>
                      <a:r>
                        <a:rPr lang="ru-RU" sz="1600" dirty="0">
                          <a:effectLst/>
                        </a:rPr>
                        <a:t> </a:t>
                      </a:r>
                      <a:r>
                        <a:rPr lang="ru-RU" sz="1600" dirty="0" err="1">
                          <a:effectLst/>
                        </a:rPr>
                        <a:t>екі</a:t>
                      </a:r>
                      <a:r>
                        <a:rPr lang="ru-RU" sz="1600" dirty="0">
                          <a:effectLst/>
                        </a:rPr>
                        <a:t> </a:t>
                      </a:r>
                      <a:r>
                        <a:rPr lang="ru-RU" sz="1600" dirty="0" err="1">
                          <a:effectLst/>
                        </a:rPr>
                        <a:t>реттілігі</a:t>
                      </a:r>
                      <a:r>
                        <a:rPr lang="ru-RU" sz="1600" dirty="0">
                          <a:effectLst/>
                        </a:rPr>
                        <a:t> </a:t>
                      </a:r>
                      <a:r>
                        <a:rPr lang="ru-RU" sz="1600" dirty="0" err="1">
                          <a:effectLst/>
                        </a:rPr>
                        <a:t>арасынан</a:t>
                      </a:r>
                      <a:r>
                        <a:rPr lang="ru-RU" sz="1600" dirty="0">
                          <a:effectLst/>
                        </a:rPr>
                        <a:t> </a:t>
                      </a:r>
                      <a:r>
                        <a:rPr lang="ru-RU" sz="1600" dirty="0" err="1">
                          <a:effectLst/>
                        </a:rPr>
                        <a:t>таңдау</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4"/>
                  </a:ext>
                </a:extLst>
              </a:tr>
              <a:tr h="585094">
                <a:tc>
                  <a:txBody>
                    <a:bodyPr/>
                    <a:lstStyle/>
                    <a:p>
                      <a:pPr marL="80645">
                        <a:lnSpc>
                          <a:spcPct val="115000"/>
                        </a:lnSpc>
                        <a:spcAft>
                          <a:spcPts val="1000"/>
                        </a:spcAft>
                      </a:pPr>
                      <a:r>
                        <a:rPr lang="ru-RU" sz="1600" u="sng" strike="noStrike" spc="0">
                          <a:effectLst/>
                        </a:rPr>
                        <a:t>Таймер</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a:effectLst/>
                        </a:rPr>
                        <a:t>Өлшеу</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a:effectLst/>
                        </a:rPr>
                        <a:t>Таймер </a:t>
                      </a:r>
                      <a:r>
                        <a:rPr lang="ru-RU" sz="1600" dirty="0" err="1">
                          <a:effectLst/>
                        </a:rPr>
                        <a:t>көрсеткіштерін</a:t>
                      </a:r>
                      <a:r>
                        <a:rPr lang="ru-RU" sz="1600" dirty="0">
                          <a:effectLst/>
                        </a:rPr>
                        <a:t> </a:t>
                      </a:r>
                      <a:r>
                        <a:rPr lang="ru-RU" sz="1600" dirty="0" err="1">
                          <a:effectLst/>
                        </a:rPr>
                        <a:t>санаңыз</a:t>
                      </a:r>
                      <a:r>
                        <a:rPr lang="ru-RU" sz="1600" dirty="0">
                          <a:effectLst/>
                        </a:rPr>
                        <a:t> </a:t>
                      </a:r>
                      <a:r>
                        <a:rPr lang="ru-RU" sz="1600" dirty="0" err="1">
                          <a:effectLst/>
                        </a:rPr>
                        <a:t>және</a:t>
                      </a:r>
                      <a:r>
                        <a:rPr lang="ru-RU" sz="1600" dirty="0">
                          <a:effectLst/>
                        </a:rPr>
                        <a:t> </a:t>
                      </a:r>
                      <a:r>
                        <a:rPr lang="ru-RU" sz="1600" dirty="0" err="1">
                          <a:effectLst/>
                        </a:rPr>
                        <a:t>нәтижесін</a:t>
                      </a:r>
                      <a:r>
                        <a:rPr lang="ru-RU" sz="1600" dirty="0">
                          <a:effectLst/>
                        </a:rPr>
                        <a:t> </a:t>
                      </a:r>
                      <a:r>
                        <a:rPr lang="ru-RU" sz="1600" dirty="0" err="1">
                          <a:effectLst/>
                        </a:rPr>
                        <a:t>секундта</a:t>
                      </a:r>
                      <a:r>
                        <a:rPr lang="ru-RU" sz="1600" dirty="0">
                          <a:effectLst/>
                        </a:rPr>
                        <a:t> </a:t>
                      </a:r>
                      <a:r>
                        <a:rPr lang="ru-RU" sz="1600" dirty="0" err="1">
                          <a:effectLst/>
                        </a:rPr>
                        <a:t>сандық</a:t>
                      </a:r>
                      <a:r>
                        <a:rPr lang="ru-RU" sz="1600" dirty="0">
                          <a:effectLst/>
                        </a:rPr>
                        <a:t> </a:t>
                      </a:r>
                      <a:r>
                        <a:rPr lang="ru-RU" sz="1600" dirty="0" err="1">
                          <a:effectLst/>
                        </a:rPr>
                        <a:t>деректер</a:t>
                      </a:r>
                      <a:r>
                        <a:rPr lang="ru-RU" sz="1600" dirty="0">
                          <a:effectLst/>
                        </a:rPr>
                        <a:t> </a:t>
                      </a:r>
                      <a:r>
                        <a:rPr lang="ru-RU" sz="1600" dirty="0" err="1">
                          <a:effectLst/>
                        </a:rPr>
                        <a:t>шинасы</a:t>
                      </a:r>
                      <a:r>
                        <a:rPr lang="ru-RU" sz="1600" dirty="0">
                          <a:effectLst/>
                        </a:rPr>
                        <a:t> </a:t>
                      </a:r>
                      <a:r>
                        <a:rPr lang="ru-RU" sz="1600" dirty="0" err="1">
                          <a:effectLst/>
                        </a:rPr>
                        <a:t>арқылы</a:t>
                      </a:r>
                      <a:r>
                        <a:rPr lang="ru-RU" sz="1600" dirty="0">
                          <a:effectLst/>
                        </a:rPr>
                        <a:t> </a:t>
                      </a:r>
                      <a:r>
                        <a:rPr lang="ru-RU" sz="1600" dirty="0" err="1">
                          <a:effectLst/>
                        </a:rPr>
                        <a:t>алыңыз</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5"/>
                  </a:ext>
                </a:extLst>
              </a:tr>
              <a:tr h="585094">
                <a:tc>
                  <a:txBody>
                    <a:bodyPr/>
                    <a:lstStyle/>
                    <a:p>
                      <a:pPr marL="80645">
                        <a:lnSpc>
                          <a:spcPct val="115000"/>
                        </a:lnSpc>
                        <a:spcAft>
                          <a:spcPts val="1000"/>
                        </a:spcAft>
                      </a:pPr>
                      <a:r>
                        <a:rPr lang="ru-RU" sz="1600" u="sng" strike="noStrike" spc="0">
                          <a:effectLst/>
                        </a:rPr>
                        <a:t>Таймер</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a:effectLst/>
                        </a:rPr>
                        <a:t>Салыстыру</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err="1">
                          <a:effectLst/>
                        </a:rPr>
                        <a:t>Таймердің</a:t>
                      </a:r>
                      <a:r>
                        <a:rPr lang="ru-RU" sz="1600" dirty="0">
                          <a:effectLst/>
                        </a:rPr>
                        <a:t> </a:t>
                      </a:r>
                      <a:r>
                        <a:rPr lang="ru-RU" sz="1600" dirty="0" err="1">
                          <a:effectLst/>
                        </a:rPr>
                        <a:t>көрсеткіштерінің</a:t>
                      </a:r>
                      <a:r>
                        <a:rPr lang="ru-RU" sz="1600" dirty="0">
                          <a:effectLst/>
                        </a:rPr>
                        <a:t> </a:t>
                      </a:r>
                      <a:r>
                        <a:rPr lang="ru-RU" sz="1600" dirty="0" err="1">
                          <a:effectLst/>
                        </a:rPr>
                        <a:t>шекті</a:t>
                      </a:r>
                      <a:r>
                        <a:rPr lang="ru-RU" sz="1600" dirty="0">
                          <a:effectLst/>
                        </a:rPr>
                        <a:t> </a:t>
                      </a:r>
                      <a:r>
                        <a:rPr lang="ru-RU" sz="1600" dirty="0" err="1">
                          <a:effectLst/>
                        </a:rPr>
                        <a:t>мәнімен</a:t>
                      </a:r>
                      <a:r>
                        <a:rPr lang="ru-RU" sz="1600" dirty="0">
                          <a:effectLst/>
                        </a:rPr>
                        <a:t> </a:t>
                      </a:r>
                      <a:r>
                        <a:rPr lang="ru-RU" sz="1600" dirty="0" err="1">
                          <a:effectLst/>
                        </a:rPr>
                        <a:t>салыстырыңыз</a:t>
                      </a:r>
                      <a:r>
                        <a:rPr lang="ru-RU" sz="1600" dirty="0">
                          <a:effectLst/>
                        </a:rPr>
                        <a:t> </a:t>
                      </a:r>
                      <a:r>
                        <a:rPr lang="ru-RU" sz="1600" dirty="0" err="1">
                          <a:effectLst/>
                        </a:rPr>
                        <a:t>және</a:t>
                      </a:r>
                      <a:r>
                        <a:rPr lang="ru-RU" sz="1600" dirty="0">
                          <a:effectLst/>
                        </a:rPr>
                        <a:t> </a:t>
                      </a:r>
                      <a:r>
                        <a:rPr lang="ru-RU" sz="1600" dirty="0" err="1">
                          <a:effectLst/>
                        </a:rPr>
                        <a:t>нәтижесін</a:t>
                      </a:r>
                      <a:r>
                        <a:rPr lang="ru-RU" sz="1600" dirty="0">
                          <a:effectLst/>
                        </a:rPr>
                        <a:t> </a:t>
                      </a:r>
                      <a:r>
                        <a:rPr lang="ru-RU" sz="1600" dirty="0" err="1">
                          <a:effectLst/>
                        </a:rPr>
                        <a:t>логикалық</a:t>
                      </a:r>
                      <a:r>
                        <a:rPr lang="ru-RU" sz="1600" dirty="0">
                          <a:effectLst/>
                        </a:rPr>
                        <a:t> </a:t>
                      </a:r>
                      <a:r>
                        <a:rPr lang="ru-RU" sz="1600" dirty="0" err="1">
                          <a:effectLst/>
                        </a:rPr>
                        <a:t>деректер</a:t>
                      </a:r>
                      <a:r>
                        <a:rPr lang="ru-RU" sz="1600" dirty="0">
                          <a:effectLst/>
                        </a:rPr>
                        <a:t> </a:t>
                      </a:r>
                      <a:r>
                        <a:rPr lang="ru-RU" sz="1600" dirty="0" err="1">
                          <a:effectLst/>
                        </a:rPr>
                        <a:t>шинасы</a:t>
                      </a:r>
                      <a:r>
                        <a:rPr lang="ru-RU" sz="1600" dirty="0">
                          <a:effectLst/>
                        </a:rPr>
                        <a:t> </a:t>
                      </a:r>
                      <a:r>
                        <a:rPr lang="ru-RU" sz="1600" dirty="0" err="1">
                          <a:effectLst/>
                        </a:rPr>
                        <a:t>арқылы</a:t>
                      </a:r>
                      <a:r>
                        <a:rPr lang="ru-RU" sz="1600" dirty="0">
                          <a:effectLst/>
                        </a:rPr>
                        <a:t> </a:t>
                      </a:r>
                      <a:r>
                        <a:rPr lang="ru-RU" sz="1600" dirty="0" err="1">
                          <a:effectLst/>
                        </a:rPr>
                        <a:t>алыңыз</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6"/>
                  </a:ext>
                </a:extLst>
              </a:tr>
              <a:tr h="596449">
                <a:tc>
                  <a:txBody>
                    <a:bodyPr/>
                    <a:lstStyle/>
                    <a:p>
                      <a:pPr marL="80645">
                        <a:lnSpc>
                          <a:spcPct val="115000"/>
                        </a:lnSpc>
                        <a:spcAft>
                          <a:spcPts val="1000"/>
                        </a:spcAft>
                      </a:pPr>
                      <a:r>
                        <a:rPr lang="ru-RU" sz="1600" u="sng" strike="noStrike" spc="0">
                          <a:effectLst/>
                        </a:rPr>
                        <a:t>Таймер</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a:effectLst/>
                        </a:rPr>
                        <a:t>Жаңарту</a:t>
                      </a:r>
                      <a:endParaRPr lang="ru-RU" sz="1600">
                        <a:effectLst/>
                        <a:latin typeface="Calibri"/>
                        <a:ea typeface="Calibri"/>
                        <a:cs typeface="Times New Roman"/>
                      </a:endParaRPr>
                    </a:p>
                  </a:txBody>
                  <a:tcPr marL="5976" marR="5976" marT="0" marB="0"/>
                </a:tc>
                <a:tc>
                  <a:txBody>
                    <a:bodyPr/>
                    <a:lstStyle/>
                    <a:p>
                      <a:pPr marL="80645">
                        <a:lnSpc>
                          <a:spcPct val="115000"/>
                        </a:lnSpc>
                        <a:spcAft>
                          <a:spcPts val="1000"/>
                        </a:spcAft>
                      </a:pPr>
                      <a:r>
                        <a:rPr lang="ru-RU" sz="1600" dirty="0" err="1">
                          <a:effectLst/>
                        </a:rPr>
                        <a:t>Таймерді</a:t>
                      </a:r>
                      <a:r>
                        <a:rPr lang="ru-RU" sz="1600" dirty="0">
                          <a:effectLst/>
                        </a:rPr>
                        <a:t> </a:t>
                      </a:r>
                      <a:r>
                        <a:rPr lang="ru-RU" sz="1600" dirty="0" err="1">
                          <a:effectLst/>
                        </a:rPr>
                        <a:t>нөлге</a:t>
                      </a:r>
                      <a:r>
                        <a:rPr lang="ru-RU" sz="1600" dirty="0">
                          <a:effectLst/>
                        </a:rPr>
                        <a:t> </a:t>
                      </a:r>
                      <a:r>
                        <a:rPr lang="ru-RU" sz="1600" dirty="0" err="1">
                          <a:effectLst/>
                        </a:rPr>
                        <a:t>лақтырыңыз</a:t>
                      </a:r>
                      <a:r>
                        <a:rPr lang="ru-RU" sz="1600" dirty="0">
                          <a:effectLst/>
                        </a:rPr>
                        <a:t>. Таймер </a:t>
                      </a:r>
                      <a:r>
                        <a:rPr lang="ru-RU" sz="1600" dirty="0" err="1">
                          <a:effectLst/>
                        </a:rPr>
                        <a:t>бірден</a:t>
                      </a:r>
                      <a:r>
                        <a:rPr lang="ru-RU" sz="1600" dirty="0">
                          <a:effectLst/>
                        </a:rPr>
                        <a:t> </a:t>
                      </a:r>
                      <a:r>
                        <a:rPr lang="ru-RU" sz="1600" dirty="0" err="1">
                          <a:effectLst/>
                        </a:rPr>
                        <a:t>қайта</a:t>
                      </a:r>
                      <a:r>
                        <a:rPr lang="ru-RU" sz="1600" dirty="0">
                          <a:effectLst/>
                        </a:rPr>
                        <a:t> </a:t>
                      </a:r>
                      <a:r>
                        <a:rPr lang="ru-RU" sz="1600" dirty="0" err="1">
                          <a:effectLst/>
                        </a:rPr>
                        <a:t>уақыт</a:t>
                      </a:r>
                      <a:r>
                        <a:rPr lang="ru-RU" sz="1600" dirty="0">
                          <a:effectLst/>
                        </a:rPr>
                        <a:t> </a:t>
                      </a:r>
                      <a:r>
                        <a:rPr lang="ru-RU" sz="1600" dirty="0" err="1">
                          <a:effectLst/>
                        </a:rPr>
                        <a:t>санауды</a:t>
                      </a:r>
                      <a:r>
                        <a:rPr lang="ru-RU" sz="1600" dirty="0">
                          <a:effectLst/>
                        </a:rPr>
                        <a:t> </a:t>
                      </a:r>
                      <a:r>
                        <a:rPr lang="ru-RU" sz="1600" dirty="0" err="1">
                          <a:effectLst/>
                        </a:rPr>
                        <a:t>бастайды</a:t>
                      </a:r>
                      <a:r>
                        <a:rPr lang="ru-RU" sz="1600" dirty="0">
                          <a:effectLst/>
                        </a:rPr>
                        <a:t>.</a:t>
                      </a:r>
                      <a:endParaRPr lang="ru-RU" sz="1600" dirty="0">
                        <a:effectLst/>
                        <a:latin typeface="Calibri"/>
                        <a:ea typeface="Calibri"/>
                        <a:cs typeface="Times New Roman"/>
                      </a:endParaRPr>
                    </a:p>
                  </a:txBody>
                  <a:tcPr marL="5976" marR="5976"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79821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71499901"/>
              </p:ext>
            </p:extLst>
          </p:nvPr>
        </p:nvGraphicFramePr>
        <p:xfrm>
          <a:off x="467544" y="1340768"/>
          <a:ext cx="8136902" cy="2940377"/>
        </p:xfrm>
        <a:graphic>
          <a:graphicData uri="http://schemas.openxmlformats.org/drawingml/2006/table">
            <a:tbl>
              <a:tblPr firstRow="1" firstCol="1" bandRow="1">
                <a:tableStyleId>{5C22544A-7EE6-4342-B048-85BDC9FD1C3A}</a:tableStyleId>
              </a:tblPr>
              <a:tblGrid>
                <a:gridCol w="1197025">
                  <a:extLst>
                    <a:ext uri="{9D8B030D-6E8A-4147-A177-3AD203B41FA5}">
                      <a16:colId xmlns:a16="http://schemas.microsoft.com/office/drawing/2014/main" val="20000"/>
                    </a:ext>
                  </a:extLst>
                </a:gridCol>
                <a:gridCol w="1467270">
                  <a:extLst>
                    <a:ext uri="{9D8B030D-6E8A-4147-A177-3AD203B41FA5}">
                      <a16:colId xmlns:a16="http://schemas.microsoft.com/office/drawing/2014/main" val="20001"/>
                    </a:ext>
                  </a:extLst>
                </a:gridCol>
                <a:gridCol w="5472607">
                  <a:extLst>
                    <a:ext uri="{9D8B030D-6E8A-4147-A177-3AD203B41FA5}">
                      <a16:colId xmlns:a16="http://schemas.microsoft.com/office/drawing/2014/main" val="20002"/>
                    </a:ext>
                  </a:extLst>
                </a:gridCol>
              </a:tblGrid>
              <a:tr h="824152">
                <a:tc>
                  <a:txBody>
                    <a:bodyPr/>
                    <a:lstStyle/>
                    <a:p>
                      <a:pPr algn="l">
                        <a:lnSpc>
                          <a:spcPct val="115000"/>
                        </a:lnSpc>
                        <a:spcAft>
                          <a:spcPts val="1000"/>
                        </a:spcAft>
                      </a:pPr>
                      <a:r>
                        <a:rPr lang="ru-RU" sz="2000" u="none" strike="noStrike" spc="0" dirty="0">
                          <a:effectLst/>
                        </a:rPr>
                        <a:t>Блок</a:t>
                      </a:r>
                      <a:endParaRPr lang="ru-RU" sz="2000" dirty="0">
                        <a:effectLst/>
                        <a:latin typeface="Calibri"/>
                        <a:ea typeface="Calibri"/>
                        <a:cs typeface="Times New Roman"/>
                      </a:endParaRPr>
                    </a:p>
                  </a:txBody>
                  <a:tcPr marL="6350" marR="6350" marT="0" marB="0" anchor="ctr"/>
                </a:tc>
                <a:tc>
                  <a:txBody>
                    <a:bodyPr/>
                    <a:lstStyle/>
                    <a:p>
                      <a:pPr algn="l">
                        <a:lnSpc>
                          <a:spcPct val="115000"/>
                        </a:lnSpc>
                        <a:spcAft>
                          <a:spcPts val="1000"/>
                        </a:spcAft>
                      </a:pPr>
                      <a:r>
                        <a:rPr lang="ru-RU" sz="2000" u="none" strike="noStrike" spc="0" dirty="0" err="1">
                          <a:effectLst/>
                        </a:rPr>
                        <a:t>Режимі</a:t>
                      </a:r>
                      <a:endParaRPr lang="ru-RU" sz="2000" dirty="0">
                        <a:effectLst/>
                        <a:latin typeface="Calibri"/>
                        <a:ea typeface="Calibri"/>
                        <a:cs typeface="Times New Roman"/>
                      </a:endParaRPr>
                    </a:p>
                  </a:txBody>
                  <a:tcPr marL="6350" marR="6350" marT="0" marB="0" anchor="ctr"/>
                </a:tc>
                <a:tc>
                  <a:txBody>
                    <a:bodyPr/>
                    <a:lstStyle/>
                    <a:p>
                      <a:pPr algn="l">
                        <a:lnSpc>
                          <a:spcPct val="115000"/>
                        </a:lnSpc>
                        <a:spcAft>
                          <a:spcPts val="1000"/>
                        </a:spcAft>
                      </a:pPr>
                      <a:r>
                        <a:rPr lang="ru-RU" sz="2000" u="none" strike="noStrike" spc="0" dirty="0" err="1">
                          <a:effectLst/>
                        </a:rPr>
                        <a:t>Қолдану</a:t>
                      </a:r>
                      <a:endParaRPr lang="ru-RU" sz="20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0"/>
                  </a:ext>
                </a:extLst>
              </a:tr>
              <a:tr h="818274">
                <a:tc>
                  <a:txBody>
                    <a:bodyPr/>
                    <a:lstStyle/>
                    <a:p>
                      <a:pPr marL="80645" algn="l">
                        <a:lnSpc>
                          <a:spcPct val="115000"/>
                        </a:lnSpc>
                        <a:spcAft>
                          <a:spcPts val="1000"/>
                        </a:spcAft>
                      </a:pPr>
                      <a:r>
                        <a:rPr lang="ru-RU" sz="2000" u="none" strike="noStrike" spc="0">
                          <a:effectLst/>
                        </a:rPr>
                        <a:t>Күту</a:t>
                      </a:r>
                      <a:endParaRPr lang="ru-RU" sz="200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u="none" strike="noStrike" spc="0">
                          <a:effectLst/>
                        </a:rPr>
                        <a:t>Уақыт</a:t>
                      </a:r>
                      <a:endParaRPr lang="ru-RU" sz="200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u="none" strike="noStrike" spc="0" dirty="0" err="1">
                          <a:effectLst/>
                        </a:rPr>
                        <a:t>Анықталған</a:t>
                      </a:r>
                      <a:r>
                        <a:rPr lang="ru-RU" sz="2000" u="none" strike="noStrike" spc="0" dirty="0">
                          <a:effectLst/>
                        </a:rPr>
                        <a:t> </a:t>
                      </a:r>
                      <a:r>
                        <a:rPr lang="ru-RU" sz="2000" u="none" strike="noStrike" spc="0" dirty="0" err="1">
                          <a:effectLst/>
                        </a:rPr>
                        <a:t>уақыт</a:t>
                      </a:r>
                      <a:r>
                        <a:rPr lang="ru-RU" sz="2000" u="none" strike="noStrike" spc="0" dirty="0">
                          <a:effectLst/>
                        </a:rPr>
                        <a:t> </a:t>
                      </a:r>
                      <a:r>
                        <a:rPr lang="ru-RU" sz="2000" u="none" strike="noStrike" spc="0" dirty="0" err="1">
                          <a:effectLst/>
                        </a:rPr>
                        <a:t>аралағында</a:t>
                      </a:r>
                      <a:r>
                        <a:rPr lang="ru-RU" sz="2000" u="none" strike="noStrike" spc="0" dirty="0">
                          <a:effectLst/>
                        </a:rPr>
                        <a:t> </a:t>
                      </a:r>
                      <a:r>
                        <a:rPr lang="ru-RU" sz="2000" u="none" strike="noStrike" spc="0" dirty="0" err="1">
                          <a:effectLst/>
                        </a:rPr>
                        <a:t>күту</a:t>
                      </a:r>
                      <a:r>
                        <a:rPr lang="ru-RU" sz="2000" u="none" strike="noStrike" spc="0" dirty="0">
                          <a:effectLst/>
                        </a:rPr>
                        <a:t>.</a:t>
                      </a:r>
                      <a:endParaRPr lang="ru-RU" sz="20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1"/>
                  </a:ext>
                </a:extLst>
              </a:tr>
              <a:tr h="1297951">
                <a:tc>
                  <a:txBody>
                    <a:bodyPr/>
                    <a:lstStyle/>
                    <a:p>
                      <a:pPr marL="80645" algn="l">
                        <a:lnSpc>
                          <a:spcPct val="115000"/>
                        </a:lnSpc>
                        <a:spcAft>
                          <a:spcPts val="1000"/>
                        </a:spcAft>
                      </a:pPr>
                      <a:r>
                        <a:rPr lang="ru-RU" sz="2000" u="none" strike="noStrike" spc="0">
                          <a:effectLst/>
                        </a:rPr>
                        <a:t>Цикл</a:t>
                      </a:r>
                      <a:endParaRPr lang="ru-RU" sz="200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u="none" strike="noStrike" spc="0">
                          <a:effectLst/>
                        </a:rPr>
                        <a:t>Уақыт</a:t>
                      </a:r>
                      <a:endParaRPr lang="ru-RU" sz="200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u="none" strike="noStrike" spc="0" dirty="0" err="1">
                          <a:effectLst/>
                        </a:rPr>
                        <a:t>Анықталған</a:t>
                      </a:r>
                      <a:r>
                        <a:rPr lang="ru-RU" sz="2000" u="none" strike="noStrike" spc="0" dirty="0">
                          <a:effectLst/>
                        </a:rPr>
                        <a:t> </a:t>
                      </a:r>
                      <a:r>
                        <a:rPr lang="ru-RU" sz="2000" u="none" strike="noStrike" spc="0" dirty="0" err="1">
                          <a:effectLst/>
                        </a:rPr>
                        <a:t>уақыт</a:t>
                      </a:r>
                      <a:r>
                        <a:rPr lang="ru-RU" sz="2000" u="none" strike="noStrike" spc="0" dirty="0">
                          <a:effectLst/>
                        </a:rPr>
                        <a:t> </a:t>
                      </a:r>
                      <a:r>
                        <a:rPr lang="ru-RU" sz="2000" u="none" strike="noStrike" spc="0" dirty="0" err="1">
                          <a:effectLst/>
                        </a:rPr>
                        <a:t>ағымында</a:t>
                      </a:r>
                      <a:r>
                        <a:rPr lang="ru-RU" sz="2000" u="none" strike="noStrike" spc="0" dirty="0">
                          <a:effectLst/>
                        </a:rPr>
                        <a:t> </a:t>
                      </a:r>
                      <a:r>
                        <a:rPr lang="ru-RU" sz="2000" u="none" strike="noStrike" spc="0" dirty="0" err="1">
                          <a:effectLst/>
                        </a:rPr>
                        <a:t>блоктардың</a:t>
                      </a:r>
                      <a:r>
                        <a:rPr lang="ru-RU" sz="2000" u="none" strike="noStrike" spc="0" dirty="0">
                          <a:effectLst/>
                        </a:rPr>
                        <a:t> </a:t>
                      </a:r>
                      <a:r>
                        <a:rPr lang="ru-RU" sz="2000" u="none" strike="noStrike" spc="0" dirty="0" err="1">
                          <a:effectLst/>
                        </a:rPr>
                        <a:t>бірізділігін</a:t>
                      </a:r>
                      <a:r>
                        <a:rPr lang="ru-RU" sz="2000" u="none" strike="noStrike" spc="0" dirty="0">
                          <a:effectLst/>
                        </a:rPr>
                        <a:t> </a:t>
                      </a:r>
                      <a:r>
                        <a:rPr lang="ru-RU" sz="2000" u="none" strike="noStrike" spc="0" dirty="0" err="1">
                          <a:effectLst/>
                        </a:rPr>
                        <a:t>қайталау</a:t>
                      </a:r>
                      <a:r>
                        <a:rPr lang="ru-RU" sz="2000" u="none" strike="noStrike" spc="0" dirty="0">
                          <a:effectLst/>
                        </a:rPr>
                        <a:t>.</a:t>
                      </a:r>
                      <a:endParaRPr lang="ru-RU" sz="20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49536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buFont typeface="Arial" charset="0"/>
              <a:buNone/>
            </a:pPr>
            <a:endParaRPr lang="kk-KZ" dirty="0"/>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rmAutofit fontScale="90000"/>
          </a:bodyPr>
          <a:lstStyle/>
          <a:p>
            <a:r>
              <a:rPr lang="kk-KZ" dirty="0"/>
              <a:t>Қолданылған әдебиеттер</a:t>
            </a:r>
            <a:br>
              <a:rPr lang="kk-KZ" dirty="0"/>
            </a:br>
            <a:endParaRPr lang="ru-RU" dirty="0"/>
          </a:p>
        </p:txBody>
      </p:sp>
      <p:sp>
        <p:nvSpPr>
          <p:cNvPr id="3" name="Объект 2"/>
          <p:cNvSpPr>
            <a:spLocks noGrp="1"/>
          </p:cNvSpPr>
          <p:nvPr>
            <p:ph idx="1"/>
          </p:nvPr>
        </p:nvSpPr>
        <p:spPr/>
        <p:txBody>
          <a:bodyPr>
            <a:normAutofit fontScale="77500" lnSpcReduction="20000"/>
          </a:bodyPr>
          <a:lstStyle/>
          <a:p>
            <a:pPr marL="514350" indent="-514350">
              <a:buFont typeface="+mj-lt"/>
              <a:buAutoNum type="arabicPeriod"/>
            </a:pPr>
            <a:r>
              <a:rPr lang="kk-KZ" sz="3200" u="sng" dirty="0"/>
              <a:t>https://www.virtualroboticstoolkit.com/documentation/sections/19/articles/98</a:t>
            </a:r>
          </a:p>
          <a:p>
            <a:pPr marL="514350" indent="-514350">
              <a:buFont typeface="+mj-lt"/>
              <a:buAutoNum type="arabicPeriod"/>
            </a:pPr>
            <a:r>
              <a:rPr lang="en-US" sz="3200" dirty="0"/>
              <a:t>https://informburo.kz/stati/sofiya-robot-kotoryy-vyglyadit-kak-chelovek-national-geographic.html</a:t>
            </a:r>
            <a:endParaRPr lang="ru-RU" sz="3200" dirty="0"/>
          </a:p>
          <a:p>
            <a:pPr marL="514350" indent="-514350">
              <a:buFont typeface="+mj-lt"/>
              <a:buAutoNum type="arabicPeriod"/>
            </a:pPr>
            <a:r>
              <a:rPr lang="ru-RU" sz="3200" dirty="0"/>
              <a:t> </a:t>
            </a:r>
            <a:r>
              <a:rPr lang="kk-KZ" sz="3200" dirty="0"/>
              <a:t>LEGO EV3 бойынша оқу құралы роботты техника бойынша біліктілікті арттыру курстары бағдарламасына арналған, «Халықаралық ақпараттық технологиялар университеті» АҚ, Алматы, 2016</a:t>
            </a:r>
          </a:p>
          <a:p>
            <a:pPr marL="514350" indent="-514350">
              <a:buFont typeface="+mj-lt"/>
              <a:buAutoNum type="arabicPeriod"/>
            </a:pPr>
            <a:r>
              <a:rPr lang="kk-KZ" sz="3200" dirty="0"/>
              <a:t> Lego Education https://education.lego.com/ru-ru/downloads/mindstorms-ev3/curriculum      //18.06.2020</a:t>
            </a:r>
          </a:p>
          <a:p>
            <a:pPr marL="514350" indent="-514350">
              <a:buFont typeface="+mj-lt"/>
              <a:buAutoNum type="arabicPeriod"/>
            </a:pPr>
            <a:r>
              <a:rPr lang="kk-KZ" sz="3200" dirty="0"/>
              <a:t> https://leally.ru/kk/chem-otkryt-fajjl/spravochnik-funkcii-arduino-yazyki-programmirovaniya/ //18.06.2020</a:t>
            </a:r>
            <a:endParaRPr lang="ru-RU" sz="3200" dirty="0"/>
          </a:p>
          <a:p>
            <a:endParaRPr lang="ru-RU" dirty="0"/>
          </a:p>
        </p:txBody>
      </p:sp>
    </p:spTree>
    <p:extLst>
      <p:ext uri="{BB962C8B-B14F-4D97-AF65-F5344CB8AC3E}">
        <p14:creationId xmlns:p14="http://schemas.microsoft.com/office/powerpoint/2010/main" val="91587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755576" y="620688"/>
            <a:ext cx="8136904" cy="5976663"/>
          </a:xfrm>
        </p:spPr>
        <p:txBody>
          <a:bodyPr>
            <a:normAutofit fontScale="90000"/>
          </a:bodyPr>
          <a:lstStyle/>
          <a:p>
            <a:pPr algn="just"/>
            <a:br>
              <a:rPr lang="kk-KZ" b="1" dirty="0">
                <a:solidFill>
                  <a:srgbClr val="002060"/>
                </a:solidFill>
                <a:latin typeface="Times New Roman" pitchFamily="18" charset="0"/>
              </a:rPr>
            </a:br>
            <a:br>
              <a:rPr lang="en-US" b="1" dirty="0">
                <a:solidFill>
                  <a:srgbClr val="002060"/>
                </a:solidFill>
                <a:latin typeface="Times New Roman" pitchFamily="18" charset="0"/>
              </a:rPr>
            </a:br>
            <a:r>
              <a:rPr lang="kk-KZ" sz="3200" dirty="0">
                <a:solidFill>
                  <a:srgbClr val="002060"/>
                </a:solidFill>
                <a:latin typeface="Times New Roman" pitchFamily="18" charset="0"/>
              </a:rPr>
              <a:t>Таймерді уақыт аралықтарын өлшеу үшін қолдануға болады. Таймер тетік ретінде қолданылады, бірақ ол EV3 модулінің ішінде орналасқан және тетік портын талап етпейді. Сіз, мысалы таймерді, сіздің роботыңызға анықталған қашықтыққа орын ауыстыру үшін қажет болған уақытты өлшеу үшін қолдана</a:t>
            </a:r>
            <a:r>
              <a:rPr lang="en-US" sz="3200" dirty="0">
                <a:solidFill>
                  <a:srgbClr val="002060"/>
                </a:solidFill>
                <a:latin typeface="Times New Roman" pitchFamily="18" charset="0"/>
              </a:rPr>
              <a:t> </a:t>
            </a:r>
            <a:r>
              <a:rPr lang="kk-KZ" sz="3200" dirty="0">
                <a:solidFill>
                  <a:srgbClr val="002060"/>
                </a:solidFill>
                <a:latin typeface="Times New Roman" pitchFamily="18" charset="0"/>
              </a:rPr>
              <a:t>аласыз.</a:t>
            </a:r>
            <a:br>
              <a:rPr lang="en-US" sz="3200" dirty="0">
                <a:solidFill>
                  <a:srgbClr val="002060"/>
                </a:solidFill>
                <a:latin typeface="Times New Roman" pitchFamily="18" charset="0"/>
              </a:rPr>
            </a:br>
            <a:r>
              <a:rPr lang="en-US" sz="3200" dirty="0">
                <a:solidFill>
                  <a:srgbClr val="002060"/>
                </a:solidFill>
                <a:latin typeface="Times New Roman" pitchFamily="18" charset="0"/>
              </a:rPr>
              <a:t> </a:t>
            </a:r>
            <a:br>
              <a:rPr lang="ru-RU" sz="3200" dirty="0">
                <a:solidFill>
                  <a:srgbClr val="002060"/>
                </a:solidFill>
                <a:latin typeface="Times New Roman" pitchFamily="18" charset="0"/>
              </a:rPr>
            </a:br>
            <a:r>
              <a:rPr lang="kk-KZ" sz="3200" dirty="0">
                <a:solidFill>
                  <a:srgbClr val="002060"/>
                </a:solidFill>
                <a:latin typeface="Times New Roman" pitchFamily="18" charset="0"/>
              </a:rPr>
              <a:t> </a:t>
            </a:r>
            <a:br>
              <a:rPr lang="ru-RU" sz="3200" dirty="0">
                <a:solidFill>
                  <a:srgbClr val="002060"/>
                </a:solidFill>
                <a:latin typeface="Times New Roman" pitchFamily="18" charset="0"/>
              </a:rPr>
            </a:br>
            <a:br>
              <a:rPr lang="ru-RU" sz="3200" dirty="0">
                <a:solidFill>
                  <a:srgbClr val="002060"/>
                </a:solidFill>
                <a:latin typeface="Times New Roman" pitchFamily="18" charset="0"/>
              </a:rPr>
            </a:br>
            <a:r>
              <a:rPr lang="kk-KZ" sz="3800" dirty="0">
                <a:solidFill>
                  <a:srgbClr val="002060"/>
                </a:solidFill>
                <a:latin typeface="Times New Roman" pitchFamily="18" charset="0"/>
              </a:rPr>
              <a:t>         </a:t>
            </a:r>
            <a:br>
              <a:rPr lang="kk-KZ" sz="3800" dirty="0">
                <a:solidFill>
                  <a:srgbClr val="002060"/>
                </a:solidFill>
                <a:latin typeface="Times New Roman" pitchFamily="18" charset="0"/>
              </a:rPr>
            </a:br>
            <a:br>
              <a:rPr lang="ru-RU" sz="3800" dirty="0">
                <a:solidFill>
                  <a:srgbClr val="002060"/>
                </a:solidFill>
                <a:latin typeface="Times New Roman" pitchFamily="18" charset="0"/>
              </a:rPr>
            </a:br>
            <a:endParaRPr lang="ru-RU" sz="3800" dirty="0">
              <a:solidFill>
                <a:srgbClr val="002060"/>
              </a:solidFill>
              <a:latin typeface="Times New Roman" pitchFamily="18" charset="0"/>
            </a:endParaRPr>
          </a:p>
        </p:txBody>
      </p:sp>
    </p:spTree>
    <p:extLst>
      <p:ext uri="{BB962C8B-B14F-4D97-AF65-F5344CB8AC3E}">
        <p14:creationId xmlns:p14="http://schemas.microsoft.com/office/powerpoint/2010/main" val="242362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02843" y="1412776"/>
            <a:ext cx="7632848" cy="3046988"/>
          </a:xfrm>
          <a:prstGeom prst="rect">
            <a:avLst/>
          </a:prstGeom>
        </p:spPr>
        <p:txBody>
          <a:bodyPr wrap="square">
            <a:spAutoFit/>
          </a:bodyPr>
          <a:lstStyle/>
          <a:p>
            <a:pPr algn="just"/>
            <a:r>
              <a:rPr lang="kk-KZ" sz="3200" dirty="0">
                <a:solidFill>
                  <a:srgbClr val="002060"/>
                </a:solidFill>
                <a:latin typeface="Times New Roman" pitchFamily="18" charset="0"/>
              </a:rPr>
              <a:t>EV3 модулінің сегіз таймері бар, осылайша, бір уақытта 8 әр түрлі әрекетті белгілеуге болады. Сіз таймерді, сіздің бағдарламаңыздың кез келген сәтінде нөлдендіре аласыз, және ол уақыт есебін осы сәттен бастайды.</a:t>
            </a:r>
            <a:endParaRPr lang="ru-RU" sz="3200" dirty="0"/>
          </a:p>
        </p:txBody>
      </p:sp>
    </p:spTree>
    <p:extLst>
      <p:ext uri="{BB962C8B-B14F-4D97-AF65-F5344CB8AC3E}">
        <p14:creationId xmlns:p14="http://schemas.microsoft.com/office/powerpoint/2010/main" val="363592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3600" b="1" dirty="0">
                <a:solidFill>
                  <a:schemeClr val="tx2"/>
                </a:solidFill>
                <a:latin typeface="Times New Roman" pitchFamily="18" charset="0"/>
                <a:ea typeface="+mn-ea"/>
                <a:cs typeface="Times New Roman" pitchFamily="18" charset="0"/>
              </a:rPr>
              <a:t>КЕҢЕСТЕР</a:t>
            </a:r>
            <a:r>
              <a:rPr lang="kk-KZ" sz="5400" b="1" dirty="0"/>
              <a:t> </a:t>
            </a:r>
            <a:endParaRPr lang="ru-RU" b="1" dirty="0"/>
          </a:p>
        </p:txBody>
      </p:sp>
      <p:sp>
        <p:nvSpPr>
          <p:cNvPr id="3" name="Объект 2"/>
          <p:cNvSpPr>
            <a:spLocks noGrp="1"/>
          </p:cNvSpPr>
          <p:nvPr>
            <p:ph idx="1"/>
          </p:nvPr>
        </p:nvSpPr>
        <p:spPr>
          <a:xfrm>
            <a:off x="755576" y="1772816"/>
            <a:ext cx="7725544" cy="3633267"/>
          </a:xfrm>
        </p:spPr>
        <p:txBody>
          <a:bodyPr>
            <a:normAutofit/>
          </a:bodyPr>
          <a:lstStyle/>
          <a:p>
            <a:pPr marL="0" indent="0">
              <a:buNone/>
            </a:pPr>
            <a:r>
              <a:rPr lang="kk-KZ" sz="2800" dirty="0">
                <a:solidFill>
                  <a:schemeClr val="tx2"/>
                </a:solidFill>
                <a:latin typeface="Times New Roman" pitchFamily="18" charset="0"/>
                <a:cs typeface="Times New Roman" pitchFamily="18" charset="0"/>
              </a:rPr>
              <a:t>Егер сіз, бағдарламада қандай да бір уақыт жай ғана күте тұрғыңыз келсе, сіз «Күту уақыты» режимінде </a:t>
            </a:r>
            <a:r>
              <a:rPr lang="ru-RU" sz="2800" dirty="0" err="1">
                <a:solidFill>
                  <a:schemeClr val="tx2"/>
                </a:solidFill>
                <a:latin typeface="Times New Roman" pitchFamily="18" charset="0"/>
                <a:cs typeface="Times New Roman" pitchFamily="18" charset="0"/>
              </a:rPr>
              <a:t>күту</a:t>
            </a:r>
            <a:r>
              <a:rPr lang="kk-KZ" sz="2800" dirty="0">
                <a:solidFill>
                  <a:schemeClr val="tx2"/>
                </a:solidFill>
                <a:latin typeface="Times New Roman" pitchFamily="18" charset="0"/>
                <a:cs typeface="Times New Roman" pitchFamily="18" charset="0"/>
              </a:rPr>
              <a:t> блогын қолдана аласыз. Таймерді қолдану сізге таймерді алуға және сіздің бағдарламаңыздың түрлі нүктелерінде тестілеуге мүмкіндік береді.</a:t>
            </a:r>
            <a:endParaRPr lang="ru-RU" sz="2800" dirty="0">
              <a:solidFill>
                <a:schemeClr val="tx2"/>
              </a:solidFill>
              <a:latin typeface="Times New Roman" pitchFamily="18" charset="0"/>
              <a:cs typeface="Times New Roman" pitchFamily="18" charset="0"/>
            </a:endParaRPr>
          </a:p>
          <a:p>
            <a:endParaRPr lang="ru-RU"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49676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5" y="623028"/>
            <a:ext cx="8167969" cy="4401205"/>
          </a:xfrm>
          <a:prstGeom prst="rect">
            <a:avLst/>
          </a:prstGeom>
        </p:spPr>
        <p:txBody>
          <a:bodyPr wrap="square">
            <a:spAutoFit/>
          </a:bodyPr>
          <a:lstStyle/>
          <a:p>
            <a:endParaRPr lang="ru-RU" sz="2800" dirty="0">
              <a:solidFill>
                <a:schemeClr val="tx2"/>
              </a:solidFill>
              <a:latin typeface="Times New Roman" pitchFamily="18" charset="0"/>
              <a:cs typeface="Times New Roman" pitchFamily="18" charset="0"/>
            </a:endParaRPr>
          </a:p>
          <a:p>
            <a:r>
              <a:rPr lang="ru-RU" sz="2800" b="1" dirty="0" err="1">
                <a:solidFill>
                  <a:schemeClr val="tx2"/>
                </a:solidFill>
                <a:latin typeface="Times New Roman" pitchFamily="18" charset="0"/>
                <a:cs typeface="Times New Roman" pitchFamily="18" charset="0"/>
              </a:rPr>
              <a:t>ТАЙМЕРДІ</a:t>
            </a:r>
            <a:r>
              <a:rPr lang="ru-RU" sz="2800" b="1" dirty="0">
                <a:solidFill>
                  <a:schemeClr val="tx2"/>
                </a:solidFill>
                <a:latin typeface="Times New Roman" pitchFamily="18" charset="0"/>
                <a:cs typeface="Times New Roman" pitchFamily="18" charset="0"/>
              </a:rPr>
              <a:t> </a:t>
            </a:r>
            <a:r>
              <a:rPr lang="ru-RU" sz="2800" b="1" dirty="0" err="1">
                <a:solidFill>
                  <a:schemeClr val="tx2"/>
                </a:solidFill>
                <a:latin typeface="Times New Roman" pitchFamily="18" charset="0"/>
                <a:cs typeface="Times New Roman" pitchFamily="18" charset="0"/>
              </a:rPr>
              <a:t>ЖАҢАРТУ</a:t>
            </a:r>
            <a:endParaRPr lang="en-US" sz="2800" b="1" dirty="0">
              <a:solidFill>
                <a:schemeClr val="tx2"/>
              </a:solidFill>
              <a:latin typeface="Times New Roman" pitchFamily="18" charset="0"/>
              <a:cs typeface="Times New Roman" pitchFamily="18" charset="0"/>
            </a:endParaRPr>
          </a:p>
          <a:p>
            <a:endParaRPr lang="ru-RU" sz="2800" dirty="0">
              <a:solidFill>
                <a:schemeClr val="tx2"/>
              </a:solidFill>
              <a:latin typeface="Times New Roman" pitchFamily="18" charset="0"/>
              <a:cs typeface="Times New Roman" pitchFamily="18" charset="0"/>
            </a:endParaRPr>
          </a:p>
          <a:p>
            <a:pPr algn="just"/>
            <a:r>
              <a:rPr lang="ru-RU" sz="2800" dirty="0" err="1">
                <a:solidFill>
                  <a:schemeClr val="tx2"/>
                </a:solidFill>
                <a:latin typeface="Times New Roman" pitchFamily="18" charset="0"/>
                <a:cs typeface="Times New Roman" pitchFamily="18" charset="0"/>
              </a:rPr>
              <a:t>Сіз</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таймердің</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Жаңарту</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режимінде</a:t>
            </a:r>
            <a:r>
              <a:rPr lang="ru-RU" sz="2800" dirty="0">
                <a:solidFill>
                  <a:schemeClr val="tx2"/>
                </a:solidFill>
                <a:latin typeface="Times New Roman" pitchFamily="18" charset="0"/>
                <a:cs typeface="Times New Roman" pitchFamily="18" charset="0"/>
              </a:rPr>
              <a:t> «Таймер» </a:t>
            </a:r>
            <a:r>
              <a:rPr lang="ru-RU" sz="2800" dirty="0" err="1">
                <a:solidFill>
                  <a:schemeClr val="tx2"/>
                </a:solidFill>
                <a:latin typeface="Times New Roman" pitchFamily="18" charset="0"/>
                <a:cs typeface="Times New Roman" pitchFamily="18" charset="0"/>
              </a:rPr>
              <a:t>блогын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қолдану</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арқылы</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сіз</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бағдарламаңыздың</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кез</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келген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сәтінде</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нөлге</a:t>
            </a:r>
            <a:r>
              <a:rPr lang="ru-RU" sz="2800" dirty="0">
                <a:solidFill>
                  <a:schemeClr val="tx2"/>
                </a:solidFill>
                <a:latin typeface="Times New Roman" pitchFamily="18" charset="0"/>
                <a:cs typeface="Times New Roman" pitchFamily="18" charset="0"/>
              </a:rPr>
              <a:t> (0,0 секунд) </a:t>
            </a:r>
            <a:r>
              <a:rPr lang="kk-KZ" sz="2800" dirty="0">
                <a:solidFill>
                  <a:schemeClr val="tx2"/>
                </a:solidFill>
                <a:latin typeface="Times New Roman" pitchFamily="18" charset="0"/>
                <a:cs typeface="Times New Roman" pitchFamily="18" charset="0"/>
              </a:rPr>
              <a:t>жаңарта </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аласыз</a:t>
            </a:r>
            <a:r>
              <a:rPr lang="ru-RU" sz="2800" dirty="0">
                <a:solidFill>
                  <a:schemeClr val="tx2"/>
                </a:solidFill>
                <a:latin typeface="Times New Roman" pitchFamily="18" charset="0"/>
                <a:cs typeface="Times New Roman" pitchFamily="18" charset="0"/>
              </a:rPr>
              <a:t>. </a:t>
            </a:r>
            <a:r>
              <a:rPr lang="kk-KZ" sz="2800" dirty="0">
                <a:solidFill>
                  <a:schemeClr val="tx2"/>
                </a:solidFill>
                <a:latin typeface="Times New Roman" pitchFamily="18" charset="0"/>
                <a:cs typeface="Times New Roman" pitchFamily="18" charset="0"/>
              </a:rPr>
              <a:t>Жаңартқаннан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кейін</a:t>
            </a:r>
            <a:r>
              <a:rPr lang="ru-RU" sz="2800" dirty="0">
                <a:solidFill>
                  <a:schemeClr val="tx2"/>
                </a:solidFill>
                <a:latin typeface="Times New Roman" pitchFamily="18" charset="0"/>
                <a:cs typeface="Times New Roman" pitchFamily="18" charset="0"/>
              </a:rPr>
              <a:t> таймер, </a:t>
            </a:r>
            <a:r>
              <a:rPr lang="ru-RU" sz="2800" dirty="0" err="1">
                <a:solidFill>
                  <a:schemeClr val="tx2"/>
                </a:solidFill>
                <a:latin typeface="Times New Roman" pitchFamily="18" charset="0"/>
                <a:cs typeface="Times New Roman" pitchFamily="18" charset="0"/>
              </a:rPr>
              <a:t>бірден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уақыт</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есебін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нөлден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жаңартады</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Барлық</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сегіз</a:t>
            </a:r>
            <a:r>
              <a:rPr lang="ru-RU" sz="2800" dirty="0">
                <a:solidFill>
                  <a:schemeClr val="tx2"/>
                </a:solidFill>
                <a:latin typeface="Times New Roman" pitchFamily="18" charset="0"/>
                <a:cs typeface="Times New Roman" pitchFamily="18" charset="0"/>
              </a:rPr>
              <a:t> таймер </a:t>
            </a:r>
            <a:r>
              <a:rPr lang="ru-RU" sz="2800" dirty="0" err="1">
                <a:solidFill>
                  <a:schemeClr val="tx2"/>
                </a:solidFill>
                <a:latin typeface="Times New Roman" pitchFamily="18" charset="0"/>
                <a:cs typeface="Times New Roman" pitchFamily="18" charset="0"/>
              </a:rPr>
              <a:t>бағдарламаның</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басында</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автоматты</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түрде</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лақтырылады</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және</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әрқашан</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жұмыс</a:t>
            </a:r>
            <a:r>
              <a:rPr lang="ru-RU" sz="2800" dirty="0">
                <a:solidFill>
                  <a:schemeClr val="tx2"/>
                </a:solidFill>
                <a:latin typeface="Times New Roman" pitchFamily="18" charset="0"/>
                <a:cs typeface="Times New Roman" pitchFamily="18" charset="0"/>
              </a:rPr>
              <a:t> </a:t>
            </a:r>
            <a:r>
              <a:rPr lang="ru-RU" sz="2800" dirty="0" err="1">
                <a:solidFill>
                  <a:schemeClr val="tx2"/>
                </a:solidFill>
                <a:latin typeface="Times New Roman" pitchFamily="18" charset="0"/>
                <a:cs typeface="Times New Roman" pitchFamily="18" charset="0"/>
              </a:rPr>
              <a:t>істейді</a:t>
            </a:r>
            <a:r>
              <a:rPr lang="ru-RU" sz="2800" dirty="0">
                <a:solidFill>
                  <a:schemeClr val="tx2"/>
                </a:solidFill>
                <a:latin typeface="Times New Roman" pitchFamily="18" charset="0"/>
                <a:cs typeface="Times New Roman" pitchFamily="18" charset="0"/>
              </a:rPr>
              <a:t>.</a:t>
            </a:r>
          </a:p>
        </p:txBody>
      </p:sp>
    </p:spTree>
    <p:extLst>
      <p:ext uri="{BB962C8B-B14F-4D97-AF65-F5344CB8AC3E}">
        <p14:creationId xmlns:p14="http://schemas.microsoft.com/office/powerpoint/2010/main" val="266582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857124449"/>
              </p:ext>
            </p:extLst>
          </p:nvPr>
        </p:nvGraphicFramePr>
        <p:xfrm>
          <a:off x="611560" y="1422068"/>
          <a:ext cx="7920880" cy="3928406"/>
        </p:xfrm>
        <a:graphic>
          <a:graphicData uri="http://schemas.openxmlformats.org/drawingml/2006/table">
            <a:tbl>
              <a:tblPr firstRow="1" firstCol="1" bandRow="1">
                <a:tableStyleId>{5C22544A-7EE6-4342-B048-85BDC9FD1C3A}</a:tableStyleId>
              </a:tblPr>
              <a:tblGrid>
                <a:gridCol w="1250709">
                  <a:extLst>
                    <a:ext uri="{9D8B030D-6E8A-4147-A177-3AD203B41FA5}">
                      <a16:colId xmlns:a16="http://schemas.microsoft.com/office/drawing/2014/main" val="20000"/>
                    </a:ext>
                  </a:extLst>
                </a:gridCol>
                <a:gridCol w="1246599">
                  <a:extLst>
                    <a:ext uri="{9D8B030D-6E8A-4147-A177-3AD203B41FA5}">
                      <a16:colId xmlns:a16="http://schemas.microsoft.com/office/drawing/2014/main" val="20001"/>
                    </a:ext>
                  </a:extLst>
                </a:gridCol>
                <a:gridCol w="2471244">
                  <a:extLst>
                    <a:ext uri="{9D8B030D-6E8A-4147-A177-3AD203B41FA5}">
                      <a16:colId xmlns:a16="http://schemas.microsoft.com/office/drawing/2014/main" val="20002"/>
                    </a:ext>
                  </a:extLst>
                </a:gridCol>
                <a:gridCol w="2952328">
                  <a:extLst>
                    <a:ext uri="{9D8B030D-6E8A-4147-A177-3AD203B41FA5}">
                      <a16:colId xmlns:a16="http://schemas.microsoft.com/office/drawing/2014/main" val="20003"/>
                    </a:ext>
                  </a:extLst>
                </a:gridCol>
              </a:tblGrid>
              <a:tr h="1070828">
                <a:tc>
                  <a:txBody>
                    <a:bodyPr/>
                    <a:lstStyle/>
                    <a:p>
                      <a:pPr algn="l">
                        <a:lnSpc>
                          <a:spcPct val="115000"/>
                        </a:lnSpc>
                        <a:spcAft>
                          <a:spcPts val="1000"/>
                        </a:spcAft>
                      </a:pPr>
                      <a:r>
                        <a:rPr lang="ru-RU" sz="2000" b="1" dirty="0" err="1">
                          <a:effectLst/>
                          <a:latin typeface="Times New Roman"/>
                          <a:ea typeface="Times New Roman"/>
                          <a:cs typeface="Times New Roman"/>
                        </a:rPr>
                        <a:t>Деректер</a:t>
                      </a:r>
                      <a:endParaRPr lang="ru-RU" sz="2000" dirty="0">
                        <a:effectLst/>
                        <a:latin typeface="Calibri"/>
                        <a:ea typeface="Calibri"/>
                        <a:cs typeface="Times New Roman"/>
                      </a:endParaRPr>
                    </a:p>
                  </a:txBody>
                  <a:tcPr marL="6350" marR="6350" marT="0" marB="0" anchor="ctr"/>
                </a:tc>
                <a:tc>
                  <a:txBody>
                    <a:bodyPr/>
                    <a:lstStyle/>
                    <a:p>
                      <a:pPr algn="l">
                        <a:lnSpc>
                          <a:spcPct val="115000"/>
                        </a:lnSpc>
                        <a:spcAft>
                          <a:spcPts val="1000"/>
                        </a:spcAft>
                      </a:pPr>
                      <a:r>
                        <a:rPr lang="ru-RU" sz="2000" b="1" dirty="0" err="1">
                          <a:effectLst/>
                          <a:latin typeface="Times New Roman"/>
                          <a:ea typeface="Times New Roman"/>
                          <a:cs typeface="Times New Roman"/>
                        </a:rPr>
                        <a:t>Түр</a:t>
                      </a:r>
                      <a:endParaRPr lang="ru-RU" sz="2000" dirty="0">
                        <a:effectLst/>
                        <a:latin typeface="Calibri"/>
                        <a:ea typeface="Calibri"/>
                        <a:cs typeface="Times New Roman"/>
                      </a:endParaRPr>
                    </a:p>
                  </a:txBody>
                  <a:tcPr marL="6350" marR="6350" marT="0" marB="0" anchor="ctr"/>
                </a:tc>
                <a:tc>
                  <a:txBody>
                    <a:bodyPr/>
                    <a:lstStyle/>
                    <a:p>
                      <a:pPr algn="l">
                        <a:lnSpc>
                          <a:spcPct val="115000"/>
                        </a:lnSpc>
                        <a:spcAft>
                          <a:spcPts val="1000"/>
                        </a:spcAft>
                      </a:pPr>
                      <a:r>
                        <a:rPr lang="ru-RU" sz="2000" b="1" dirty="0" err="1">
                          <a:effectLst/>
                          <a:latin typeface="Times New Roman"/>
                          <a:ea typeface="Times New Roman"/>
                          <a:cs typeface="Times New Roman"/>
                        </a:rPr>
                        <a:t>Ескертпелер</a:t>
                      </a:r>
                      <a:endParaRPr lang="ru-RU" sz="2000" dirty="0">
                        <a:effectLst/>
                        <a:latin typeface="Calibri"/>
                        <a:ea typeface="Calibri"/>
                        <a:cs typeface="Times New Roman"/>
                      </a:endParaRPr>
                    </a:p>
                  </a:txBody>
                  <a:tcPr marL="6350" marR="6350" marT="0" marB="0" anchor="ctr"/>
                </a:tc>
                <a:tc>
                  <a:txBody>
                    <a:bodyPr/>
                    <a:lstStyle/>
                    <a:p>
                      <a:pPr algn="l">
                        <a:lnSpc>
                          <a:spcPct val="115000"/>
                        </a:lnSpc>
                        <a:spcAft>
                          <a:spcPts val="1000"/>
                        </a:spcAft>
                      </a:pPr>
                      <a:r>
                        <a:rPr lang="ru-RU" sz="2000" b="1" dirty="0" err="1">
                          <a:effectLst/>
                          <a:latin typeface="Times New Roman"/>
                          <a:ea typeface="Times New Roman"/>
                          <a:cs typeface="Times New Roman"/>
                        </a:rPr>
                        <a:t>Деректер</a:t>
                      </a:r>
                      <a:endParaRPr lang="ru-RU" sz="20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0"/>
                  </a:ext>
                </a:extLst>
              </a:tr>
              <a:tr h="2857578">
                <a:tc>
                  <a:txBody>
                    <a:bodyPr/>
                    <a:lstStyle/>
                    <a:p>
                      <a:pPr marL="80645" algn="l">
                        <a:lnSpc>
                          <a:spcPct val="115000"/>
                        </a:lnSpc>
                        <a:spcAft>
                          <a:spcPts val="1000"/>
                        </a:spcAft>
                      </a:pPr>
                      <a:r>
                        <a:rPr lang="ru-RU" sz="2000">
                          <a:effectLst/>
                          <a:latin typeface="Times New Roman"/>
                          <a:ea typeface="Times New Roman"/>
                          <a:cs typeface="Times New Roman"/>
                        </a:rPr>
                        <a:t>Өткен уақыт</a:t>
                      </a:r>
                      <a:endParaRPr lang="ru-RU" sz="200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a:effectLst/>
                          <a:latin typeface="Times New Roman"/>
                          <a:ea typeface="Times New Roman"/>
                          <a:cs typeface="Times New Roman"/>
                        </a:rPr>
                        <a:t>Сандық мән</a:t>
                      </a:r>
                      <a:endParaRPr lang="ru-RU" sz="200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dirty="0" err="1">
                          <a:effectLst/>
                          <a:latin typeface="Times New Roman"/>
                          <a:ea typeface="Times New Roman"/>
                          <a:cs typeface="Times New Roman"/>
                        </a:rPr>
                        <a:t>Соңғы</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таймерді</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лақтырғаннан</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кейінгі</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өткен</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уақыт</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секундта</a:t>
                      </a:r>
                      <a:r>
                        <a:rPr lang="ru-RU" sz="2000" dirty="0">
                          <a:effectLst/>
                          <a:latin typeface="Times New Roman"/>
                          <a:ea typeface="Times New Roman"/>
                          <a:cs typeface="Times New Roman"/>
                        </a:rPr>
                        <a:t>.</a:t>
                      </a:r>
                      <a:endParaRPr lang="ru-RU" sz="2000" dirty="0">
                        <a:effectLst/>
                        <a:latin typeface="Calibri"/>
                        <a:ea typeface="Calibri"/>
                        <a:cs typeface="Times New Roman"/>
                      </a:endParaRPr>
                    </a:p>
                  </a:txBody>
                  <a:tcPr marL="6350" marR="6350" marT="0" marB="0" anchor="ctr"/>
                </a:tc>
                <a:tc>
                  <a:txBody>
                    <a:bodyPr/>
                    <a:lstStyle/>
                    <a:p>
                      <a:pPr marL="80645" algn="l">
                        <a:lnSpc>
                          <a:spcPct val="115000"/>
                        </a:lnSpc>
                        <a:spcAft>
                          <a:spcPts val="1000"/>
                        </a:spcAft>
                      </a:pPr>
                      <a:r>
                        <a:rPr lang="ru-RU" sz="2000" dirty="0" err="1">
                          <a:effectLst/>
                          <a:latin typeface="Times New Roman"/>
                          <a:ea typeface="Times New Roman"/>
                          <a:cs typeface="Times New Roman"/>
                        </a:rPr>
                        <a:t>Өткен</a:t>
                      </a:r>
                      <a:r>
                        <a:rPr lang="ru-RU" sz="2000" dirty="0">
                          <a:effectLst/>
                          <a:latin typeface="Times New Roman"/>
                          <a:ea typeface="Times New Roman"/>
                          <a:cs typeface="Times New Roman"/>
                        </a:rPr>
                        <a:t> </a:t>
                      </a:r>
                      <a:r>
                        <a:rPr lang="ru-RU" sz="2000" dirty="0" err="1">
                          <a:effectLst/>
                          <a:latin typeface="Times New Roman"/>
                          <a:ea typeface="Times New Roman"/>
                          <a:cs typeface="Times New Roman"/>
                        </a:rPr>
                        <a:t>уақыт</a:t>
                      </a:r>
                      <a:endParaRPr lang="ru-RU" sz="20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1"/>
                  </a:ext>
                </a:extLst>
              </a:tr>
            </a:tbl>
          </a:graphicData>
        </a:graphic>
      </p:graphicFrame>
      <p:sp>
        <p:nvSpPr>
          <p:cNvPr id="2" name="Прямоугольник 1"/>
          <p:cNvSpPr/>
          <p:nvPr/>
        </p:nvSpPr>
        <p:spPr>
          <a:xfrm>
            <a:off x="611560" y="476672"/>
            <a:ext cx="2469266" cy="369332"/>
          </a:xfrm>
          <a:prstGeom prst="rect">
            <a:avLst/>
          </a:prstGeom>
        </p:spPr>
        <p:txBody>
          <a:bodyPr wrap="none">
            <a:spAutoFit/>
          </a:bodyPr>
          <a:lstStyle/>
          <a:p>
            <a:r>
              <a:rPr lang="ru-RU" dirty="0"/>
              <a:t>ТАЙМЕР </a:t>
            </a:r>
            <a:r>
              <a:rPr lang="ru-RU" dirty="0" err="1"/>
              <a:t>ДЕРЕКТЕРІ</a:t>
            </a:r>
            <a:endParaRPr lang="ru-RU" dirty="0"/>
          </a:p>
        </p:txBody>
      </p:sp>
      <p:sp>
        <p:nvSpPr>
          <p:cNvPr id="3" name="Прямоугольник 2"/>
          <p:cNvSpPr/>
          <p:nvPr/>
        </p:nvSpPr>
        <p:spPr>
          <a:xfrm>
            <a:off x="611560" y="5834047"/>
            <a:ext cx="7953638" cy="646331"/>
          </a:xfrm>
          <a:prstGeom prst="rect">
            <a:avLst/>
          </a:prstGeom>
        </p:spPr>
        <p:txBody>
          <a:bodyPr wrap="square">
            <a:spAutoFit/>
          </a:bodyPr>
          <a:lstStyle/>
          <a:p>
            <a:r>
              <a:rPr lang="ru-RU" dirty="0" err="1"/>
              <a:t>Кеңес</a:t>
            </a:r>
            <a:r>
              <a:rPr lang="ru-RU" dirty="0"/>
              <a:t>: </a:t>
            </a:r>
            <a:r>
              <a:rPr lang="ru-RU" dirty="0" err="1"/>
              <a:t>Уақыт</a:t>
            </a:r>
            <a:r>
              <a:rPr lang="ru-RU" dirty="0"/>
              <a:t> </a:t>
            </a:r>
            <a:r>
              <a:rPr lang="ru-RU" dirty="0" err="1"/>
              <a:t>секундта</a:t>
            </a:r>
            <a:r>
              <a:rPr lang="ru-RU" dirty="0"/>
              <a:t> </a:t>
            </a:r>
            <a:r>
              <a:rPr lang="ru-RU" dirty="0" err="1"/>
              <a:t>ондық</a:t>
            </a:r>
            <a:r>
              <a:rPr lang="ru-RU" dirty="0"/>
              <a:t> </a:t>
            </a:r>
            <a:r>
              <a:rPr lang="ru-RU" dirty="0" err="1"/>
              <a:t>сандарды</a:t>
            </a:r>
            <a:r>
              <a:rPr lang="ru-RU" dirty="0"/>
              <a:t> </a:t>
            </a:r>
            <a:r>
              <a:rPr lang="ru-RU" dirty="0" err="1"/>
              <a:t>қолдана</a:t>
            </a:r>
            <a:r>
              <a:rPr lang="ru-RU" dirty="0"/>
              <a:t> </a:t>
            </a:r>
            <a:r>
              <a:rPr lang="ru-RU" dirty="0" err="1"/>
              <a:t>отыра</a:t>
            </a:r>
            <a:r>
              <a:rPr lang="ru-RU" dirty="0"/>
              <a:t> </a:t>
            </a:r>
            <a:r>
              <a:rPr lang="ru-RU" dirty="0" err="1"/>
              <a:t>қолданылады</a:t>
            </a:r>
            <a:r>
              <a:rPr lang="ru-RU" dirty="0"/>
              <a:t>. </a:t>
            </a:r>
            <a:r>
              <a:rPr lang="ru-RU" dirty="0" err="1"/>
              <a:t>Оннан</a:t>
            </a:r>
            <a:r>
              <a:rPr lang="ru-RU" dirty="0"/>
              <a:t> </a:t>
            </a:r>
            <a:r>
              <a:rPr lang="ru-RU" dirty="0" err="1"/>
              <a:t>бір</a:t>
            </a:r>
            <a:r>
              <a:rPr lang="ru-RU" dirty="0"/>
              <a:t> </a:t>
            </a:r>
            <a:r>
              <a:rPr lang="ru-RU" dirty="0" err="1"/>
              <a:t>секундты</a:t>
            </a:r>
            <a:r>
              <a:rPr lang="ru-RU" dirty="0"/>
              <a:t> </a:t>
            </a:r>
            <a:r>
              <a:rPr lang="ru-RU" dirty="0" err="1"/>
              <a:t>құрайтын</a:t>
            </a:r>
            <a:r>
              <a:rPr lang="ru-RU" dirty="0"/>
              <a:t>, </a:t>
            </a:r>
            <a:r>
              <a:rPr lang="ru-RU" dirty="0" err="1"/>
              <a:t>аралық</a:t>
            </a:r>
            <a:r>
              <a:rPr lang="ru-RU" dirty="0"/>
              <a:t> </a:t>
            </a:r>
            <a:r>
              <a:rPr lang="ru-RU" dirty="0" err="1"/>
              <a:t>өткен</a:t>
            </a:r>
            <a:r>
              <a:rPr lang="ru-RU" dirty="0"/>
              <a:t> 0,1 секунд </a:t>
            </a:r>
            <a:r>
              <a:rPr lang="ru-RU" dirty="0" err="1"/>
              <a:t>уақытты</a:t>
            </a:r>
            <a:r>
              <a:rPr lang="ru-RU" dirty="0"/>
              <a:t> </a:t>
            </a:r>
            <a:r>
              <a:rPr lang="ru-RU" dirty="0" err="1"/>
              <a:t>береді</a:t>
            </a:r>
            <a:r>
              <a:rPr lang="ru-RU" dirty="0"/>
              <a:t>.</a:t>
            </a:r>
          </a:p>
        </p:txBody>
      </p:sp>
    </p:spTree>
    <p:extLst>
      <p:ext uri="{BB962C8B-B14F-4D97-AF65-F5344CB8AC3E}">
        <p14:creationId xmlns:p14="http://schemas.microsoft.com/office/powerpoint/2010/main" val="3939930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br>
              <a:rPr lang="ru-RU" dirty="0"/>
            </a:br>
            <a:r>
              <a:rPr lang="ru-RU" sz="2000" dirty="0" err="1">
                <a:latin typeface="+mn-lt"/>
                <a:ea typeface="+mn-ea"/>
                <a:cs typeface="+mn-cs"/>
              </a:rPr>
              <a:t>Мысал</a:t>
            </a:r>
            <a:r>
              <a:rPr lang="ru-RU" sz="2000" dirty="0">
                <a:latin typeface="+mn-lt"/>
                <a:ea typeface="+mn-ea"/>
                <a:cs typeface="+mn-cs"/>
              </a:rPr>
              <a:t> 1:</a:t>
            </a:r>
            <a:r>
              <a:rPr lang="en-US" sz="2000" dirty="0">
                <a:latin typeface="+mn-lt"/>
                <a:ea typeface="+mn-ea"/>
                <a:cs typeface="+mn-cs"/>
              </a:rPr>
              <a:t>  </a:t>
            </a:r>
            <a:r>
              <a:rPr lang="ru-RU" sz="2000" dirty="0">
                <a:latin typeface="+mn-lt"/>
                <a:ea typeface="+mn-ea"/>
                <a:cs typeface="+mn-cs"/>
              </a:rPr>
              <a:t> </a:t>
            </a:r>
            <a:r>
              <a:rPr lang="ru-RU" sz="2000" dirty="0" err="1">
                <a:latin typeface="+mn-lt"/>
                <a:ea typeface="+mn-ea"/>
                <a:cs typeface="+mn-cs"/>
              </a:rPr>
              <a:t>Әр</a:t>
            </a:r>
            <a:r>
              <a:rPr lang="ru-RU" sz="2000" dirty="0">
                <a:latin typeface="+mn-lt"/>
                <a:ea typeface="+mn-ea"/>
                <a:cs typeface="+mn-cs"/>
              </a:rPr>
              <a:t> секунд </a:t>
            </a:r>
            <a:r>
              <a:rPr lang="ru-RU" sz="2000" dirty="0" err="1">
                <a:latin typeface="+mn-lt"/>
                <a:ea typeface="+mn-ea"/>
                <a:cs typeface="+mn-cs"/>
              </a:rPr>
              <a:t>сайын</a:t>
            </a:r>
            <a:r>
              <a:rPr lang="ru-RU" sz="2000" dirty="0">
                <a:latin typeface="+mn-lt"/>
                <a:ea typeface="+mn-ea"/>
                <a:cs typeface="+mn-cs"/>
              </a:rPr>
              <a:t> </a:t>
            </a:r>
            <a:r>
              <a:rPr lang="ru-RU" sz="2000" dirty="0" err="1">
                <a:latin typeface="+mn-lt"/>
                <a:ea typeface="+mn-ea"/>
                <a:cs typeface="+mn-cs"/>
              </a:rPr>
              <a:t>бір</a:t>
            </a:r>
            <a:r>
              <a:rPr lang="ru-RU" sz="2000" dirty="0">
                <a:latin typeface="+mn-lt"/>
                <a:ea typeface="+mn-ea"/>
                <a:cs typeface="+mn-cs"/>
              </a:rPr>
              <a:t> </a:t>
            </a:r>
            <a:r>
              <a:rPr lang="ru-RU" sz="2000" dirty="0" err="1">
                <a:latin typeface="+mn-lt"/>
                <a:ea typeface="+mn-ea"/>
                <a:cs typeface="+mn-cs"/>
              </a:rPr>
              <a:t>рет</a:t>
            </a:r>
            <a:r>
              <a:rPr lang="ru-RU" sz="2000" dirty="0">
                <a:latin typeface="+mn-lt"/>
                <a:ea typeface="+mn-ea"/>
                <a:cs typeface="+mn-cs"/>
              </a:rPr>
              <a:t> </a:t>
            </a:r>
            <a:r>
              <a:rPr lang="ru-RU" sz="2000" dirty="0" err="1">
                <a:latin typeface="+mn-lt"/>
                <a:ea typeface="+mn-ea"/>
                <a:cs typeface="+mn-cs"/>
              </a:rPr>
              <a:t>моторды</a:t>
            </a:r>
            <a:r>
              <a:rPr lang="ru-RU" sz="2000" dirty="0">
                <a:latin typeface="+mn-lt"/>
                <a:ea typeface="+mn-ea"/>
                <a:cs typeface="+mn-cs"/>
              </a:rPr>
              <a:t> </a:t>
            </a:r>
            <a:r>
              <a:rPr lang="ru-RU" sz="2000" dirty="0" err="1">
                <a:latin typeface="+mn-lt"/>
                <a:ea typeface="+mn-ea"/>
                <a:cs typeface="+mn-cs"/>
              </a:rPr>
              <a:t>қозғалысқа</a:t>
            </a:r>
            <a:r>
              <a:rPr lang="ru-RU" sz="2000" dirty="0">
                <a:latin typeface="+mn-lt"/>
                <a:ea typeface="+mn-ea"/>
                <a:cs typeface="+mn-cs"/>
              </a:rPr>
              <a:t> </a:t>
            </a:r>
            <a:r>
              <a:rPr lang="ru-RU" sz="2000" dirty="0" err="1">
                <a:latin typeface="+mn-lt"/>
                <a:ea typeface="+mn-ea"/>
                <a:cs typeface="+mn-cs"/>
              </a:rPr>
              <a:t>әкелу</a:t>
            </a:r>
            <a:br>
              <a:rPr lang="ru-RU" dirty="0"/>
            </a:br>
            <a:endParaRPr lang="ru-RU" dirty="0"/>
          </a:p>
        </p:txBody>
      </p:sp>
      <p:pic>
        <p:nvPicPr>
          <p:cNvPr id="5" name="Рисунок 4" descr="C:\Users\Aigul Sadvakassova\Desktop\робототехника\Робототехника КУРС\окулык\media\image157.jpeg"/>
          <p:cNvPicPr/>
          <p:nvPr/>
        </p:nvPicPr>
        <p:blipFill>
          <a:blip r:embed="rId2">
            <a:extLst>
              <a:ext uri="{28A0092B-C50C-407E-A947-70E740481C1C}">
                <a14:useLocalDpi xmlns:a14="http://schemas.microsoft.com/office/drawing/2010/main" val="0"/>
              </a:ext>
            </a:extLst>
          </a:blip>
          <a:srcRect/>
          <a:stretch>
            <a:fillRect/>
          </a:stretch>
        </p:blipFill>
        <p:spPr bwMode="auto">
          <a:xfrm>
            <a:off x="69518" y="764704"/>
            <a:ext cx="8604448" cy="2088231"/>
          </a:xfrm>
          <a:prstGeom prst="rect">
            <a:avLst/>
          </a:prstGeom>
          <a:noFill/>
          <a:ln>
            <a:noFill/>
          </a:ln>
        </p:spPr>
      </p:pic>
      <p:sp>
        <p:nvSpPr>
          <p:cNvPr id="6" name="Объект 5"/>
          <p:cNvSpPr>
            <a:spLocks noGrp="1"/>
          </p:cNvSpPr>
          <p:nvPr>
            <p:ph idx="1"/>
          </p:nvPr>
        </p:nvSpPr>
        <p:spPr>
          <a:xfrm>
            <a:off x="457200" y="3212976"/>
            <a:ext cx="8229600" cy="3312368"/>
          </a:xfrm>
        </p:spPr>
        <p:txBody>
          <a:bodyPr>
            <a:normAutofit fontScale="70000" lnSpcReduction="20000"/>
          </a:bodyPr>
          <a:lstStyle/>
          <a:p>
            <a:pPr marL="0" indent="0">
              <a:buNone/>
            </a:pPr>
            <a:r>
              <a:rPr lang="ru-RU" dirty="0" err="1"/>
              <a:t>Бұл</a:t>
            </a:r>
            <a:r>
              <a:rPr lang="ru-RU" dirty="0"/>
              <a:t> </a:t>
            </a:r>
            <a:r>
              <a:rPr lang="ru-RU" dirty="0" err="1"/>
              <a:t>бағдарлама</a:t>
            </a:r>
            <a:r>
              <a:rPr lang="ru-RU" dirty="0"/>
              <a:t> </a:t>
            </a:r>
            <a:r>
              <a:rPr lang="ru-RU" dirty="0" err="1"/>
              <a:t>моторды</a:t>
            </a:r>
            <a:r>
              <a:rPr lang="ru-RU" dirty="0"/>
              <a:t> тура 45 </a:t>
            </a:r>
            <a:r>
              <a:rPr lang="ru-RU" dirty="0" err="1"/>
              <a:t>градусқа</a:t>
            </a:r>
            <a:r>
              <a:rPr lang="ru-RU" dirty="0"/>
              <a:t> </a:t>
            </a:r>
            <a:r>
              <a:rPr lang="ru-RU" dirty="0" err="1"/>
              <a:t>әр</a:t>
            </a:r>
            <a:r>
              <a:rPr lang="ru-RU" dirty="0"/>
              <a:t> секунд </a:t>
            </a:r>
            <a:r>
              <a:rPr lang="ru-RU" dirty="0" err="1"/>
              <a:t>сайын</a:t>
            </a:r>
            <a:r>
              <a:rPr lang="ru-RU" dirty="0"/>
              <a:t> </a:t>
            </a:r>
            <a:r>
              <a:rPr lang="ru-RU" dirty="0" err="1"/>
              <a:t>айналуға</a:t>
            </a:r>
            <a:r>
              <a:rPr lang="ru-RU" dirty="0"/>
              <a:t> </a:t>
            </a:r>
            <a:r>
              <a:rPr lang="ru-RU" dirty="0" err="1"/>
              <a:t>мәжбүр</a:t>
            </a:r>
            <a:r>
              <a:rPr lang="ru-RU" dirty="0"/>
              <a:t> </a:t>
            </a:r>
            <a:r>
              <a:rPr lang="ru-RU" dirty="0" err="1"/>
              <a:t>етеді</a:t>
            </a:r>
            <a:r>
              <a:rPr lang="ru-RU" dirty="0"/>
              <a:t>, тура </a:t>
            </a:r>
            <a:r>
              <a:rPr lang="ru-RU" dirty="0" err="1"/>
              <a:t>тықылдаған</a:t>
            </a:r>
            <a:r>
              <a:rPr lang="ru-RU" dirty="0"/>
              <a:t> </a:t>
            </a:r>
            <a:r>
              <a:rPr lang="ru-RU" dirty="0" err="1"/>
              <a:t>сағаттағы</a:t>
            </a:r>
            <a:r>
              <a:rPr lang="ru-RU" dirty="0"/>
              <a:t> </a:t>
            </a:r>
            <a:r>
              <a:rPr lang="ru-RU" dirty="0" err="1"/>
              <a:t>сияқты</a:t>
            </a:r>
            <a:r>
              <a:rPr lang="ru-RU" dirty="0"/>
              <a:t>. </a:t>
            </a:r>
            <a:r>
              <a:rPr lang="ru-RU" dirty="0" err="1"/>
              <a:t>Бағдарлама</a:t>
            </a:r>
            <a:r>
              <a:rPr lang="ru-RU" dirty="0"/>
              <a:t> </a:t>
            </a:r>
            <a:r>
              <a:rPr lang="ru-RU" dirty="0" err="1"/>
              <a:t>моторды</a:t>
            </a:r>
            <a:r>
              <a:rPr lang="ru-RU" dirty="0"/>
              <a:t> 45 </a:t>
            </a:r>
            <a:r>
              <a:rPr lang="ru-RU" dirty="0" err="1"/>
              <a:t>градусқа</a:t>
            </a:r>
            <a:r>
              <a:rPr lang="ru-RU" dirty="0"/>
              <a:t> </a:t>
            </a:r>
            <a:r>
              <a:rPr lang="ru-RU" dirty="0" err="1"/>
              <a:t>бұру</a:t>
            </a:r>
            <a:r>
              <a:rPr lang="ru-RU" dirty="0"/>
              <a:t> </a:t>
            </a:r>
            <a:r>
              <a:rPr lang="ru-RU" dirty="0" err="1"/>
              <a:t>үшін</a:t>
            </a:r>
            <a:r>
              <a:rPr lang="ru-RU" dirty="0"/>
              <a:t> «</a:t>
            </a:r>
            <a:r>
              <a:rPr lang="ru-RU" dirty="0" err="1"/>
              <a:t>Ортаңғы</a:t>
            </a:r>
            <a:r>
              <a:rPr lang="ru-RU" dirty="0"/>
              <a:t> мотор» </a:t>
            </a:r>
            <a:r>
              <a:rPr lang="ru-RU" dirty="0" err="1"/>
              <a:t>блогын</a:t>
            </a:r>
            <a:r>
              <a:rPr lang="ru-RU" dirty="0"/>
              <a:t> </a:t>
            </a:r>
            <a:r>
              <a:rPr lang="ru-RU" dirty="0" err="1"/>
              <a:t>қолданады</a:t>
            </a:r>
            <a:r>
              <a:rPr lang="ru-RU" dirty="0"/>
              <a:t>, </a:t>
            </a:r>
            <a:r>
              <a:rPr lang="ru-RU" dirty="0" err="1"/>
              <a:t>бұл</a:t>
            </a:r>
            <a:r>
              <a:rPr lang="ru-RU" dirty="0"/>
              <a:t> </a:t>
            </a:r>
            <a:r>
              <a:rPr lang="ru-RU" dirty="0" err="1"/>
              <a:t>біршама</a:t>
            </a:r>
            <a:r>
              <a:rPr lang="ru-RU" dirty="0"/>
              <a:t> </a:t>
            </a:r>
            <a:r>
              <a:rPr lang="ru-RU" dirty="0" err="1"/>
              <a:t>уақыт</a:t>
            </a:r>
            <a:r>
              <a:rPr lang="ru-RU" dirty="0"/>
              <a:t> </a:t>
            </a:r>
            <a:r>
              <a:rPr lang="ru-RU" dirty="0" err="1"/>
              <a:t>алады</a:t>
            </a:r>
            <a:r>
              <a:rPr lang="ru-RU" dirty="0"/>
              <a:t>, </a:t>
            </a:r>
            <a:r>
              <a:rPr lang="ru-RU" dirty="0" err="1"/>
              <a:t>бірақ</a:t>
            </a:r>
            <a:r>
              <a:rPr lang="ru-RU" dirty="0"/>
              <a:t> 1 </a:t>
            </a:r>
            <a:r>
              <a:rPr lang="ru-RU" dirty="0" err="1"/>
              <a:t>секундтан</a:t>
            </a:r>
            <a:r>
              <a:rPr lang="ru-RU" dirty="0"/>
              <a:t> аз. </a:t>
            </a:r>
            <a:r>
              <a:rPr lang="ru-RU" dirty="0" err="1"/>
              <a:t>Кейін</a:t>
            </a:r>
            <a:r>
              <a:rPr lang="ru-RU" dirty="0"/>
              <a:t> </a:t>
            </a:r>
            <a:r>
              <a:rPr lang="ru-RU" dirty="0" err="1"/>
              <a:t>бағдарлама</a:t>
            </a:r>
            <a:r>
              <a:rPr lang="ru-RU" dirty="0"/>
              <a:t>, </a:t>
            </a:r>
            <a:r>
              <a:rPr lang="ru-RU" dirty="0" err="1"/>
              <a:t>моторды</a:t>
            </a:r>
            <a:r>
              <a:rPr lang="ru-RU" dirty="0"/>
              <a:t> </a:t>
            </a:r>
            <a:r>
              <a:rPr lang="ru-RU" dirty="0" err="1"/>
              <a:t>қайта</a:t>
            </a:r>
            <a:r>
              <a:rPr lang="ru-RU" dirty="0"/>
              <a:t> </a:t>
            </a:r>
            <a:r>
              <a:rPr lang="ru-RU" dirty="0" err="1"/>
              <a:t>қоспас</a:t>
            </a:r>
            <a:r>
              <a:rPr lang="ru-RU" dirty="0"/>
              <a:t> </a:t>
            </a:r>
            <a:r>
              <a:rPr lang="ru-RU" dirty="0" err="1"/>
              <a:t>бұрын</a:t>
            </a:r>
            <a:r>
              <a:rPr lang="ru-RU" dirty="0"/>
              <a:t>, </a:t>
            </a:r>
            <a:r>
              <a:rPr lang="ru-RU" dirty="0" err="1"/>
              <a:t>аралық</a:t>
            </a:r>
            <a:r>
              <a:rPr lang="ru-RU" dirty="0"/>
              <a:t> 1 секунд </a:t>
            </a:r>
            <a:r>
              <a:rPr lang="ru-RU" dirty="0" err="1"/>
              <a:t>уақыт</a:t>
            </a:r>
            <a:r>
              <a:rPr lang="ru-RU" dirty="0"/>
              <a:t> </a:t>
            </a:r>
            <a:r>
              <a:rPr lang="ru-RU" dirty="0" err="1"/>
              <a:t>өткенше</a:t>
            </a:r>
            <a:r>
              <a:rPr lang="ru-RU" dirty="0"/>
              <a:t> </a:t>
            </a:r>
            <a:r>
              <a:rPr lang="ru-RU" dirty="0" err="1"/>
              <a:t>күтуі</a:t>
            </a:r>
            <a:r>
              <a:rPr lang="ru-RU" dirty="0"/>
              <a:t> </a:t>
            </a:r>
            <a:r>
              <a:rPr lang="ru-RU" dirty="0" err="1"/>
              <a:t>тиіс</a:t>
            </a:r>
            <a:r>
              <a:rPr lang="ru-RU" dirty="0"/>
              <a:t>. </a:t>
            </a:r>
            <a:r>
              <a:rPr lang="ru-RU" dirty="0" err="1"/>
              <a:t>Ол</a:t>
            </a:r>
            <a:r>
              <a:rPr lang="ru-RU" dirty="0"/>
              <a:t> </a:t>
            </a:r>
            <a:r>
              <a:rPr lang="ru-RU" dirty="0" err="1"/>
              <a:t>үшін</a:t>
            </a:r>
            <a:r>
              <a:rPr lang="ru-RU" dirty="0"/>
              <a:t> </a:t>
            </a:r>
            <a:r>
              <a:rPr lang="ru-RU" dirty="0" err="1"/>
              <a:t>бағдарлама</a:t>
            </a:r>
            <a:r>
              <a:rPr lang="ru-RU" dirty="0"/>
              <a:t>, «</a:t>
            </a:r>
            <a:r>
              <a:rPr lang="ru-RU" dirty="0" err="1"/>
              <a:t>Жаңарту</a:t>
            </a:r>
            <a:r>
              <a:rPr lang="ru-RU" dirty="0"/>
              <a:t>» </a:t>
            </a:r>
            <a:r>
              <a:rPr lang="ru-RU" dirty="0" err="1"/>
              <a:t>режимінде</a:t>
            </a:r>
            <a:r>
              <a:rPr lang="ru-RU" dirty="0"/>
              <a:t> «Таймер» </a:t>
            </a:r>
            <a:r>
              <a:rPr lang="ru-RU" dirty="0" err="1"/>
              <a:t>блогын</a:t>
            </a:r>
            <a:r>
              <a:rPr lang="ru-RU" dirty="0"/>
              <a:t> </a:t>
            </a:r>
            <a:r>
              <a:rPr lang="ru-RU" dirty="0" err="1"/>
              <a:t>пайдалана</a:t>
            </a:r>
            <a:r>
              <a:rPr lang="ru-RU" dirty="0"/>
              <a:t> </a:t>
            </a:r>
            <a:r>
              <a:rPr lang="ru-RU" dirty="0" err="1"/>
              <a:t>отырып</a:t>
            </a:r>
            <a:r>
              <a:rPr lang="ru-RU" dirty="0"/>
              <a:t>, </a:t>
            </a:r>
            <a:r>
              <a:rPr lang="ru-RU" dirty="0" err="1"/>
              <a:t>моторды</a:t>
            </a:r>
            <a:r>
              <a:rPr lang="ru-RU" dirty="0"/>
              <a:t> </a:t>
            </a:r>
            <a:r>
              <a:rPr lang="ru-RU" dirty="0" err="1"/>
              <a:t>іске</a:t>
            </a:r>
            <a:r>
              <a:rPr lang="ru-RU" dirty="0"/>
              <a:t> </a:t>
            </a:r>
            <a:r>
              <a:rPr lang="ru-RU" dirty="0" err="1"/>
              <a:t>қоспас</a:t>
            </a:r>
            <a:r>
              <a:rPr lang="ru-RU" dirty="0"/>
              <a:t> </a:t>
            </a:r>
            <a:r>
              <a:rPr lang="ru-RU" dirty="0" err="1"/>
              <a:t>бұрын</a:t>
            </a:r>
            <a:r>
              <a:rPr lang="ru-RU" dirty="0"/>
              <a:t>, 1 </a:t>
            </a:r>
            <a:r>
              <a:rPr lang="ru-RU" dirty="0" err="1"/>
              <a:t>таймерді</a:t>
            </a:r>
            <a:r>
              <a:rPr lang="ru-RU" dirty="0"/>
              <a:t> </a:t>
            </a:r>
            <a:r>
              <a:rPr lang="ru-RU" dirty="0" err="1"/>
              <a:t>іске</a:t>
            </a:r>
            <a:r>
              <a:rPr lang="ru-RU" dirty="0"/>
              <a:t> </a:t>
            </a:r>
            <a:r>
              <a:rPr lang="ru-RU" dirty="0" err="1"/>
              <a:t>қосады</a:t>
            </a:r>
            <a:r>
              <a:rPr lang="ru-RU" dirty="0"/>
              <a:t>. </a:t>
            </a:r>
            <a:r>
              <a:rPr lang="ru-RU" dirty="0" err="1"/>
              <a:t>Кейін</a:t>
            </a:r>
            <a:r>
              <a:rPr lang="ru-RU" dirty="0"/>
              <a:t>, мотор </a:t>
            </a:r>
            <a:r>
              <a:rPr lang="ru-RU" dirty="0" err="1"/>
              <a:t>тоқтағаннан</a:t>
            </a:r>
            <a:r>
              <a:rPr lang="ru-RU" dirty="0"/>
              <a:t> </a:t>
            </a:r>
            <a:r>
              <a:rPr lang="ru-RU" dirty="0" err="1"/>
              <a:t>кейін</a:t>
            </a:r>
            <a:r>
              <a:rPr lang="ru-RU" dirty="0"/>
              <a:t>, </a:t>
            </a:r>
            <a:r>
              <a:rPr lang="ru-RU" dirty="0" err="1"/>
              <a:t>күту</a:t>
            </a:r>
            <a:r>
              <a:rPr lang="ru-RU" dirty="0"/>
              <a:t> </a:t>
            </a:r>
            <a:r>
              <a:rPr lang="ru-RU" dirty="0" err="1"/>
              <a:t>блогы</a:t>
            </a:r>
            <a:r>
              <a:rPr lang="ru-RU" dirty="0"/>
              <a:t> «Таймер - </a:t>
            </a:r>
            <a:r>
              <a:rPr lang="ru-RU" dirty="0" err="1"/>
              <a:t>Салыстыру</a:t>
            </a:r>
            <a:r>
              <a:rPr lang="ru-RU" dirty="0"/>
              <a:t> - </a:t>
            </a:r>
            <a:r>
              <a:rPr lang="ru-RU" dirty="0" err="1"/>
              <a:t>Уақыт</a:t>
            </a:r>
            <a:r>
              <a:rPr lang="ru-RU" dirty="0"/>
              <a:t>» </a:t>
            </a:r>
            <a:r>
              <a:rPr lang="ru-RU" dirty="0" err="1"/>
              <a:t>режимінде</a:t>
            </a:r>
            <a:r>
              <a:rPr lang="ru-RU" dirty="0"/>
              <a:t>, 1 таймер 1 </a:t>
            </a:r>
            <a:r>
              <a:rPr lang="ru-RU" dirty="0" err="1"/>
              <a:t>секундты</a:t>
            </a:r>
            <a:r>
              <a:rPr lang="ru-RU" dirty="0"/>
              <a:t> </a:t>
            </a:r>
            <a:r>
              <a:rPr lang="ru-RU" dirty="0" err="1"/>
              <a:t>өлшегенше</a:t>
            </a:r>
            <a:r>
              <a:rPr lang="ru-RU" dirty="0"/>
              <a:t> </a:t>
            </a:r>
            <a:r>
              <a:rPr lang="ru-RU" dirty="0" err="1"/>
              <a:t>күтеді</a:t>
            </a:r>
            <a:r>
              <a:rPr lang="ru-RU" dirty="0"/>
              <a:t>. </a:t>
            </a:r>
            <a:r>
              <a:rPr lang="ru-RU" dirty="0" err="1"/>
              <a:t>Бұл</a:t>
            </a:r>
            <a:r>
              <a:rPr lang="ru-RU" dirty="0"/>
              <a:t>, </a:t>
            </a:r>
            <a:r>
              <a:rPr lang="ru-RU" dirty="0" err="1"/>
              <a:t>оның</a:t>
            </a:r>
            <a:r>
              <a:rPr lang="ru-RU" dirty="0"/>
              <a:t> </a:t>
            </a:r>
            <a:r>
              <a:rPr lang="ru-RU" dirty="0" err="1"/>
              <a:t>тұрған</a:t>
            </a:r>
            <a:r>
              <a:rPr lang="ru-RU" dirty="0"/>
              <a:t> </a:t>
            </a:r>
            <a:r>
              <a:rPr lang="ru-RU" dirty="0" err="1"/>
              <a:t>кезіндегі</a:t>
            </a:r>
            <a:r>
              <a:rPr lang="ru-RU" dirty="0"/>
              <a:t> </a:t>
            </a:r>
            <a:r>
              <a:rPr lang="ru-RU" dirty="0" err="1"/>
              <a:t>уақыт</a:t>
            </a:r>
            <a:r>
              <a:rPr lang="ru-RU" dirty="0"/>
              <a:t> та, </a:t>
            </a:r>
            <a:r>
              <a:rPr lang="ru-RU" dirty="0" err="1"/>
              <a:t>мотордың</a:t>
            </a:r>
            <a:r>
              <a:rPr lang="ru-RU" dirty="0"/>
              <a:t> </a:t>
            </a:r>
            <a:r>
              <a:rPr lang="ru-RU" dirty="0" err="1"/>
              <a:t>қозғалыс</a:t>
            </a:r>
            <a:r>
              <a:rPr lang="ru-RU" dirty="0"/>
              <a:t> </a:t>
            </a:r>
            <a:r>
              <a:rPr lang="ru-RU" dirty="0" err="1"/>
              <a:t>уақытын</a:t>
            </a:r>
            <a:r>
              <a:rPr lang="ru-RU" dirty="0"/>
              <a:t> </a:t>
            </a:r>
            <a:r>
              <a:rPr lang="ru-RU" dirty="0" err="1"/>
              <a:t>қосқанда</a:t>
            </a:r>
            <a:r>
              <a:rPr lang="ru-RU" dirty="0"/>
              <a:t>, </a:t>
            </a:r>
            <a:r>
              <a:rPr lang="ru-RU" dirty="0" err="1"/>
              <a:t>уақыт</a:t>
            </a:r>
            <a:r>
              <a:rPr lang="ru-RU" dirty="0"/>
              <a:t> </a:t>
            </a:r>
            <a:r>
              <a:rPr lang="ru-RU" dirty="0" err="1"/>
              <a:t>аралығындағы</a:t>
            </a:r>
            <a:r>
              <a:rPr lang="ru-RU" dirty="0"/>
              <a:t> </a:t>
            </a:r>
            <a:r>
              <a:rPr lang="ru-RU" dirty="0" err="1"/>
              <a:t>жалпы</a:t>
            </a:r>
            <a:r>
              <a:rPr lang="ru-RU" dirty="0"/>
              <a:t> </a:t>
            </a:r>
            <a:r>
              <a:rPr lang="ru-RU" dirty="0" err="1"/>
              <a:t>қиындығы</a:t>
            </a:r>
            <a:r>
              <a:rPr lang="ru-RU" dirty="0"/>
              <a:t> 1 </a:t>
            </a:r>
            <a:r>
              <a:rPr lang="ru-RU" dirty="0" err="1"/>
              <a:t>секундты</a:t>
            </a:r>
            <a:r>
              <a:rPr lang="ru-RU" dirty="0"/>
              <a:t> </a:t>
            </a:r>
            <a:r>
              <a:rPr lang="ru-RU" dirty="0" err="1"/>
              <a:t>құрайды</a:t>
            </a:r>
            <a:r>
              <a:rPr lang="ru-RU" dirty="0"/>
              <a:t>.</a:t>
            </a:r>
          </a:p>
          <a:p>
            <a:endParaRPr lang="ru-RU" dirty="0"/>
          </a:p>
        </p:txBody>
      </p:sp>
    </p:spTree>
    <p:extLst>
      <p:ext uri="{BB962C8B-B14F-4D97-AF65-F5344CB8AC3E}">
        <p14:creationId xmlns:p14="http://schemas.microsoft.com/office/powerpoint/2010/main" val="140939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170" y="476672"/>
            <a:ext cx="8229600" cy="1143000"/>
          </a:xfrm>
        </p:spPr>
        <p:txBody>
          <a:bodyPr>
            <a:normAutofit fontScale="90000"/>
          </a:bodyPr>
          <a:lstStyle/>
          <a:p>
            <a:br>
              <a:rPr lang="ru-RU" b="1" dirty="0"/>
            </a:br>
            <a:r>
              <a:rPr lang="ru-RU" i="1" dirty="0" err="1"/>
              <a:t>Мысал</a:t>
            </a:r>
            <a:r>
              <a:rPr lang="ru-RU" i="1" dirty="0"/>
              <a:t> 2: </a:t>
            </a:r>
            <a:r>
              <a:rPr lang="ru-RU" i="1" dirty="0" err="1"/>
              <a:t>Жанасу</a:t>
            </a:r>
            <a:r>
              <a:rPr lang="ru-RU" i="1" dirty="0"/>
              <a:t> </a:t>
            </a:r>
            <a:r>
              <a:rPr lang="ru-RU" i="1" dirty="0" err="1"/>
              <a:t>тетігінің</a:t>
            </a:r>
            <a:r>
              <a:rPr lang="ru-RU" i="1" dirty="0"/>
              <a:t> </a:t>
            </a:r>
            <a:r>
              <a:rPr lang="ru-RU" i="1" dirty="0" err="1"/>
              <a:t>ұстап</a:t>
            </a:r>
            <a:r>
              <a:rPr lang="ru-RU" i="1" dirty="0"/>
              <a:t> </a:t>
            </a:r>
            <a:r>
              <a:rPr lang="ru-RU" i="1" dirty="0" err="1"/>
              <a:t>тұру</a:t>
            </a:r>
            <a:r>
              <a:rPr lang="ru-RU" i="1" dirty="0"/>
              <a:t> </a:t>
            </a:r>
            <a:r>
              <a:rPr lang="ru-RU" i="1" dirty="0" err="1"/>
              <a:t>уақытын</a:t>
            </a:r>
            <a:r>
              <a:rPr lang="ru-RU" i="1" dirty="0"/>
              <a:t> </a:t>
            </a:r>
            <a:r>
              <a:rPr lang="ru-RU" i="1" dirty="0" err="1"/>
              <a:t>өлшеу</a:t>
            </a:r>
            <a:br>
              <a:rPr lang="ru-RU" i="1" dirty="0"/>
            </a:br>
            <a:br>
              <a:rPr lang="ru-RU" b="1" dirty="0"/>
            </a:br>
            <a:endParaRPr lang="ru-RU" dirty="0"/>
          </a:p>
        </p:txBody>
      </p:sp>
      <p:pic>
        <p:nvPicPr>
          <p:cNvPr id="5" name="Рисунок 4" descr="C:\Users\Aigul Sadvakassova\Desktop\робототехника\Робототехника КУРС\окулык\media\image158.jpeg"/>
          <p:cNvPicPr/>
          <p:nvPr/>
        </p:nvPicPr>
        <p:blipFill>
          <a:blip r:embed="rId2">
            <a:extLst>
              <a:ext uri="{28A0092B-C50C-407E-A947-70E740481C1C}">
                <a14:useLocalDpi xmlns:a14="http://schemas.microsoft.com/office/drawing/2010/main" val="0"/>
              </a:ext>
            </a:extLst>
          </a:blip>
          <a:srcRect/>
          <a:stretch>
            <a:fillRect/>
          </a:stretch>
        </p:blipFill>
        <p:spPr bwMode="auto">
          <a:xfrm>
            <a:off x="611559" y="1406655"/>
            <a:ext cx="8208913" cy="2304256"/>
          </a:xfrm>
          <a:prstGeom prst="rect">
            <a:avLst/>
          </a:prstGeom>
          <a:noFill/>
          <a:ln>
            <a:noFill/>
          </a:ln>
        </p:spPr>
      </p:pic>
      <p:sp>
        <p:nvSpPr>
          <p:cNvPr id="7" name="Прямоугольник 6"/>
          <p:cNvSpPr/>
          <p:nvPr/>
        </p:nvSpPr>
        <p:spPr>
          <a:xfrm>
            <a:off x="611559" y="3717032"/>
            <a:ext cx="7776865" cy="2585323"/>
          </a:xfrm>
          <a:prstGeom prst="rect">
            <a:avLst/>
          </a:prstGeom>
        </p:spPr>
        <p:txBody>
          <a:bodyPr wrap="square">
            <a:spAutoFit/>
          </a:bodyPr>
          <a:lstStyle/>
          <a:p>
            <a:r>
              <a:rPr lang="ru-RU" dirty="0" err="1"/>
              <a:t>Бұл</a:t>
            </a:r>
            <a:r>
              <a:rPr lang="ru-RU" dirty="0"/>
              <a:t> </a:t>
            </a:r>
            <a:r>
              <a:rPr lang="ru-RU" dirty="0" err="1"/>
              <a:t>бағдарлама</a:t>
            </a:r>
            <a:r>
              <a:rPr lang="ru-RU" dirty="0"/>
              <a:t>, </a:t>
            </a:r>
            <a:r>
              <a:rPr lang="ru-RU" dirty="0" err="1"/>
              <a:t>жанасу</a:t>
            </a:r>
            <a:r>
              <a:rPr lang="ru-RU" dirty="0"/>
              <a:t> </a:t>
            </a:r>
            <a:r>
              <a:rPr lang="ru-RU" dirty="0" err="1"/>
              <a:t>тетігі</a:t>
            </a:r>
            <a:r>
              <a:rPr lang="ru-RU" dirty="0"/>
              <a:t> </a:t>
            </a:r>
            <a:r>
              <a:rPr lang="ru-RU" dirty="0" err="1"/>
              <a:t>әрбір</a:t>
            </a:r>
            <a:r>
              <a:rPr lang="ru-RU" dirty="0"/>
              <a:t> </a:t>
            </a:r>
            <a:r>
              <a:rPr lang="ru-RU" dirty="0" err="1"/>
              <a:t>басқан</a:t>
            </a:r>
            <a:r>
              <a:rPr lang="ru-RU" dirty="0"/>
              <a:t> </a:t>
            </a:r>
            <a:r>
              <a:rPr lang="ru-RU" dirty="0" err="1"/>
              <a:t>сайын</a:t>
            </a:r>
            <a:r>
              <a:rPr lang="ru-RU" dirty="0"/>
              <a:t> </a:t>
            </a:r>
            <a:r>
              <a:rPr lang="ru-RU" dirty="0" err="1"/>
              <a:t>ұсталатын</a:t>
            </a:r>
            <a:r>
              <a:rPr lang="ru-RU" dirty="0"/>
              <a:t> </a:t>
            </a:r>
            <a:r>
              <a:rPr lang="ru-RU" dirty="0" err="1"/>
              <a:t>уақытты</a:t>
            </a:r>
            <a:r>
              <a:rPr lang="ru-RU" dirty="0"/>
              <a:t> </a:t>
            </a:r>
            <a:r>
              <a:rPr lang="ru-RU" dirty="0" err="1"/>
              <a:t>өлшейді</a:t>
            </a:r>
            <a:r>
              <a:rPr lang="ru-RU" dirty="0"/>
              <a:t> </a:t>
            </a:r>
            <a:r>
              <a:rPr lang="ru-RU" dirty="0" err="1"/>
              <a:t>және</a:t>
            </a:r>
            <a:r>
              <a:rPr lang="ru-RU" dirty="0"/>
              <a:t> </a:t>
            </a:r>
            <a:r>
              <a:rPr lang="ru-RU" dirty="0" err="1"/>
              <a:t>секундтағы</a:t>
            </a:r>
            <a:r>
              <a:rPr lang="ru-RU" dirty="0"/>
              <a:t> </a:t>
            </a:r>
            <a:r>
              <a:rPr lang="ru-RU" dirty="0" err="1"/>
              <a:t>нәтиже</a:t>
            </a:r>
            <a:r>
              <a:rPr lang="ru-RU" dirty="0"/>
              <a:t> </a:t>
            </a:r>
            <a:r>
              <a:rPr lang="ru-RU" dirty="0" err="1"/>
              <a:t>EV3</a:t>
            </a:r>
            <a:r>
              <a:rPr lang="ru-RU" dirty="0"/>
              <a:t> </a:t>
            </a:r>
            <a:r>
              <a:rPr lang="ru-RU" dirty="0" err="1"/>
              <a:t>экранында</a:t>
            </a:r>
            <a:r>
              <a:rPr lang="ru-RU" dirty="0"/>
              <a:t> </a:t>
            </a:r>
            <a:r>
              <a:rPr lang="ru-RU" dirty="0" err="1"/>
              <a:t>көрсетіледі</a:t>
            </a:r>
            <a:r>
              <a:rPr lang="ru-RU" dirty="0"/>
              <a:t>. </a:t>
            </a:r>
            <a:r>
              <a:rPr lang="ru-RU" dirty="0" err="1"/>
              <a:t>Бұл</a:t>
            </a:r>
            <a:r>
              <a:rPr lang="ru-RU" dirty="0"/>
              <a:t> </a:t>
            </a:r>
            <a:r>
              <a:rPr lang="ru-RU" dirty="0" err="1"/>
              <a:t>бағдарлама</a:t>
            </a:r>
            <a:r>
              <a:rPr lang="ru-RU" dirty="0"/>
              <a:t>, </a:t>
            </a:r>
            <a:r>
              <a:rPr lang="ru-RU" dirty="0" err="1"/>
              <a:t>жанасу</a:t>
            </a:r>
            <a:r>
              <a:rPr lang="ru-RU" dirty="0"/>
              <a:t> </a:t>
            </a:r>
            <a:r>
              <a:rPr lang="ru-RU" dirty="0" err="1"/>
              <a:t>тетігінің</a:t>
            </a:r>
            <a:r>
              <a:rPr lang="ru-RU" dirty="0"/>
              <a:t> </a:t>
            </a:r>
            <a:r>
              <a:rPr lang="ru-RU" dirty="0" err="1"/>
              <a:t>басылуын</a:t>
            </a:r>
            <a:r>
              <a:rPr lang="ru-RU" dirty="0"/>
              <a:t> </a:t>
            </a:r>
            <a:r>
              <a:rPr lang="ru-RU" dirty="0" err="1"/>
              <a:t>күтуге</a:t>
            </a:r>
            <a:r>
              <a:rPr lang="ru-RU" dirty="0"/>
              <a:t> </a:t>
            </a:r>
            <a:r>
              <a:rPr lang="ru-RU" dirty="0" err="1"/>
              <a:t>және</a:t>
            </a:r>
            <a:r>
              <a:rPr lang="ru-RU" dirty="0"/>
              <a:t> оны </a:t>
            </a:r>
            <a:r>
              <a:rPr lang="ru-RU" dirty="0" err="1"/>
              <a:t>босатуды</a:t>
            </a:r>
            <a:r>
              <a:rPr lang="ru-RU" dirty="0"/>
              <a:t> </a:t>
            </a:r>
            <a:r>
              <a:rPr lang="ru-RU" dirty="0" err="1"/>
              <a:t>күту</a:t>
            </a:r>
            <a:r>
              <a:rPr lang="ru-RU" dirty="0"/>
              <a:t> </a:t>
            </a:r>
            <a:r>
              <a:rPr lang="ru-RU" dirty="0" err="1"/>
              <a:t>үшін</a:t>
            </a:r>
            <a:r>
              <a:rPr lang="ru-RU" dirty="0"/>
              <a:t>, </a:t>
            </a:r>
            <a:r>
              <a:rPr lang="ru-RU" dirty="0" err="1"/>
              <a:t>күту</a:t>
            </a:r>
            <a:r>
              <a:rPr lang="ru-RU" dirty="0"/>
              <a:t> </a:t>
            </a:r>
            <a:r>
              <a:rPr lang="ru-RU" dirty="0" err="1"/>
              <a:t>блогын</a:t>
            </a:r>
            <a:r>
              <a:rPr lang="ru-RU" dirty="0"/>
              <a:t> </a:t>
            </a:r>
            <a:r>
              <a:rPr lang="ru-RU" dirty="0" err="1"/>
              <a:t>пайдаланады</a:t>
            </a:r>
            <a:r>
              <a:rPr lang="ru-RU" dirty="0"/>
              <a:t>. 1 </a:t>
            </a:r>
            <a:r>
              <a:rPr lang="ru-RU" dirty="0" err="1"/>
              <a:t>таймерін</a:t>
            </a:r>
            <a:r>
              <a:rPr lang="ru-RU" dirty="0"/>
              <a:t> </a:t>
            </a:r>
            <a:r>
              <a:rPr lang="ru-RU" dirty="0" err="1"/>
              <a:t>басқаннан</a:t>
            </a:r>
            <a:r>
              <a:rPr lang="ru-RU" dirty="0"/>
              <a:t> </a:t>
            </a:r>
            <a:r>
              <a:rPr lang="ru-RU" dirty="0" err="1"/>
              <a:t>кейін</a:t>
            </a:r>
            <a:r>
              <a:rPr lang="ru-RU" dirty="0"/>
              <a:t>, «</a:t>
            </a:r>
            <a:r>
              <a:rPr lang="ru-RU" dirty="0" err="1"/>
              <a:t>Жаңарту</a:t>
            </a:r>
            <a:r>
              <a:rPr lang="ru-RU" dirty="0"/>
              <a:t>» </a:t>
            </a:r>
            <a:r>
              <a:rPr lang="ru-RU" dirty="0" err="1"/>
              <a:t>режиміндегі</a:t>
            </a:r>
            <a:r>
              <a:rPr lang="ru-RU" dirty="0"/>
              <a:t> «Таймер» </a:t>
            </a:r>
            <a:r>
              <a:rPr lang="ru-RU" dirty="0" err="1"/>
              <a:t>блогын</a:t>
            </a:r>
            <a:r>
              <a:rPr lang="ru-RU" dirty="0"/>
              <a:t> </a:t>
            </a:r>
            <a:r>
              <a:rPr lang="ru-RU" dirty="0" err="1"/>
              <a:t>қолдана</a:t>
            </a:r>
            <a:r>
              <a:rPr lang="ru-RU" dirty="0"/>
              <a:t> </a:t>
            </a:r>
            <a:r>
              <a:rPr lang="ru-RU" dirty="0" err="1"/>
              <a:t>лақтырылады</a:t>
            </a:r>
            <a:r>
              <a:rPr lang="ru-RU" dirty="0"/>
              <a:t>. </a:t>
            </a:r>
            <a:r>
              <a:rPr lang="ru-RU" dirty="0" err="1"/>
              <a:t>Босатқаннан</a:t>
            </a:r>
            <a:r>
              <a:rPr lang="ru-RU" dirty="0"/>
              <a:t> </a:t>
            </a:r>
            <a:r>
              <a:rPr lang="ru-RU" dirty="0" err="1"/>
              <a:t>кейін</a:t>
            </a:r>
            <a:r>
              <a:rPr lang="ru-RU" dirty="0"/>
              <a:t>, 1 </a:t>
            </a:r>
            <a:r>
              <a:rPr lang="ru-RU" dirty="0" err="1"/>
              <a:t>таймерге</a:t>
            </a:r>
            <a:r>
              <a:rPr lang="ru-RU" dirty="0"/>
              <a:t> </a:t>
            </a:r>
            <a:r>
              <a:rPr lang="ru-RU" dirty="0" err="1"/>
              <a:t>арналған</a:t>
            </a:r>
            <a:r>
              <a:rPr lang="ru-RU" dirty="0"/>
              <a:t> </a:t>
            </a:r>
            <a:r>
              <a:rPr lang="ru-RU" dirty="0" err="1"/>
              <a:t>өтіп</a:t>
            </a:r>
            <a:r>
              <a:rPr lang="ru-RU" dirty="0"/>
              <a:t> </a:t>
            </a:r>
            <a:r>
              <a:rPr lang="ru-RU" dirty="0" err="1"/>
              <a:t>кеткен</a:t>
            </a:r>
            <a:r>
              <a:rPr lang="ru-RU" dirty="0"/>
              <a:t> </a:t>
            </a:r>
            <a:r>
              <a:rPr lang="ru-RU" dirty="0" err="1"/>
              <a:t>уақыт</a:t>
            </a:r>
            <a:r>
              <a:rPr lang="ru-RU" dirty="0"/>
              <a:t>, «</a:t>
            </a:r>
            <a:r>
              <a:rPr lang="ru-RU" dirty="0" err="1"/>
              <a:t>Өлшеу</a:t>
            </a:r>
            <a:r>
              <a:rPr lang="ru-RU" dirty="0"/>
              <a:t> - </a:t>
            </a:r>
            <a:r>
              <a:rPr lang="ru-RU" dirty="0" err="1"/>
              <a:t>Уақыт</a:t>
            </a:r>
            <a:r>
              <a:rPr lang="ru-RU" dirty="0"/>
              <a:t>» </a:t>
            </a:r>
            <a:r>
              <a:rPr lang="ru-RU" dirty="0" err="1"/>
              <a:t>режимінде</a:t>
            </a:r>
            <a:r>
              <a:rPr lang="ru-RU" dirty="0"/>
              <a:t> «Таймер» </a:t>
            </a:r>
            <a:r>
              <a:rPr lang="ru-RU" dirty="0" err="1"/>
              <a:t>блогын</a:t>
            </a:r>
            <a:r>
              <a:rPr lang="ru-RU" dirty="0"/>
              <a:t> </a:t>
            </a:r>
            <a:r>
              <a:rPr lang="ru-RU" dirty="0" err="1"/>
              <a:t>қолдана</a:t>
            </a:r>
            <a:r>
              <a:rPr lang="ru-RU" dirty="0"/>
              <a:t> </a:t>
            </a:r>
            <a:r>
              <a:rPr lang="ru-RU" dirty="0" err="1"/>
              <a:t>отырып</a:t>
            </a:r>
            <a:r>
              <a:rPr lang="ru-RU" dirty="0"/>
              <a:t> </a:t>
            </a:r>
            <a:r>
              <a:rPr lang="ru-RU" dirty="0" err="1"/>
              <a:t>өлшенеді</a:t>
            </a:r>
            <a:r>
              <a:rPr lang="ru-RU" dirty="0"/>
              <a:t>. </a:t>
            </a:r>
            <a:r>
              <a:rPr lang="ru-RU" dirty="0" err="1"/>
              <a:t>Нәтижесінде</a:t>
            </a:r>
            <a:r>
              <a:rPr lang="ru-RU" dirty="0"/>
              <a:t> </a:t>
            </a:r>
            <a:r>
              <a:rPr lang="ru-RU" dirty="0" err="1"/>
              <a:t>алынған</a:t>
            </a:r>
            <a:r>
              <a:rPr lang="ru-RU" dirty="0"/>
              <a:t> сан, </a:t>
            </a:r>
            <a:r>
              <a:rPr lang="ru-RU" dirty="0" err="1"/>
              <a:t>экранда</a:t>
            </a:r>
            <a:r>
              <a:rPr lang="ru-RU" dirty="0"/>
              <a:t> </a:t>
            </a:r>
            <a:r>
              <a:rPr lang="ru-RU" dirty="0" err="1"/>
              <a:t>санды</a:t>
            </a:r>
            <a:r>
              <a:rPr lang="ru-RU" dirty="0"/>
              <a:t> </a:t>
            </a:r>
            <a:r>
              <a:rPr lang="ru-RU" dirty="0" err="1"/>
              <a:t>секундта</a:t>
            </a:r>
            <a:r>
              <a:rPr lang="ru-RU" dirty="0"/>
              <a:t> </a:t>
            </a:r>
            <a:r>
              <a:rPr lang="ru-RU" dirty="0" err="1"/>
              <a:t>көрсететін</a:t>
            </a:r>
            <a:r>
              <a:rPr lang="ru-RU" dirty="0"/>
              <a:t> «Экран» </a:t>
            </a:r>
            <a:r>
              <a:rPr lang="ru-RU" dirty="0" err="1"/>
              <a:t>блогына</a:t>
            </a:r>
            <a:r>
              <a:rPr lang="ru-RU" dirty="0"/>
              <a:t> </a:t>
            </a:r>
            <a:r>
              <a:rPr lang="ru-RU" dirty="0" err="1"/>
              <a:t>беріледі</a:t>
            </a:r>
            <a:r>
              <a:rPr lang="ru-RU" dirty="0"/>
              <a:t>.</a:t>
            </a:r>
          </a:p>
        </p:txBody>
      </p:sp>
    </p:spTree>
    <p:extLst>
      <p:ext uri="{BB962C8B-B14F-4D97-AF65-F5344CB8AC3E}">
        <p14:creationId xmlns:p14="http://schemas.microsoft.com/office/powerpoint/2010/main" val="95695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36502932"/>
              </p:ext>
            </p:extLst>
          </p:nvPr>
        </p:nvGraphicFramePr>
        <p:xfrm>
          <a:off x="467544" y="1700809"/>
          <a:ext cx="8352928" cy="2785626"/>
        </p:xfrm>
        <a:graphic>
          <a:graphicData uri="http://schemas.openxmlformats.org/drawingml/2006/table">
            <a:tbl>
              <a:tblPr firstRow="1" firstCol="1" bandRow="1">
                <a:tableStyleId>{5C22544A-7EE6-4342-B048-85BDC9FD1C3A}</a:tableStyleId>
              </a:tblPr>
              <a:tblGrid>
                <a:gridCol w="1468846">
                  <a:extLst>
                    <a:ext uri="{9D8B030D-6E8A-4147-A177-3AD203B41FA5}">
                      <a16:colId xmlns:a16="http://schemas.microsoft.com/office/drawing/2014/main" val="20000"/>
                    </a:ext>
                  </a:extLst>
                </a:gridCol>
                <a:gridCol w="1597099">
                  <a:extLst>
                    <a:ext uri="{9D8B030D-6E8A-4147-A177-3AD203B41FA5}">
                      <a16:colId xmlns:a16="http://schemas.microsoft.com/office/drawing/2014/main" val="20001"/>
                    </a:ext>
                  </a:extLst>
                </a:gridCol>
                <a:gridCol w="987898">
                  <a:extLst>
                    <a:ext uri="{9D8B030D-6E8A-4147-A177-3AD203B41FA5}">
                      <a16:colId xmlns:a16="http://schemas.microsoft.com/office/drawing/2014/main" val="20002"/>
                    </a:ext>
                  </a:extLst>
                </a:gridCol>
                <a:gridCol w="4299085">
                  <a:extLst>
                    <a:ext uri="{9D8B030D-6E8A-4147-A177-3AD203B41FA5}">
                      <a16:colId xmlns:a16="http://schemas.microsoft.com/office/drawing/2014/main" val="20003"/>
                    </a:ext>
                  </a:extLst>
                </a:gridCol>
              </a:tblGrid>
              <a:tr h="1403456">
                <a:tc>
                  <a:txBody>
                    <a:bodyPr/>
                    <a:lstStyle/>
                    <a:p>
                      <a:pPr algn="ctr">
                        <a:lnSpc>
                          <a:spcPct val="115000"/>
                        </a:lnSpc>
                        <a:spcAft>
                          <a:spcPts val="1000"/>
                        </a:spcAft>
                      </a:pPr>
                      <a:r>
                        <a:rPr lang="ru-RU" sz="2000" dirty="0" err="1">
                          <a:effectLst/>
                        </a:rPr>
                        <a:t>Деректер</a:t>
                      </a:r>
                      <a:endParaRPr lang="ru-RU" sz="2000" dirty="0">
                        <a:effectLst/>
                        <a:latin typeface="Calibri"/>
                        <a:ea typeface="Calibri"/>
                        <a:cs typeface="Times New Roman"/>
                      </a:endParaRPr>
                    </a:p>
                  </a:txBody>
                  <a:tcPr marL="6350" marR="6350" marT="0" marB="0" anchor="ctr"/>
                </a:tc>
                <a:tc>
                  <a:txBody>
                    <a:bodyPr/>
                    <a:lstStyle/>
                    <a:p>
                      <a:pPr algn="ctr">
                        <a:lnSpc>
                          <a:spcPct val="115000"/>
                        </a:lnSpc>
                        <a:spcAft>
                          <a:spcPts val="1000"/>
                        </a:spcAft>
                      </a:pPr>
                      <a:r>
                        <a:rPr lang="ru-RU" sz="2000">
                          <a:effectLst/>
                        </a:rPr>
                        <a:t>Сандық мән</a:t>
                      </a:r>
                      <a:endParaRPr lang="ru-RU" sz="2000">
                        <a:effectLst/>
                        <a:latin typeface="Calibri"/>
                        <a:ea typeface="Calibri"/>
                        <a:cs typeface="Times New Roman"/>
                      </a:endParaRPr>
                    </a:p>
                  </a:txBody>
                  <a:tcPr marL="6350" marR="6350" marT="0" marB="0" anchor="ctr"/>
                </a:tc>
                <a:tc>
                  <a:txBody>
                    <a:bodyPr/>
                    <a:lstStyle/>
                    <a:p>
                      <a:pPr algn="ctr">
                        <a:lnSpc>
                          <a:spcPct val="115000"/>
                        </a:lnSpc>
                        <a:spcAft>
                          <a:spcPts val="1000"/>
                        </a:spcAft>
                      </a:pPr>
                      <a:r>
                        <a:rPr lang="ru-RU" sz="2000">
                          <a:effectLst/>
                        </a:rPr>
                        <a:t>Мәндер</a:t>
                      </a:r>
                      <a:endParaRPr lang="ru-RU" sz="2000">
                        <a:effectLst/>
                        <a:latin typeface="Calibri"/>
                        <a:ea typeface="Calibri"/>
                        <a:cs typeface="Times New Roman"/>
                      </a:endParaRPr>
                    </a:p>
                  </a:txBody>
                  <a:tcPr marL="6350" marR="6350" marT="0" marB="0" anchor="ctr"/>
                </a:tc>
                <a:tc>
                  <a:txBody>
                    <a:bodyPr/>
                    <a:lstStyle/>
                    <a:p>
                      <a:pPr algn="ctr">
                        <a:lnSpc>
                          <a:spcPct val="115000"/>
                        </a:lnSpc>
                        <a:spcAft>
                          <a:spcPts val="1000"/>
                        </a:spcAft>
                      </a:pPr>
                      <a:r>
                        <a:rPr lang="ru-RU" sz="2000" dirty="0" err="1">
                          <a:effectLst/>
                        </a:rPr>
                        <a:t>Ескертпелер</a:t>
                      </a:r>
                      <a:endParaRPr lang="ru-RU" sz="20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0"/>
                  </a:ext>
                </a:extLst>
              </a:tr>
              <a:tr h="1382170">
                <a:tc>
                  <a:txBody>
                    <a:bodyPr/>
                    <a:lstStyle/>
                    <a:p>
                      <a:pPr marL="80645">
                        <a:lnSpc>
                          <a:spcPct val="115000"/>
                        </a:lnSpc>
                        <a:spcAft>
                          <a:spcPts val="1000"/>
                        </a:spcAft>
                      </a:pPr>
                      <a:r>
                        <a:rPr lang="ru-RU" sz="2000">
                          <a:effectLst/>
                        </a:rPr>
                        <a:t>Жақындату</a:t>
                      </a:r>
                      <a:endParaRPr lang="ru-RU" sz="20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2000">
                          <a:effectLst/>
                        </a:rPr>
                        <a:t>Сандық мән</a:t>
                      </a:r>
                      <a:endParaRPr lang="ru-RU" sz="20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2000">
                          <a:effectLst/>
                        </a:rPr>
                        <a:t>0 - 100</a:t>
                      </a:r>
                      <a:endParaRPr lang="ru-RU" sz="20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2000" dirty="0" err="1">
                          <a:effectLst/>
                        </a:rPr>
                        <a:t>Тетік</a:t>
                      </a:r>
                      <a:r>
                        <a:rPr lang="ru-RU" sz="2000" dirty="0">
                          <a:effectLst/>
                        </a:rPr>
                        <a:t> </a:t>
                      </a:r>
                      <a:r>
                        <a:rPr lang="ru-RU" sz="2000" dirty="0" err="1">
                          <a:effectLst/>
                        </a:rPr>
                        <a:t>алдындағы</a:t>
                      </a:r>
                      <a:r>
                        <a:rPr lang="ru-RU" sz="2000" dirty="0">
                          <a:effectLst/>
                        </a:rPr>
                        <a:t> </a:t>
                      </a:r>
                      <a:r>
                        <a:rPr lang="ru-RU" sz="2000" dirty="0" err="1">
                          <a:effectLst/>
                        </a:rPr>
                        <a:t>нысанға</a:t>
                      </a:r>
                      <a:r>
                        <a:rPr lang="ru-RU" sz="2000" dirty="0">
                          <a:effectLst/>
                        </a:rPr>
                        <a:t> </a:t>
                      </a:r>
                      <a:r>
                        <a:rPr lang="ru-RU" sz="2000" dirty="0" err="1">
                          <a:effectLst/>
                        </a:rPr>
                        <a:t>дейінгі</a:t>
                      </a:r>
                      <a:r>
                        <a:rPr lang="ru-RU" sz="2000" dirty="0">
                          <a:effectLst/>
                        </a:rPr>
                        <a:t> </a:t>
                      </a:r>
                      <a:r>
                        <a:rPr lang="ru-RU" sz="2000" dirty="0" err="1">
                          <a:effectLst/>
                        </a:rPr>
                        <a:t>қатынасты</a:t>
                      </a:r>
                      <a:r>
                        <a:rPr lang="ru-RU" sz="2000" dirty="0">
                          <a:effectLst/>
                        </a:rPr>
                        <a:t> </a:t>
                      </a:r>
                      <a:r>
                        <a:rPr lang="ru-RU" sz="2000" dirty="0" err="1">
                          <a:effectLst/>
                        </a:rPr>
                        <a:t>арақашықтық</a:t>
                      </a:r>
                      <a:r>
                        <a:rPr lang="ru-RU" sz="2000" dirty="0">
                          <a:effectLst/>
                        </a:rPr>
                        <a:t>. 0 </a:t>
                      </a:r>
                      <a:r>
                        <a:rPr lang="ru-RU" sz="2000" dirty="0" err="1">
                          <a:effectLst/>
                        </a:rPr>
                        <a:t>өте</a:t>
                      </a:r>
                      <a:r>
                        <a:rPr lang="ru-RU" sz="2000" dirty="0">
                          <a:effectLst/>
                        </a:rPr>
                        <a:t> </a:t>
                      </a:r>
                      <a:r>
                        <a:rPr lang="ru-RU" sz="2000" dirty="0" err="1">
                          <a:effectLst/>
                        </a:rPr>
                        <a:t>жақын</a:t>
                      </a:r>
                      <a:r>
                        <a:rPr lang="ru-RU" sz="2000" dirty="0">
                          <a:effectLst/>
                        </a:rPr>
                        <a:t>, 100 </a:t>
                      </a:r>
                      <a:r>
                        <a:rPr lang="ru-RU" sz="2000" dirty="0" err="1">
                          <a:effectLst/>
                        </a:rPr>
                        <a:t>алыс</a:t>
                      </a:r>
                      <a:r>
                        <a:rPr lang="ru-RU" sz="2000" dirty="0">
                          <a:effectLst/>
                        </a:rPr>
                        <a:t> </a:t>
                      </a:r>
                      <a:r>
                        <a:rPr lang="ru-RU" sz="2000" dirty="0" err="1">
                          <a:effectLst/>
                        </a:rPr>
                        <a:t>дегенді</a:t>
                      </a:r>
                      <a:r>
                        <a:rPr lang="ru-RU" sz="2000" dirty="0">
                          <a:effectLst/>
                        </a:rPr>
                        <a:t> </a:t>
                      </a:r>
                      <a:r>
                        <a:rPr lang="ru-RU" sz="2000" dirty="0" err="1">
                          <a:effectLst/>
                        </a:rPr>
                        <a:t>білдіреді</a:t>
                      </a:r>
                      <a:r>
                        <a:rPr lang="ru-RU" sz="2000" dirty="0">
                          <a:effectLst/>
                        </a:rPr>
                        <a:t>.</a:t>
                      </a:r>
                      <a:endParaRPr lang="ru-RU" sz="2000" dirty="0">
                        <a:effectLst/>
                        <a:latin typeface="Calibri"/>
                        <a:ea typeface="Calibri"/>
                        <a:cs typeface="Times New Roman"/>
                      </a:endParaRPr>
                    </a:p>
                  </a:txBody>
                  <a:tcPr marL="6350" marR="6350" marT="0" marB="0"/>
                </a:tc>
                <a:extLst>
                  <a:ext uri="{0D108BD9-81ED-4DB2-BD59-A6C34878D82A}">
                    <a16:rowId xmlns:a16="http://schemas.microsoft.com/office/drawing/2014/main" val="10001"/>
                  </a:ext>
                </a:extLst>
              </a:tr>
            </a:tbl>
          </a:graphicData>
        </a:graphic>
      </p:graphicFrame>
      <p:sp>
        <p:nvSpPr>
          <p:cNvPr id="5" name="Rectangle 1"/>
          <p:cNvSpPr>
            <a:spLocks noChangeArrowheads="1"/>
          </p:cNvSpPr>
          <p:nvPr/>
        </p:nvSpPr>
        <p:spPr bwMode="auto">
          <a:xfrm>
            <a:off x="574779" y="598131"/>
            <a:ext cx="73207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Жақындау</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режимінде</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инфрақызыл</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тетік</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келесі</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деректерді</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ru-RU"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береді</a:t>
            </a:r>
            <a:r>
              <a:rPr kumimoji="0" lang="ru-RU"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a:t>
            </a:r>
            <a:endParaRPr kumimoji="0" lang="ru-RU"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897656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3852</TotalTime>
  <Words>820</Words>
  <Application>Microsoft Office PowerPoint</Application>
  <PresentationFormat>Экран (4:3)</PresentationFormat>
  <Paragraphs>82</Paragraphs>
  <Slides>14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Tahoma</vt:lpstr>
      <vt:lpstr>Times New Roman</vt:lpstr>
      <vt:lpstr>Тема Office</vt:lpstr>
      <vt:lpstr>LEGO®MINDSTORMS®EV3. Таймерді қолдану. Модульді басқару түймешігін пайдалану  </vt:lpstr>
      <vt:lpstr>  Таймерді уақыт аралықтарын өлшеу үшін қолдануға болады. Таймер тетік ретінде қолданылады, бірақ ол EV3 модулінің ішінде орналасқан және тетік портын талап етпейді. Сіз, мысалы таймерді, сіздің роботыңызға анықталған қашықтыққа орын ауыстыру үшін қажет болған уақытты өлшеу үшін қолдана аласыз.                 </vt:lpstr>
      <vt:lpstr>Презентация PowerPoint</vt:lpstr>
      <vt:lpstr>КЕҢЕСТЕР </vt:lpstr>
      <vt:lpstr>Презентация PowerPoint</vt:lpstr>
      <vt:lpstr>Презентация PowerPoint</vt:lpstr>
      <vt:lpstr> Мысал 1:   Әр секунд сайын бір рет моторды қозғалысқа әкелу </vt:lpstr>
      <vt:lpstr> Мысал 2: Жанасу тетігінің ұстап тұру уақытын өлшеу  </vt:lpstr>
      <vt:lpstr>Презентация PowerPoint</vt:lpstr>
      <vt:lpstr>«ЖАҚЫНДАТУ» РЕЖИМІНДЕ «ИНФРАҚЫЗЫЛ ТЕТІКТІ ПАЙДАЛАНУ» МЫСАЛДАРЫ. </vt:lpstr>
      <vt:lpstr>ТАЙМЕРДІҢ РЕЖИМДЕРІ МЕН БЛОКТАРЫ </vt:lpstr>
      <vt:lpstr>Презентация PowerPoint</vt:lpstr>
      <vt:lpstr>Презентация PowerPoint</vt:lpstr>
      <vt:lpstr>Қолданылған әдебиеттер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454</cp:revision>
  <cp:lastPrinted>2020-01-29T03:16:21Z</cp:lastPrinted>
  <dcterms:created xsi:type="dcterms:W3CDTF">2015-06-01T09:04:29Z</dcterms:created>
  <dcterms:modified xsi:type="dcterms:W3CDTF">2021-11-10T18:09:52Z</dcterms:modified>
</cp:coreProperties>
</file>