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010" r:id="rId1"/>
  </p:sldMasterIdLst>
  <p:notesMasterIdLst>
    <p:notesMasterId r:id="rId14"/>
  </p:notesMasterIdLst>
  <p:handoutMasterIdLst>
    <p:handoutMasterId r:id="rId15"/>
  </p:handoutMasterIdLst>
  <p:sldIdLst>
    <p:sldId id="285" r:id="rId2"/>
    <p:sldId id="428" r:id="rId3"/>
    <p:sldId id="452" r:id="rId4"/>
    <p:sldId id="477" r:id="rId5"/>
    <p:sldId id="478" r:id="rId6"/>
    <p:sldId id="469" r:id="rId7"/>
    <p:sldId id="471" r:id="rId8"/>
    <p:sldId id="470" r:id="rId9"/>
    <p:sldId id="473" r:id="rId10"/>
    <p:sldId id="475" r:id="rId11"/>
    <p:sldId id="343" r:id="rId12"/>
    <p:sldId id="476" r:id="rId13"/>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EB9DA"/>
    <a:srgbClr val="B3C9E3"/>
    <a:srgbClr val="B6CB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559" autoAdjust="0"/>
    <p:restoredTop sz="94660"/>
  </p:normalViewPr>
  <p:slideViewPr>
    <p:cSldViewPr>
      <p:cViewPr varScale="1">
        <p:scale>
          <a:sx n="68" d="100"/>
          <a:sy n="68" d="100"/>
        </p:scale>
        <p:origin x="1488" y="6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69EF45D-1217-4EF8-B7BC-924A8736F2A4}" type="datetimeFigureOut">
              <a:rPr lang="ru-RU" smtClean="0"/>
              <a:t>11.11.2021</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123809D-346D-4A16-9164-735B4A850B57}" type="slidenum">
              <a:rPr lang="ru-RU" smtClean="0"/>
              <a:t>‹#›</a:t>
            </a:fld>
            <a:endParaRPr lang="ru-RU"/>
          </a:p>
        </p:txBody>
      </p:sp>
    </p:spTree>
    <p:extLst>
      <p:ext uri="{BB962C8B-B14F-4D97-AF65-F5344CB8AC3E}">
        <p14:creationId xmlns:p14="http://schemas.microsoft.com/office/powerpoint/2010/main" val="8060701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42F29B08-BB41-4F37-8520-F2678139B252}" type="datetimeFigureOut">
              <a:rPr lang="ru-RU"/>
              <a:pPr>
                <a:defRPr/>
              </a:pPr>
              <a:t>11.11.2021</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936C7349-8787-43CD-9C38-DE4D5F39D754}" type="slidenum">
              <a:rPr lang="ru-RU"/>
              <a:pPr>
                <a:defRPr/>
              </a:pPr>
              <a:t>‹#›</a:t>
            </a:fld>
            <a:endParaRPr lang="ru-RU" dirty="0"/>
          </a:p>
        </p:txBody>
      </p:sp>
    </p:spTree>
    <p:extLst>
      <p:ext uri="{BB962C8B-B14F-4D97-AF65-F5344CB8AC3E}">
        <p14:creationId xmlns:p14="http://schemas.microsoft.com/office/powerpoint/2010/main" val="4453457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pPr>
              <a:defRPr/>
            </a:pPr>
            <a:fld id="{936C7349-8787-43CD-9C38-DE4D5F39D754}" type="slidenum">
              <a:rPr lang="ru-RU" smtClean="0"/>
              <a:pPr>
                <a:defRPr/>
              </a:pPr>
              <a:t>1</a:t>
            </a:fld>
            <a:endParaRPr lang="ru-RU"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a:t>Образец заголовка</a:t>
            </a:r>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a:t>Образец подзаголовка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a:t>Образец заголовка</a:t>
            </a:r>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11"/>
          </p:nvPr>
        </p:nvSpPr>
        <p:spPr/>
        <p:txBody>
          <a:bodyPr/>
          <a:lstStyle/>
          <a:p>
            <a:pPr>
              <a:defRPr/>
            </a:pPr>
            <a:endParaRPr lang="ru-RU" dirty="0"/>
          </a:p>
        </p:txBody>
      </p:sp>
      <p:sp>
        <p:nvSpPr>
          <p:cNvPr id="6" name="Номер слайда 5"/>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a:t>Образец заголовка</a:t>
            </a:r>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8" name="Нижний колонтитул 7"/>
          <p:cNvSpPr>
            <a:spLocks noGrp="1"/>
          </p:cNvSpPr>
          <p:nvPr>
            <p:ph type="ftr" sz="quarter" idx="11"/>
          </p:nvPr>
        </p:nvSpPr>
        <p:spPr/>
        <p:txBody>
          <a:bodyPr/>
          <a:lstStyle/>
          <a:p>
            <a:pPr>
              <a:defRPr/>
            </a:pPr>
            <a:endParaRPr lang="ru-RU" dirty="0"/>
          </a:p>
        </p:txBody>
      </p:sp>
      <p:sp>
        <p:nvSpPr>
          <p:cNvPr id="9" name="Номер слайда 8"/>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4" name="Нижний колонтитул 3"/>
          <p:cNvSpPr>
            <a:spLocks noGrp="1"/>
          </p:cNvSpPr>
          <p:nvPr>
            <p:ph type="ftr" sz="quarter" idx="11"/>
          </p:nvPr>
        </p:nvSpPr>
        <p:spPr/>
        <p:txBody>
          <a:bodyPr/>
          <a:lstStyle/>
          <a:p>
            <a:pPr>
              <a:defRPr/>
            </a:pPr>
            <a:endParaRPr lang="ru-RU" dirty="0"/>
          </a:p>
        </p:txBody>
      </p:sp>
      <p:sp>
        <p:nvSpPr>
          <p:cNvPr id="5" name="Номер слайда 4"/>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3" name="Нижний колонтитул 2"/>
          <p:cNvSpPr>
            <a:spLocks noGrp="1"/>
          </p:cNvSpPr>
          <p:nvPr>
            <p:ph type="ftr" sz="quarter" idx="11"/>
          </p:nvPr>
        </p:nvSpPr>
        <p:spPr/>
        <p:txBody>
          <a:bodyPr/>
          <a:lstStyle/>
          <a:p>
            <a:pPr>
              <a:defRPr/>
            </a:pPr>
            <a:endParaRPr lang="ru-RU" dirty="0"/>
          </a:p>
        </p:txBody>
      </p:sp>
      <p:sp>
        <p:nvSpPr>
          <p:cNvPr id="4" name="Номер слайда 3"/>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a:t>Образец заголовка</a:t>
            </a:r>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p>
            <a:pPr>
              <a:defRPr/>
            </a:pPr>
            <a:fld id="{2EAF8AF4-2B12-4E1B-861A-88495B163954}" type="datetimeFigureOut">
              <a:rPr lang="ru-RU" smtClean="0"/>
              <a:pPr>
                <a:defRPr/>
              </a:pPr>
              <a:t>11.11.2021</a:t>
            </a:fld>
            <a:endParaRPr lang="ru-RU" dirty="0"/>
          </a:p>
        </p:txBody>
      </p:sp>
      <p:sp>
        <p:nvSpPr>
          <p:cNvPr id="6" name="Нижний колонтитул 5"/>
          <p:cNvSpPr>
            <a:spLocks noGrp="1"/>
          </p:cNvSpPr>
          <p:nvPr>
            <p:ph type="ftr" sz="quarter" idx="11"/>
          </p:nvPr>
        </p:nvSpPr>
        <p:spPr/>
        <p:txBody>
          <a:bodyPr/>
          <a:lstStyle/>
          <a:p>
            <a:pPr>
              <a:defRPr/>
            </a:pPr>
            <a:endParaRPr lang="ru-RU" dirty="0"/>
          </a:p>
        </p:txBody>
      </p:sp>
      <p:sp>
        <p:nvSpPr>
          <p:cNvPr id="7" name="Номер слайда 6"/>
          <p:cNvSpPr>
            <a:spLocks noGrp="1"/>
          </p:cNvSpPr>
          <p:nvPr>
            <p:ph type="sldNum" sz="quarter" idx="12"/>
          </p:nvPr>
        </p:nvSpPr>
        <p:spPr/>
        <p:txBody>
          <a:bodyPr/>
          <a:lstStyle/>
          <a:p>
            <a:pPr>
              <a:defRPr/>
            </a:pPr>
            <a:fld id="{41512D4F-E5D5-4435-85AA-90CCC7E5F8A9}" type="slidenum">
              <a:rPr lang="ru-RU" smtClean="0"/>
              <a:pPr>
                <a:defRPr/>
              </a:pPr>
              <a:t>‹#›</a:t>
            </a:fld>
            <a:endParaRPr lang="ru-RU"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2EAF8AF4-2B12-4E1B-861A-88495B163954}" type="datetimeFigureOut">
              <a:rPr lang="ru-RU" smtClean="0"/>
              <a:pPr>
                <a:defRPr/>
              </a:pPr>
              <a:t>11.11.2021</a:t>
            </a:fld>
            <a:endParaRPr lang="ru-RU" dirty="0"/>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dirty="0"/>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41512D4F-E5D5-4435-85AA-90CCC7E5F8A9}" type="slidenum">
              <a:rPr lang="ru-RU" smtClean="0"/>
              <a:pPr>
                <a:defRPr/>
              </a:pPr>
              <a:t>‹#›</a:t>
            </a:fld>
            <a:endParaRPr lang="ru-RU" dirty="0"/>
          </a:p>
        </p:txBody>
      </p:sp>
    </p:spTree>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06219" y="1448780"/>
            <a:ext cx="7920880" cy="1872208"/>
          </a:xfrm>
          <a:effectLst>
            <a:outerShdw dist="20000" dir="5400000" rotWithShape="0">
              <a:srgbClr val="000000">
                <a:alpha val="37999"/>
              </a:srgbClr>
            </a:outerShdw>
          </a:effectLst>
        </p:spPr>
        <p:txBody>
          <a:bodyPr>
            <a:normAutofit fontScale="90000"/>
          </a:bodyPr>
          <a:lstStyle/>
          <a:p>
            <a:r>
              <a:rPr lang="kk-KZ" sz="3200" b="1" cap="all" dirty="0">
                <a:solidFill>
                  <a:schemeClr val="tx2"/>
                </a:solidFill>
                <a:latin typeface="Times New Roman" pitchFamily="18" charset="0"/>
                <a:cs typeface="Times New Roman" pitchFamily="18" charset="0"/>
              </a:rPr>
              <a:t>LEGO®MINDSTORMS®EV3. Ультрадыбысты тетікті пайдалану</a:t>
            </a:r>
            <a:br>
              <a:rPr lang="ru-RU" sz="3200" dirty="0"/>
            </a:br>
            <a:endParaRPr lang="en-US" sz="3200" dirty="0">
              <a:solidFill>
                <a:schemeClr val="tx2"/>
              </a:solidFill>
              <a:latin typeface="Times New Roman" pitchFamily="18" charset="0"/>
              <a:cs typeface="Times New Roman" pitchFamily="18" charset="0"/>
            </a:endParaRPr>
          </a:p>
        </p:txBody>
      </p:sp>
      <p:sp>
        <p:nvSpPr>
          <p:cNvPr id="5" name="Прямоугольник 4"/>
          <p:cNvSpPr/>
          <p:nvPr/>
        </p:nvSpPr>
        <p:spPr>
          <a:xfrm>
            <a:off x="683568" y="332656"/>
            <a:ext cx="8136904" cy="369332"/>
          </a:xfrm>
          <a:prstGeom prst="rect">
            <a:avLst/>
          </a:prstGeom>
        </p:spPr>
        <p:txBody>
          <a:bodyPr wrap="square">
            <a:spAutoFit/>
          </a:bodyPr>
          <a:lstStyle/>
          <a:p>
            <a:pPr algn="ctr"/>
            <a:r>
              <a:rPr lang="kk-KZ" b="1" dirty="0">
                <a:latin typeface="Times New Roman" pitchFamily="18" charset="0"/>
                <a:cs typeface="Times New Roman" pitchFamily="18" charset="0"/>
              </a:rPr>
              <a:t>Л.Н. Гумилев атындағы Еуразия ұлттық университеті</a:t>
            </a:r>
            <a:endParaRPr lang="ru-RU" dirty="0">
              <a:latin typeface="Times New Roman" pitchFamily="18" charset="0"/>
              <a:cs typeface="Times New Roman" pitchFamily="18" charset="0"/>
            </a:endParaRPr>
          </a:p>
        </p:txBody>
      </p:sp>
      <p:pic>
        <p:nvPicPr>
          <p:cNvPr id="6" name="Рисунок 5"/>
          <p:cNvPicPr/>
          <p:nvPr/>
        </p:nvPicPr>
        <p:blipFill>
          <a:blip r:embed="rId3" cstate="print"/>
          <a:srcRect/>
          <a:stretch>
            <a:fillRect/>
          </a:stretch>
        </p:blipFill>
        <p:spPr bwMode="auto">
          <a:xfrm>
            <a:off x="3973261" y="3653893"/>
            <a:ext cx="1557518" cy="1224136"/>
          </a:xfrm>
          <a:prstGeom prst="rect">
            <a:avLst/>
          </a:prstGeom>
          <a:noFill/>
          <a:ln w="9525">
            <a:noFill/>
            <a:miter lim="800000"/>
            <a:headEnd/>
            <a:tailEnd/>
          </a:ln>
        </p:spPr>
      </p:pic>
      <p:sp>
        <p:nvSpPr>
          <p:cNvPr id="7" name="Прямоугольник 6">
            <a:extLst>
              <a:ext uri="{FF2B5EF4-FFF2-40B4-BE49-F238E27FC236}">
                <a16:creationId xmlns:a16="http://schemas.microsoft.com/office/drawing/2014/main" id="{99827A0E-4B7C-4650-9B53-AD0D5C96A689}"/>
              </a:ext>
            </a:extLst>
          </p:cNvPr>
          <p:cNvSpPr>
            <a:spLocks noChangeArrowheads="1"/>
          </p:cNvSpPr>
          <p:nvPr/>
        </p:nvSpPr>
        <p:spPr bwMode="auto">
          <a:xfrm>
            <a:off x="2643026" y="5213137"/>
            <a:ext cx="4217987"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ru-RU" altLang="kk-KZ" dirty="0">
                <a:solidFill>
                  <a:srgbClr val="242424"/>
                </a:solidFill>
                <a:latin typeface="Tahoma" panose="020B0604030504040204" pitchFamily="34" charset="0"/>
                <a:cs typeface="Calibri" panose="020F0502020204030204" pitchFamily="34" charset="0"/>
              </a:rPr>
              <a:t>Лектор: Информатика </a:t>
            </a:r>
            <a:r>
              <a:rPr lang="ru-RU" altLang="kk-KZ" dirty="0" err="1">
                <a:solidFill>
                  <a:srgbClr val="242424"/>
                </a:solidFill>
                <a:latin typeface="Tahoma" panose="020B0604030504040204" pitchFamily="34" charset="0"/>
                <a:cs typeface="Calibri" panose="020F0502020204030204" pitchFamily="34" charset="0"/>
              </a:rPr>
              <a:t>кафедрасының</a:t>
            </a:r>
            <a:r>
              <a:rPr lang="ru-RU" altLang="kk-KZ" dirty="0">
                <a:solidFill>
                  <a:srgbClr val="242424"/>
                </a:solidFill>
                <a:latin typeface="Tahoma" panose="020B0604030504040204" pitchFamily="34" charset="0"/>
                <a:cs typeface="Calibri" panose="020F0502020204030204" pitchFamily="34" charset="0"/>
              </a:rPr>
              <a:t> </a:t>
            </a:r>
            <a:r>
              <a:rPr lang="ru-RU" altLang="kk-KZ" dirty="0" err="1">
                <a:solidFill>
                  <a:srgbClr val="242424"/>
                </a:solidFill>
                <a:latin typeface="Tahoma" panose="020B0604030504040204" pitchFamily="34" charset="0"/>
                <a:cs typeface="Calibri" panose="020F0502020204030204" pitchFamily="34" charset="0"/>
              </a:rPr>
              <a:t>доценті</a:t>
            </a:r>
            <a:r>
              <a:rPr lang="ru-RU" altLang="kk-KZ" dirty="0">
                <a:solidFill>
                  <a:srgbClr val="242424"/>
                </a:solidFill>
                <a:latin typeface="Tahoma" panose="020B0604030504040204" pitchFamily="34" charset="0"/>
                <a:cs typeface="Calibri" panose="020F0502020204030204" pitchFamily="34" charset="0"/>
              </a:rPr>
              <a:t>, </a:t>
            </a:r>
            <a:r>
              <a:rPr lang="en-US" altLang="kk-KZ" dirty="0">
                <a:solidFill>
                  <a:srgbClr val="242424"/>
                </a:solidFill>
                <a:latin typeface="Tahoma" panose="020B0604030504040204" pitchFamily="34" charset="0"/>
                <a:cs typeface="Calibri" panose="020F0502020204030204" pitchFamily="34" charset="0"/>
              </a:rPr>
              <a:t>PhD </a:t>
            </a:r>
            <a:r>
              <a:rPr lang="ru-RU" altLang="kk-KZ" dirty="0">
                <a:solidFill>
                  <a:srgbClr val="242424"/>
                </a:solidFill>
                <a:latin typeface="Tahoma" panose="020B0604030504040204" pitchFamily="34" charset="0"/>
                <a:cs typeface="Calibri" panose="020F0502020204030204" pitchFamily="34" charset="0"/>
              </a:rPr>
              <a:t>Карелхан Н. </a:t>
            </a:r>
            <a:endParaRPr lang="ru-RU" altLang="kk-KZ"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29208" y="3429000"/>
            <a:ext cx="8229600" cy="2841179"/>
          </a:xfrm>
        </p:spPr>
        <p:txBody>
          <a:bodyPr>
            <a:normAutofit lnSpcReduction="10000"/>
          </a:bodyPr>
          <a:lstStyle/>
          <a:p>
            <a:r>
              <a:rPr lang="ru-RU" dirty="0"/>
              <a:t>Бұл </a:t>
            </a:r>
            <a:r>
              <a:rPr lang="ru-RU" dirty="0" err="1"/>
              <a:t>бағдарлама</a:t>
            </a:r>
            <a:r>
              <a:rPr lang="ru-RU" dirty="0"/>
              <a:t> </a:t>
            </a:r>
            <a:r>
              <a:rPr lang="ru-RU" dirty="0" err="1"/>
              <a:t>роботты</a:t>
            </a:r>
            <a:r>
              <a:rPr lang="ru-RU" dirty="0"/>
              <a:t>, </a:t>
            </a:r>
            <a:r>
              <a:rPr lang="ru-RU" dirty="0" err="1"/>
              <a:t>біртіндеп</a:t>
            </a:r>
            <a:r>
              <a:rPr lang="ru-RU" dirty="0"/>
              <a:t> </a:t>
            </a:r>
            <a:r>
              <a:rPr lang="ru-RU" dirty="0" err="1"/>
              <a:t>жылдамдығын</a:t>
            </a:r>
            <a:r>
              <a:rPr lang="ru-RU" dirty="0"/>
              <a:t> </a:t>
            </a:r>
            <a:r>
              <a:rPr lang="ru-RU" dirty="0" err="1"/>
              <a:t>азайтуға</a:t>
            </a:r>
            <a:r>
              <a:rPr lang="ru-RU" dirty="0"/>
              <a:t> </a:t>
            </a:r>
            <a:r>
              <a:rPr lang="ru-RU" dirty="0" err="1"/>
              <a:t>күштейді</a:t>
            </a:r>
            <a:r>
              <a:rPr lang="ru-RU" dirty="0"/>
              <a:t> </a:t>
            </a:r>
            <a:r>
              <a:rPr lang="ru-RU" dirty="0" err="1"/>
              <a:t>және</a:t>
            </a:r>
            <a:r>
              <a:rPr lang="ru-RU" dirty="0"/>
              <a:t> </a:t>
            </a:r>
            <a:r>
              <a:rPr lang="ru-RU" dirty="0" err="1"/>
              <a:t>өз</a:t>
            </a:r>
            <a:r>
              <a:rPr lang="ru-RU" dirty="0"/>
              <a:t> </a:t>
            </a:r>
            <a:r>
              <a:rPr lang="ru-RU" dirty="0" err="1"/>
              <a:t>алдынан</a:t>
            </a:r>
            <a:r>
              <a:rPr lang="ru-RU" dirty="0"/>
              <a:t> </a:t>
            </a:r>
            <a:r>
              <a:rPr lang="ru-RU" dirty="0" err="1"/>
              <a:t>табылған</a:t>
            </a:r>
            <a:r>
              <a:rPr lang="ru-RU" dirty="0"/>
              <a:t> </a:t>
            </a:r>
            <a:r>
              <a:rPr lang="ru-RU" dirty="0" err="1"/>
              <a:t>кез</a:t>
            </a:r>
            <a:r>
              <a:rPr lang="ru-RU" dirty="0"/>
              <a:t> </a:t>
            </a:r>
            <a:r>
              <a:rPr lang="ru-RU" dirty="0" err="1"/>
              <a:t>келген</a:t>
            </a:r>
            <a:r>
              <a:rPr lang="ru-RU" dirty="0"/>
              <a:t> </a:t>
            </a:r>
            <a:r>
              <a:rPr lang="ru-RU" dirty="0" err="1"/>
              <a:t>нысаннан</a:t>
            </a:r>
            <a:r>
              <a:rPr lang="ru-RU" dirty="0"/>
              <a:t> 10 см </a:t>
            </a:r>
            <a:r>
              <a:rPr lang="ru-RU" dirty="0" err="1"/>
              <a:t>шамасында</a:t>
            </a:r>
            <a:r>
              <a:rPr lang="ru-RU" dirty="0"/>
              <a:t> </a:t>
            </a:r>
            <a:r>
              <a:rPr lang="ru-RU" dirty="0" err="1"/>
              <a:t>тоқтатады</a:t>
            </a:r>
            <a:r>
              <a:rPr lang="ru-RU" dirty="0"/>
              <a:t>. </a:t>
            </a:r>
            <a:r>
              <a:rPr lang="ru-RU" dirty="0" err="1"/>
              <a:t>Ол</a:t>
            </a:r>
            <a:r>
              <a:rPr lang="ru-RU" dirty="0"/>
              <a:t> </a:t>
            </a:r>
            <a:r>
              <a:rPr lang="ru-RU" dirty="0" err="1"/>
              <a:t>нысанға</a:t>
            </a:r>
            <a:r>
              <a:rPr lang="ru-RU" dirty="0"/>
              <a:t> </a:t>
            </a:r>
            <a:r>
              <a:rPr lang="ru-RU" dirty="0" err="1"/>
              <a:t>неғұрлым</a:t>
            </a:r>
            <a:r>
              <a:rPr lang="ru-RU" dirty="0"/>
              <a:t> </a:t>
            </a:r>
            <a:r>
              <a:rPr lang="ru-RU" dirty="0" err="1"/>
              <a:t>жақынырақ</a:t>
            </a:r>
            <a:r>
              <a:rPr lang="ru-RU" dirty="0"/>
              <a:t> </a:t>
            </a:r>
            <a:r>
              <a:rPr lang="ru-RU" dirty="0" err="1"/>
              <a:t>жақындаса</a:t>
            </a:r>
            <a:r>
              <a:rPr lang="ru-RU" dirty="0"/>
              <a:t>, </a:t>
            </a:r>
            <a:r>
              <a:rPr lang="ru-RU" dirty="0" err="1"/>
              <a:t>соғұрлым</a:t>
            </a:r>
            <a:r>
              <a:rPr lang="ru-RU" dirty="0"/>
              <a:t> </a:t>
            </a:r>
            <a:r>
              <a:rPr lang="ru-RU" dirty="0" err="1"/>
              <a:t>баяу</a:t>
            </a:r>
            <a:r>
              <a:rPr lang="ru-RU" dirty="0"/>
              <a:t> </a:t>
            </a:r>
            <a:r>
              <a:rPr lang="ru-RU" dirty="0" err="1"/>
              <a:t>жылжитын</a:t>
            </a:r>
            <a:r>
              <a:rPr lang="ru-RU" dirty="0"/>
              <a:t> </a:t>
            </a:r>
            <a:r>
              <a:rPr lang="ru-RU" dirty="0" err="1"/>
              <a:t>болады</a:t>
            </a:r>
            <a:r>
              <a:rPr lang="ru-RU" dirty="0"/>
              <a:t>.</a:t>
            </a:r>
          </a:p>
          <a:p>
            <a:endParaRPr lang="ru-RU" dirty="0"/>
          </a:p>
          <a:p>
            <a:pPr marL="0" indent="0">
              <a:buNone/>
            </a:pPr>
            <a:endParaRPr lang="ru-RU" dirty="0"/>
          </a:p>
        </p:txBody>
      </p:sp>
      <p:sp>
        <p:nvSpPr>
          <p:cNvPr id="4" name="Прямоугольник 3"/>
          <p:cNvSpPr/>
          <p:nvPr/>
        </p:nvSpPr>
        <p:spPr>
          <a:xfrm>
            <a:off x="683568" y="260648"/>
            <a:ext cx="7920880" cy="369332"/>
          </a:xfrm>
          <a:prstGeom prst="rect">
            <a:avLst/>
          </a:prstGeom>
        </p:spPr>
        <p:txBody>
          <a:bodyPr wrap="square">
            <a:spAutoFit/>
          </a:bodyPr>
          <a:lstStyle/>
          <a:p>
            <a:r>
              <a:rPr lang="ru-RU" dirty="0" err="1"/>
              <a:t>Мысал</a:t>
            </a:r>
            <a:r>
              <a:rPr lang="ru-RU" dirty="0"/>
              <a:t> 3: </a:t>
            </a:r>
            <a:r>
              <a:rPr lang="ru-RU" dirty="0" err="1"/>
              <a:t>Нысанға</a:t>
            </a:r>
            <a:r>
              <a:rPr lang="ru-RU" dirty="0"/>
              <a:t> </a:t>
            </a:r>
            <a:r>
              <a:rPr lang="ru-RU" dirty="0" err="1"/>
              <a:t>жақындаған</a:t>
            </a:r>
            <a:r>
              <a:rPr lang="ru-RU" dirty="0"/>
              <a:t> </a:t>
            </a:r>
            <a:r>
              <a:rPr lang="ru-RU" dirty="0" err="1"/>
              <a:t>сайын</a:t>
            </a:r>
            <a:r>
              <a:rPr lang="ru-RU" dirty="0"/>
              <a:t> </a:t>
            </a:r>
            <a:r>
              <a:rPr lang="ru-RU" dirty="0" err="1"/>
              <a:t>жылдамдықты</a:t>
            </a:r>
            <a:r>
              <a:rPr lang="ru-RU" dirty="0"/>
              <a:t> </a:t>
            </a:r>
            <a:r>
              <a:rPr lang="ru-RU" dirty="0" err="1"/>
              <a:t>аздап</a:t>
            </a:r>
            <a:r>
              <a:rPr lang="ru-RU" dirty="0"/>
              <a:t> </a:t>
            </a:r>
            <a:r>
              <a:rPr lang="ru-RU" dirty="0" err="1"/>
              <a:t>азайту</a:t>
            </a:r>
            <a:endParaRPr lang="ru-RU" dirty="0"/>
          </a:p>
        </p:txBody>
      </p:sp>
      <p:pic>
        <p:nvPicPr>
          <p:cNvPr id="6" name="Рисунок 5" descr="C:\Users\Aigul Sadvakassova\Desktop\робототехника\Робототехника КУРС\окулык\media\image148.jpeg"/>
          <p:cNvPicPr/>
          <p:nvPr/>
        </p:nvPicPr>
        <p:blipFill>
          <a:blip r:embed="rId2">
            <a:extLst>
              <a:ext uri="{28A0092B-C50C-407E-A947-70E740481C1C}">
                <a14:useLocalDpi xmlns:a14="http://schemas.microsoft.com/office/drawing/2010/main" val="0"/>
              </a:ext>
            </a:extLst>
          </a:blip>
          <a:srcRect/>
          <a:stretch>
            <a:fillRect/>
          </a:stretch>
        </p:blipFill>
        <p:spPr bwMode="auto">
          <a:xfrm>
            <a:off x="1547664" y="1196752"/>
            <a:ext cx="4533900" cy="1409700"/>
          </a:xfrm>
          <a:prstGeom prst="rect">
            <a:avLst/>
          </a:prstGeom>
          <a:noFill/>
          <a:ln>
            <a:noFill/>
          </a:ln>
        </p:spPr>
      </p:pic>
    </p:spTree>
    <p:extLst>
      <p:ext uri="{BB962C8B-B14F-4D97-AF65-F5344CB8AC3E}">
        <p14:creationId xmlns:p14="http://schemas.microsoft.com/office/powerpoint/2010/main" val="27616440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3" name="Rectangle 3"/>
          <p:cNvSpPr>
            <a:spLocks noGrp="1"/>
          </p:cNvSpPr>
          <p:nvPr>
            <p:ph idx="1"/>
          </p:nvPr>
        </p:nvSpPr>
        <p:spPr>
          <a:xfrm>
            <a:off x="457200" y="692696"/>
            <a:ext cx="8229600" cy="5433467"/>
          </a:xfrm>
        </p:spPr>
        <p:txBody>
          <a:bodyPr/>
          <a:lstStyle/>
          <a:p>
            <a:pPr>
              <a:buFont typeface="Arial" charset="0"/>
              <a:buNone/>
            </a:pPr>
            <a:endParaRPr lang="kk-KZ" dirty="0"/>
          </a:p>
          <a:p>
            <a:pPr algn="ctr">
              <a:buFont typeface="Arial" charset="0"/>
              <a:buNone/>
            </a:pPr>
            <a:endParaRPr lang="kk-KZ" sz="4400" b="1" dirty="0">
              <a:solidFill>
                <a:schemeClr val="tx2"/>
              </a:solidFill>
              <a:latin typeface="Times New Roman" pitchFamily="18" charset="0"/>
            </a:endParaRPr>
          </a:p>
          <a:p>
            <a:pPr algn="ctr">
              <a:buFont typeface="Arial" charset="0"/>
              <a:buNone/>
            </a:pPr>
            <a:r>
              <a:rPr lang="kk-KZ" sz="4400" b="1" dirty="0">
                <a:solidFill>
                  <a:schemeClr val="tx2"/>
                </a:solidFill>
                <a:latin typeface="Times New Roman" pitchFamily="18" charset="0"/>
              </a:rPr>
              <a:t>Назар аударып </a:t>
            </a:r>
          </a:p>
          <a:p>
            <a:pPr algn="ctr">
              <a:buFont typeface="Arial" charset="0"/>
              <a:buNone/>
            </a:pPr>
            <a:r>
              <a:rPr lang="kk-KZ" sz="4400" b="1" dirty="0">
                <a:solidFill>
                  <a:schemeClr val="tx2"/>
                </a:solidFill>
                <a:latin typeface="Times New Roman" pitchFamily="18" charset="0"/>
              </a:rPr>
              <a:t>тыңдағандарыңызға</a:t>
            </a:r>
          </a:p>
          <a:p>
            <a:pPr algn="ctr">
              <a:buFont typeface="Arial" charset="0"/>
              <a:buNone/>
            </a:pPr>
            <a:r>
              <a:rPr lang="kk-KZ" sz="4400" b="1" dirty="0">
                <a:solidFill>
                  <a:schemeClr val="tx2"/>
                </a:solidFill>
                <a:latin typeface="Times New Roman" pitchFamily="18" charset="0"/>
              </a:rPr>
              <a:t> рақмет</a:t>
            </a:r>
            <a:r>
              <a:rPr lang="en-US" sz="4400" b="1" dirty="0">
                <a:solidFill>
                  <a:schemeClr val="tx2"/>
                </a:solidFill>
                <a:latin typeface="Times New Roman" pitchFamily="18" charset="0"/>
              </a:rPr>
              <a:t>!</a:t>
            </a:r>
            <a:endParaRPr lang="ru-RU" sz="4400" b="1" dirty="0">
              <a:solidFill>
                <a:schemeClr val="tx2"/>
              </a:solidFill>
              <a:latin typeface="Times New Roman"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39552" y="476672"/>
            <a:ext cx="8229600" cy="1143000"/>
          </a:xfrm>
        </p:spPr>
        <p:txBody>
          <a:bodyPr>
            <a:normAutofit fontScale="90000"/>
          </a:bodyPr>
          <a:lstStyle/>
          <a:p>
            <a:r>
              <a:rPr lang="kk-KZ" dirty="0"/>
              <a:t>Қолданылған әдебиеттер</a:t>
            </a:r>
            <a:br>
              <a:rPr lang="kk-KZ" dirty="0"/>
            </a:br>
            <a:endParaRPr lang="ru-RU" dirty="0"/>
          </a:p>
        </p:txBody>
      </p:sp>
      <p:sp>
        <p:nvSpPr>
          <p:cNvPr id="3" name="Объект 2"/>
          <p:cNvSpPr>
            <a:spLocks noGrp="1"/>
          </p:cNvSpPr>
          <p:nvPr>
            <p:ph idx="1"/>
          </p:nvPr>
        </p:nvSpPr>
        <p:spPr/>
        <p:txBody>
          <a:bodyPr>
            <a:normAutofit fontScale="77500" lnSpcReduction="20000"/>
          </a:bodyPr>
          <a:lstStyle/>
          <a:p>
            <a:pPr marL="514350" indent="-514350">
              <a:buFont typeface="+mj-lt"/>
              <a:buAutoNum type="arabicPeriod"/>
            </a:pPr>
            <a:r>
              <a:rPr lang="kk-KZ" sz="3200" u="sng" dirty="0"/>
              <a:t>https://www.virtualroboticstoolkit.com/documentation/sections/19/articles/98</a:t>
            </a:r>
          </a:p>
          <a:p>
            <a:pPr marL="514350" indent="-514350">
              <a:buFont typeface="+mj-lt"/>
              <a:buAutoNum type="arabicPeriod"/>
            </a:pPr>
            <a:r>
              <a:rPr lang="en-US" sz="3200" dirty="0"/>
              <a:t>https://informburo.kz/stati/sofiya-robot-kotoryy-vyglyadit-kak-chelovek-national-geographic.html</a:t>
            </a:r>
            <a:endParaRPr lang="ru-RU" sz="3200" dirty="0"/>
          </a:p>
          <a:p>
            <a:pPr marL="514350" indent="-514350">
              <a:buFont typeface="+mj-lt"/>
              <a:buAutoNum type="arabicPeriod"/>
            </a:pPr>
            <a:r>
              <a:rPr lang="ru-RU" sz="3200" dirty="0"/>
              <a:t> </a:t>
            </a:r>
            <a:r>
              <a:rPr lang="kk-KZ" sz="3200" dirty="0"/>
              <a:t>LEGO EV3 бойынша оқу құралы роботты техника бойынша біліктілікті арттыру курстары бағдарламасына арналған, «Халықаралық ақпараттық технологиялар университеті» АҚ, Алматы, 2016</a:t>
            </a:r>
          </a:p>
          <a:p>
            <a:pPr marL="514350" indent="-514350">
              <a:buFont typeface="+mj-lt"/>
              <a:buAutoNum type="arabicPeriod"/>
            </a:pPr>
            <a:r>
              <a:rPr lang="kk-KZ" sz="3200" dirty="0"/>
              <a:t> Lego Education https://education.lego.com/ru-ru/downloads/mindstorms-ev3/curriculum      //18.06.2020</a:t>
            </a:r>
          </a:p>
          <a:p>
            <a:pPr marL="514350" indent="-514350">
              <a:buFont typeface="+mj-lt"/>
              <a:buAutoNum type="arabicPeriod"/>
            </a:pPr>
            <a:r>
              <a:rPr lang="kk-KZ" sz="3200" dirty="0"/>
              <a:t> https://leally.ru/kk/chem-otkryt-fajjl/spravochnik-funkcii-arduino-yazyki-programmirovaniya/ //18.06.2020</a:t>
            </a:r>
            <a:endParaRPr lang="ru-RU" sz="3200" dirty="0"/>
          </a:p>
          <a:p>
            <a:endParaRPr lang="ru-RU" dirty="0"/>
          </a:p>
        </p:txBody>
      </p:sp>
    </p:spTree>
    <p:extLst>
      <p:ext uri="{BB962C8B-B14F-4D97-AF65-F5344CB8AC3E}">
        <p14:creationId xmlns:p14="http://schemas.microsoft.com/office/powerpoint/2010/main" val="9158705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ctrTitle"/>
          </p:nvPr>
        </p:nvSpPr>
        <p:spPr>
          <a:xfrm>
            <a:off x="431032" y="476672"/>
            <a:ext cx="8461448" cy="6120679"/>
          </a:xfrm>
        </p:spPr>
        <p:txBody>
          <a:bodyPr>
            <a:normAutofit fontScale="90000"/>
          </a:bodyPr>
          <a:lstStyle/>
          <a:p>
            <a:pPr algn="just"/>
            <a:br>
              <a:rPr lang="kk-KZ" b="1" dirty="0">
                <a:solidFill>
                  <a:srgbClr val="002060"/>
                </a:solidFill>
                <a:latin typeface="Times New Roman" pitchFamily="18" charset="0"/>
              </a:rPr>
            </a:br>
            <a:r>
              <a:rPr lang="kk-KZ" b="1" dirty="0">
                <a:solidFill>
                  <a:srgbClr val="002060"/>
                </a:solidFill>
                <a:latin typeface="Times New Roman" pitchFamily="18" charset="0"/>
              </a:rPr>
              <a:t>	</a:t>
            </a:r>
            <a:r>
              <a:rPr lang="ru-RU" sz="3200" dirty="0" err="1">
                <a:solidFill>
                  <a:srgbClr val="002060"/>
                </a:solidFill>
                <a:latin typeface="Times New Roman" pitchFamily="18" charset="0"/>
              </a:rPr>
              <a:t>Ультрадыбысты</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тетік</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өз</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алдында</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тұрған</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нысанға</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дейінгі</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қашықтықты</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өлшей</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алады</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Ол</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шағылысқан</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дыбыс</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тетікке</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қайта</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оралуы</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үшін</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қажетті</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уақытты</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өлшеп</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дыбыстық</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толқындарды</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жібере</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отырып</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орындайды</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Дыбысты</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есту</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үшін</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дыбыс</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жиілігі</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өте</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жоғары</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ультрадыбыс</a:t>
            </a:r>
            <a:r>
              <a:rPr lang="ru-RU" sz="3200" dirty="0">
                <a:solidFill>
                  <a:srgbClr val="002060"/>
                </a:solidFill>
                <a:latin typeface="Times New Roman" pitchFamily="18" charset="0"/>
              </a:rPr>
              <a:t>»).</a:t>
            </a:r>
            <a:br>
              <a:rPr lang="ru-RU" sz="3200" dirty="0">
                <a:solidFill>
                  <a:srgbClr val="002060"/>
                </a:solidFill>
                <a:latin typeface="Times New Roman" pitchFamily="18" charset="0"/>
              </a:rPr>
            </a:br>
            <a:r>
              <a:rPr lang="ru-RU" sz="3200" dirty="0">
                <a:solidFill>
                  <a:srgbClr val="002060"/>
                </a:solidFill>
                <a:latin typeface="Times New Roman" pitchFamily="18" charset="0"/>
              </a:rPr>
              <a:t> </a:t>
            </a:r>
            <a:br>
              <a:rPr lang="ru-RU" sz="3200" dirty="0">
                <a:solidFill>
                  <a:srgbClr val="002060"/>
                </a:solidFill>
                <a:latin typeface="Times New Roman" pitchFamily="18" charset="0"/>
              </a:rPr>
            </a:br>
            <a:r>
              <a:rPr lang="ru-RU" sz="3200" dirty="0" err="1">
                <a:solidFill>
                  <a:srgbClr val="002060"/>
                </a:solidFill>
                <a:latin typeface="Times New Roman" pitchFamily="18" charset="0"/>
              </a:rPr>
              <a:t>Нысанға</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дейінгі</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қашықтықты</a:t>
            </a:r>
            <a:r>
              <a:rPr lang="ru-RU" sz="3200" dirty="0">
                <a:solidFill>
                  <a:srgbClr val="002060"/>
                </a:solidFill>
                <a:latin typeface="Times New Roman" pitchFamily="18" charset="0"/>
              </a:rPr>
              <a:t> дюйм </a:t>
            </a:r>
            <a:r>
              <a:rPr lang="ru-RU" sz="3200" dirty="0" err="1">
                <a:solidFill>
                  <a:srgbClr val="002060"/>
                </a:solidFill>
                <a:latin typeface="Times New Roman" pitchFamily="18" charset="0"/>
              </a:rPr>
              <a:t>немесе</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сантиметрмен</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өлшеуге</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болады</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Сіз</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мұнымен</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роботты</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жарға</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дейінгі</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белгілі</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бір</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қашықтықта</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тоқтауға</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күштеуге</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қолдана</a:t>
            </a:r>
            <a:r>
              <a:rPr lang="ru-RU" sz="3200" dirty="0">
                <a:solidFill>
                  <a:srgbClr val="002060"/>
                </a:solidFill>
                <a:latin typeface="Times New Roman" pitchFamily="18" charset="0"/>
              </a:rPr>
              <a:t> </a:t>
            </a:r>
            <a:r>
              <a:rPr lang="ru-RU" sz="3200" dirty="0" err="1">
                <a:solidFill>
                  <a:srgbClr val="002060"/>
                </a:solidFill>
                <a:latin typeface="Times New Roman" pitchFamily="18" charset="0"/>
              </a:rPr>
              <a:t>аласыз</a:t>
            </a:r>
            <a:r>
              <a:rPr lang="ru-RU" sz="3200" dirty="0">
                <a:solidFill>
                  <a:srgbClr val="002060"/>
                </a:solidFill>
                <a:latin typeface="Times New Roman" pitchFamily="18" charset="0"/>
              </a:rPr>
              <a:t>.</a:t>
            </a:r>
            <a:br>
              <a:rPr lang="ru-RU" sz="3200" dirty="0">
                <a:solidFill>
                  <a:srgbClr val="002060"/>
                </a:solidFill>
                <a:latin typeface="Times New Roman" pitchFamily="18" charset="0"/>
              </a:rPr>
            </a:br>
            <a:r>
              <a:rPr lang="kk-KZ" sz="3200" dirty="0">
                <a:solidFill>
                  <a:srgbClr val="002060"/>
                </a:solidFill>
                <a:latin typeface="Times New Roman" pitchFamily="18" charset="0"/>
              </a:rPr>
              <a:t>         </a:t>
            </a:r>
            <a:br>
              <a:rPr lang="kk-KZ" sz="3200" dirty="0">
                <a:solidFill>
                  <a:srgbClr val="002060"/>
                </a:solidFill>
                <a:latin typeface="Times New Roman" pitchFamily="18" charset="0"/>
              </a:rPr>
            </a:br>
            <a:br>
              <a:rPr lang="ru-RU" sz="3800" dirty="0">
                <a:solidFill>
                  <a:srgbClr val="002060"/>
                </a:solidFill>
                <a:latin typeface="Times New Roman" pitchFamily="18" charset="0"/>
              </a:rPr>
            </a:br>
            <a:endParaRPr lang="ru-RU" sz="3800" dirty="0">
              <a:solidFill>
                <a:srgbClr val="002060"/>
              </a:solidFill>
              <a:latin typeface="Times New Roman" pitchFamily="18" charset="0"/>
            </a:endParaRPr>
          </a:p>
        </p:txBody>
      </p:sp>
    </p:spTree>
    <p:extLst>
      <p:ext uri="{BB962C8B-B14F-4D97-AF65-F5344CB8AC3E}">
        <p14:creationId xmlns:p14="http://schemas.microsoft.com/office/powerpoint/2010/main" val="24236264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Мультимедийный комплект КАРАОКЕ: №53674047 — медиаплееры в Алматы ..."/>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3" name="AutoShape 4" descr="Мультимедийный комплект КАРАОКЕ: №53674047 — медиаплееры в Алматы ..."/>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6" name="AutoShape 6" descr="Мультимедийный комплект КАРАОКЕ: №53674047 — медиаплееры в Алматы ..."/>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7" name="AutoShape 8" descr="Мультимедийный комплект КАРАОКЕ: №53674047 — медиаплееры в Алматы ..."/>
          <p:cNvSpPr>
            <a:spLocks noChangeAspect="1" noChangeArrowheads="1"/>
          </p:cNvSpPr>
          <p:nvPr/>
        </p:nvSpPr>
        <p:spPr bwMode="auto">
          <a:xfrm>
            <a:off x="612775" y="3127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ru-RU"/>
          </a:p>
        </p:txBody>
      </p:sp>
      <p:sp>
        <p:nvSpPr>
          <p:cNvPr id="9" name="Прямоугольник 8"/>
          <p:cNvSpPr/>
          <p:nvPr/>
        </p:nvSpPr>
        <p:spPr>
          <a:xfrm>
            <a:off x="612775" y="3204581"/>
            <a:ext cx="8201129" cy="3216265"/>
          </a:xfrm>
          <a:prstGeom prst="rect">
            <a:avLst/>
          </a:prstGeom>
        </p:spPr>
        <p:txBody>
          <a:bodyPr wrap="square">
            <a:spAutoFit/>
          </a:bodyPr>
          <a:lstStyle/>
          <a:p>
            <a:r>
              <a:rPr lang="ru-RU" sz="2900" dirty="0" err="1">
                <a:solidFill>
                  <a:srgbClr val="002060"/>
                </a:solidFill>
                <a:latin typeface="Times New Roman" pitchFamily="18" charset="0"/>
                <a:ea typeface="+mj-ea"/>
                <a:cs typeface="+mj-cs"/>
              </a:rPr>
              <a:t>Сонымен</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қатар</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сіз</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ультрадыбысты</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тетікті</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жақын</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маңда</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жұмыс</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істеп</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тұрған</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басқа</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ультрадыбысты</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тетікті</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табыуға</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пайдалана</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аласыз</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Мысалы</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сіз</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ультрадыбысты</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тетік</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қолданатын</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жақын</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маңда</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орналасқан</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басқа</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роботты</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табуға</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қолдана</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аласыз</a:t>
            </a:r>
            <a:r>
              <a:rPr lang="ru-RU" sz="2900" dirty="0">
                <a:solidFill>
                  <a:srgbClr val="002060"/>
                </a:solidFill>
                <a:latin typeface="Times New Roman" pitchFamily="18" charset="0"/>
                <a:ea typeface="+mj-ea"/>
                <a:cs typeface="+mj-cs"/>
              </a:rPr>
              <a:t>. Бұл, «</a:t>
            </a:r>
            <a:r>
              <a:rPr lang="ru-RU" sz="2900" dirty="0" err="1">
                <a:solidFill>
                  <a:srgbClr val="002060"/>
                </a:solidFill>
                <a:latin typeface="Times New Roman" pitchFamily="18" charset="0"/>
                <a:ea typeface="+mj-ea"/>
                <a:cs typeface="+mj-cs"/>
              </a:rPr>
              <a:t>бейтарап</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режимде</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тетік</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тыңдап</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бірақ</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дыбыстық</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дабылдар</a:t>
            </a:r>
            <a:r>
              <a:rPr lang="ru-RU" sz="2900" dirty="0">
                <a:solidFill>
                  <a:srgbClr val="002060"/>
                </a:solidFill>
                <a:latin typeface="Times New Roman" pitchFamily="18" charset="0"/>
                <a:ea typeface="+mj-ea"/>
                <a:cs typeface="+mj-cs"/>
              </a:rPr>
              <a:t> </a:t>
            </a:r>
            <a:r>
              <a:rPr lang="ru-RU" sz="2900" dirty="0" err="1">
                <a:solidFill>
                  <a:srgbClr val="002060"/>
                </a:solidFill>
                <a:latin typeface="Times New Roman" pitchFamily="18" charset="0"/>
                <a:ea typeface="+mj-ea"/>
                <a:cs typeface="+mj-cs"/>
              </a:rPr>
              <a:t>жібермейді</a:t>
            </a:r>
            <a:r>
              <a:rPr lang="ru-RU" sz="2900" dirty="0">
                <a:solidFill>
                  <a:srgbClr val="002060"/>
                </a:solidFill>
                <a:latin typeface="Times New Roman" pitchFamily="18" charset="0"/>
                <a:ea typeface="+mj-ea"/>
                <a:cs typeface="+mj-cs"/>
              </a:rPr>
              <a:t>.</a:t>
            </a:r>
          </a:p>
        </p:txBody>
      </p:sp>
      <p:pic>
        <p:nvPicPr>
          <p:cNvPr id="10" name="Рисунок 9" descr="C:\Users\Aigul Sadvakassova\Desktop\робототехника\Робототехника КУРС\окулык\media\image145.jpeg"/>
          <p:cNvPicPr/>
          <p:nvPr/>
        </p:nvPicPr>
        <p:blipFill>
          <a:blip r:embed="rId2">
            <a:extLst>
              <a:ext uri="{28A0092B-C50C-407E-A947-70E740481C1C}">
                <a14:useLocalDpi xmlns:a14="http://schemas.microsoft.com/office/drawing/2010/main" val="0"/>
              </a:ext>
            </a:extLst>
          </a:blip>
          <a:srcRect/>
          <a:stretch>
            <a:fillRect/>
          </a:stretch>
        </p:blipFill>
        <p:spPr bwMode="auto">
          <a:xfrm>
            <a:off x="1187624" y="599707"/>
            <a:ext cx="4249737" cy="2577628"/>
          </a:xfrm>
          <a:prstGeom prst="rect">
            <a:avLst/>
          </a:prstGeom>
          <a:noFill/>
          <a:ln>
            <a:noFill/>
          </a:ln>
        </p:spPr>
      </p:pic>
    </p:spTree>
    <p:extLst>
      <p:ext uri="{BB962C8B-B14F-4D97-AF65-F5344CB8AC3E}">
        <p14:creationId xmlns:p14="http://schemas.microsoft.com/office/powerpoint/2010/main" val="1375558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919B55B-E3A3-461F-B2F5-A544F739A2CD}"/>
              </a:ext>
            </a:extLst>
          </p:cNvPr>
          <p:cNvSpPr>
            <a:spLocks noGrp="1"/>
          </p:cNvSpPr>
          <p:nvPr>
            <p:ph type="title"/>
          </p:nvPr>
        </p:nvSpPr>
        <p:spPr>
          <a:xfrm>
            <a:off x="488892" y="1311760"/>
            <a:ext cx="8229600" cy="2362274"/>
          </a:xfrm>
        </p:spPr>
        <p:txBody>
          <a:bodyPr anchor="ctr">
            <a:normAutofit fontScale="90000"/>
          </a:bodyPr>
          <a:lstStyle/>
          <a:p>
            <a:pPr indent="228600" algn="just">
              <a:lnSpc>
                <a:spcPct val="90000"/>
              </a:lnSpc>
            </a:pPr>
            <a:r>
              <a:rPr lang="kk-KZ" sz="2900" dirty="0">
                <a:solidFill>
                  <a:srgbClr val="002060"/>
                </a:solidFill>
                <a:latin typeface="Times New Roman" pitchFamily="18" charset="0"/>
              </a:rPr>
              <a:t>Сондай-ақ, ол эхолокатор ретінде жұмыс істейді және де дыбыс толқындарын күтіп, тапқан жағдайда бағдарламаны іске қоса алады. Мысалы, оқушылар жол қозғалысының мониторинг жүйесін жобалай алады және көліктердің арасындағы қашықтықты өлшей алады.    </a:t>
            </a:r>
          </a:p>
          <a:p>
            <a:pPr indent="228600" algn="just">
              <a:lnSpc>
                <a:spcPct val="90000"/>
              </a:lnSpc>
            </a:pPr>
            <a:r>
              <a:rPr lang="kk-KZ" sz="2900" dirty="0">
                <a:solidFill>
                  <a:srgbClr val="002060"/>
                </a:solidFill>
                <a:latin typeface="Times New Roman" pitchFamily="18" charset="0"/>
              </a:rPr>
              <a:t>Ультрадыбысты датчик күнделікті өмірде технологиялардың қолдану принциптерін түсінуге мүмкіндік береді, мысалы, ол автоматты ашылатын есіктерде, автокөліктерде және өндірістік жүйелерде кеңінен қолданады.</a:t>
            </a:r>
          </a:p>
          <a:p>
            <a:pPr>
              <a:lnSpc>
                <a:spcPct val="90000"/>
              </a:lnSpc>
            </a:pPr>
            <a:endParaRPr lang="kk-KZ" sz="1100" dirty="0"/>
          </a:p>
        </p:txBody>
      </p:sp>
      <p:pic>
        <p:nvPicPr>
          <p:cNvPr id="1026" name="Рисунок 3">
            <a:extLst>
              <a:ext uri="{FF2B5EF4-FFF2-40B4-BE49-F238E27FC236}">
                <a16:creationId xmlns:a16="http://schemas.microsoft.com/office/drawing/2014/main" id="{A8DEEEB3-3EDA-4BC3-AAD0-E21AEAF5405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l="-113" t="13608"/>
          <a:stretch>
            <a:fillRect/>
          </a:stretch>
        </p:blipFill>
        <p:spPr bwMode="auto">
          <a:xfrm>
            <a:off x="457200" y="4365103"/>
            <a:ext cx="8229600" cy="2168429"/>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108133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id="{8A7991FE-6CF9-4F85-B1D5-80771160E57E}"/>
              </a:ext>
            </a:extLst>
          </p:cNvPr>
          <p:cNvSpPr>
            <a:spLocks noGrp="1"/>
          </p:cNvSpPr>
          <p:nvPr>
            <p:ph idx="1"/>
          </p:nvPr>
        </p:nvSpPr>
        <p:spPr>
          <a:xfrm>
            <a:off x="457200" y="980728"/>
            <a:ext cx="8229600" cy="5145435"/>
          </a:xfrm>
        </p:spPr>
        <p:txBody>
          <a:bodyPr/>
          <a:lstStyle/>
          <a:p>
            <a:pPr indent="228600" algn="just"/>
            <a:r>
              <a:rPr lang="kk-KZ" sz="1800" dirty="0">
                <a:effectLst/>
                <a:latin typeface="Times New Roman" panose="02020603050405020304" pitchFamily="18" charset="0"/>
                <a:ea typeface="Times New Roman" panose="02020603050405020304" pitchFamily="18" charset="0"/>
              </a:rPr>
              <a:t>Датчик «көздерінің» айналысындағы қызыл түсті жыпылықтамайтын жарық, оның «</a:t>
            </a:r>
            <a:r>
              <a:rPr lang="kk-KZ" sz="1800" b="1" dirty="0">
                <a:effectLst/>
                <a:latin typeface="Times New Roman" panose="02020603050405020304" pitchFamily="18" charset="0"/>
                <a:ea typeface="Times New Roman" panose="02020603050405020304" pitchFamily="18" charset="0"/>
              </a:rPr>
              <a:t>Өлшеу</a:t>
            </a:r>
            <a:r>
              <a:rPr lang="kk-KZ" sz="1800" dirty="0">
                <a:effectLst/>
                <a:latin typeface="Times New Roman" panose="02020603050405020304" pitchFamily="18" charset="0"/>
                <a:ea typeface="Times New Roman" panose="02020603050405020304" pitchFamily="18" charset="0"/>
              </a:rPr>
              <a:t>» режимінде тұрғанын айтады.</a:t>
            </a:r>
          </a:p>
          <a:p>
            <a:pPr indent="228600" algn="just"/>
            <a:r>
              <a:rPr lang="kk-KZ" sz="1800" dirty="0">
                <a:effectLst/>
                <a:latin typeface="Times New Roman" panose="02020603050405020304" pitchFamily="18" charset="0"/>
                <a:ea typeface="Times New Roman" panose="02020603050405020304" pitchFamily="18" charset="0"/>
              </a:rPr>
              <a:t>Егер де датчиктегі қызыл жарық жыпылықтап тұрса, ол оның «</a:t>
            </a:r>
            <a:r>
              <a:rPr lang="kk-KZ" sz="1800" b="1" dirty="0">
                <a:effectLst/>
                <a:latin typeface="Times New Roman" panose="02020603050405020304" pitchFamily="18" charset="0"/>
                <a:ea typeface="Times New Roman" panose="02020603050405020304" pitchFamily="18" charset="0"/>
              </a:rPr>
              <a:t>Қатысу</a:t>
            </a:r>
            <a:r>
              <a:rPr lang="kk-KZ" sz="1800" dirty="0">
                <a:effectLst/>
                <a:latin typeface="Times New Roman" panose="02020603050405020304" pitchFamily="18" charset="0"/>
                <a:ea typeface="Times New Roman" panose="02020603050405020304" pitchFamily="18" charset="0"/>
              </a:rPr>
              <a:t>» режимінде тұрғанын хабарлайды. Бұл режимде ол жақын жерде тұрған басқа ультрадыбысты датчиктерді анықтай алады. Сонымен қатар бұл кезде датчик дыбыс толқындарын анықтайды, бірақ өзі оларды жібермейді.</a:t>
            </a:r>
          </a:p>
          <a:p>
            <a:pPr indent="228600" algn="just"/>
            <a:r>
              <a:rPr lang="kk-KZ" sz="1800" b="1" dirty="0">
                <a:effectLst/>
                <a:latin typeface="Times New Roman" panose="02020603050405020304" pitchFamily="18" charset="0"/>
                <a:ea typeface="Times New Roman" panose="02020603050405020304" pitchFamily="18" charset="0"/>
              </a:rPr>
              <a:t>Техникалық спецификациялары мен ерекшеліктері</a:t>
            </a:r>
            <a:endParaRPr lang="kk-KZ" sz="1800" dirty="0">
              <a:effectLst/>
              <a:latin typeface="Times New Roman" panose="02020603050405020304" pitchFamily="18" charset="0"/>
              <a:ea typeface="Times New Roman" panose="02020603050405020304" pitchFamily="18" charset="0"/>
            </a:endParaRPr>
          </a:p>
          <a:p>
            <a:pPr indent="228600" algn="just">
              <a:tabLst>
                <a:tab pos="457200" algn="l"/>
              </a:tabLst>
            </a:pPr>
            <a:r>
              <a:rPr lang="kk-KZ" sz="1800" dirty="0">
                <a:effectLst/>
                <a:latin typeface="Times New Roman" panose="02020603050405020304" pitchFamily="18" charset="0"/>
                <a:ea typeface="Times New Roman" panose="02020603050405020304" pitchFamily="18" charset="0"/>
              </a:rPr>
              <a:t>1-ден бастап 250 см-ге дейін ауқымда қашықтықты өлшеу;</a:t>
            </a:r>
          </a:p>
          <a:p>
            <a:pPr indent="228600" algn="just">
              <a:tabLst>
                <a:tab pos="457200" algn="l"/>
              </a:tabLst>
            </a:pPr>
            <a:r>
              <a:rPr lang="kk-KZ" sz="1800" dirty="0">
                <a:effectLst/>
                <a:latin typeface="Times New Roman" panose="02020603050405020304" pitchFamily="18" charset="0"/>
                <a:ea typeface="Times New Roman" panose="02020603050405020304" pitchFamily="18" charset="0"/>
              </a:rPr>
              <a:t>өлшеу дәлдігі +/- 1 см дейін;</a:t>
            </a:r>
          </a:p>
          <a:p>
            <a:pPr indent="228600" algn="just">
              <a:tabLst>
                <a:tab pos="457200" algn="l"/>
              </a:tabLst>
            </a:pPr>
            <a:r>
              <a:rPr lang="kk-KZ" sz="1800" dirty="0">
                <a:effectLst/>
                <a:latin typeface="Times New Roman" panose="02020603050405020304" pitchFamily="18" charset="0"/>
                <a:ea typeface="Times New Roman" panose="02020603050405020304" pitchFamily="18" charset="0"/>
              </a:rPr>
              <a:t>қызыл түсті жарық сигналды беру кезінде үнемі жанып және эфирді тыңдау барысында жылтылдап тұрады;</a:t>
            </a:r>
          </a:p>
          <a:p>
            <a:pPr indent="228600" algn="just">
              <a:tabLst>
                <a:tab pos="457200" algn="l"/>
              </a:tabLst>
            </a:pPr>
            <a:r>
              <a:rPr lang="kk-KZ" sz="1800" dirty="0">
                <a:effectLst/>
                <a:latin typeface="Times New Roman" panose="02020603050405020304" pitchFamily="18" charset="0"/>
                <a:ea typeface="Times New Roman" panose="02020603050405020304" pitchFamily="18" charset="0"/>
              </a:rPr>
              <a:t>егер ультрадыбыстық сигнал анықталса, датчик «Ақиқат» логикалық мағынасын қайтарады.</a:t>
            </a:r>
          </a:p>
          <a:p>
            <a:endParaRPr lang="kk-KZ" dirty="0"/>
          </a:p>
        </p:txBody>
      </p:sp>
    </p:spTree>
    <p:extLst>
      <p:ext uri="{BB962C8B-B14F-4D97-AF65-F5344CB8AC3E}">
        <p14:creationId xmlns:p14="http://schemas.microsoft.com/office/powerpoint/2010/main" val="24819458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Объект 3"/>
          <p:cNvGraphicFramePr>
            <a:graphicFrameLocks noGrp="1"/>
          </p:cNvGraphicFramePr>
          <p:nvPr>
            <p:ph idx="1"/>
            <p:extLst>
              <p:ext uri="{D42A27DB-BD31-4B8C-83A1-F6EECF244321}">
                <p14:modId xmlns:p14="http://schemas.microsoft.com/office/powerpoint/2010/main" val="2807801251"/>
              </p:ext>
            </p:extLst>
          </p:nvPr>
        </p:nvGraphicFramePr>
        <p:xfrm>
          <a:off x="467544" y="836712"/>
          <a:ext cx="8064897" cy="4813458"/>
        </p:xfrm>
        <a:graphic>
          <a:graphicData uri="http://schemas.openxmlformats.org/drawingml/2006/table">
            <a:tbl>
              <a:tblPr firstRow="1" firstCol="1" bandRow="1">
                <a:tableStyleId>{5C22544A-7EE6-4342-B048-85BDC9FD1C3A}</a:tableStyleId>
              </a:tblPr>
              <a:tblGrid>
                <a:gridCol w="1584176">
                  <a:extLst>
                    <a:ext uri="{9D8B030D-6E8A-4147-A177-3AD203B41FA5}">
                      <a16:colId xmlns:a16="http://schemas.microsoft.com/office/drawing/2014/main" val="20000"/>
                    </a:ext>
                  </a:extLst>
                </a:gridCol>
                <a:gridCol w="958538">
                  <a:extLst>
                    <a:ext uri="{9D8B030D-6E8A-4147-A177-3AD203B41FA5}">
                      <a16:colId xmlns:a16="http://schemas.microsoft.com/office/drawing/2014/main" val="20001"/>
                    </a:ext>
                  </a:extLst>
                </a:gridCol>
                <a:gridCol w="1489734">
                  <a:extLst>
                    <a:ext uri="{9D8B030D-6E8A-4147-A177-3AD203B41FA5}">
                      <a16:colId xmlns:a16="http://schemas.microsoft.com/office/drawing/2014/main" val="20002"/>
                    </a:ext>
                  </a:extLst>
                </a:gridCol>
                <a:gridCol w="4032449">
                  <a:extLst>
                    <a:ext uri="{9D8B030D-6E8A-4147-A177-3AD203B41FA5}">
                      <a16:colId xmlns:a16="http://schemas.microsoft.com/office/drawing/2014/main" val="20003"/>
                    </a:ext>
                  </a:extLst>
                </a:gridCol>
              </a:tblGrid>
              <a:tr h="1179824">
                <a:tc>
                  <a:txBody>
                    <a:bodyPr/>
                    <a:lstStyle/>
                    <a:p>
                      <a:pPr algn="ctr">
                        <a:lnSpc>
                          <a:spcPct val="115000"/>
                        </a:lnSpc>
                        <a:spcAft>
                          <a:spcPts val="1000"/>
                        </a:spcAft>
                      </a:pPr>
                      <a:r>
                        <a:rPr lang="ru-RU" sz="1600" b="1">
                          <a:effectLst/>
                          <a:latin typeface="Times New Roman"/>
                          <a:ea typeface="Times New Roman"/>
                          <a:cs typeface="Times New Roman"/>
                        </a:rPr>
                        <a:t>Деректер</a:t>
                      </a:r>
                      <a:endParaRPr lang="ru-RU" sz="1600">
                        <a:effectLst/>
                        <a:latin typeface="Calibri"/>
                        <a:ea typeface="Calibri"/>
                        <a:cs typeface="Times New Roman"/>
                      </a:endParaRPr>
                    </a:p>
                  </a:txBody>
                  <a:tcPr marL="6350" marR="6350" marT="0" marB="0" anchor="ctr"/>
                </a:tc>
                <a:tc>
                  <a:txBody>
                    <a:bodyPr/>
                    <a:lstStyle/>
                    <a:p>
                      <a:pPr algn="ctr">
                        <a:lnSpc>
                          <a:spcPct val="115000"/>
                        </a:lnSpc>
                        <a:spcAft>
                          <a:spcPts val="1000"/>
                        </a:spcAft>
                      </a:pPr>
                      <a:r>
                        <a:rPr lang="ru-RU" sz="1600" b="1">
                          <a:effectLst/>
                          <a:latin typeface="Times New Roman"/>
                          <a:ea typeface="Times New Roman"/>
                          <a:cs typeface="Times New Roman"/>
                        </a:rPr>
                        <a:t>Түр</a:t>
                      </a:r>
                      <a:endParaRPr lang="ru-RU" sz="1600">
                        <a:effectLst/>
                        <a:latin typeface="Calibri"/>
                        <a:ea typeface="Calibri"/>
                        <a:cs typeface="Times New Roman"/>
                      </a:endParaRPr>
                    </a:p>
                  </a:txBody>
                  <a:tcPr marL="6350" marR="6350" marT="0" marB="0" anchor="ctr"/>
                </a:tc>
                <a:tc>
                  <a:txBody>
                    <a:bodyPr/>
                    <a:lstStyle/>
                    <a:p>
                      <a:pPr algn="ctr">
                        <a:lnSpc>
                          <a:spcPct val="115000"/>
                        </a:lnSpc>
                        <a:spcAft>
                          <a:spcPts val="1000"/>
                        </a:spcAft>
                      </a:pPr>
                      <a:r>
                        <a:rPr lang="ru-RU" sz="1600" b="1">
                          <a:effectLst/>
                          <a:latin typeface="Times New Roman"/>
                          <a:ea typeface="Times New Roman"/>
                          <a:cs typeface="Times New Roman"/>
                        </a:rPr>
                        <a:t>Арақашықтық</a:t>
                      </a:r>
                      <a:endParaRPr lang="ru-RU" sz="1600">
                        <a:effectLst/>
                        <a:latin typeface="Calibri"/>
                        <a:ea typeface="Calibri"/>
                        <a:cs typeface="Times New Roman"/>
                      </a:endParaRPr>
                    </a:p>
                  </a:txBody>
                  <a:tcPr marL="6350" marR="6350" marT="0" marB="0" anchor="ctr"/>
                </a:tc>
                <a:tc>
                  <a:txBody>
                    <a:bodyPr/>
                    <a:lstStyle/>
                    <a:p>
                      <a:pPr algn="ctr">
                        <a:lnSpc>
                          <a:spcPct val="115000"/>
                        </a:lnSpc>
                        <a:spcAft>
                          <a:spcPts val="1000"/>
                        </a:spcAft>
                      </a:pPr>
                      <a:r>
                        <a:rPr lang="ru-RU" sz="1600" b="1">
                          <a:effectLst/>
                          <a:latin typeface="Times New Roman"/>
                          <a:ea typeface="Times New Roman"/>
                          <a:cs typeface="Times New Roman"/>
                        </a:rPr>
                        <a:t>Ескертпелер</a:t>
                      </a:r>
                      <a:endParaRPr lang="ru-RU" sz="1600">
                        <a:effectLst/>
                        <a:latin typeface="Calibri"/>
                        <a:ea typeface="Calibri"/>
                        <a:cs typeface="Times New Roman"/>
                      </a:endParaRPr>
                    </a:p>
                  </a:txBody>
                  <a:tcPr marL="6350" marR="6350" marT="0" marB="0" anchor="ctr"/>
                </a:tc>
                <a:extLst>
                  <a:ext uri="{0D108BD9-81ED-4DB2-BD59-A6C34878D82A}">
                    <a16:rowId xmlns:a16="http://schemas.microsoft.com/office/drawing/2014/main" val="10000"/>
                  </a:ext>
                </a:extLst>
              </a:tr>
              <a:tr h="980416">
                <a:tc>
                  <a:txBody>
                    <a:bodyPr/>
                    <a:lstStyle/>
                    <a:p>
                      <a:pPr marL="80645">
                        <a:lnSpc>
                          <a:spcPct val="115000"/>
                        </a:lnSpc>
                        <a:spcAft>
                          <a:spcPts val="1000"/>
                        </a:spcAft>
                      </a:pPr>
                      <a:r>
                        <a:rPr lang="ru-RU" sz="1600">
                          <a:effectLst/>
                          <a:latin typeface="Times New Roman"/>
                          <a:ea typeface="Times New Roman"/>
                          <a:cs typeface="Times New Roman"/>
                        </a:rPr>
                        <a:t>Сантиметрдегі арақашықтық</a:t>
                      </a:r>
                      <a:endParaRPr lang="ru-RU" sz="1600">
                        <a:effectLst/>
                        <a:latin typeface="Calibri"/>
                        <a:ea typeface="Calibri"/>
                        <a:cs typeface="Times New Roman"/>
                      </a:endParaRPr>
                    </a:p>
                  </a:txBody>
                  <a:tcPr marL="6350" marR="6350" marT="0" marB="0"/>
                </a:tc>
                <a:tc>
                  <a:txBody>
                    <a:bodyPr/>
                    <a:lstStyle/>
                    <a:p>
                      <a:pPr marL="80645">
                        <a:lnSpc>
                          <a:spcPct val="115000"/>
                        </a:lnSpc>
                        <a:spcAft>
                          <a:spcPts val="1000"/>
                        </a:spcAft>
                      </a:pPr>
                      <a:r>
                        <a:rPr lang="ru-RU" sz="1600" dirty="0" err="1">
                          <a:effectLst/>
                          <a:latin typeface="Times New Roman"/>
                          <a:ea typeface="Times New Roman"/>
                          <a:cs typeface="Times New Roman"/>
                        </a:rPr>
                        <a:t>Сандық</a:t>
                      </a:r>
                      <a:r>
                        <a:rPr lang="ru-RU" sz="1600" dirty="0">
                          <a:effectLst/>
                          <a:latin typeface="Times New Roman"/>
                          <a:ea typeface="Times New Roman"/>
                          <a:cs typeface="Times New Roman"/>
                        </a:rPr>
                        <a:t> </a:t>
                      </a:r>
                      <a:r>
                        <a:rPr lang="ru-RU" sz="1600" dirty="0" err="1">
                          <a:effectLst/>
                          <a:latin typeface="Times New Roman"/>
                          <a:ea typeface="Times New Roman"/>
                          <a:cs typeface="Times New Roman"/>
                        </a:rPr>
                        <a:t>мән</a:t>
                      </a:r>
                      <a:endParaRPr lang="ru-RU" sz="1600" dirty="0">
                        <a:effectLst/>
                        <a:latin typeface="Calibri"/>
                        <a:ea typeface="Calibri"/>
                        <a:cs typeface="Times New Roman"/>
                      </a:endParaRPr>
                    </a:p>
                  </a:txBody>
                  <a:tcPr marL="6350" marR="6350" marT="0" marB="0"/>
                </a:tc>
                <a:tc>
                  <a:txBody>
                    <a:bodyPr/>
                    <a:lstStyle/>
                    <a:p>
                      <a:pPr marL="80645">
                        <a:lnSpc>
                          <a:spcPct val="115000"/>
                        </a:lnSpc>
                        <a:spcAft>
                          <a:spcPts val="1000"/>
                        </a:spcAft>
                      </a:pPr>
                      <a:r>
                        <a:rPr lang="ru-RU" sz="1600">
                          <a:effectLst/>
                          <a:latin typeface="Times New Roman"/>
                          <a:ea typeface="Times New Roman"/>
                          <a:cs typeface="Times New Roman"/>
                        </a:rPr>
                        <a:t>0 - 255</a:t>
                      </a:r>
                      <a:endParaRPr lang="ru-RU" sz="1600">
                        <a:effectLst/>
                        <a:latin typeface="Calibri"/>
                        <a:ea typeface="Calibri"/>
                        <a:cs typeface="Times New Roman"/>
                      </a:endParaRPr>
                    </a:p>
                  </a:txBody>
                  <a:tcPr marL="6350" marR="6350" marT="0" marB="0"/>
                </a:tc>
                <a:tc>
                  <a:txBody>
                    <a:bodyPr/>
                    <a:lstStyle/>
                    <a:p>
                      <a:pPr marL="80645">
                        <a:lnSpc>
                          <a:spcPct val="115000"/>
                        </a:lnSpc>
                        <a:spcAft>
                          <a:spcPts val="1000"/>
                        </a:spcAft>
                      </a:pPr>
                      <a:r>
                        <a:rPr lang="ru-RU" sz="1600">
                          <a:effectLst/>
                          <a:latin typeface="Times New Roman"/>
                          <a:ea typeface="Times New Roman"/>
                          <a:cs typeface="Times New Roman"/>
                        </a:rPr>
                        <a:t>Нысанға дейінге арақашықтық сантиметрмен.</a:t>
                      </a:r>
                      <a:endParaRPr lang="ru-RU" sz="1600">
                        <a:effectLst/>
                        <a:latin typeface="Calibri"/>
                        <a:ea typeface="Calibri"/>
                        <a:cs typeface="Times New Roman"/>
                      </a:endParaRPr>
                    </a:p>
                  </a:txBody>
                  <a:tcPr marL="6350" marR="6350" marT="0" marB="0"/>
                </a:tc>
                <a:extLst>
                  <a:ext uri="{0D108BD9-81ED-4DB2-BD59-A6C34878D82A}">
                    <a16:rowId xmlns:a16="http://schemas.microsoft.com/office/drawing/2014/main" val="10001"/>
                  </a:ext>
                </a:extLst>
              </a:tr>
              <a:tr h="1080120">
                <a:tc>
                  <a:txBody>
                    <a:bodyPr/>
                    <a:lstStyle/>
                    <a:p>
                      <a:pPr marL="80645">
                        <a:lnSpc>
                          <a:spcPct val="115000"/>
                        </a:lnSpc>
                        <a:spcAft>
                          <a:spcPts val="1000"/>
                        </a:spcAft>
                      </a:pPr>
                      <a:r>
                        <a:rPr lang="ru-RU" sz="1600">
                          <a:effectLst/>
                          <a:latin typeface="Times New Roman"/>
                          <a:ea typeface="Times New Roman"/>
                          <a:cs typeface="Times New Roman"/>
                        </a:rPr>
                        <a:t>Дюйммен арақашықтық</a:t>
                      </a:r>
                      <a:endParaRPr lang="ru-RU" sz="1600">
                        <a:effectLst/>
                        <a:latin typeface="Calibri"/>
                        <a:ea typeface="Calibri"/>
                        <a:cs typeface="Times New Roman"/>
                      </a:endParaRPr>
                    </a:p>
                  </a:txBody>
                  <a:tcPr marL="6350" marR="6350" marT="0" marB="0"/>
                </a:tc>
                <a:tc>
                  <a:txBody>
                    <a:bodyPr/>
                    <a:lstStyle/>
                    <a:p>
                      <a:pPr marL="80645">
                        <a:lnSpc>
                          <a:spcPct val="115000"/>
                        </a:lnSpc>
                        <a:spcAft>
                          <a:spcPts val="1000"/>
                        </a:spcAft>
                      </a:pPr>
                      <a:r>
                        <a:rPr lang="ru-RU" sz="1600">
                          <a:effectLst/>
                          <a:latin typeface="Times New Roman"/>
                          <a:ea typeface="Times New Roman"/>
                          <a:cs typeface="Times New Roman"/>
                        </a:rPr>
                        <a:t>Сандық мән</a:t>
                      </a:r>
                      <a:endParaRPr lang="ru-RU" sz="1600">
                        <a:effectLst/>
                        <a:latin typeface="Calibri"/>
                        <a:ea typeface="Calibri"/>
                        <a:cs typeface="Times New Roman"/>
                      </a:endParaRPr>
                    </a:p>
                  </a:txBody>
                  <a:tcPr marL="6350" marR="6350" marT="0" marB="0"/>
                </a:tc>
                <a:tc>
                  <a:txBody>
                    <a:bodyPr/>
                    <a:lstStyle/>
                    <a:p>
                      <a:pPr marL="80645">
                        <a:lnSpc>
                          <a:spcPct val="115000"/>
                        </a:lnSpc>
                        <a:spcAft>
                          <a:spcPts val="1000"/>
                        </a:spcAft>
                      </a:pPr>
                      <a:r>
                        <a:rPr lang="ru-RU" sz="1600">
                          <a:effectLst/>
                          <a:latin typeface="Times New Roman"/>
                          <a:ea typeface="Times New Roman"/>
                          <a:cs typeface="Times New Roman"/>
                        </a:rPr>
                        <a:t>0 - 100</a:t>
                      </a:r>
                      <a:endParaRPr lang="ru-RU" sz="1600">
                        <a:effectLst/>
                        <a:latin typeface="Calibri"/>
                        <a:ea typeface="Calibri"/>
                        <a:cs typeface="Times New Roman"/>
                      </a:endParaRPr>
                    </a:p>
                  </a:txBody>
                  <a:tcPr marL="6350" marR="6350" marT="0" marB="0"/>
                </a:tc>
                <a:tc>
                  <a:txBody>
                    <a:bodyPr/>
                    <a:lstStyle/>
                    <a:p>
                      <a:pPr marL="80645">
                        <a:lnSpc>
                          <a:spcPct val="115000"/>
                        </a:lnSpc>
                        <a:spcAft>
                          <a:spcPts val="1000"/>
                        </a:spcAft>
                      </a:pPr>
                      <a:r>
                        <a:rPr lang="ru-RU" sz="1600" dirty="0" err="1">
                          <a:effectLst/>
                          <a:latin typeface="Times New Roman"/>
                          <a:ea typeface="Times New Roman"/>
                          <a:cs typeface="Times New Roman"/>
                        </a:rPr>
                        <a:t>Нысанға</a:t>
                      </a:r>
                      <a:r>
                        <a:rPr lang="ru-RU" sz="1600" dirty="0">
                          <a:effectLst/>
                          <a:latin typeface="Times New Roman"/>
                          <a:ea typeface="Times New Roman"/>
                          <a:cs typeface="Times New Roman"/>
                        </a:rPr>
                        <a:t> </a:t>
                      </a:r>
                      <a:r>
                        <a:rPr lang="ru-RU" sz="1600" dirty="0" err="1">
                          <a:effectLst/>
                          <a:latin typeface="Times New Roman"/>
                          <a:ea typeface="Times New Roman"/>
                          <a:cs typeface="Times New Roman"/>
                        </a:rPr>
                        <a:t>дейінге</a:t>
                      </a:r>
                      <a:r>
                        <a:rPr lang="ru-RU" sz="1600" dirty="0">
                          <a:effectLst/>
                          <a:latin typeface="Times New Roman"/>
                          <a:ea typeface="Times New Roman"/>
                          <a:cs typeface="Times New Roman"/>
                        </a:rPr>
                        <a:t> </a:t>
                      </a:r>
                      <a:r>
                        <a:rPr lang="ru-RU" sz="1600" dirty="0" err="1">
                          <a:effectLst/>
                          <a:latin typeface="Times New Roman"/>
                          <a:ea typeface="Times New Roman"/>
                          <a:cs typeface="Times New Roman"/>
                        </a:rPr>
                        <a:t>арақашықтық</a:t>
                      </a:r>
                      <a:r>
                        <a:rPr lang="ru-RU" sz="1600" dirty="0">
                          <a:effectLst/>
                          <a:latin typeface="Times New Roman"/>
                          <a:ea typeface="Times New Roman"/>
                          <a:cs typeface="Times New Roman"/>
                        </a:rPr>
                        <a:t> </a:t>
                      </a:r>
                      <a:r>
                        <a:rPr lang="ru-RU" sz="1600" dirty="0" err="1">
                          <a:effectLst/>
                          <a:latin typeface="Times New Roman"/>
                          <a:ea typeface="Times New Roman"/>
                          <a:cs typeface="Times New Roman"/>
                        </a:rPr>
                        <a:t>дюйммен</a:t>
                      </a:r>
                      <a:r>
                        <a:rPr lang="ru-RU" sz="1600" dirty="0">
                          <a:effectLst/>
                          <a:latin typeface="Times New Roman"/>
                          <a:ea typeface="Times New Roman"/>
                          <a:cs typeface="Times New Roman"/>
                        </a:rPr>
                        <a:t>.</a:t>
                      </a:r>
                      <a:endParaRPr lang="ru-RU" sz="1600" dirty="0">
                        <a:effectLst/>
                        <a:latin typeface="Calibri"/>
                        <a:ea typeface="Calibri"/>
                        <a:cs typeface="Times New Roman"/>
                      </a:endParaRPr>
                    </a:p>
                  </a:txBody>
                  <a:tcPr marL="6350" marR="6350" marT="0" marB="0"/>
                </a:tc>
                <a:extLst>
                  <a:ext uri="{0D108BD9-81ED-4DB2-BD59-A6C34878D82A}">
                    <a16:rowId xmlns:a16="http://schemas.microsoft.com/office/drawing/2014/main" val="10002"/>
                  </a:ext>
                </a:extLst>
              </a:tr>
              <a:tr h="1573098">
                <a:tc>
                  <a:txBody>
                    <a:bodyPr/>
                    <a:lstStyle/>
                    <a:p>
                      <a:pPr marL="80645">
                        <a:lnSpc>
                          <a:spcPct val="115000"/>
                        </a:lnSpc>
                        <a:spcAft>
                          <a:spcPts val="1000"/>
                        </a:spcAft>
                      </a:pPr>
                      <a:r>
                        <a:rPr lang="ru-RU" sz="1600">
                          <a:effectLst/>
                          <a:latin typeface="Times New Roman"/>
                          <a:ea typeface="Times New Roman"/>
                          <a:cs typeface="Times New Roman"/>
                        </a:rPr>
                        <a:t>Ультрадыбыстық табу</a:t>
                      </a:r>
                      <a:endParaRPr lang="ru-RU" sz="1600">
                        <a:effectLst/>
                        <a:latin typeface="Calibri"/>
                        <a:ea typeface="Calibri"/>
                        <a:cs typeface="Times New Roman"/>
                      </a:endParaRPr>
                    </a:p>
                  </a:txBody>
                  <a:tcPr marL="6350" marR="6350" marT="0" marB="0"/>
                </a:tc>
                <a:tc>
                  <a:txBody>
                    <a:bodyPr/>
                    <a:lstStyle/>
                    <a:p>
                      <a:pPr marL="80645">
                        <a:lnSpc>
                          <a:spcPct val="115000"/>
                        </a:lnSpc>
                        <a:spcAft>
                          <a:spcPts val="1000"/>
                        </a:spcAft>
                      </a:pPr>
                      <a:r>
                        <a:rPr lang="ru-RU" sz="1600">
                          <a:effectLst/>
                          <a:latin typeface="Times New Roman"/>
                          <a:ea typeface="Times New Roman"/>
                          <a:cs typeface="Times New Roman"/>
                        </a:rPr>
                        <a:t>Логикалық мәні</a:t>
                      </a:r>
                      <a:endParaRPr lang="ru-RU" sz="1600">
                        <a:effectLst/>
                        <a:latin typeface="Calibri"/>
                        <a:ea typeface="Calibri"/>
                        <a:cs typeface="Times New Roman"/>
                      </a:endParaRPr>
                    </a:p>
                  </a:txBody>
                  <a:tcPr marL="6350" marR="6350" marT="0" marB="0"/>
                </a:tc>
                <a:tc>
                  <a:txBody>
                    <a:bodyPr/>
                    <a:lstStyle/>
                    <a:p>
                      <a:pPr marL="80645">
                        <a:lnSpc>
                          <a:spcPct val="115000"/>
                        </a:lnSpc>
                        <a:spcAft>
                          <a:spcPts val="1000"/>
                        </a:spcAft>
                      </a:pPr>
                      <a:r>
                        <a:rPr lang="ru-RU" sz="1600" dirty="0" err="1">
                          <a:effectLst/>
                          <a:latin typeface="Times New Roman"/>
                          <a:ea typeface="Times New Roman"/>
                          <a:cs typeface="Times New Roman"/>
                        </a:rPr>
                        <a:t>Ақиқат</a:t>
                      </a:r>
                      <a:r>
                        <a:rPr lang="ru-RU" sz="1600" dirty="0">
                          <a:effectLst/>
                          <a:latin typeface="Times New Roman"/>
                          <a:ea typeface="Times New Roman"/>
                          <a:cs typeface="Times New Roman"/>
                        </a:rPr>
                        <a:t>/</a:t>
                      </a:r>
                      <a:r>
                        <a:rPr lang="kk-KZ" sz="1600" dirty="0">
                          <a:effectLst/>
                          <a:latin typeface="Times New Roman"/>
                          <a:ea typeface="Times New Roman"/>
                          <a:cs typeface="Times New Roman"/>
                        </a:rPr>
                        <a:t>жалған</a:t>
                      </a:r>
                      <a:endParaRPr lang="ru-RU" sz="1600" dirty="0">
                        <a:effectLst/>
                        <a:latin typeface="Calibri"/>
                        <a:ea typeface="Calibri"/>
                        <a:cs typeface="Times New Roman"/>
                      </a:endParaRPr>
                    </a:p>
                  </a:txBody>
                  <a:tcPr marL="6350" marR="6350" marT="0" marB="0"/>
                </a:tc>
                <a:tc>
                  <a:txBody>
                    <a:bodyPr/>
                    <a:lstStyle/>
                    <a:p>
                      <a:pPr marL="80645">
                        <a:lnSpc>
                          <a:spcPct val="115000"/>
                        </a:lnSpc>
                        <a:spcAft>
                          <a:spcPts val="1000"/>
                        </a:spcAft>
                      </a:pPr>
                      <a:r>
                        <a:rPr lang="ru-RU" sz="1600" dirty="0" err="1">
                          <a:effectLst/>
                          <a:latin typeface="Times New Roman"/>
                          <a:ea typeface="Times New Roman"/>
                          <a:cs typeface="Times New Roman"/>
                        </a:rPr>
                        <a:t>Егер</a:t>
                      </a:r>
                      <a:r>
                        <a:rPr lang="ru-RU" sz="1600" dirty="0">
                          <a:effectLst/>
                          <a:latin typeface="Times New Roman"/>
                          <a:ea typeface="Times New Roman"/>
                          <a:cs typeface="Times New Roman"/>
                        </a:rPr>
                        <a:t>, </a:t>
                      </a:r>
                      <a:r>
                        <a:rPr lang="ru-RU" sz="1600" dirty="0" err="1">
                          <a:effectLst/>
                          <a:latin typeface="Times New Roman"/>
                          <a:ea typeface="Times New Roman"/>
                          <a:cs typeface="Times New Roman"/>
                        </a:rPr>
                        <a:t>басқа</a:t>
                      </a:r>
                      <a:r>
                        <a:rPr lang="ru-RU" sz="1600" dirty="0">
                          <a:effectLst/>
                          <a:latin typeface="Times New Roman"/>
                          <a:ea typeface="Times New Roman"/>
                          <a:cs typeface="Times New Roman"/>
                        </a:rPr>
                        <a:t> </a:t>
                      </a:r>
                      <a:r>
                        <a:rPr lang="ru-RU" sz="1600" dirty="0" err="1">
                          <a:effectLst/>
                          <a:latin typeface="Times New Roman"/>
                          <a:ea typeface="Times New Roman"/>
                          <a:cs typeface="Times New Roman"/>
                        </a:rPr>
                        <a:t>ультрадыбысты</a:t>
                      </a:r>
                      <a:r>
                        <a:rPr lang="ru-RU" sz="1600" dirty="0">
                          <a:effectLst/>
                          <a:latin typeface="Times New Roman"/>
                          <a:ea typeface="Times New Roman"/>
                          <a:cs typeface="Times New Roman"/>
                        </a:rPr>
                        <a:t> </a:t>
                      </a:r>
                      <a:r>
                        <a:rPr lang="ru-RU" sz="1600" dirty="0" err="1">
                          <a:effectLst/>
                          <a:latin typeface="Times New Roman"/>
                          <a:ea typeface="Times New Roman"/>
                          <a:cs typeface="Times New Roman"/>
                        </a:rPr>
                        <a:t>тетік</a:t>
                      </a:r>
                      <a:r>
                        <a:rPr lang="ru-RU" sz="1600" dirty="0">
                          <a:effectLst/>
                          <a:latin typeface="Times New Roman"/>
                          <a:ea typeface="Times New Roman"/>
                          <a:cs typeface="Times New Roman"/>
                        </a:rPr>
                        <a:t> </a:t>
                      </a:r>
                      <a:r>
                        <a:rPr lang="ru-RU" sz="1600" dirty="0" err="1">
                          <a:effectLst/>
                          <a:latin typeface="Times New Roman"/>
                          <a:ea typeface="Times New Roman"/>
                          <a:cs typeface="Times New Roman"/>
                        </a:rPr>
                        <a:t>табылса</a:t>
                      </a:r>
                      <a:r>
                        <a:rPr lang="ru-RU" sz="1600" dirty="0">
                          <a:effectLst/>
                          <a:latin typeface="Times New Roman"/>
                          <a:ea typeface="Times New Roman"/>
                          <a:cs typeface="Times New Roman"/>
                        </a:rPr>
                        <a:t> </a:t>
                      </a:r>
                      <a:r>
                        <a:rPr lang="ru-RU" sz="1600" dirty="0" err="1">
                          <a:effectLst/>
                          <a:latin typeface="Times New Roman"/>
                          <a:ea typeface="Times New Roman"/>
                          <a:cs typeface="Times New Roman"/>
                        </a:rPr>
                        <a:t>ақиқат</a:t>
                      </a:r>
                      <a:r>
                        <a:rPr lang="ru-RU" sz="1600" dirty="0">
                          <a:effectLst/>
                          <a:latin typeface="Times New Roman"/>
                          <a:ea typeface="Times New Roman"/>
                          <a:cs typeface="Times New Roman"/>
                        </a:rPr>
                        <a:t>.</a:t>
                      </a:r>
                      <a:endParaRPr lang="ru-RU" sz="1600" dirty="0">
                        <a:effectLst/>
                        <a:latin typeface="Calibri"/>
                        <a:ea typeface="Calibri"/>
                        <a:cs typeface="Times New Roman"/>
                      </a:endParaRPr>
                    </a:p>
                  </a:txBody>
                  <a:tcPr marL="6350" marR="6350" marT="0" marB="0"/>
                </a:tc>
                <a:extLst>
                  <a:ext uri="{0D108BD9-81ED-4DB2-BD59-A6C34878D82A}">
                    <a16:rowId xmlns:a16="http://schemas.microsoft.com/office/drawing/2014/main" val="10003"/>
                  </a:ext>
                </a:extLst>
              </a:tr>
            </a:tbl>
          </a:graphicData>
        </a:graphic>
      </p:graphicFrame>
      <p:sp>
        <p:nvSpPr>
          <p:cNvPr id="2" name="Прямоугольник 1"/>
          <p:cNvSpPr/>
          <p:nvPr/>
        </p:nvSpPr>
        <p:spPr>
          <a:xfrm>
            <a:off x="971600" y="332656"/>
            <a:ext cx="4429674" cy="369332"/>
          </a:xfrm>
          <a:prstGeom prst="rect">
            <a:avLst/>
          </a:prstGeom>
        </p:spPr>
        <p:txBody>
          <a:bodyPr wrap="none">
            <a:spAutoFit/>
          </a:bodyPr>
          <a:lstStyle/>
          <a:p>
            <a:r>
              <a:rPr lang="ru-RU" dirty="0" err="1"/>
              <a:t>УЛЬТРАДЫБЫСТЫҚ</a:t>
            </a:r>
            <a:r>
              <a:rPr lang="ru-RU" dirty="0"/>
              <a:t> </a:t>
            </a:r>
            <a:r>
              <a:rPr lang="ru-RU" dirty="0" err="1"/>
              <a:t>ТЕТІК</a:t>
            </a:r>
            <a:r>
              <a:rPr lang="ru-RU" dirty="0"/>
              <a:t> </a:t>
            </a:r>
            <a:r>
              <a:rPr lang="ru-RU" dirty="0" err="1"/>
              <a:t>ДЕРЕКТЕРІ</a:t>
            </a:r>
            <a:endParaRPr lang="ru-RU" dirty="0"/>
          </a:p>
        </p:txBody>
      </p:sp>
    </p:spTree>
    <p:extLst>
      <p:ext uri="{BB962C8B-B14F-4D97-AF65-F5344CB8AC3E}">
        <p14:creationId xmlns:p14="http://schemas.microsoft.com/office/powerpoint/2010/main" val="39399302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ru-RU" b="1" dirty="0"/>
            </a:br>
            <a:r>
              <a:rPr lang="ru-RU" b="1" dirty="0" err="1">
                <a:solidFill>
                  <a:schemeClr val="tx2">
                    <a:lumMod val="60000"/>
                    <a:lumOff val="40000"/>
                  </a:schemeClr>
                </a:solidFill>
              </a:rPr>
              <a:t>Ультрадыбысты</a:t>
            </a:r>
            <a:r>
              <a:rPr lang="ru-RU" b="1" dirty="0">
                <a:solidFill>
                  <a:schemeClr val="tx2">
                    <a:lumMod val="60000"/>
                    <a:lumOff val="40000"/>
                  </a:schemeClr>
                </a:solidFill>
              </a:rPr>
              <a:t> </a:t>
            </a:r>
            <a:r>
              <a:rPr lang="ru-RU" b="1" dirty="0" err="1">
                <a:solidFill>
                  <a:schemeClr val="tx2">
                    <a:lumMod val="60000"/>
                    <a:lumOff val="40000"/>
                  </a:schemeClr>
                </a:solidFill>
              </a:rPr>
              <a:t>тетікті</a:t>
            </a:r>
            <a:r>
              <a:rPr lang="en-US" b="1" dirty="0">
                <a:solidFill>
                  <a:schemeClr val="tx2">
                    <a:lumMod val="60000"/>
                    <a:lumOff val="40000"/>
                  </a:schemeClr>
                </a:solidFill>
              </a:rPr>
              <a:t> </a:t>
            </a:r>
            <a:r>
              <a:rPr lang="ru-RU" b="1" dirty="0" err="1">
                <a:solidFill>
                  <a:schemeClr val="tx2">
                    <a:lumMod val="60000"/>
                    <a:lumOff val="40000"/>
                  </a:schemeClr>
                </a:solidFill>
              </a:rPr>
              <a:t>пайдалану</a:t>
            </a:r>
            <a:br>
              <a:rPr lang="ru-RU" b="1" dirty="0"/>
            </a:br>
            <a:endParaRPr lang="ru-RU" dirty="0"/>
          </a:p>
        </p:txBody>
      </p:sp>
      <p:sp>
        <p:nvSpPr>
          <p:cNvPr id="3" name="Объект 2"/>
          <p:cNvSpPr>
            <a:spLocks noGrp="1"/>
          </p:cNvSpPr>
          <p:nvPr>
            <p:ph idx="1"/>
          </p:nvPr>
        </p:nvSpPr>
        <p:spPr>
          <a:xfrm>
            <a:off x="467544" y="1412776"/>
            <a:ext cx="8229600" cy="4497363"/>
          </a:xfrm>
        </p:spPr>
        <p:txBody>
          <a:bodyPr>
            <a:normAutofit fontScale="77500" lnSpcReduction="20000"/>
          </a:bodyPr>
          <a:lstStyle/>
          <a:p>
            <a:pPr marL="0" indent="0">
              <a:buNone/>
            </a:pPr>
            <a:r>
              <a:rPr lang="ru-RU" dirty="0"/>
              <a:t> </a:t>
            </a:r>
          </a:p>
          <a:p>
            <a:pPr marL="0" indent="0">
              <a:buNone/>
            </a:pPr>
            <a:endParaRPr lang="ru-RU" sz="3000" dirty="0">
              <a:latin typeface="Times New Roman" pitchFamily="18" charset="0"/>
              <a:cs typeface="Times New Roman" pitchFamily="18" charset="0"/>
            </a:endParaRPr>
          </a:p>
          <a:p>
            <a:pPr lvl="0"/>
            <a:r>
              <a:rPr lang="ru-RU" sz="3000" dirty="0" err="1">
                <a:latin typeface="Times New Roman" pitchFamily="18" charset="0"/>
                <a:cs typeface="Times New Roman" pitchFamily="18" charset="0"/>
              </a:rPr>
              <a:t>Ультрадыбысты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тетік</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дыбысты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жақсы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шағылыстыратын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қатты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қабаттардан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нысандарды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бәрінен</a:t>
            </a:r>
            <a:r>
              <a:rPr lang="ru-RU" sz="3000" dirty="0">
                <a:latin typeface="Times New Roman" pitchFamily="18" charset="0"/>
                <a:cs typeface="Times New Roman" pitchFamily="18" charset="0"/>
              </a:rPr>
              <a:t> де </a:t>
            </a:r>
            <a:r>
              <a:rPr lang="ru-RU" sz="3000" dirty="0" err="1">
                <a:latin typeface="Times New Roman" pitchFamily="18" charset="0"/>
                <a:cs typeface="Times New Roman" pitchFamily="18" charset="0"/>
              </a:rPr>
              <a:t>жақсы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табады</a:t>
            </a:r>
            <a:r>
              <a:rPr lang="ru-RU" sz="3000" dirty="0">
                <a:latin typeface="Times New Roman" pitchFamily="18" charset="0"/>
                <a:cs typeface="Times New Roman" pitchFamily="18" charset="0"/>
              </a:rPr>
              <a:t>. Мата </a:t>
            </a:r>
            <a:r>
              <a:rPr lang="ru-RU" sz="3000" dirty="0" err="1">
                <a:latin typeface="Times New Roman" pitchFamily="18" charset="0"/>
                <a:cs typeface="Times New Roman" pitchFamily="18" charset="0"/>
              </a:rPr>
              <a:t>сияқты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жұмсақ</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нысандар</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дыбыс</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толқындарын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жұтып</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тетікпен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табылмауы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мүмкін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Сонымен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қатар</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доғалданған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немесе</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иілген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қабатты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нысандарды</a:t>
            </a:r>
            <a:r>
              <a:rPr lang="ru-RU" sz="3000" dirty="0">
                <a:latin typeface="Times New Roman" pitchFamily="18" charset="0"/>
                <a:cs typeface="Times New Roman" pitchFamily="18" charset="0"/>
              </a:rPr>
              <a:t> табу </a:t>
            </a:r>
            <a:r>
              <a:rPr lang="ru-RU" sz="3000" dirty="0" err="1">
                <a:latin typeface="Times New Roman" pitchFamily="18" charset="0"/>
                <a:cs typeface="Times New Roman" pitchFamily="18" charset="0"/>
              </a:rPr>
              <a:t>қиынырақ</a:t>
            </a:r>
            <a:r>
              <a:rPr lang="ru-RU" sz="3000" dirty="0">
                <a:latin typeface="Times New Roman" pitchFamily="18" charset="0"/>
                <a:cs typeface="Times New Roman" pitchFamily="18" charset="0"/>
              </a:rPr>
              <a:t>.</a:t>
            </a:r>
          </a:p>
          <a:p>
            <a:pPr lvl="0"/>
            <a:r>
              <a:rPr lang="ru-RU" sz="3000" dirty="0" err="1">
                <a:latin typeface="Times New Roman" pitchFamily="18" charset="0"/>
                <a:cs typeface="Times New Roman" pitchFamily="18" charset="0"/>
              </a:rPr>
              <a:t>Тетік</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тетікке</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өте</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жақын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орналасқан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нысандарды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таба</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алмайды</a:t>
            </a:r>
            <a:r>
              <a:rPr lang="ru-RU" sz="3000" dirty="0">
                <a:latin typeface="Times New Roman" pitchFamily="18" charset="0"/>
                <a:cs typeface="Times New Roman" pitchFamily="18" charset="0"/>
              </a:rPr>
              <a:t> (3 см </a:t>
            </a:r>
            <a:r>
              <a:rPr lang="ru-RU" sz="3000" dirty="0" err="1">
                <a:latin typeface="Times New Roman" pitchFamily="18" charset="0"/>
                <a:cs typeface="Times New Roman" pitchFamily="18" charset="0"/>
              </a:rPr>
              <a:t>немесе</a:t>
            </a:r>
            <a:r>
              <a:rPr lang="ru-RU" sz="3000" dirty="0">
                <a:latin typeface="Times New Roman" pitchFamily="18" charset="0"/>
                <a:cs typeface="Times New Roman" pitchFamily="18" charset="0"/>
              </a:rPr>
              <a:t> 1,5 </a:t>
            </a:r>
            <a:r>
              <a:rPr lang="ru-RU" sz="3000" dirty="0" err="1">
                <a:latin typeface="Times New Roman" pitchFamily="18" charset="0"/>
                <a:cs typeface="Times New Roman" pitchFamily="18" charset="0"/>
              </a:rPr>
              <a:t>дюймнен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жақынырақ</a:t>
            </a:r>
            <a:r>
              <a:rPr lang="ru-RU" sz="3000" dirty="0">
                <a:latin typeface="Times New Roman" pitchFamily="18" charset="0"/>
                <a:cs typeface="Times New Roman" pitchFamily="18" charset="0"/>
              </a:rPr>
              <a:t>).</a:t>
            </a:r>
          </a:p>
          <a:p>
            <a:pPr lvl="0"/>
            <a:r>
              <a:rPr lang="ru-RU" sz="3000" dirty="0" err="1">
                <a:latin typeface="Times New Roman" pitchFamily="18" charset="0"/>
                <a:cs typeface="Times New Roman" pitchFamily="18" charset="0"/>
              </a:rPr>
              <a:t>Тетік</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шолудың</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кең</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алаңына</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ие</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және</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өз</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алдындағы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алыста</a:t>
            </a:r>
            <a:r>
              <a:rPr lang="ru-RU" sz="3000" dirty="0">
                <a:latin typeface="Times New Roman" pitchFamily="18" charset="0"/>
                <a:cs typeface="Times New Roman" pitchFamily="18" charset="0"/>
              </a:rPr>
              <a:t> тура </a:t>
            </a:r>
            <a:r>
              <a:rPr lang="ru-RU" sz="3000" dirty="0" err="1">
                <a:latin typeface="Times New Roman" pitchFamily="18" charset="0"/>
                <a:cs typeface="Times New Roman" pitchFamily="18" charset="0"/>
              </a:rPr>
              <a:t>тұрған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нысанға</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қарағанда</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өте</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жақын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нысанды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бүйірінен</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жақсы</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таба</a:t>
            </a:r>
            <a:r>
              <a:rPr lang="ru-RU" sz="3000" dirty="0">
                <a:latin typeface="Times New Roman" pitchFamily="18" charset="0"/>
                <a:cs typeface="Times New Roman" pitchFamily="18" charset="0"/>
              </a:rPr>
              <a:t> </a:t>
            </a:r>
            <a:r>
              <a:rPr lang="ru-RU" sz="3000" dirty="0" err="1">
                <a:latin typeface="Times New Roman" pitchFamily="18" charset="0"/>
                <a:cs typeface="Times New Roman" pitchFamily="18" charset="0"/>
              </a:rPr>
              <a:t>алады</a:t>
            </a:r>
            <a:r>
              <a:rPr lang="ru-RU" sz="3000" dirty="0">
                <a:latin typeface="Times New Roman" pitchFamily="18" charset="0"/>
                <a:cs typeface="Times New Roman" pitchFamily="18" charset="0"/>
              </a:rPr>
              <a:t>.</a:t>
            </a:r>
          </a:p>
          <a:p>
            <a:endParaRPr lang="ru-RU" dirty="0"/>
          </a:p>
        </p:txBody>
      </p:sp>
    </p:spTree>
    <p:extLst>
      <p:ext uri="{BB962C8B-B14F-4D97-AF65-F5344CB8AC3E}">
        <p14:creationId xmlns:p14="http://schemas.microsoft.com/office/powerpoint/2010/main" val="9569539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err="1"/>
              <a:t>Мысалы</a:t>
            </a:r>
            <a:r>
              <a:rPr lang="en-US" dirty="0"/>
              <a:t>: </a:t>
            </a:r>
            <a:r>
              <a:rPr lang="ru-RU" dirty="0"/>
              <a:t>Жар </a:t>
            </a:r>
            <a:r>
              <a:rPr lang="ru-RU" dirty="0" err="1"/>
              <a:t>алдында</a:t>
            </a:r>
            <a:r>
              <a:rPr lang="ru-RU" dirty="0"/>
              <a:t> </a:t>
            </a:r>
            <a:r>
              <a:rPr lang="ru-RU" dirty="0" err="1"/>
              <a:t>белгілі</a:t>
            </a:r>
            <a:r>
              <a:rPr lang="ru-RU" dirty="0"/>
              <a:t> </a:t>
            </a:r>
            <a:r>
              <a:rPr lang="ru-RU" dirty="0" err="1"/>
              <a:t>бір</a:t>
            </a:r>
            <a:r>
              <a:rPr lang="ru-RU" dirty="0"/>
              <a:t> </a:t>
            </a:r>
            <a:r>
              <a:rPr lang="ru-RU" dirty="0" err="1"/>
              <a:t>қашықтықта</a:t>
            </a:r>
            <a:r>
              <a:rPr lang="ru-RU" dirty="0"/>
              <a:t> </a:t>
            </a:r>
            <a:r>
              <a:rPr lang="ru-RU" dirty="0" err="1"/>
              <a:t>тоқтау</a:t>
            </a:r>
            <a:endParaRPr lang="ru-RU" dirty="0"/>
          </a:p>
        </p:txBody>
      </p:sp>
      <p:sp>
        <p:nvSpPr>
          <p:cNvPr id="3" name="Объект 2"/>
          <p:cNvSpPr>
            <a:spLocks noGrp="1"/>
          </p:cNvSpPr>
          <p:nvPr>
            <p:ph idx="1"/>
          </p:nvPr>
        </p:nvSpPr>
        <p:spPr>
          <a:xfrm>
            <a:off x="457200" y="1600200"/>
            <a:ext cx="8229600" cy="4709120"/>
          </a:xfrm>
        </p:spPr>
        <p:txBody>
          <a:bodyPr>
            <a:normAutofit fontScale="85000" lnSpcReduction="20000"/>
          </a:bodyPr>
          <a:lstStyle/>
          <a:p>
            <a:pPr marL="0" indent="0">
              <a:buNone/>
            </a:pPr>
            <a:r>
              <a:rPr lang="ru-RU" dirty="0"/>
              <a:t> </a:t>
            </a:r>
          </a:p>
          <a:p>
            <a:endParaRPr lang="ru-RU" dirty="0"/>
          </a:p>
          <a:p>
            <a:pPr marL="0" indent="0">
              <a:buNone/>
            </a:pPr>
            <a:r>
              <a:rPr lang="ru-RU" i="1" dirty="0"/>
              <a:t> </a:t>
            </a:r>
            <a:endParaRPr lang="ru-RU" dirty="0"/>
          </a:p>
          <a:p>
            <a:pPr marL="0" indent="0">
              <a:buNone/>
            </a:pPr>
            <a:r>
              <a:rPr lang="ru-RU" dirty="0"/>
              <a:t> </a:t>
            </a:r>
          </a:p>
          <a:p>
            <a:pPr marL="0" indent="0">
              <a:buNone/>
            </a:pPr>
            <a:r>
              <a:rPr lang="ru-RU" dirty="0"/>
              <a:t>Бұл </a:t>
            </a:r>
            <a:r>
              <a:rPr lang="ru-RU" dirty="0" err="1"/>
              <a:t>бағдарлама</a:t>
            </a:r>
            <a:r>
              <a:rPr lang="ru-RU" dirty="0"/>
              <a:t> </a:t>
            </a:r>
            <a:r>
              <a:rPr lang="ru-RU" dirty="0" err="1"/>
              <a:t>роботты</a:t>
            </a:r>
            <a:r>
              <a:rPr lang="ru-RU" dirty="0"/>
              <a:t>, </a:t>
            </a:r>
            <a:r>
              <a:rPr lang="ru-RU" dirty="0" err="1"/>
              <a:t>ультрадыбысты</a:t>
            </a:r>
            <a:r>
              <a:rPr lang="ru-RU" dirty="0"/>
              <a:t> </a:t>
            </a:r>
            <a:r>
              <a:rPr lang="ru-RU" dirty="0" err="1"/>
              <a:t>тетік</a:t>
            </a:r>
            <a:r>
              <a:rPr lang="ru-RU" dirty="0"/>
              <a:t> 10 </a:t>
            </a:r>
            <a:r>
              <a:rPr lang="ru-RU" dirty="0" err="1"/>
              <a:t>дюймнен</a:t>
            </a:r>
            <a:r>
              <a:rPr lang="ru-RU" dirty="0"/>
              <a:t> </a:t>
            </a:r>
            <a:r>
              <a:rPr lang="ru-RU" dirty="0" err="1"/>
              <a:t>жақын</a:t>
            </a:r>
            <a:r>
              <a:rPr lang="ru-RU" dirty="0"/>
              <a:t> </a:t>
            </a:r>
            <a:r>
              <a:rPr lang="ru-RU" dirty="0" err="1"/>
              <a:t>қашықтықта</a:t>
            </a:r>
            <a:r>
              <a:rPr lang="ru-RU" dirty="0"/>
              <a:t> </a:t>
            </a:r>
            <a:r>
              <a:rPr lang="ru-RU" dirty="0" err="1"/>
              <a:t>кез</a:t>
            </a:r>
            <a:r>
              <a:rPr lang="ru-RU" dirty="0"/>
              <a:t> </a:t>
            </a:r>
            <a:r>
              <a:rPr lang="ru-RU" dirty="0" err="1"/>
              <a:t>келген</a:t>
            </a:r>
            <a:r>
              <a:rPr lang="ru-RU" dirty="0"/>
              <a:t> </a:t>
            </a:r>
            <a:r>
              <a:rPr lang="ru-RU" dirty="0" err="1"/>
              <a:t>нәрсе</a:t>
            </a:r>
            <a:r>
              <a:rPr lang="ru-RU" dirty="0"/>
              <a:t> </a:t>
            </a:r>
            <a:r>
              <a:rPr lang="ru-RU" dirty="0" err="1"/>
              <a:t>таппағанша</a:t>
            </a:r>
            <a:r>
              <a:rPr lang="ru-RU" dirty="0"/>
              <a:t> </a:t>
            </a:r>
            <a:r>
              <a:rPr lang="ru-RU" dirty="0" err="1"/>
              <a:t>алдыға</a:t>
            </a:r>
            <a:r>
              <a:rPr lang="ru-RU" dirty="0"/>
              <a:t> </a:t>
            </a:r>
            <a:r>
              <a:rPr lang="ru-RU" dirty="0" err="1"/>
              <a:t>жылжуға</a:t>
            </a:r>
            <a:r>
              <a:rPr lang="ru-RU" dirty="0"/>
              <a:t> </a:t>
            </a:r>
            <a:r>
              <a:rPr lang="ru-RU" dirty="0" err="1"/>
              <a:t>күштейді</a:t>
            </a:r>
            <a:r>
              <a:rPr lang="ru-RU" dirty="0"/>
              <a:t>, </a:t>
            </a:r>
            <a:r>
              <a:rPr lang="ru-RU" dirty="0" err="1"/>
              <a:t>кейін</a:t>
            </a:r>
            <a:r>
              <a:rPr lang="ru-RU" dirty="0"/>
              <a:t> робот </a:t>
            </a:r>
            <a:r>
              <a:rPr lang="ru-RU" dirty="0" err="1"/>
              <a:t>тоқтайды</a:t>
            </a:r>
            <a:r>
              <a:rPr lang="ru-RU" dirty="0"/>
              <a:t>. </a:t>
            </a:r>
            <a:r>
              <a:rPr lang="ru-RU" dirty="0" err="1"/>
              <a:t>Бағдарлама</a:t>
            </a:r>
            <a:r>
              <a:rPr lang="ru-RU" dirty="0"/>
              <a:t>, «</a:t>
            </a:r>
            <a:r>
              <a:rPr lang="ru-RU" dirty="0" err="1"/>
              <a:t>Ультрадыбысты</a:t>
            </a:r>
            <a:r>
              <a:rPr lang="ru-RU" dirty="0"/>
              <a:t> </a:t>
            </a:r>
            <a:r>
              <a:rPr lang="ru-RU" dirty="0" err="1"/>
              <a:t>тетік</a:t>
            </a:r>
            <a:r>
              <a:rPr lang="ru-RU" dirty="0"/>
              <a:t> - </a:t>
            </a:r>
            <a:r>
              <a:rPr lang="ru-RU" dirty="0" err="1"/>
              <a:t>Салыстыру</a:t>
            </a:r>
            <a:r>
              <a:rPr lang="ru-RU" dirty="0"/>
              <a:t> - </a:t>
            </a:r>
            <a:r>
              <a:rPr lang="ru-RU" dirty="0" err="1"/>
              <a:t>Дюймдегі</a:t>
            </a:r>
            <a:r>
              <a:rPr lang="ru-RU" dirty="0"/>
              <a:t> </a:t>
            </a:r>
            <a:r>
              <a:rPr lang="ru-RU" dirty="0" err="1"/>
              <a:t>қашықтық</a:t>
            </a:r>
            <a:r>
              <a:rPr lang="ru-RU" dirty="0"/>
              <a:t>» </a:t>
            </a:r>
            <a:r>
              <a:rPr lang="ru-RU" dirty="0" err="1"/>
              <a:t>режимінде</a:t>
            </a:r>
            <a:r>
              <a:rPr lang="ru-RU" dirty="0"/>
              <a:t> </a:t>
            </a:r>
            <a:r>
              <a:rPr lang="ru-RU" dirty="0" err="1"/>
              <a:t>күту</a:t>
            </a:r>
            <a:r>
              <a:rPr lang="ru-RU" dirty="0"/>
              <a:t> </a:t>
            </a:r>
            <a:r>
              <a:rPr lang="ru-RU" dirty="0" err="1"/>
              <a:t>блогын</a:t>
            </a:r>
            <a:r>
              <a:rPr lang="ru-RU" dirty="0"/>
              <a:t> </a:t>
            </a:r>
            <a:r>
              <a:rPr lang="ru-RU" dirty="0" err="1"/>
              <a:t>пайдаланады</a:t>
            </a:r>
            <a:r>
              <a:rPr lang="ru-RU" dirty="0"/>
              <a:t> </a:t>
            </a:r>
            <a:r>
              <a:rPr lang="ru-RU" dirty="0" err="1"/>
              <a:t>және</a:t>
            </a:r>
            <a:r>
              <a:rPr lang="ru-RU" dirty="0"/>
              <a:t> табу </a:t>
            </a:r>
            <a:r>
              <a:rPr lang="ru-RU" dirty="0" err="1"/>
              <a:t>қашықтығы</a:t>
            </a:r>
            <a:r>
              <a:rPr lang="ru-RU" dirty="0"/>
              <a:t> 10 </a:t>
            </a:r>
            <a:r>
              <a:rPr lang="ru-RU" dirty="0" err="1"/>
              <a:t>дюймнен</a:t>
            </a:r>
            <a:r>
              <a:rPr lang="ru-RU" dirty="0"/>
              <a:t> </a:t>
            </a:r>
            <a:r>
              <a:rPr lang="ru-RU" dirty="0" err="1"/>
              <a:t>азды</a:t>
            </a:r>
            <a:r>
              <a:rPr lang="ru-RU" dirty="0"/>
              <a:t> </a:t>
            </a:r>
            <a:r>
              <a:rPr lang="ru-RU" dirty="0" err="1"/>
              <a:t>құрамайынша</a:t>
            </a:r>
            <a:r>
              <a:rPr lang="ru-RU" dirty="0"/>
              <a:t> </a:t>
            </a:r>
            <a:r>
              <a:rPr lang="ru-RU" dirty="0" err="1"/>
              <a:t>күтеді</a:t>
            </a:r>
            <a:r>
              <a:rPr lang="ru-RU" dirty="0"/>
              <a:t>. </a:t>
            </a:r>
            <a:r>
              <a:rPr lang="ru-RU" dirty="0" err="1"/>
              <a:t>Егер</a:t>
            </a:r>
            <a:r>
              <a:rPr lang="ru-RU" dirty="0"/>
              <a:t>, </a:t>
            </a:r>
            <a:r>
              <a:rPr lang="ru-RU" dirty="0" err="1"/>
              <a:t>ультрадыбысты</a:t>
            </a:r>
            <a:r>
              <a:rPr lang="ru-RU" dirty="0"/>
              <a:t> </a:t>
            </a:r>
            <a:r>
              <a:rPr lang="ru-RU" dirty="0" err="1"/>
              <a:t>тетік</a:t>
            </a:r>
            <a:r>
              <a:rPr lang="ru-RU" dirty="0"/>
              <a:t> </a:t>
            </a:r>
            <a:r>
              <a:rPr lang="ru-RU" dirty="0" err="1"/>
              <a:t>алдыға</a:t>
            </a:r>
            <a:r>
              <a:rPr lang="ru-RU" dirty="0"/>
              <a:t> </a:t>
            </a:r>
            <a:r>
              <a:rPr lang="ru-RU" dirty="0" err="1"/>
              <a:t>қаратылса</a:t>
            </a:r>
            <a:r>
              <a:rPr lang="ru-RU" dirty="0"/>
              <a:t>, робот </a:t>
            </a:r>
            <a:r>
              <a:rPr lang="ru-RU" dirty="0" err="1"/>
              <a:t>жарға</a:t>
            </a:r>
            <a:r>
              <a:rPr lang="ru-RU" dirty="0"/>
              <a:t> </a:t>
            </a:r>
            <a:r>
              <a:rPr lang="ru-RU" dirty="0" err="1"/>
              <a:t>дейін</a:t>
            </a:r>
            <a:r>
              <a:rPr lang="ru-RU" dirty="0"/>
              <a:t> </a:t>
            </a:r>
            <a:r>
              <a:rPr lang="ru-RU" dirty="0" err="1"/>
              <a:t>шамамен</a:t>
            </a:r>
            <a:r>
              <a:rPr lang="ru-RU" dirty="0"/>
              <a:t> 10 </a:t>
            </a:r>
            <a:r>
              <a:rPr lang="ru-RU" dirty="0" err="1"/>
              <a:t>дюймде</a:t>
            </a:r>
            <a:r>
              <a:rPr lang="ru-RU" dirty="0"/>
              <a:t> </a:t>
            </a:r>
            <a:r>
              <a:rPr lang="ru-RU" dirty="0" err="1"/>
              <a:t>тоқтайды</a:t>
            </a:r>
            <a:r>
              <a:rPr lang="ru-RU" dirty="0"/>
              <a:t>.</a:t>
            </a:r>
          </a:p>
          <a:p>
            <a:endParaRPr lang="ru-RU" dirty="0"/>
          </a:p>
        </p:txBody>
      </p:sp>
      <p:pic>
        <p:nvPicPr>
          <p:cNvPr id="5" name="Рисунок 4" descr="C:\Users\Aigul Sadvakassova\Desktop\робототехника\Робототехника КУРС\окулык\media\image146.jpeg"/>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72816"/>
            <a:ext cx="7488832" cy="1440160"/>
          </a:xfrm>
          <a:prstGeom prst="rect">
            <a:avLst/>
          </a:prstGeom>
          <a:noFill/>
          <a:ln>
            <a:noFill/>
          </a:ln>
        </p:spPr>
      </p:pic>
    </p:spTree>
    <p:extLst>
      <p:ext uri="{BB962C8B-B14F-4D97-AF65-F5344CB8AC3E}">
        <p14:creationId xmlns:p14="http://schemas.microsoft.com/office/powerpoint/2010/main" val="14093996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br>
              <a:rPr lang="en-US" dirty="0"/>
            </a:br>
            <a:br>
              <a:rPr lang="en-US" dirty="0"/>
            </a:br>
            <a:br>
              <a:rPr lang="en-US" dirty="0"/>
            </a:br>
            <a:r>
              <a:rPr lang="ru-RU" dirty="0" err="1"/>
              <a:t>Мысал</a:t>
            </a:r>
            <a:r>
              <a:rPr lang="ru-RU" dirty="0"/>
              <a:t> 2: </a:t>
            </a:r>
            <a:r>
              <a:rPr lang="ru-RU" dirty="0" err="1"/>
              <a:t>Жақын</a:t>
            </a:r>
            <a:r>
              <a:rPr lang="ru-RU" dirty="0"/>
              <a:t> </a:t>
            </a:r>
            <a:r>
              <a:rPr lang="ru-RU" dirty="0" err="1"/>
              <a:t>жерде</a:t>
            </a:r>
            <a:r>
              <a:rPr lang="ru-RU" dirty="0"/>
              <a:t> </a:t>
            </a:r>
            <a:r>
              <a:rPr lang="ru-RU" dirty="0" err="1"/>
              <a:t>нысан</a:t>
            </a:r>
            <a:r>
              <a:rPr lang="ru-RU" dirty="0"/>
              <a:t> </a:t>
            </a:r>
            <a:r>
              <a:rPr lang="ru-RU" dirty="0" err="1"/>
              <a:t>табылғанда</a:t>
            </a:r>
            <a:r>
              <a:rPr lang="ru-RU" dirty="0"/>
              <a:t>, </a:t>
            </a:r>
            <a:r>
              <a:rPr lang="ru-RU" dirty="0" err="1"/>
              <a:t>қауіп</a:t>
            </a:r>
            <a:r>
              <a:rPr lang="ru-RU" dirty="0"/>
              <a:t> </a:t>
            </a:r>
            <a:r>
              <a:rPr lang="ru-RU" dirty="0" err="1"/>
              <a:t>дабылын</a:t>
            </a:r>
            <a:r>
              <a:rPr lang="ru-RU" dirty="0"/>
              <a:t> беру</a:t>
            </a:r>
            <a:br>
              <a:rPr lang="en-US" dirty="0"/>
            </a:br>
            <a:br>
              <a:rPr lang="ru-RU" dirty="0"/>
            </a:br>
            <a:br>
              <a:rPr lang="ru-RU" dirty="0"/>
            </a:br>
            <a:endParaRPr lang="ru-RU" dirty="0"/>
          </a:p>
        </p:txBody>
      </p:sp>
      <p:sp>
        <p:nvSpPr>
          <p:cNvPr id="3" name="Объект 2"/>
          <p:cNvSpPr>
            <a:spLocks noGrp="1"/>
          </p:cNvSpPr>
          <p:nvPr>
            <p:ph idx="1"/>
          </p:nvPr>
        </p:nvSpPr>
        <p:spPr>
          <a:xfrm>
            <a:off x="457200" y="4653136"/>
            <a:ext cx="7859216" cy="1473027"/>
          </a:xfrm>
        </p:spPr>
        <p:txBody>
          <a:bodyPr/>
          <a:lstStyle/>
          <a:p>
            <a:endParaRPr lang="en-US" dirty="0"/>
          </a:p>
          <a:p>
            <a:endParaRPr lang="en-US" dirty="0"/>
          </a:p>
          <a:p>
            <a:endParaRPr lang="en-US" dirty="0"/>
          </a:p>
          <a:p>
            <a:endParaRPr lang="en-US" dirty="0"/>
          </a:p>
          <a:p>
            <a:endParaRPr lang="en-US" dirty="0"/>
          </a:p>
          <a:p>
            <a:endParaRPr lang="en-US" dirty="0"/>
          </a:p>
          <a:p>
            <a:endParaRPr lang="en-US" dirty="0"/>
          </a:p>
          <a:p>
            <a:endParaRPr lang="ru-RU" dirty="0"/>
          </a:p>
        </p:txBody>
      </p:sp>
      <p:pic>
        <p:nvPicPr>
          <p:cNvPr id="6" name="Рисунок 5" descr="C:\Users\Aigul Sadvakassova\Desktop\робототехника\Робототехника КУРС\окулык\media\image147.jpeg"/>
          <p:cNvPicPr/>
          <p:nvPr/>
        </p:nvPicPr>
        <p:blipFill>
          <a:blip r:embed="rId2">
            <a:extLst>
              <a:ext uri="{28A0092B-C50C-407E-A947-70E740481C1C}">
                <a14:useLocalDpi xmlns:a14="http://schemas.microsoft.com/office/drawing/2010/main" val="0"/>
              </a:ext>
            </a:extLst>
          </a:blip>
          <a:srcRect/>
          <a:stretch>
            <a:fillRect/>
          </a:stretch>
        </p:blipFill>
        <p:spPr bwMode="auto">
          <a:xfrm>
            <a:off x="1187624" y="1556792"/>
            <a:ext cx="6624736" cy="2520280"/>
          </a:xfrm>
          <a:prstGeom prst="rect">
            <a:avLst/>
          </a:prstGeom>
          <a:noFill/>
          <a:ln>
            <a:noFill/>
          </a:ln>
        </p:spPr>
      </p:pic>
      <p:sp>
        <p:nvSpPr>
          <p:cNvPr id="7" name="Прямоугольник 6"/>
          <p:cNvSpPr/>
          <p:nvPr/>
        </p:nvSpPr>
        <p:spPr>
          <a:xfrm>
            <a:off x="539552" y="4272677"/>
            <a:ext cx="8280920" cy="2031325"/>
          </a:xfrm>
          <a:prstGeom prst="rect">
            <a:avLst/>
          </a:prstGeom>
        </p:spPr>
        <p:txBody>
          <a:bodyPr wrap="square">
            <a:spAutoFit/>
          </a:bodyPr>
          <a:lstStyle/>
          <a:p>
            <a:r>
              <a:rPr lang="ru-RU" dirty="0"/>
              <a:t>Бұл </a:t>
            </a:r>
            <a:r>
              <a:rPr lang="ru-RU" dirty="0" err="1"/>
              <a:t>бағдарлама</a:t>
            </a:r>
            <a:r>
              <a:rPr lang="ru-RU" dirty="0"/>
              <a:t> </a:t>
            </a:r>
            <a:r>
              <a:rPr lang="ru-RU" dirty="0" err="1"/>
              <a:t>роботты</a:t>
            </a:r>
            <a:r>
              <a:rPr lang="ru-RU" dirty="0"/>
              <a:t>, </a:t>
            </a:r>
            <a:r>
              <a:rPr lang="ru-RU" dirty="0" err="1"/>
              <a:t>ультрадыбысты</a:t>
            </a:r>
            <a:r>
              <a:rPr lang="ru-RU" dirty="0"/>
              <a:t> </a:t>
            </a:r>
            <a:r>
              <a:rPr lang="ru-RU" dirty="0" err="1"/>
              <a:t>тетік</a:t>
            </a:r>
            <a:r>
              <a:rPr lang="ru-RU" dirty="0"/>
              <a:t> 50 </a:t>
            </a:r>
            <a:r>
              <a:rPr lang="ru-RU" dirty="0" err="1"/>
              <a:t>сантиметрден</a:t>
            </a:r>
            <a:r>
              <a:rPr lang="ru-RU" dirty="0"/>
              <a:t> </a:t>
            </a:r>
            <a:r>
              <a:rPr lang="ru-RU" dirty="0" err="1"/>
              <a:t>жақын</a:t>
            </a:r>
            <a:r>
              <a:rPr lang="ru-RU" dirty="0"/>
              <a:t> </a:t>
            </a:r>
            <a:r>
              <a:rPr lang="ru-RU" dirty="0" err="1"/>
              <a:t>қашықтықта</a:t>
            </a:r>
            <a:r>
              <a:rPr lang="ru-RU" dirty="0"/>
              <a:t> </a:t>
            </a:r>
            <a:r>
              <a:rPr lang="ru-RU" dirty="0" err="1"/>
              <a:t>нысанды</a:t>
            </a:r>
            <a:r>
              <a:rPr lang="ru-RU" dirty="0"/>
              <a:t> </a:t>
            </a:r>
            <a:r>
              <a:rPr lang="ru-RU" dirty="0" err="1"/>
              <a:t>тапқанда</a:t>
            </a:r>
            <a:r>
              <a:rPr lang="ru-RU" dirty="0"/>
              <a:t>, </a:t>
            </a:r>
            <a:r>
              <a:rPr lang="ru-RU" dirty="0" err="1"/>
              <a:t>әркез</a:t>
            </a:r>
            <a:r>
              <a:rPr lang="ru-RU" dirty="0"/>
              <a:t> </a:t>
            </a:r>
            <a:r>
              <a:rPr lang="ru-RU" dirty="0" err="1"/>
              <a:t>дабыл</a:t>
            </a:r>
            <a:r>
              <a:rPr lang="ru-RU" dirty="0"/>
              <a:t> </a:t>
            </a:r>
            <a:r>
              <a:rPr lang="ru-RU" dirty="0" err="1"/>
              <a:t>беруге</a:t>
            </a:r>
            <a:r>
              <a:rPr lang="ru-RU" dirty="0"/>
              <a:t> </a:t>
            </a:r>
            <a:r>
              <a:rPr lang="ru-RU" dirty="0" err="1"/>
              <a:t>күштейді</a:t>
            </a:r>
            <a:r>
              <a:rPr lang="ru-RU" dirty="0"/>
              <a:t>. </a:t>
            </a:r>
            <a:r>
              <a:rPr lang="ru-RU" dirty="0" err="1"/>
              <a:t>Бағдарлама</a:t>
            </a:r>
            <a:r>
              <a:rPr lang="ru-RU" dirty="0"/>
              <a:t>, </a:t>
            </a:r>
            <a:r>
              <a:rPr lang="ru-RU" dirty="0" err="1"/>
              <a:t>белгілі</a:t>
            </a:r>
            <a:r>
              <a:rPr lang="ru-RU" dirty="0"/>
              <a:t> </a:t>
            </a:r>
            <a:r>
              <a:rPr lang="ru-RU" dirty="0" err="1"/>
              <a:t>бір</a:t>
            </a:r>
            <a:r>
              <a:rPr lang="ru-RU" dirty="0"/>
              <a:t> </a:t>
            </a:r>
            <a:r>
              <a:rPr lang="ru-RU" dirty="0" err="1"/>
              <a:t>қашықтық</a:t>
            </a:r>
            <a:r>
              <a:rPr lang="ru-RU" dirty="0"/>
              <a:t> 50 </a:t>
            </a:r>
            <a:r>
              <a:rPr lang="ru-RU" dirty="0" err="1"/>
              <a:t>сантиметрден</a:t>
            </a:r>
            <a:r>
              <a:rPr lang="ru-RU" dirty="0"/>
              <a:t> </a:t>
            </a:r>
            <a:r>
              <a:rPr lang="ru-RU" dirty="0" err="1"/>
              <a:t>азды</a:t>
            </a:r>
            <a:r>
              <a:rPr lang="ru-RU" dirty="0"/>
              <a:t> </a:t>
            </a:r>
            <a:r>
              <a:rPr lang="ru-RU" dirty="0" err="1"/>
              <a:t>құрайтынын</a:t>
            </a:r>
            <a:r>
              <a:rPr lang="ru-RU" dirty="0"/>
              <a:t> </a:t>
            </a:r>
            <a:r>
              <a:rPr lang="ru-RU" dirty="0" err="1"/>
              <a:t>тексеру</a:t>
            </a:r>
            <a:r>
              <a:rPr lang="ru-RU" dirty="0"/>
              <a:t> </a:t>
            </a:r>
            <a:r>
              <a:rPr lang="ru-RU" dirty="0" err="1"/>
              <a:t>үшін</a:t>
            </a:r>
            <a:r>
              <a:rPr lang="ru-RU" dirty="0"/>
              <a:t> «</a:t>
            </a:r>
            <a:r>
              <a:rPr lang="ru-RU" dirty="0" err="1"/>
              <a:t>Ультрадыбысты</a:t>
            </a:r>
            <a:r>
              <a:rPr lang="ru-RU" dirty="0"/>
              <a:t> </a:t>
            </a:r>
            <a:r>
              <a:rPr lang="ru-RU" dirty="0" err="1"/>
              <a:t>тетік</a:t>
            </a:r>
            <a:r>
              <a:rPr lang="ru-RU" dirty="0"/>
              <a:t> - </a:t>
            </a:r>
            <a:r>
              <a:rPr lang="ru-RU" dirty="0" err="1"/>
              <a:t>Салыстыру</a:t>
            </a:r>
            <a:r>
              <a:rPr lang="ru-RU" dirty="0"/>
              <a:t> - </a:t>
            </a:r>
            <a:r>
              <a:rPr lang="ru-RU" dirty="0" err="1"/>
              <a:t>Сантиметрдегі</a:t>
            </a:r>
            <a:r>
              <a:rPr lang="ru-RU" dirty="0"/>
              <a:t> </a:t>
            </a:r>
            <a:r>
              <a:rPr lang="ru-RU" dirty="0" err="1"/>
              <a:t>қашықтық</a:t>
            </a:r>
            <a:r>
              <a:rPr lang="ru-RU" dirty="0"/>
              <a:t>» </a:t>
            </a:r>
            <a:r>
              <a:rPr lang="ru-RU" dirty="0" err="1"/>
              <a:t>режимінде</a:t>
            </a:r>
            <a:r>
              <a:rPr lang="ru-RU" dirty="0"/>
              <a:t> «</a:t>
            </a:r>
            <a:r>
              <a:rPr lang="ru-RU" dirty="0" err="1"/>
              <a:t>Егер</a:t>
            </a:r>
            <a:r>
              <a:rPr lang="ru-RU" dirty="0"/>
              <a:t> ... </a:t>
            </a:r>
            <a:r>
              <a:rPr lang="ru-RU" dirty="0" err="1"/>
              <a:t>онда</a:t>
            </a:r>
            <a:r>
              <a:rPr lang="ru-RU" dirty="0"/>
              <a:t>» </a:t>
            </a:r>
            <a:r>
              <a:rPr lang="ru-RU" dirty="0" err="1"/>
              <a:t>блогын</a:t>
            </a:r>
            <a:r>
              <a:rPr lang="ru-RU" dirty="0"/>
              <a:t> </a:t>
            </a:r>
            <a:r>
              <a:rPr lang="ru-RU" dirty="0" err="1"/>
              <a:t>қолданады</a:t>
            </a:r>
            <a:r>
              <a:rPr lang="ru-RU" dirty="0"/>
              <a:t>. </a:t>
            </a:r>
            <a:r>
              <a:rPr lang="ru-RU" dirty="0" err="1"/>
              <a:t>Егер</a:t>
            </a:r>
            <a:r>
              <a:rPr lang="ru-RU" dirty="0"/>
              <a:t> </a:t>
            </a:r>
            <a:r>
              <a:rPr lang="ru-RU" dirty="0" err="1"/>
              <a:t>бұл</a:t>
            </a:r>
            <a:r>
              <a:rPr lang="ru-RU" dirty="0"/>
              <a:t> </a:t>
            </a:r>
            <a:r>
              <a:rPr lang="ru-RU" dirty="0" err="1"/>
              <a:t>осылай</a:t>
            </a:r>
            <a:r>
              <a:rPr lang="ru-RU" dirty="0"/>
              <a:t> </a:t>
            </a:r>
            <a:r>
              <a:rPr lang="ru-RU" dirty="0" err="1"/>
              <a:t>болса</a:t>
            </a:r>
            <a:r>
              <a:rPr lang="ru-RU" dirty="0"/>
              <a:t>, «</a:t>
            </a:r>
            <a:r>
              <a:rPr lang="ru-RU" dirty="0" err="1"/>
              <a:t>Егер</a:t>
            </a:r>
            <a:r>
              <a:rPr lang="ru-RU" dirty="0"/>
              <a:t> ... </a:t>
            </a:r>
            <a:r>
              <a:rPr lang="ru-RU" dirty="0" err="1"/>
              <a:t>онда</a:t>
            </a:r>
            <a:r>
              <a:rPr lang="ru-RU" dirty="0"/>
              <a:t>» </a:t>
            </a:r>
            <a:r>
              <a:rPr lang="ru-RU" dirty="0" err="1"/>
              <a:t>дабыл</a:t>
            </a:r>
            <a:r>
              <a:rPr lang="ru-RU" dirty="0"/>
              <a:t> </a:t>
            </a:r>
            <a:r>
              <a:rPr lang="ru-RU" dirty="0" err="1"/>
              <a:t>береді</a:t>
            </a:r>
            <a:r>
              <a:rPr lang="ru-RU" dirty="0"/>
              <a:t>. «</a:t>
            </a:r>
            <a:r>
              <a:rPr lang="ru-RU" dirty="0" err="1"/>
              <a:t>Егер</a:t>
            </a:r>
            <a:r>
              <a:rPr lang="ru-RU" dirty="0"/>
              <a:t> ... </a:t>
            </a:r>
            <a:r>
              <a:rPr lang="ru-RU" dirty="0" err="1"/>
              <a:t>онда</a:t>
            </a:r>
            <a:r>
              <a:rPr lang="ru-RU" dirty="0"/>
              <a:t>» </a:t>
            </a:r>
            <a:r>
              <a:rPr lang="ru-RU" dirty="0" err="1"/>
              <a:t>блогы</a:t>
            </a:r>
            <a:r>
              <a:rPr lang="ru-RU" dirty="0"/>
              <a:t> </a:t>
            </a:r>
            <a:r>
              <a:rPr lang="ru-RU" dirty="0" err="1"/>
              <a:t>циклді</a:t>
            </a:r>
            <a:r>
              <a:rPr lang="ru-RU" dirty="0"/>
              <a:t> </a:t>
            </a:r>
            <a:r>
              <a:rPr lang="ru-RU" dirty="0" err="1"/>
              <a:t>жұмыс</a:t>
            </a:r>
            <a:r>
              <a:rPr lang="ru-RU" dirty="0"/>
              <a:t> </a:t>
            </a:r>
            <a:r>
              <a:rPr lang="ru-RU" dirty="0" err="1"/>
              <a:t>істейді</a:t>
            </a:r>
            <a:r>
              <a:rPr lang="ru-RU" dirty="0"/>
              <a:t>, </a:t>
            </a:r>
            <a:r>
              <a:rPr lang="ru-RU" dirty="0" err="1"/>
              <a:t>және</a:t>
            </a:r>
            <a:r>
              <a:rPr lang="ru-RU" dirty="0"/>
              <a:t> </a:t>
            </a:r>
            <a:r>
              <a:rPr lang="ru-RU" dirty="0" err="1"/>
              <a:t>тексеріс</a:t>
            </a:r>
            <a:r>
              <a:rPr lang="ru-RU" dirty="0"/>
              <a:t> </a:t>
            </a:r>
            <a:r>
              <a:rPr lang="ru-RU" dirty="0" err="1"/>
              <a:t>тұрақты</a:t>
            </a:r>
            <a:r>
              <a:rPr lang="ru-RU" dirty="0"/>
              <a:t> </a:t>
            </a:r>
            <a:r>
              <a:rPr lang="ru-RU" dirty="0" err="1"/>
              <a:t>өтіп</a:t>
            </a:r>
            <a:r>
              <a:rPr lang="ru-RU" dirty="0"/>
              <a:t> </a:t>
            </a:r>
            <a:r>
              <a:rPr lang="ru-RU" dirty="0" err="1"/>
              <a:t>тұрады</a:t>
            </a:r>
            <a:r>
              <a:rPr lang="ru-RU" dirty="0"/>
              <a:t>.</a:t>
            </a:r>
          </a:p>
        </p:txBody>
      </p:sp>
    </p:spTree>
    <p:extLst>
      <p:ext uri="{BB962C8B-B14F-4D97-AF65-F5344CB8AC3E}">
        <p14:creationId xmlns:p14="http://schemas.microsoft.com/office/powerpoint/2010/main" val="2400254415"/>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3790</TotalTime>
  <Words>754</Words>
  <Application>Microsoft Office PowerPoint</Application>
  <PresentationFormat>Экран (4:3)</PresentationFormat>
  <Paragraphs>65</Paragraphs>
  <Slides>12</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Tahoma</vt:lpstr>
      <vt:lpstr>Times New Roman</vt:lpstr>
      <vt:lpstr>Тема Office</vt:lpstr>
      <vt:lpstr>LEGO®MINDSTORMS®EV3. Ультрадыбысты тетікті пайдалану </vt:lpstr>
      <vt:lpstr>  Ультрадыбысты тетік, өз алдында тұрған нысанға дейінгі қашықтықты өлшей алады. Ол, шағылысқан дыбыс тетікке қайта оралуы үшін қажетті уақытты өлшеп, дыбыстық толқындарды жібере отырып орындайды. Дыбысты есту үшін дыбыс жиілігі өте жоғары («ультрадыбыс»).   Нысанға дейінгі қашықтықты дюйм немесе сантиметрмен өлшеуге болады. Сіз мұнымен, роботты жарға дейінгі белгілі бір қашықтықта тоқтауға күштеуге қолдана аласыз.            </vt:lpstr>
      <vt:lpstr>Презентация PowerPoint</vt:lpstr>
      <vt:lpstr>Сондай-ақ, ол эхолокатор ретінде жұмыс істейді және де дыбыс толқындарын күтіп, тапқан жағдайда бағдарламаны іске қоса алады. Мысалы, оқушылар жол қозғалысының мониторинг жүйесін жобалай алады және көліктердің арасындағы қашықтықты өлшей алады.     Ультрадыбысты датчик күнделікті өмірде технологиялардың қолдану принциптерін түсінуге мүмкіндік береді, мысалы, ол автоматты ашылатын есіктерде, автокөліктерде және өндірістік жүйелерде кеңінен қолданады. </vt:lpstr>
      <vt:lpstr>Презентация PowerPoint</vt:lpstr>
      <vt:lpstr>Презентация PowerPoint</vt:lpstr>
      <vt:lpstr> Ультрадыбысты тетікті пайдалану </vt:lpstr>
      <vt:lpstr>Мысалы: Жар алдында белгілі бір қашықтықта тоқтау</vt:lpstr>
      <vt:lpstr>   Мысал 2: Жақын жерде нысан табылғанда, қауіп дабылын беру   </vt:lpstr>
      <vt:lpstr>Презентация PowerPoint</vt:lpstr>
      <vt:lpstr>Презентация PowerPoint</vt:lpstr>
      <vt:lpstr>Қолданылған әдебиеттер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Деректерді өңдеуде процессорларды  параллель қолдану</dc:title>
  <dc:creator>23</dc:creator>
  <cp:lastModifiedBy>Карелхан Нурсауле</cp:lastModifiedBy>
  <cp:revision>451</cp:revision>
  <cp:lastPrinted>2020-01-29T03:16:21Z</cp:lastPrinted>
  <dcterms:created xsi:type="dcterms:W3CDTF">2015-06-01T09:04:29Z</dcterms:created>
  <dcterms:modified xsi:type="dcterms:W3CDTF">2021-11-10T18:09:44Z</dcterms:modified>
</cp:coreProperties>
</file>