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0" r:id="rId1"/>
  </p:sldMasterIdLst>
  <p:notesMasterIdLst>
    <p:notesMasterId r:id="rId15"/>
  </p:notesMasterIdLst>
  <p:handoutMasterIdLst>
    <p:handoutMasterId r:id="rId16"/>
  </p:handoutMasterIdLst>
  <p:sldIdLst>
    <p:sldId id="285" r:id="rId2"/>
    <p:sldId id="477" r:id="rId3"/>
    <p:sldId id="478" r:id="rId4"/>
    <p:sldId id="479" r:id="rId5"/>
    <p:sldId id="480" r:id="rId6"/>
    <p:sldId id="481" r:id="rId7"/>
    <p:sldId id="485" r:id="rId8"/>
    <p:sldId id="486" r:id="rId9"/>
    <p:sldId id="482" r:id="rId10"/>
    <p:sldId id="484" r:id="rId11"/>
    <p:sldId id="483" r:id="rId12"/>
    <p:sldId id="343" r:id="rId13"/>
    <p:sldId id="476"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B9DA"/>
    <a:srgbClr val="B3C9E3"/>
    <a:srgbClr val="B6CB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4660"/>
  </p:normalViewPr>
  <p:slideViewPr>
    <p:cSldViewPr>
      <p:cViewPr varScale="1">
        <p:scale>
          <a:sx n="68" d="100"/>
          <a:sy n="68" d="100"/>
        </p:scale>
        <p:origin x="148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9EF45D-1217-4EF8-B7BC-924A8736F2A4}" type="datetimeFigureOut">
              <a:rPr lang="ru-RU" smtClean="0"/>
              <a:t>11.11.2021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23809D-346D-4A16-9164-735B4A850B57}" type="slidenum">
              <a:rPr lang="ru-RU" smtClean="0"/>
              <a:t>‹#›</a:t>
            </a:fld>
            <a:endParaRPr lang="ru-RU"/>
          </a:p>
        </p:txBody>
      </p:sp>
    </p:spTree>
    <p:extLst>
      <p:ext uri="{BB962C8B-B14F-4D97-AF65-F5344CB8AC3E}">
        <p14:creationId xmlns:p14="http://schemas.microsoft.com/office/powerpoint/2010/main" val="806070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2F29B08-BB41-4F37-8520-F2678139B252}" type="datetimeFigureOut">
              <a:rPr lang="ru-RU"/>
              <a:pPr>
                <a:defRPr/>
              </a:pPr>
              <a:t>11.11.2021</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36C7349-8787-43CD-9C38-DE4D5F39D754}" type="slidenum">
              <a:rPr lang="ru-RU"/>
              <a:pPr>
                <a:defRPr/>
              </a:pPr>
              <a:t>‹#›</a:t>
            </a:fld>
            <a:endParaRPr lang="ru-RU" dirty="0"/>
          </a:p>
        </p:txBody>
      </p:sp>
    </p:spTree>
    <p:extLst>
      <p:ext uri="{BB962C8B-B14F-4D97-AF65-F5344CB8AC3E}">
        <p14:creationId xmlns:p14="http://schemas.microsoft.com/office/powerpoint/2010/main" val="4453457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936C7349-8787-43CD-9C38-DE4D5F39D754}" type="slidenum">
              <a:rPr lang="ru-RU" smtClean="0"/>
              <a:pPr>
                <a:defRPr/>
              </a:pPr>
              <a:t>1</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8" name="Нижний колонтитул 7"/>
          <p:cNvSpPr>
            <a:spLocks noGrp="1"/>
          </p:cNvSpPr>
          <p:nvPr>
            <p:ph type="ftr" sz="quarter" idx="11"/>
          </p:nvPr>
        </p:nvSpPr>
        <p:spPr/>
        <p:txBody>
          <a:bodyPr/>
          <a:lstStyle/>
          <a:p>
            <a:pPr>
              <a:defRPr/>
            </a:pPr>
            <a:endParaRPr lang="ru-RU" dirty="0"/>
          </a:p>
        </p:txBody>
      </p:sp>
      <p:sp>
        <p:nvSpPr>
          <p:cNvPr id="9" name="Номер слайда 8"/>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4" name="Нижний колонтитул 3"/>
          <p:cNvSpPr>
            <a:spLocks noGrp="1"/>
          </p:cNvSpPr>
          <p:nvPr>
            <p:ph type="ftr" sz="quarter" idx="11"/>
          </p:nvPr>
        </p:nvSpPr>
        <p:spPr/>
        <p:txBody>
          <a:bodyPr/>
          <a:lstStyle/>
          <a:p>
            <a:pPr>
              <a:defRPr/>
            </a:pPr>
            <a:endParaRPr lang="ru-RU" dirty="0"/>
          </a:p>
        </p:txBody>
      </p:sp>
      <p:sp>
        <p:nvSpPr>
          <p:cNvPr id="5" name="Номер слайда 4"/>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3" name="Нижний колонтитул 2"/>
          <p:cNvSpPr>
            <a:spLocks noGrp="1"/>
          </p:cNvSpPr>
          <p:nvPr>
            <p:ph type="ftr" sz="quarter" idx="11"/>
          </p:nvPr>
        </p:nvSpPr>
        <p:spPr/>
        <p:txBody>
          <a:bodyPr/>
          <a:lstStyle/>
          <a:p>
            <a:pPr>
              <a:defRPr/>
            </a:pPr>
            <a:endParaRPr lang="ru-RU" dirty="0"/>
          </a:p>
        </p:txBody>
      </p:sp>
      <p:sp>
        <p:nvSpPr>
          <p:cNvPr id="4" name="Номер слайда 3"/>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1512D4F-E5D5-4435-85AA-90CCC7E5F8A9}" type="slidenum">
              <a:rPr lang="ru-RU" smtClean="0"/>
              <a:pPr>
                <a:defRPr/>
              </a:pPr>
              <a:t>‹#›</a:t>
            </a:fld>
            <a:endParaRPr lang="ru-RU" dirty="0"/>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935705"/>
            <a:ext cx="7920880" cy="1872208"/>
          </a:xfrm>
          <a:effectLst>
            <a:outerShdw dist="20000" dir="5400000" rotWithShape="0">
              <a:srgbClr val="000000">
                <a:alpha val="37999"/>
              </a:srgbClr>
            </a:outerShdw>
          </a:effectLst>
        </p:spPr>
        <p:txBody>
          <a:bodyPr>
            <a:normAutofit/>
          </a:bodyPr>
          <a:lstStyle/>
          <a:p>
            <a:r>
              <a:rPr lang="kk-KZ" sz="3200" b="1" cap="all" dirty="0">
                <a:solidFill>
                  <a:schemeClr val="tx2"/>
                </a:solidFill>
                <a:latin typeface="Times New Roman" pitchFamily="18" charset="0"/>
                <a:cs typeface="Times New Roman" pitchFamily="18" charset="0"/>
              </a:rPr>
              <a:t>STEAM</a:t>
            </a:r>
            <a:r>
              <a:rPr lang="kk-KZ" dirty="0"/>
              <a:t> </a:t>
            </a:r>
            <a:r>
              <a:rPr lang="kk-KZ" sz="3200" b="1" cap="all" dirty="0">
                <a:solidFill>
                  <a:schemeClr val="tx2"/>
                </a:solidFill>
                <a:latin typeface="Times New Roman" pitchFamily="18" charset="0"/>
                <a:cs typeface="Times New Roman" pitchFamily="18" charset="0"/>
              </a:rPr>
              <a:t>және</a:t>
            </a:r>
            <a:r>
              <a:rPr lang="kk-KZ" dirty="0"/>
              <a:t> </a:t>
            </a:r>
            <a:r>
              <a:rPr lang="kk-KZ" sz="3200" b="1" cap="all" dirty="0">
                <a:solidFill>
                  <a:schemeClr val="tx2"/>
                </a:solidFill>
                <a:latin typeface="Times New Roman" pitchFamily="18" charset="0"/>
                <a:cs typeface="Times New Roman" pitchFamily="18" charset="0"/>
              </a:rPr>
              <a:t>STEM. </a:t>
            </a:r>
            <a:br>
              <a:rPr lang="kk-KZ" sz="3200" b="1" cap="all" dirty="0">
                <a:solidFill>
                  <a:schemeClr val="tx2"/>
                </a:solidFill>
                <a:latin typeface="Times New Roman" pitchFamily="18" charset="0"/>
                <a:cs typeface="Times New Roman" pitchFamily="18" charset="0"/>
              </a:rPr>
            </a:br>
            <a:r>
              <a:rPr lang="kk-KZ" sz="3200" b="1" cap="all" dirty="0">
                <a:solidFill>
                  <a:schemeClr val="tx2"/>
                </a:solidFill>
                <a:latin typeface="Times New Roman" pitchFamily="18" charset="0"/>
                <a:cs typeface="Times New Roman" pitchFamily="18" charset="0"/>
              </a:rPr>
              <a:t>LEGO Education WeDo 2.0</a:t>
            </a:r>
            <a:br>
              <a:rPr lang="ru-RU" sz="3200" b="1" cap="all" dirty="0">
                <a:solidFill>
                  <a:schemeClr val="tx2"/>
                </a:solidFill>
                <a:latin typeface="Times New Roman" pitchFamily="18" charset="0"/>
                <a:cs typeface="Times New Roman" pitchFamily="18" charset="0"/>
              </a:rPr>
            </a:br>
            <a:r>
              <a:rPr lang="ru-RU" sz="3200" b="1" cap="all" dirty="0">
                <a:solidFill>
                  <a:schemeClr val="tx2"/>
                </a:solidFill>
                <a:latin typeface="Times New Roman" pitchFamily="18" charset="0"/>
                <a:cs typeface="Times New Roman" pitchFamily="18" charset="0"/>
              </a:rPr>
              <a:t>ж</a:t>
            </a:r>
            <a:r>
              <a:rPr lang="kk-KZ" sz="3200" b="1" cap="all" dirty="0">
                <a:solidFill>
                  <a:schemeClr val="tx2"/>
                </a:solidFill>
                <a:latin typeface="Times New Roman" pitchFamily="18" charset="0"/>
                <a:cs typeface="Times New Roman" pitchFamily="18" charset="0"/>
              </a:rPr>
              <a:t>әне Spike ™ Prime </a:t>
            </a:r>
            <a:endParaRPr lang="en-US" sz="3200" b="1" cap="all" dirty="0">
              <a:solidFill>
                <a:schemeClr val="tx2"/>
              </a:solidFill>
              <a:latin typeface="Times New Roman" pitchFamily="18" charset="0"/>
              <a:cs typeface="Times New Roman" pitchFamily="18" charset="0"/>
            </a:endParaRPr>
          </a:p>
        </p:txBody>
      </p:sp>
      <p:sp>
        <p:nvSpPr>
          <p:cNvPr id="5" name="Прямоугольник 4"/>
          <p:cNvSpPr/>
          <p:nvPr/>
        </p:nvSpPr>
        <p:spPr>
          <a:xfrm>
            <a:off x="683568" y="332656"/>
            <a:ext cx="8136904" cy="369332"/>
          </a:xfrm>
          <a:prstGeom prst="rect">
            <a:avLst/>
          </a:prstGeom>
        </p:spPr>
        <p:txBody>
          <a:bodyPr wrap="square">
            <a:spAutoFit/>
          </a:bodyPr>
          <a:lstStyle/>
          <a:p>
            <a:pPr algn="ctr"/>
            <a:r>
              <a:rPr lang="kk-KZ" b="1" dirty="0">
                <a:latin typeface="Times New Roman" pitchFamily="18" charset="0"/>
                <a:cs typeface="Times New Roman" pitchFamily="18" charset="0"/>
              </a:rPr>
              <a:t>Л.Н. Гумилев атындағы Еуразия ұлттық университеті</a:t>
            </a:r>
            <a:endParaRPr lang="ru-RU" dirty="0">
              <a:latin typeface="Times New Roman" pitchFamily="18" charset="0"/>
              <a:cs typeface="Times New Roman" pitchFamily="18" charset="0"/>
            </a:endParaRPr>
          </a:p>
        </p:txBody>
      </p:sp>
      <p:pic>
        <p:nvPicPr>
          <p:cNvPr id="6" name="Рисунок 5"/>
          <p:cNvPicPr/>
          <p:nvPr/>
        </p:nvPicPr>
        <p:blipFill>
          <a:blip r:embed="rId3" cstate="print"/>
          <a:srcRect/>
          <a:stretch>
            <a:fillRect/>
          </a:stretch>
        </p:blipFill>
        <p:spPr bwMode="auto">
          <a:xfrm>
            <a:off x="3793241" y="3032957"/>
            <a:ext cx="1557518" cy="1224136"/>
          </a:xfrm>
          <a:prstGeom prst="rect">
            <a:avLst/>
          </a:prstGeom>
          <a:noFill/>
          <a:ln w="9525">
            <a:noFill/>
            <a:miter lim="800000"/>
            <a:headEnd/>
            <a:tailEnd/>
          </a:ln>
        </p:spPr>
      </p:pic>
      <p:sp>
        <p:nvSpPr>
          <p:cNvPr id="7" name="Прямоугольник 6">
            <a:extLst>
              <a:ext uri="{FF2B5EF4-FFF2-40B4-BE49-F238E27FC236}">
                <a16:creationId xmlns:a16="http://schemas.microsoft.com/office/drawing/2014/main" id="{99827A0E-4B7C-4650-9B53-AD0D5C96A689}"/>
              </a:ext>
            </a:extLst>
          </p:cNvPr>
          <p:cNvSpPr>
            <a:spLocks noChangeArrowheads="1"/>
          </p:cNvSpPr>
          <p:nvPr/>
        </p:nvSpPr>
        <p:spPr bwMode="auto">
          <a:xfrm>
            <a:off x="2643026" y="5274595"/>
            <a:ext cx="42179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altLang="kk-KZ" dirty="0">
                <a:solidFill>
                  <a:srgbClr val="242424"/>
                </a:solidFill>
                <a:latin typeface="Tahoma" panose="020B0604030504040204" pitchFamily="34" charset="0"/>
                <a:cs typeface="Calibri" panose="020F0502020204030204" pitchFamily="34" charset="0"/>
              </a:rPr>
              <a:t>Лектор: Информатика </a:t>
            </a:r>
            <a:r>
              <a:rPr lang="ru-RU" altLang="kk-KZ" dirty="0" err="1">
                <a:solidFill>
                  <a:srgbClr val="242424"/>
                </a:solidFill>
                <a:latin typeface="Tahoma" panose="020B0604030504040204" pitchFamily="34" charset="0"/>
                <a:cs typeface="Calibri" panose="020F0502020204030204" pitchFamily="34" charset="0"/>
              </a:rPr>
              <a:t>кафедрасының</a:t>
            </a:r>
            <a:r>
              <a:rPr lang="ru-RU" altLang="kk-KZ" dirty="0">
                <a:solidFill>
                  <a:srgbClr val="242424"/>
                </a:solidFill>
                <a:latin typeface="Tahoma" panose="020B0604030504040204" pitchFamily="34" charset="0"/>
                <a:cs typeface="Calibri" panose="020F0502020204030204" pitchFamily="34" charset="0"/>
              </a:rPr>
              <a:t> </a:t>
            </a:r>
            <a:r>
              <a:rPr lang="ru-RU" altLang="kk-KZ" dirty="0" err="1">
                <a:solidFill>
                  <a:srgbClr val="242424"/>
                </a:solidFill>
                <a:latin typeface="Tahoma" panose="020B0604030504040204" pitchFamily="34" charset="0"/>
                <a:cs typeface="Calibri" panose="020F0502020204030204" pitchFamily="34" charset="0"/>
              </a:rPr>
              <a:t>доценті</a:t>
            </a:r>
            <a:r>
              <a:rPr lang="ru-RU" altLang="kk-KZ" dirty="0">
                <a:solidFill>
                  <a:srgbClr val="242424"/>
                </a:solidFill>
                <a:latin typeface="Tahoma" panose="020B0604030504040204" pitchFamily="34" charset="0"/>
                <a:cs typeface="Calibri" panose="020F0502020204030204" pitchFamily="34" charset="0"/>
              </a:rPr>
              <a:t>, </a:t>
            </a:r>
            <a:r>
              <a:rPr lang="en-US" altLang="kk-KZ" dirty="0">
                <a:solidFill>
                  <a:srgbClr val="242424"/>
                </a:solidFill>
                <a:latin typeface="Tahoma" panose="020B0604030504040204" pitchFamily="34" charset="0"/>
                <a:cs typeface="Calibri" panose="020F0502020204030204" pitchFamily="34" charset="0"/>
              </a:rPr>
              <a:t>PhD </a:t>
            </a:r>
            <a:r>
              <a:rPr lang="ru-RU" altLang="kk-KZ" dirty="0">
                <a:solidFill>
                  <a:srgbClr val="242424"/>
                </a:solidFill>
                <a:latin typeface="Tahoma" panose="020B0604030504040204" pitchFamily="34" charset="0"/>
                <a:cs typeface="Calibri" panose="020F0502020204030204" pitchFamily="34" charset="0"/>
              </a:rPr>
              <a:t>Карелхан Н. </a:t>
            </a:r>
            <a:endParaRPr lang="ru-RU" altLang="kk-K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a:t>LEGO ® Education WeDo 2.0</a:t>
            </a:r>
            <a:br>
              <a:rPr lang="ru-RU" dirty="0"/>
            </a:br>
            <a:endParaRPr lang="ru-RU" dirty="0"/>
          </a:p>
        </p:txBody>
      </p:sp>
      <p:pic>
        <p:nvPicPr>
          <p:cNvPr id="4" name="Объект 3"/>
          <p:cNvPicPr>
            <a:picLocks noGrp="1" noChangeAspect="1"/>
          </p:cNvPicPr>
          <p:nvPr>
            <p:ph idx="1"/>
          </p:nvPr>
        </p:nvPicPr>
        <p:blipFill>
          <a:blip r:embed="rId2"/>
          <a:stretch>
            <a:fillRect/>
          </a:stretch>
        </p:blipFill>
        <p:spPr>
          <a:xfrm>
            <a:off x="1953388" y="2204864"/>
            <a:ext cx="5237224" cy="3530277"/>
          </a:xfrm>
          <a:prstGeom prst="rect">
            <a:avLst/>
          </a:prstGeom>
        </p:spPr>
      </p:pic>
    </p:spTree>
    <p:extLst>
      <p:ext uri="{BB962C8B-B14F-4D97-AF65-F5344CB8AC3E}">
        <p14:creationId xmlns:p14="http://schemas.microsoft.com/office/powerpoint/2010/main" val="3824761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a:t>LEGO Education Spike ™ Prime</a:t>
            </a:r>
            <a:br>
              <a:rPr lang="ru-RU" dirty="0"/>
            </a:br>
            <a:endParaRPr lang="ru-RU" dirty="0"/>
          </a:p>
        </p:txBody>
      </p:sp>
      <p:sp>
        <p:nvSpPr>
          <p:cNvPr id="3" name="Объект 2"/>
          <p:cNvSpPr>
            <a:spLocks noGrp="1"/>
          </p:cNvSpPr>
          <p:nvPr>
            <p:ph idx="1"/>
          </p:nvPr>
        </p:nvSpPr>
        <p:spPr/>
        <p:txBody>
          <a:bodyPr>
            <a:normAutofit fontScale="77500" lnSpcReduction="20000"/>
          </a:bodyPr>
          <a:lstStyle/>
          <a:p>
            <a:pPr algn="just"/>
            <a:r>
              <a:rPr lang="kk-KZ" dirty="0">
                <a:solidFill>
                  <a:srgbClr val="000000"/>
                </a:solidFill>
                <a:latin typeface="Times New Roman" panose="02020603050405020304" pitchFamily="18" charset="0"/>
                <a:ea typeface="Times New Roman" panose="02020603050405020304" pitchFamily="18" charset="0"/>
              </a:rPr>
              <a:t>LEGO Education Spike ™ Prime жиынтығы 5-7 сынып оқушыларына сәтті оқу мен өмір сүру үшін маңызды STEAM құзыреттіліктерін қалыптастыруға көмектесу үшін жасалған. Spike Prime сіздің балаңызды сыни тұрғыдан ойлауға және күрделі мәселелерді шешуге көмектесетін оқу және ойын жобаларымен айналысуға көмектеседі. LEGO-ның түрлі-түсті бөлшектерін, ыңғайлы және функционалды ақылды электрониканы және интуитивті Scratch бағдарламалау тілін біріктіретін жиынтық дамудың шексіз мүмкіндіктерін ашады. SPIKE Prime бағдарламалау дағдыларын қоса алғанда, XXI ғасырдың негізгі құзыреттерін табысты игеруді қамтамасыз етеді.</a:t>
            </a:r>
            <a:endParaRPr lang="ru-RU" sz="2800"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1417834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p:cNvSpPr>
          <p:nvPr>
            <p:ph idx="1"/>
          </p:nvPr>
        </p:nvSpPr>
        <p:spPr>
          <a:xfrm>
            <a:off x="457200" y="692696"/>
            <a:ext cx="8229600" cy="5433467"/>
          </a:xfrm>
        </p:spPr>
        <p:txBody>
          <a:bodyPr/>
          <a:lstStyle/>
          <a:p>
            <a:pPr>
              <a:buFont typeface="Arial" charset="0"/>
              <a:buNone/>
            </a:pPr>
            <a:endParaRPr lang="kk-KZ" dirty="0"/>
          </a:p>
          <a:p>
            <a:pPr algn="ctr">
              <a:buFont typeface="Arial" charset="0"/>
              <a:buNone/>
            </a:pPr>
            <a:endParaRPr lang="kk-KZ" sz="4400" b="1" dirty="0">
              <a:solidFill>
                <a:schemeClr val="tx2"/>
              </a:solidFill>
              <a:latin typeface="Times New Roman" pitchFamily="18" charset="0"/>
            </a:endParaRPr>
          </a:p>
          <a:p>
            <a:pPr algn="ctr">
              <a:buFont typeface="Arial" charset="0"/>
              <a:buNone/>
            </a:pPr>
            <a:r>
              <a:rPr lang="kk-KZ" sz="4400" b="1" dirty="0">
                <a:solidFill>
                  <a:schemeClr val="tx2"/>
                </a:solidFill>
                <a:latin typeface="Times New Roman" pitchFamily="18" charset="0"/>
              </a:rPr>
              <a:t>Назар аударып </a:t>
            </a:r>
          </a:p>
          <a:p>
            <a:pPr algn="ctr">
              <a:buFont typeface="Arial" charset="0"/>
              <a:buNone/>
            </a:pPr>
            <a:r>
              <a:rPr lang="kk-KZ" sz="4400" b="1" dirty="0">
                <a:solidFill>
                  <a:schemeClr val="tx2"/>
                </a:solidFill>
                <a:latin typeface="Times New Roman" pitchFamily="18" charset="0"/>
              </a:rPr>
              <a:t>тыңдағандарыңызға</a:t>
            </a:r>
          </a:p>
          <a:p>
            <a:pPr algn="ctr">
              <a:buFont typeface="Arial" charset="0"/>
              <a:buNone/>
            </a:pPr>
            <a:r>
              <a:rPr lang="kk-KZ" sz="4400" b="1" dirty="0">
                <a:solidFill>
                  <a:schemeClr val="tx2"/>
                </a:solidFill>
                <a:latin typeface="Times New Roman" pitchFamily="18" charset="0"/>
              </a:rPr>
              <a:t> рақмет</a:t>
            </a:r>
            <a:r>
              <a:rPr lang="en-US" sz="4400" b="1" dirty="0">
                <a:solidFill>
                  <a:schemeClr val="tx2"/>
                </a:solidFill>
                <a:latin typeface="Times New Roman" pitchFamily="18" charset="0"/>
              </a:rPr>
              <a:t>!</a:t>
            </a:r>
            <a:endParaRPr lang="ru-RU" sz="4400" b="1" dirty="0">
              <a:solidFill>
                <a:schemeClr val="tx2"/>
              </a:solidFill>
              <a:latin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8229600" cy="1143000"/>
          </a:xfrm>
        </p:spPr>
        <p:txBody>
          <a:bodyPr>
            <a:normAutofit fontScale="90000"/>
          </a:bodyPr>
          <a:lstStyle/>
          <a:p>
            <a:r>
              <a:rPr lang="kk-KZ" dirty="0"/>
              <a:t>Қолданылған әдебиеттер</a:t>
            </a:r>
            <a:br>
              <a:rPr lang="kk-KZ" dirty="0"/>
            </a:br>
            <a:endParaRPr lang="ru-RU" dirty="0"/>
          </a:p>
        </p:txBody>
      </p:sp>
      <p:sp>
        <p:nvSpPr>
          <p:cNvPr id="3" name="Объект 2"/>
          <p:cNvSpPr>
            <a:spLocks noGrp="1"/>
          </p:cNvSpPr>
          <p:nvPr>
            <p:ph idx="1"/>
          </p:nvPr>
        </p:nvSpPr>
        <p:spPr/>
        <p:txBody>
          <a:bodyPr>
            <a:normAutofit fontScale="70000" lnSpcReduction="20000"/>
          </a:bodyPr>
          <a:lstStyle/>
          <a:p>
            <a:pPr marL="514350" indent="-514350">
              <a:buFont typeface="+mj-lt"/>
              <a:buAutoNum type="arabicPeriod"/>
            </a:pPr>
            <a:r>
              <a:rPr lang="en-US" u="sng" dirty="0"/>
              <a:t>https://education.lego.com/ </a:t>
            </a:r>
            <a:endParaRPr lang="kk-KZ" u="sng" dirty="0"/>
          </a:p>
          <a:p>
            <a:pPr marL="514350" indent="-514350">
              <a:buFont typeface="+mj-lt"/>
              <a:buAutoNum type="arabicPeriod"/>
            </a:pPr>
            <a:r>
              <a:rPr lang="en-US" dirty="0"/>
              <a:t>https://informburo.kz/stati/sofiya-robot-kotoryy-vyglyadit-kak-chelovek-national-geographic.html</a:t>
            </a:r>
          </a:p>
          <a:p>
            <a:pPr marL="514350" indent="-514350">
              <a:buFont typeface="+mj-lt"/>
              <a:buAutoNum type="arabicPeriod"/>
            </a:pPr>
            <a:r>
              <a:rPr lang="kk-KZ" sz="3200" u="sng" dirty="0"/>
              <a:t>https://www.virtualroboticstoolkit.com/documentation/sections/19/articles/98</a:t>
            </a:r>
          </a:p>
          <a:p>
            <a:pPr marL="514350" indent="-514350">
              <a:buFont typeface="+mj-lt"/>
              <a:buAutoNum type="arabicPeriod"/>
            </a:pPr>
            <a:r>
              <a:rPr lang="en-US" sz="3200" dirty="0"/>
              <a:t>https://informburo.kz/stati/sofiya-robot-kotoryy-vyglyadit-kak-chelovek-national-geographic.html</a:t>
            </a:r>
            <a:endParaRPr lang="ru-RU" sz="3200" dirty="0"/>
          </a:p>
          <a:p>
            <a:pPr marL="514350" indent="-514350">
              <a:buFont typeface="+mj-lt"/>
              <a:buAutoNum type="arabicPeriod"/>
            </a:pPr>
            <a:r>
              <a:rPr lang="ru-RU" sz="3200" dirty="0"/>
              <a:t> </a:t>
            </a:r>
            <a:r>
              <a:rPr lang="kk-KZ" sz="3200" dirty="0"/>
              <a:t>LEGO EV3 бойынша оқу құралы роботты техника бойынша біліктілікті арттыру курстары бағдарламасына арналған, «Халықаралық ақпараттық технологиялар университеті» АҚ, Алматы, 2016</a:t>
            </a:r>
          </a:p>
          <a:p>
            <a:pPr marL="514350" indent="-514350">
              <a:buFont typeface="+mj-lt"/>
              <a:buAutoNum type="arabicPeriod"/>
            </a:pPr>
            <a:r>
              <a:rPr lang="kk-KZ" sz="3200" dirty="0"/>
              <a:t> Lego Education https://education.lego.com/ru-ru/downloads/mindstorms-ev3/curriculum      //18.06.2020</a:t>
            </a:r>
          </a:p>
          <a:p>
            <a:pPr marL="514350" indent="-514350">
              <a:buFont typeface="+mj-lt"/>
              <a:buAutoNum type="arabicPeriod"/>
            </a:pPr>
            <a:r>
              <a:rPr lang="kk-KZ" sz="3200" dirty="0"/>
              <a:t> https://leally.ru/kk/chem-otkryt-fajjl/spravochnik-funkcii-arduino-yazyki-programmirovaniya/ //18.06.2020</a:t>
            </a:r>
            <a:endParaRPr lang="ru-RU" sz="3200" dirty="0"/>
          </a:p>
          <a:p>
            <a:pPr marL="514350" indent="-514350">
              <a:buFont typeface="+mj-lt"/>
              <a:buAutoNum type="arabicPeriod"/>
            </a:pPr>
            <a:endParaRPr lang="kk-KZ" dirty="0"/>
          </a:p>
          <a:p>
            <a:pPr marL="514350" indent="-514350">
              <a:buFont typeface="+mj-lt"/>
              <a:buAutoNum type="arabicPeriod"/>
            </a:pPr>
            <a:endParaRPr lang="ru-RU" dirty="0"/>
          </a:p>
          <a:p>
            <a:endParaRPr lang="ru-RU" dirty="0"/>
          </a:p>
        </p:txBody>
      </p:sp>
    </p:spTree>
    <p:extLst>
      <p:ext uri="{BB962C8B-B14F-4D97-AF65-F5344CB8AC3E}">
        <p14:creationId xmlns:p14="http://schemas.microsoft.com/office/powerpoint/2010/main" val="915870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sz="2900" b="1" cap="all" dirty="0">
                <a:solidFill>
                  <a:schemeClr val="tx2"/>
                </a:solidFill>
                <a:latin typeface="Times New Roman" pitchFamily="18" charset="0"/>
                <a:cs typeface="Times New Roman" pitchFamily="18" charset="0"/>
              </a:rPr>
              <a:t>STEM</a:t>
            </a:r>
            <a:endParaRPr lang="ru-RU" sz="2900" b="1" cap="all" dirty="0">
              <a:solidFill>
                <a:schemeClr val="tx2"/>
              </a:solidFill>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85000" lnSpcReduction="20000"/>
          </a:bodyPr>
          <a:lstStyle/>
          <a:p>
            <a:pPr marL="0" indent="0">
              <a:buNone/>
            </a:pPr>
            <a:r>
              <a:rPr lang="kk-KZ" i="1" dirty="0"/>
              <a:t>STEM- білім беру </a:t>
            </a:r>
            <a:r>
              <a:rPr lang="kk-KZ" dirty="0"/>
              <a:t>инженерлік шығармашылық пен математика, жаратылыстану ғылымдары мен технологиялардың кіріктірілуі негізінде жоба және пәнаралық амалдарды байланыстыратын жаңаша ойлау және жаңа технологияларға бағытталған ғылымдардың бірігуі. </a:t>
            </a:r>
            <a:r>
              <a:rPr lang="kk-KZ" i="1" dirty="0"/>
              <a:t>Ол білім алушының  </a:t>
            </a:r>
            <a:r>
              <a:rPr lang="kk-KZ" dirty="0"/>
              <a:t>сыни тұрғыдан ойлау, ғылыми-техникалық білімді күнделікті өмірде пайдалану, белсенді қарым-қатынас құру және командамен жұмыс жасау, техникалық пәндерге қызығушылықты арттыру, жобаларға креативті және жаңашыл көзқарас, оқу мен карьераның ұштасуына мүмкіндік береді.</a:t>
            </a:r>
            <a:endParaRPr lang="ru-RU" dirty="0"/>
          </a:p>
          <a:p>
            <a:endParaRPr lang="ru-RU" dirty="0"/>
          </a:p>
        </p:txBody>
      </p:sp>
    </p:spTree>
    <p:extLst>
      <p:ext uri="{BB962C8B-B14F-4D97-AF65-F5344CB8AC3E}">
        <p14:creationId xmlns:p14="http://schemas.microsoft.com/office/powerpoint/2010/main" val="4238786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268760"/>
            <a:ext cx="8229600" cy="4525963"/>
          </a:xfrm>
        </p:spPr>
        <p:txBody>
          <a:bodyPr/>
          <a:lstStyle/>
          <a:p>
            <a:pPr marL="0" indent="0">
              <a:buNone/>
            </a:pPr>
            <a:r>
              <a:rPr lang="kk-KZ" dirty="0">
                <a:latin typeface="Times New Roman" panose="02020603050405020304" pitchFamily="18" charset="0"/>
                <a:cs typeface="Times New Roman" panose="02020603050405020304" pitchFamily="18" charset="0"/>
              </a:rPr>
              <a:t>STEM - сауаттылықты дамытуға және әлемдік экономикадағы бәсекеге қабілеттілікке ықпал ететін нық байланыстарды орнату. Қазір бұл түсініктің жаңа нұсқалары пайда болды, солардың ішінде анағұрлым кең таралғаны STEAM (ғылым, технологиялар, инженерия, өнер және математика)</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000161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sz="2900" b="1" cap="all" dirty="0">
                <a:solidFill>
                  <a:schemeClr val="tx2"/>
                </a:solidFill>
                <a:latin typeface="Times New Roman" pitchFamily="18" charset="0"/>
                <a:cs typeface="Times New Roman" pitchFamily="18" charset="0"/>
              </a:rPr>
              <a:t>STEАM</a:t>
            </a:r>
            <a:endParaRPr lang="ru-RU" sz="2900" b="1" cap="all" dirty="0">
              <a:solidFill>
                <a:schemeClr val="tx2"/>
              </a:solidFill>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20000"/>
          </a:bodyPr>
          <a:lstStyle/>
          <a:p>
            <a:r>
              <a:rPr lang="kk-KZ" dirty="0"/>
              <a:t>Қазіргі кезде STEАM-білім беру жүзеге асуда. Бұл 2016-2019 жылдарға арналған білім беру мен ғылымды дамытудың мемлекеттік бағдарламасы аясында STEАM мән‐мәтінінде көрсетілген орта білім мазмұнын жаңартуға көшудің дәлелі. Жаңа білім саясатын жүзеге асыру мақсатында жаңа технологияларды, ғылыми инновацияларды, өнер және математикалық модельдеуді дамытуға бағытталған STEAM элементтерін оқу бағдарламаларына қосу жоспарлануда.</a:t>
            </a:r>
            <a:endParaRPr lang="ru-RU" dirty="0"/>
          </a:p>
        </p:txBody>
      </p:sp>
    </p:spTree>
    <p:extLst>
      <p:ext uri="{BB962C8B-B14F-4D97-AF65-F5344CB8AC3E}">
        <p14:creationId xmlns:p14="http://schemas.microsoft.com/office/powerpoint/2010/main" val="2721976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sz="2900" b="1" cap="all" dirty="0">
                <a:solidFill>
                  <a:schemeClr val="tx2"/>
                </a:solidFill>
                <a:latin typeface="Times New Roman" pitchFamily="18" charset="0"/>
                <a:cs typeface="Times New Roman" pitchFamily="18" charset="0"/>
              </a:rPr>
              <a:t>STEAM</a:t>
            </a:r>
            <a:endParaRPr lang="ru-RU" sz="2900" b="1" cap="all" dirty="0">
              <a:solidFill>
                <a:schemeClr val="tx2"/>
              </a:solidFill>
              <a:latin typeface="Times New Roman" pitchFamily="18" charset="0"/>
              <a:cs typeface="Times New Roman" pitchFamily="18" charset="0"/>
            </a:endParaRPr>
          </a:p>
        </p:txBody>
      </p:sp>
      <p:sp>
        <p:nvSpPr>
          <p:cNvPr id="3" name="Объект 2"/>
          <p:cNvSpPr>
            <a:spLocks noGrp="1"/>
          </p:cNvSpPr>
          <p:nvPr>
            <p:ph idx="1"/>
          </p:nvPr>
        </p:nvSpPr>
        <p:spPr>
          <a:xfrm>
            <a:off x="457200" y="1600200"/>
            <a:ext cx="8229600" cy="4061047"/>
          </a:xfrm>
        </p:spPr>
        <p:txBody>
          <a:bodyPr>
            <a:normAutofit fontScale="85000" lnSpcReduction="20000"/>
          </a:bodyPr>
          <a:lstStyle/>
          <a:p>
            <a:r>
              <a:rPr lang="kk-KZ" dirty="0">
                <a:solidFill>
                  <a:srgbClr val="000000"/>
                </a:solidFill>
                <a:latin typeface="Calibri" panose="020F0502020204030204" pitchFamily="34" charset="0"/>
                <a:ea typeface="Calibri" panose="020F0502020204030204" pitchFamily="34" charset="0"/>
                <a:cs typeface="Times New Roman" panose="02020603050405020304" pitchFamily="18" charset="0"/>
              </a:rPr>
              <a:t>Қазіргі таңдағы білімге STEM ғана емес, </a:t>
            </a:r>
            <a:r>
              <a:rPr lang="kk-KZ" u="sng" dirty="0">
                <a:solidFill>
                  <a:srgbClr val="006BAE"/>
                </a:solidFill>
                <a:latin typeface="Calibri" panose="020F0502020204030204" pitchFamily="34" charset="0"/>
                <a:ea typeface="Calibri" panose="020F0502020204030204" pitchFamily="34" charset="0"/>
                <a:cs typeface="Times New Roman" panose="02020603050405020304" pitchFamily="18" charset="0"/>
              </a:rPr>
              <a:t>STEAM</a:t>
            </a:r>
            <a:r>
              <a:rPr lang="kk-KZ" dirty="0">
                <a:solidFill>
                  <a:srgbClr val="000000"/>
                </a:solidFill>
                <a:latin typeface="Calibri" panose="020F0502020204030204" pitchFamily="34" charset="0"/>
                <a:ea typeface="Calibri" panose="020F0502020204030204" pitchFamily="34" charset="0"/>
                <a:cs typeface="Times New Roman" panose="02020603050405020304" pitchFamily="18" charset="0"/>
              </a:rPr>
              <a:t> қажет. Яғни STEM курсының пәндеріне А (Аrt) қосылады. Шығармашылықсыз жаңа ғылыми идеялар мен жаңалықтарды тудыру мүмкін емес. «Өндірушінің қозғалысы» деп аталатын қазіргі дәуірде әрі жасампаз, әрі тұтынушы адамның қабілетіне аса мән беру мәдени үрдіске айналуда.</a:t>
            </a:r>
            <a:br>
              <a:rPr lang="kk-KZ"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kk-KZ" dirty="0">
                <a:solidFill>
                  <a:srgbClr val="000000"/>
                </a:solidFill>
                <a:latin typeface="Calibri" panose="020F0502020204030204" pitchFamily="34" charset="0"/>
                <a:ea typeface="Calibri" panose="020F0502020204030204" pitchFamily="34" charset="0"/>
                <a:cs typeface="Times New Roman" panose="02020603050405020304" pitchFamily="18" charset="0"/>
              </a:rPr>
              <a:t>STEАM-білім берудегі Arts (өнер) ұғымы ‒ шығармашылық. Көркем өнер пәндерінің белсенділігі кез келген инновациялық мәселелерді шешуде жасампаз тұжырым ұсынуда, ал оның түйіні Arts-білім беруде жатыр.</a:t>
            </a:r>
            <a:endParaRPr lang="ru-RU" dirty="0"/>
          </a:p>
        </p:txBody>
      </p:sp>
    </p:spTree>
    <p:extLst>
      <p:ext uri="{BB962C8B-B14F-4D97-AF65-F5344CB8AC3E}">
        <p14:creationId xmlns:p14="http://schemas.microsoft.com/office/powerpoint/2010/main" val="1216671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sz="2900" b="1" cap="all" dirty="0">
                <a:solidFill>
                  <a:schemeClr val="tx2"/>
                </a:solidFill>
                <a:latin typeface="Times New Roman" pitchFamily="18" charset="0"/>
                <a:cs typeface="Times New Roman" pitchFamily="18" charset="0"/>
              </a:rPr>
              <a:t>STEAM</a:t>
            </a:r>
            <a:endParaRPr lang="ru-RU" sz="2900" b="1" cap="all" dirty="0">
              <a:solidFill>
                <a:schemeClr val="tx2"/>
              </a:solidFill>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85000" lnSpcReduction="20000"/>
          </a:bodyPr>
          <a:lstStyle/>
          <a:p>
            <a:r>
              <a:rPr lang="kk-KZ" dirty="0"/>
              <a:t>STEAM-білім беруде өнердің түрлі бағыттарын қарауға болады:– кескіндеме, мүсін өнері, графика, музыка, әдебиет және поэзия, сол сияқты синтетикалық түрлері – театр, хореография, балет, кино, дизайн. STEAM-білім беру жүйесіне көркем шығармашылықты кіріктіру үшін қолданылатын негізгі оқыту әдісі – жобалау. Мысалы, жобалау және математикалық қабілеттері аса айқындалмаған балалар жобалауды эстетикалық жағынан жүзеге асыратын топқа көмектесе алады. Бұл технология бойынша жұмыстың маңызды ерекшелігі – жоба бойынша ұжымдық жұмыс түрінің ұйымдастырылуда.</a:t>
            </a:r>
            <a:endParaRPr lang="ru-RU" dirty="0"/>
          </a:p>
          <a:p>
            <a:endParaRPr lang="ru-RU" dirty="0"/>
          </a:p>
        </p:txBody>
      </p:sp>
    </p:spTree>
    <p:extLst>
      <p:ext uri="{BB962C8B-B14F-4D97-AF65-F5344CB8AC3E}">
        <p14:creationId xmlns:p14="http://schemas.microsoft.com/office/powerpoint/2010/main" val="1129002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2735A2-C300-4235-86F8-CA88AD83969B}"/>
              </a:ext>
            </a:extLst>
          </p:cNvPr>
          <p:cNvSpPr>
            <a:spLocks noGrp="1"/>
          </p:cNvSpPr>
          <p:nvPr>
            <p:ph type="title"/>
          </p:nvPr>
        </p:nvSpPr>
        <p:spPr/>
        <p:txBody>
          <a:bodyPr>
            <a:normAutofit fontScale="90000"/>
          </a:bodyPr>
          <a:lstStyle/>
          <a:p>
            <a:r>
              <a:rPr lang="kk-KZ" b="1" dirty="0">
                <a:solidFill>
                  <a:srgbClr val="000000"/>
                </a:solidFill>
                <a:latin typeface="Times New Roman" panose="02020603050405020304" pitchFamily="18" charset="0"/>
                <a:cs typeface="Times New Roman" panose="02020603050405020304" pitchFamily="18" charset="0"/>
              </a:rPr>
              <a:t>STEM технологиясы</a:t>
            </a:r>
            <a:br>
              <a:rPr lang="kk-KZ" b="1" dirty="0">
                <a:latin typeface="Calibri Light" panose="020F0302020204030204" pitchFamily="34" charset="0"/>
                <a:cs typeface="Times New Roman" panose="02020603050405020304" pitchFamily="18" charset="0"/>
              </a:rPr>
            </a:br>
            <a:endParaRPr lang="kk-KZ" dirty="0"/>
          </a:p>
        </p:txBody>
      </p:sp>
      <p:sp>
        <p:nvSpPr>
          <p:cNvPr id="3" name="Объект 2">
            <a:extLst>
              <a:ext uri="{FF2B5EF4-FFF2-40B4-BE49-F238E27FC236}">
                <a16:creationId xmlns:a16="http://schemas.microsoft.com/office/drawing/2014/main" id="{40A4A2FF-6854-4F55-9408-8AE618742D36}"/>
              </a:ext>
            </a:extLst>
          </p:cNvPr>
          <p:cNvSpPr>
            <a:spLocks noGrp="1"/>
          </p:cNvSpPr>
          <p:nvPr>
            <p:ph idx="1"/>
          </p:nvPr>
        </p:nvSpPr>
        <p:spPr/>
        <p:txBody>
          <a:bodyPr/>
          <a:lstStyle/>
          <a:p>
            <a:pPr algn="just">
              <a:spcAft>
                <a:spcPts val="1200"/>
              </a:spcAft>
            </a:pPr>
            <a:r>
              <a:rPr lang="kk-KZ" sz="1800" dirty="0">
                <a:solidFill>
                  <a:srgbClr val="000000"/>
                </a:solidFill>
                <a:effectLst/>
                <a:latin typeface="Times New Roman" panose="02020603050405020304" pitchFamily="18" charset="0"/>
                <a:ea typeface="Times New Roman" panose="02020603050405020304" pitchFamily="18" charset="0"/>
              </a:rPr>
              <a:t>Кейбір ата-аналар үшін, технологиялық сабақтарға ең жақын нәрсе компьютерлік лабораториялық сеанстар кезінде кездейсоқ ойын ойнайды. Технология сыныптары нақты өзгерді және цифрлық модельдеу және прототиптер, 3D басып шығару, мобильді технологиялар, компьютерлік бағдарламалау, деректерді талдау, заттардың интернеті (IoT), машина жасау және ойын дамыту сияқты тақырыптарды қамтуы мүмкін.</a:t>
            </a:r>
            <a:endParaRPr lang="kk-KZ" sz="1800" dirty="0">
              <a:effectLst/>
              <a:latin typeface="Times New Roman" panose="02020603050405020304" pitchFamily="18" charset="0"/>
              <a:ea typeface="Times New Roman" panose="02020603050405020304" pitchFamily="18" charset="0"/>
            </a:endParaRPr>
          </a:p>
          <a:p>
            <a:pPr marL="180340" algn="just"/>
            <a:r>
              <a:rPr lang="kk-KZ" sz="1800" dirty="0">
                <a:solidFill>
                  <a:srgbClr val="000000"/>
                </a:solidFill>
                <a:latin typeface="Times New Roman" panose="02020603050405020304" pitchFamily="18" charset="0"/>
              </a:rPr>
              <a:t>STEM оқыту барысында, жоба жұмыстарын жасауда робототехника бойынша</a:t>
            </a:r>
          </a:p>
          <a:p>
            <a:pPr marL="0" indent="0" algn="just">
              <a:buNone/>
            </a:pPr>
            <a:r>
              <a:rPr lang="kk-KZ" sz="1800" dirty="0">
                <a:solidFill>
                  <a:srgbClr val="000000"/>
                </a:solidFill>
                <a:latin typeface="Times New Roman" panose="02020603050405020304" pitchFamily="18" charset="0"/>
              </a:rPr>
              <a:t>      білімді жетілдіру маңызды болып келеді. Роботтық техниканы зерттеудің</a:t>
            </a:r>
          </a:p>
          <a:p>
            <a:pPr marL="0" indent="0" algn="just">
              <a:buNone/>
            </a:pPr>
            <a:r>
              <a:rPr lang="kk-KZ" sz="1800" dirty="0">
                <a:solidFill>
                  <a:srgbClr val="000000"/>
                </a:solidFill>
                <a:latin typeface="Times New Roman" panose="02020603050405020304" pitchFamily="18" charset="0"/>
              </a:rPr>
              <a:t>      арқасында сіз келесі салаларда дағдыңызды жақсарта аласыз: физика,</a:t>
            </a:r>
          </a:p>
          <a:p>
            <a:pPr marL="0" indent="0" algn="just">
              <a:buNone/>
            </a:pPr>
            <a:r>
              <a:rPr lang="kk-KZ" sz="1800" dirty="0">
                <a:solidFill>
                  <a:srgbClr val="000000"/>
                </a:solidFill>
                <a:latin typeface="Times New Roman" panose="02020603050405020304" pitchFamily="18" charset="0"/>
              </a:rPr>
              <a:t>       информатика, математика</a:t>
            </a:r>
            <a:r>
              <a:rPr lang="en-US" sz="1800" dirty="0">
                <a:solidFill>
                  <a:srgbClr val="000000"/>
                </a:solidFill>
                <a:latin typeface="Times New Roman" panose="02020603050405020304" pitchFamily="18" charset="0"/>
              </a:rPr>
              <a:t>.</a:t>
            </a:r>
          </a:p>
          <a:p>
            <a:pPr marL="180340" algn="just"/>
            <a:r>
              <a:rPr lang="kk-KZ" sz="1800" dirty="0">
                <a:solidFill>
                  <a:srgbClr val="000000"/>
                </a:solidFill>
                <a:latin typeface="Times New Roman" panose="02020603050405020304" pitchFamily="18" charset="0"/>
              </a:rPr>
              <a:t>Топтың ішінде жұмыс жасауды үйренесіздер.</a:t>
            </a:r>
          </a:p>
          <a:p>
            <a:pPr marL="180340" algn="just"/>
            <a:r>
              <a:rPr lang="kk-KZ" sz="1800" dirty="0">
                <a:solidFill>
                  <a:srgbClr val="000000"/>
                </a:solidFill>
                <a:latin typeface="Times New Roman" panose="02020603050405020304" pitchFamily="18" charset="0"/>
              </a:rPr>
              <a:t>Робототехника сізге нағыз ғалымдармен инженерлер сияқты ойлауға </a:t>
            </a:r>
            <a:r>
              <a:rPr lang="en-US" sz="1800" dirty="0">
                <a:solidFill>
                  <a:srgbClr val="000000"/>
                </a:solidFill>
                <a:latin typeface="Times New Roman" panose="02020603050405020304" pitchFamily="18" charset="0"/>
              </a:rPr>
              <a:t>   </a:t>
            </a:r>
            <a:r>
              <a:rPr lang="kk-KZ" sz="1800" dirty="0">
                <a:solidFill>
                  <a:srgbClr val="000000"/>
                </a:solidFill>
                <a:latin typeface="Times New Roman" panose="02020603050405020304" pitchFamily="18" charset="0"/>
              </a:rPr>
              <a:t>мүмкіндік береді!</a:t>
            </a:r>
          </a:p>
          <a:p>
            <a:pPr marL="180340" algn="just"/>
            <a:endParaRPr lang="kk-KZ" sz="1800" dirty="0">
              <a:effectLst/>
              <a:latin typeface="Times New Roman" panose="02020603050405020304" pitchFamily="18" charset="0"/>
              <a:ea typeface="Times New Roman" panose="02020603050405020304" pitchFamily="18" charset="0"/>
            </a:endParaRPr>
          </a:p>
          <a:p>
            <a:endParaRPr lang="kk-KZ" dirty="0"/>
          </a:p>
        </p:txBody>
      </p:sp>
    </p:spTree>
    <p:extLst>
      <p:ext uri="{BB962C8B-B14F-4D97-AF65-F5344CB8AC3E}">
        <p14:creationId xmlns:p14="http://schemas.microsoft.com/office/powerpoint/2010/main" val="354900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282194-A19B-4265-99F4-B7309644873B}"/>
              </a:ext>
            </a:extLst>
          </p:cNvPr>
          <p:cNvSpPr>
            <a:spLocks noGrp="1"/>
          </p:cNvSpPr>
          <p:nvPr>
            <p:ph type="title"/>
          </p:nvPr>
        </p:nvSpPr>
        <p:spPr>
          <a:xfrm>
            <a:off x="457200" y="274638"/>
            <a:ext cx="8229600" cy="1325562"/>
          </a:xfrm>
        </p:spPr>
        <p:txBody>
          <a:bodyPr>
            <a:normAutofit/>
          </a:bodyPr>
          <a:lstStyle/>
          <a:p>
            <a:pPr algn="l"/>
            <a:r>
              <a:rPr lang="kk-KZ" sz="2000" b="1" dirty="0">
                <a:solidFill>
                  <a:schemeClr val="tx2">
                    <a:lumMod val="75000"/>
                  </a:schemeClr>
                </a:solidFill>
                <a:latin typeface="Times New Roman" panose="02020603050405020304" pitchFamily="18" charset="0"/>
                <a:cs typeface="Times New Roman" panose="02020603050405020304" pitchFamily="18" charset="0"/>
              </a:rPr>
              <a:t>Робототехника сізге нағыз ғалымдармен инженерлер сияқты ойлауға мүмкіндік береді</a:t>
            </a:r>
            <a:r>
              <a:rPr lang="en-US" sz="2000" b="1" dirty="0">
                <a:solidFill>
                  <a:schemeClr val="tx2">
                    <a:lumMod val="75000"/>
                  </a:schemeClr>
                </a:solidFill>
                <a:latin typeface="Times New Roman" panose="02020603050405020304" pitchFamily="18" charset="0"/>
                <a:cs typeface="Times New Roman" panose="02020603050405020304" pitchFamily="18" charset="0"/>
              </a:rPr>
              <a:t>.</a:t>
            </a:r>
            <a:br>
              <a:rPr lang="kk-KZ" sz="4000" dirty="0">
                <a:solidFill>
                  <a:schemeClr val="tx2"/>
                </a:solidFill>
              </a:rPr>
            </a:br>
            <a:endParaRPr lang="kk-KZ" sz="4000" dirty="0">
              <a:solidFill>
                <a:schemeClr val="tx2"/>
              </a:solidFill>
            </a:endParaRPr>
          </a:p>
        </p:txBody>
      </p:sp>
      <p:sp>
        <p:nvSpPr>
          <p:cNvPr id="3" name="Объект 2">
            <a:extLst>
              <a:ext uri="{FF2B5EF4-FFF2-40B4-BE49-F238E27FC236}">
                <a16:creationId xmlns:a16="http://schemas.microsoft.com/office/drawing/2014/main" id="{3DBE7CF7-A9F5-43DE-9175-858173E8964D}"/>
              </a:ext>
            </a:extLst>
          </p:cNvPr>
          <p:cNvSpPr>
            <a:spLocks noGrp="1"/>
          </p:cNvSpPr>
          <p:nvPr>
            <p:ph idx="1"/>
          </p:nvPr>
        </p:nvSpPr>
        <p:spPr>
          <a:xfrm>
            <a:off x="457200" y="1166018"/>
            <a:ext cx="8229600" cy="4525963"/>
          </a:xfrm>
        </p:spPr>
        <p:txBody>
          <a:bodyPr>
            <a:normAutofit fontScale="92500"/>
          </a:bodyPr>
          <a:lstStyle/>
          <a:p>
            <a:pPr marL="0" indent="0">
              <a:buNone/>
            </a:pPr>
            <a:r>
              <a:rPr lang="kk-KZ" sz="1800" b="1" dirty="0">
                <a:effectLst/>
                <a:latin typeface="Times New Roman" panose="02020603050405020304" pitchFamily="18" charset="0"/>
                <a:ea typeface="Times New Roman" panose="02020603050405020304" pitchFamily="18" charset="0"/>
              </a:rPr>
              <a:t>Информатика және бағдарламалау</a:t>
            </a:r>
            <a:endParaRPr lang="kk-KZ" sz="1800" dirty="0">
              <a:effectLst/>
              <a:latin typeface="Times New Roman" panose="02020603050405020304" pitchFamily="18" charset="0"/>
              <a:ea typeface="Times New Roman" panose="02020603050405020304" pitchFamily="18" charset="0"/>
            </a:endParaRPr>
          </a:p>
          <a:p>
            <a:pPr marL="180340"/>
            <a:r>
              <a:rPr lang="kk-KZ" sz="1800" dirty="0">
                <a:effectLst/>
                <a:latin typeface="Times New Roman" panose="02020603050405020304" pitchFamily="18" charset="0"/>
                <a:ea typeface="Times New Roman" panose="02020603050405020304" pitchFamily="18" charset="0"/>
              </a:rPr>
              <a:t>Бағдарламалаудың маңызды қағидаларын зерттеу,  алгоритмдік ойлауды дамыту, моделдерді басқару бойынша күрделі бағдарламаны құру және ретке келтіру.</a:t>
            </a:r>
          </a:p>
          <a:p>
            <a:pPr marL="0" indent="0">
              <a:buNone/>
            </a:pPr>
            <a:r>
              <a:rPr lang="ru-RU" sz="1800" b="1" dirty="0">
                <a:effectLst/>
                <a:latin typeface="Times New Roman" panose="02020603050405020304" pitchFamily="18" charset="0"/>
                <a:ea typeface="Times New Roman" panose="02020603050405020304" pitchFamily="18" charset="0"/>
              </a:rPr>
              <a:t>Физика</a:t>
            </a:r>
            <a:r>
              <a:rPr lang="ru-RU" sz="1800" dirty="0">
                <a:effectLst/>
                <a:latin typeface="Times New Roman" panose="02020603050405020304" pitchFamily="18" charset="0"/>
                <a:ea typeface="Times New Roman" panose="02020603050405020304" pitchFamily="18" charset="0"/>
              </a:rPr>
              <a:t> </a:t>
            </a:r>
            <a:endParaRPr lang="kk-KZ" sz="1800" dirty="0">
              <a:effectLst/>
              <a:latin typeface="Times New Roman" panose="02020603050405020304" pitchFamily="18" charset="0"/>
              <a:ea typeface="Times New Roman" panose="02020603050405020304" pitchFamily="18" charset="0"/>
            </a:endParaRPr>
          </a:p>
          <a:p>
            <a:pPr marL="180340"/>
            <a:r>
              <a:rPr lang="kk-KZ" sz="1800" dirty="0">
                <a:effectLst/>
                <a:latin typeface="Times New Roman" panose="02020603050405020304" pitchFamily="18" charset="0"/>
                <a:ea typeface="Times New Roman" panose="02020603050405020304" pitchFamily="18" charset="0"/>
              </a:rPr>
              <a:t>Тәжірибе жүзінде ғылыми болжамды растау, тәжірибелер жүргізу, болжанған деректерді зерттеуді қосқандағы алынған деректерге жан-жақты сараптама жасау, механика, оптика, термодинамика, магниттік құбылыстар, радиобайланыс қағидаларының тұжырымдарын зерделеу.</a:t>
            </a:r>
          </a:p>
          <a:p>
            <a:pPr marL="0" indent="0">
              <a:buNone/>
            </a:pPr>
            <a:r>
              <a:rPr lang="ru-RU" sz="1800" b="1" dirty="0">
                <a:effectLst/>
                <a:latin typeface="Times New Roman" panose="02020603050405020304" pitchFamily="18" charset="0"/>
                <a:ea typeface="Times New Roman" panose="02020603050405020304" pitchFamily="18" charset="0"/>
              </a:rPr>
              <a:t>Математика</a:t>
            </a:r>
            <a:r>
              <a:rPr lang="ru-RU" sz="1800" dirty="0">
                <a:effectLst/>
                <a:latin typeface="Times New Roman" panose="02020603050405020304" pitchFamily="18" charset="0"/>
                <a:ea typeface="Times New Roman" panose="02020603050405020304" pitchFamily="18" charset="0"/>
              </a:rPr>
              <a:t> </a:t>
            </a:r>
            <a:endParaRPr lang="kk-KZ" sz="1800" dirty="0">
              <a:effectLst/>
              <a:latin typeface="Times New Roman" panose="02020603050405020304" pitchFamily="18" charset="0"/>
              <a:ea typeface="Times New Roman" panose="02020603050405020304" pitchFamily="18" charset="0"/>
            </a:endParaRPr>
          </a:p>
          <a:p>
            <a:pPr marL="180340"/>
            <a:r>
              <a:rPr lang="kk-KZ" sz="1800" dirty="0">
                <a:effectLst/>
                <a:latin typeface="Times New Roman" panose="02020603050405020304" pitchFamily="18" charset="0"/>
                <a:ea typeface="Times New Roman" panose="02020603050405020304" pitchFamily="18" charset="0"/>
              </a:rPr>
              <a:t>Уақытты, жылдамдықты өлшеу, үдету және алшақтату, құбылмалы, кездейсоқ және бастапқы шаманы, геометриялық, тригонометриялық тұжырымдамаларды оқу.</a:t>
            </a:r>
          </a:p>
          <a:p>
            <a:pPr marL="0" indent="0">
              <a:buNone/>
            </a:pPr>
            <a:r>
              <a:rPr lang="kk-KZ" sz="1800" b="1" dirty="0">
                <a:effectLst/>
                <a:latin typeface="Times New Roman" panose="02020603050405020304" pitchFamily="18" charset="0"/>
                <a:ea typeface="Times New Roman" panose="02020603050405020304" pitchFamily="18" charset="0"/>
              </a:rPr>
              <a:t>Тіл және сауаттылық</a:t>
            </a:r>
            <a:endParaRPr lang="kk-KZ" sz="1800" dirty="0">
              <a:effectLst/>
              <a:latin typeface="Times New Roman" panose="02020603050405020304" pitchFamily="18" charset="0"/>
              <a:ea typeface="Times New Roman" panose="02020603050405020304" pitchFamily="18" charset="0"/>
            </a:endParaRPr>
          </a:p>
          <a:p>
            <a:pPr marL="180340"/>
            <a:r>
              <a:rPr lang="kk-KZ" sz="1800" dirty="0">
                <a:effectLst/>
                <a:latin typeface="Times New Roman" panose="02020603050405020304" pitchFamily="18" charset="0"/>
                <a:ea typeface="Times New Roman" panose="02020603050405020304" pitchFamily="18" charset="0"/>
              </a:rPr>
              <a:t>Баяндау түрінде технологиялар мен үрдістерді сипаттау дағдысын дамыту, оларды түсіндіру және өз бетінше түсіну, түрлі жүйелер мен тұжырымдардың вербалды модельдерін құрастыру дағдысын меңгеру.</a:t>
            </a:r>
          </a:p>
          <a:p>
            <a:endParaRPr lang="kk-KZ" dirty="0"/>
          </a:p>
        </p:txBody>
      </p:sp>
    </p:spTree>
    <p:extLst>
      <p:ext uri="{BB962C8B-B14F-4D97-AF65-F5344CB8AC3E}">
        <p14:creationId xmlns:p14="http://schemas.microsoft.com/office/powerpoint/2010/main" val="2053604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a:t>LEGO ® Education WeDo 2.0</a:t>
            </a:r>
            <a:br>
              <a:rPr lang="ru-RU" dirty="0"/>
            </a:br>
            <a:endParaRPr lang="ru-RU" dirty="0"/>
          </a:p>
        </p:txBody>
      </p:sp>
      <p:sp>
        <p:nvSpPr>
          <p:cNvPr id="3" name="Объект 2"/>
          <p:cNvSpPr>
            <a:spLocks noGrp="1"/>
          </p:cNvSpPr>
          <p:nvPr>
            <p:ph idx="1"/>
          </p:nvPr>
        </p:nvSpPr>
        <p:spPr>
          <a:xfrm>
            <a:off x="457200" y="1600201"/>
            <a:ext cx="8229600" cy="2332856"/>
          </a:xfrm>
        </p:spPr>
        <p:txBody>
          <a:bodyPr>
            <a:normAutofit fontScale="47500" lnSpcReduction="20000"/>
          </a:bodyPr>
          <a:lstStyle/>
          <a:p>
            <a:r>
              <a:rPr lang="kk-KZ" dirty="0"/>
              <a:t>LEGO ® Education WeDo 2.0 платформасы үйде ойын форматында ғылым мен бағдарламалау әлеміне енуге мүмкіндік береді. Интуитивті LEGO ® конструкторының үйлесімі, бағдарламалық жасақтаманы пайдалану оңай және графикалық бағдарламалаудың ыңғайлы жүйесі ғылыми, техникалық және гуманитарлық пәндерді оқуды қызықты етеді және ешкімге ештеңе қалдырмайды. Ойын оқытудың бұл түрі балаларды мектеп материалын практикалық зерттеуге оңай және қызықты түрде таныстырады, жүйелі ойлау және техникалық дизайн дағдыларын қалыптастырады және дамытады.</a:t>
            </a:r>
            <a:endParaRPr lang="en-US" dirty="0"/>
          </a:p>
          <a:p>
            <a:r>
              <a:rPr lang="kk-KZ" dirty="0"/>
              <a:t>WeDo 2.0 — бастауыш сынып оқушыларына күрделі кешенді міндеттерді шешуге, дұрыс сұрақтар қоюға және өздерінің стандартты емес шешімдерін табуға қабілеттеріне сенімділікті қалыптастырудың тамаша тәсілі.</a:t>
            </a:r>
            <a:endParaRPr lang="ru-RU" dirty="0"/>
          </a:p>
          <a:p>
            <a:endParaRPr lang="ru-RU" dirty="0"/>
          </a:p>
          <a:p>
            <a:endParaRPr lang="ru-RU" dirty="0"/>
          </a:p>
        </p:txBody>
      </p:sp>
      <p:pic>
        <p:nvPicPr>
          <p:cNvPr id="4" name="Объект 3"/>
          <p:cNvPicPr>
            <a:picLocks noChangeAspect="1"/>
          </p:cNvPicPr>
          <p:nvPr/>
        </p:nvPicPr>
        <p:blipFill>
          <a:blip r:embed="rId2"/>
          <a:stretch>
            <a:fillRect/>
          </a:stretch>
        </p:blipFill>
        <p:spPr>
          <a:xfrm>
            <a:off x="1953388" y="3933057"/>
            <a:ext cx="5237224" cy="2378149"/>
          </a:xfrm>
          <a:prstGeom prst="rect">
            <a:avLst/>
          </a:prstGeom>
        </p:spPr>
      </p:pic>
    </p:spTree>
    <p:extLst>
      <p:ext uri="{BB962C8B-B14F-4D97-AF65-F5344CB8AC3E}">
        <p14:creationId xmlns:p14="http://schemas.microsoft.com/office/powerpoint/2010/main" val="390999926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4432</TotalTime>
  <Words>906</Words>
  <Application>Microsoft Office PowerPoint</Application>
  <PresentationFormat>Экран (4:3)</PresentationFormat>
  <Paragraphs>50</Paragraphs>
  <Slides>13</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Calibri Light</vt:lpstr>
      <vt:lpstr>Tahoma</vt:lpstr>
      <vt:lpstr>Times New Roman</vt:lpstr>
      <vt:lpstr>Тема Office</vt:lpstr>
      <vt:lpstr>STEAM және STEM.  LEGO Education WeDo 2.0 және Spike ™ Prime </vt:lpstr>
      <vt:lpstr>STEM</vt:lpstr>
      <vt:lpstr>Презентация PowerPoint</vt:lpstr>
      <vt:lpstr>STEАM</vt:lpstr>
      <vt:lpstr>STEAM</vt:lpstr>
      <vt:lpstr>STEAM</vt:lpstr>
      <vt:lpstr>STEM технологиясы </vt:lpstr>
      <vt:lpstr>Робототехника сізге нағыз ғалымдармен инженерлер сияқты ойлауға мүмкіндік береді. </vt:lpstr>
      <vt:lpstr>LEGO ® Education WeDo 2.0 </vt:lpstr>
      <vt:lpstr>LEGO ® Education WeDo 2.0 </vt:lpstr>
      <vt:lpstr>LEGO Education Spike ™ Prime </vt:lpstr>
      <vt:lpstr>Презентация PowerPoint</vt:lpstr>
      <vt:lpstr>Қолданылған әдебиеттер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Деректерді өңдеуде процессорларды  параллель қолдану</dc:title>
  <dc:creator>23</dc:creator>
  <cp:lastModifiedBy>Карелхан Нурсауле</cp:lastModifiedBy>
  <cp:revision>498</cp:revision>
  <cp:lastPrinted>2020-01-29T03:16:21Z</cp:lastPrinted>
  <dcterms:created xsi:type="dcterms:W3CDTF">2015-06-01T09:04:29Z</dcterms:created>
  <dcterms:modified xsi:type="dcterms:W3CDTF">2021-11-10T18:09:13Z</dcterms:modified>
</cp:coreProperties>
</file>