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85" r:id="rId2"/>
    <p:sldId id="256" r:id="rId3"/>
    <p:sldId id="257" r:id="rId4"/>
    <p:sldId id="258" r:id="rId5"/>
    <p:sldId id="259" r:id="rId6"/>
    <p:sldId id="267" r:id="rId7"/>
    <p:sldId id="260" r:id="rId8"/>
    <p:sldId id="261" r:id="rId9"/>
    <p:sldId id="262" r:id="rId10"/>
    <p:sldId id="263" r:id="rId11"/>
    <p:sldId id="264" r:id="rId12"/>
    <p:sldId id="265" r:id="rId13"/>
    <p:sldId id="268"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p:cViewPr varScale="1">
        <p:scale>
          <a:sx n="68" d="100"/>
          <a:sy n="68" d="100"/>
        </p:scale>
        <p:origin x="148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k-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8827E-12AD-450A-BB9D-76358C44CE41}" type="datetimeFigureOut">
              <a:rPr lang="kk-KZ" smtClean="0"/>
              <a:t>11/11/2021</a:t>
            </a:fld>
            <a:endParaRPr lang="kk-K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k-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k-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F2496-C960-4C36-9E8E-5CE75F991C02}" type="slidenum">
              <a:rPr lang="kk-KZ" smtClean="0"/>
              <a:t>‹#›</a:t>
            </a:fld>
            <a:endParaRPr lang="kk-KZ"/>
          </a:p>
        </p:txBody>
      </p:sp>
    </p:spTree>
    <p:extLst>
      <p:ext uri="{BB962C8B-B14F-4D97-AF65-F5344CB8AC3E}">
        <p14:creationId xmlns:p14="http://schemas.microsoft.com/office/powerpoint/2010/main" val="46239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6C7349-8787-43CD-9C38-DE4D5F39D754}" type="slidenum">
              <a:rPr lang="ru-RU" smtClean="0"/>
              <a:pPr>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06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084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5046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8677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4302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1841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11.11.2021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2389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4807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9582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5651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4473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0778222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hyperlink" Target="https://ru.wikipedia.org/wiki/Unity" TargetMode="Externa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219" y="1448780"/>
            <a:ext cx="7920880" cy="1872208"/>
          </a:xfrm>
          <a:effectLst>
            <a:outerShdw dist="20000" dir="5400000" rotWithShape="0">
              <a:srgbClr val="000000">
                <a:alpha val="37999"/>
              </a:srgbClr>
            </a:outerShdw>
          </a:effectLst>
        </p:spPr>
        <p:txBody>
          <a:bodyPr>
            <a:normAutofit fontScale="90000"/>
          </a:bodyPr>
          <a:lstStyle/>
          <a:p>
            <a:br>
              <a:rPr lang="kk-KZ" sz="3200" b="1" cap="all" dirty="0">
                <a:solidFill>
                  <a:schemeClr val="tx2"/>
                </a:solidFill>
                <a:latin typeface="Times New Roman" pitchFamily="18" charset="0"/>
                <a:cs typeface="Times New Roman" pitchFamily="18" charset="0"/>
              </a:rPr>
            </a:br>
            <a:r>
              <a:rPr lang="kk-KZ" sz="3200" b="1" cap="all" dirty="0">
                <a:solidFill>
                  <a:schemeClr val="tx2"/>
                </a:solidFill>
                <a:latin typeface="Times New Roman" pitchFamily="18" charset="0"/>
                <a:cs typeface="Times New Roman" pitchFamily="18" charset="0"/>
              </a:rPr>
              <a:t>AR(augmented reality)</a:t>
            </a:r>
            <a:r>
              <a:rPr lang="en-US" sz="3200" b="1" cap="all" dirty="0">
                <a:solidFill>
                  <a:schemeClr val="tx2"/>
                </a:solidFill>
                <a:latin typeface="Times New Roman" pitchFamily="18" charset="0"/>
                <a:cs typeface="Times New Roman" pitchFamily="18" charset="0"/>
              </a:rPr>
              <a:t> – </a:t>
            </a:r>
            <a:r>
              <a:rPr lang="kk-KZ" sz="3200" b="1" cap="all" dirty="0">
                <a:solidFill>
                  <a:schemeClr val="tx2"/>
                </a:solidFill>
                <a:latin typeface="Times New Roman" pitchFamily="18" charset="0"/>
                <a:cs typeface="Times New Roman" pitchFamily="18" charset="0"/>
              </a:rPr>
              <a:t>Толықтырылған шындық</a:t>
            </a:r>
            <a:br>
              <a:rPr lang="ru-RU" sz="3200" dirty="0"/>
            </a:br>
            <a:br>
              <a:rPr lang="ru-RU" sz="3200" dirty="0"/>
            </a:br>
            <a:endParaRPr lang="en-US" sz="3200" dirty="0">
              <a:solidFill>
                <a:schemeClr val="tx2"/>
              </a:solidFill>
              <a:latin typeface="Times New Roman" pitchFamily="18" charset="0"/>
              <a:cs typeface="Times New Roman" pitchFamily="18" charset="0"/>
            </a:endParaRPr>
          </a:p>
        </p:txBody>
      </p:sp>
      <p:sp>
        <p:nvSpPr>
          <p:cNvPr id="5" name="Прямоугольник 4"/>
          <p:cNvSpPr/>
          <p:nvPr/>
        </p:nvSpPr>
        <p:spPr>
          <a:xfrm>
            <a:off x="683568" y="332656"/>
            <a:ext cx="8136904" cy="369332"/>
          </a:xfrm>
          <a:prstGeom prst="rect">
            <a:avLst/>
          </a:prstGeom>
        </p:spPr>
        <p:txBody>
          <a:bodyPr wrap="square">
            <a:spAutoFit/>
          </a:bodyPr>
          <a:lstStyle/>
          <a:p>
            <a:pPr algn="ctr"/>
            <a:r>
              <a:rPr lang="kk-KZ" b="1" dirty="0">
                <a:latin typeface="Times New Roman" pitchFamily="18" charset="0"/>
                <a:cs typeface="Times New Roman" pitchFamily="18" charset="0"/>
              </a:rPr>
              <a:t>Л.Н. Гумилев атындағы Еуразия ұлттық университеті</a:t>
            </a:r>
            <a:endParaRPr lang="ru-RU"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3989508" y="3068960"/>
            <a:ext cx="1557518" cy="122413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36576" indent="0" algn="just">
              <a:buNone/>
            </a:pPr>
            <a:r>
              <a:rPr lang="ru-RU" dirty="0" err="1"/>
              <a:t>Толықтырылған</a:t>
            </a:r>
            <a:r>
              <a:rPr lang="ru-RU" dirty="0"/>
              <a:t> </a:t>
            </a:r>
            <a:r>
              <a:rPr lang="ru-RU" dirty="0" err="1"/>
              <a:t>шындық</a:t>
            </a:r>
            <a:r>
              <a:rPr lang="ru-RU" dirty="0"/>
              <a:t> (</a:t>
            </a:r>
            <a:r>
              <a:rPr lang="ru-RU" dirty="0" err="1"/>
              <a:t>ағылш</a:t>
            </a:r>
            <a:r>
              <a:rPr lang="ru-RU" dirty="0"/>
              <a:t>. </a:t>
            </a:r>
            <a:r>
              <a:rPr lang="en-US" dirty="0"/>
              <a:t>augmented reality, AR- " </a:t>
            </a:r>
            <a:r>
              <a:rPr lang="ru-RU" dirty="0" err="1"/>
              <a:t>кеңейтілген</a:t>
            </a:r>
            <a:endParaRPr lang="ru-RU" dirty="0"/>
          </a:p>
          <a:p>
            <a:pPr marL="36576" indent="0" algn="just">
              <a:buNone/>
            </a:pPr>
            <a:r>
              <a:rPr lang="ru-RU" dirty="0" err="1"/>
              <a:t>шындық</a:t>
            </a:r>
            <a:r>
              <a:rPr lang="ru-RU" dirty="0"/>
              <a:t>") - </a:t>
            </a:r>
            <a:r>
              <a:rPr lang="ru-RU" dirty="0" err="1"/>
              <a:t>қоршаған</a:t>
            </a:r>
            <a:r>
              <a:rPr lang="ru-RU" dirty="0"/>
              <a:t> орта </a:t>
            </a:r>
            <a:r>
              <a:rPr lang="ru-RU" dirty="0" err="1"/>
              <a:t>туралы</a:t>
            </a:r>
            <a:r>
              <a:rPr lang="ru-RU" dirty="0"/>
              <a:t> </a:t>
            </a:r>
            <a:r>
              <a:rPr lang="ru-RU" dirty="0" err="1"/>
              <a:t>мәліметтерді</a:t>
            </a:r>
            <a:r>
              <a:rPr lang="ru-RU" dirty="0"/>
              <a:t> </a:t>
            </a:r>
            <a:r>
              <a:rPr lang="ru-RU" dirty="0" err="1"/>
              <a:t>толықтыру</a:t>
            </a:r>
            <a:r>
              <a:rPr lang="ru-RU" dirty="0"/>
              <a:t> </a:t>
            </a:r>
            <a:r>
              <a:rPr lang="ru-RU" dirty="0" err="1"/>
              <a:t>және</a:t>
            </a:r>
            <a:r>
              <a:rPr lang="ru-RU" dirty="0"/>
              <a:t> </a:t>
            </a:r>
            <a:r>
              <a:rPr lang="ru-RU" dirty="0" err="1"/>
              <a:t>ақпаратты</a:t>
            </a:r>
            <a:r>
              <a:rPr lang="ru-RU" dirty="0"/>
              <a:t> </a:t>
            </a:r>
            <a:r>
              <a:rPr lang="ru-RU" dirty="0" err="1"/>
              <a:t>қабылдауды</a:t>
            </a:r>
            <a:r>
              <a:rPr lang="ru-RU" dirty="0"/>
              <a:t> </a:t>
            </a:r>
            <a:r>
              <a:rPr lang="ru-RU" dirty="0" err="1"/>
              <a:t>жақсарту</a:t>
            </a:r>
            <a:r>
              <a:rPr lang="ru-RU" dirty="0"/>
              <a:t> </a:t>
            </a:r>
            <a:r>
              <a:rPr lang="ru-RU" dirty="0" err="1"/>
              <a:t>мақсатында</a:t>
            </a:r>
            <a:r>
              <a:rPr lang="ru-RU" dirty="0"/>
              <a:t> </a:t>
            </a:r>
            <a:r>
              <a:rPr lang="ru-RU" dirty="0" err="1"/>
              <a:t>кез</a:t>
            </a:r>
            <a:r>
              <a:rPr lang="ru-RU" dirty="0"/>
              <a:t> </a:t>
            </a:r>
            <a:r>
              <a:rPr lang="ru-RU" dirty="0" err="1"/>
              <a:t>келген</a:t>
            </a:r>
            <a:r>
              <a:rPr lang="ru-RU" dirty="0"/>
              <a:t> </a:t>
            </a:r>
            <a:r>
              <a:rPr lang="ru-RU" dirty="0" err="1"/>
              <a:t>сенсорлық</a:t>
            </a:r>
            <a:r>
              <a:rPr lang="ru-RU" dirty="0"/>
              <a:t> </a:t>
            </a:r>
            <a:r>
              <a:rPr lang="ru-RU" dirty="0" err="1"/>
              <a:t>деректерді</a:t>
            </a:r>
            <a:r>
              <a:rPr lang="ru-RU" dirty="0"/>
              <a:t> </a:t>
            </a:r>
            <a:r>
              <a:rPr lang="ru-RU" dirty="0" err="1"/>
              <a:t>қабылдау</a:t>
            </a:r>
            <a:r>
              <a:rPr lang="ru-RU" dirty="0"/>
              <a:t> </a:t>
            </a:r>
            <a:r>
              <a:rPr lang="ru-RU" dirty="0" err="1"/>
              <a:t>өрісіне</a:t>
            </a:r>
            <a:r>
              <a:rPr lang="ru-RU" dirty="0"/>
              <a:t> </a:t>
            </a:r>
            <a:r>
              <a:rPr lang="ru-RU" dirty="0" err="1"/>
              <a:t>енгізу</a:t>
            </a:r>
            <a:r>
              <a:rPr lang="ru-RU" dirty="0"/>
              <a:t> </a:t>
            </a:r>
            <a:r>
              <a:rPr lang="ru-RU" dirty="0" err="1"/>
              <a:t>нәтижесі</a:t>
            </a:r>
            <a:r>
              <a:rPr lang="ru-RU" dirty="0"/>
              <a:t>. </a:t>
            </a:r>
          </a:p>
          <a:p>
            <a:endParaRPr lang="ru-RU" dirty="0"/>
          </a:p>
        </p:txBody>
      </p:sp>
    </p:spTree>
    <p:extLst>
      <p:ext uri="{BB962C8B-B14F-4D97-AF65-F5344CB8AC3E}">
        <p14:creationId xmlns:p14="http://schemas.microsoft.com/office/powerpoint/2010/main" val="391655582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075240" cy="5433467"/>
          </a:xfrm>
        </p:spPr>
        <p:txBody>
          <a:bodyPr>
            <a:normAutofit fontScale="85000" lnSpcReduction="20000"/>
          </a:bodyPr>
          <a:lstStyle/>
          <a:p>
            <a:pPr marL="36576" indent="0" algn="just">
              <a:buNone/>
            </a:pPr>
            <a:r>
              <a:rPr lang="ru-RU" b="1" dirty="0" err="1">
                <a:latin typeface="Times New Roman" pitchFamily="18" charset="0"/>
                <a:cs typeface="Times New Roman" pitchFamily="18" charset="0"/>
              </a:rPr>
              <a:t>Толықтырылған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шындық</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термині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алғашында</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Гарвард </a:t>
            </a:r>
            <a:r>
              <a:rPr lang="ru-RU" dirty="0" err="1">
                <a:latin typeface="Times New Roman" pitchFamily="18" charset="0"/>
                <a:cs typeface="Times New Roman" pitchFamily="18" charset="0"/>
              </a:rPr>
              <a:t>университетінің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студенттерімен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өлшемді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графиканы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көрсету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толықтырылған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шындықты</a:t>
            </a:r>
            <a:r>
              <a:rPr lang="ru-RU" dirty="0">
                <a:latin typeface="Times New Roman" pitchFamily="18" charset="0"/>
                <a:cs typeface="Times New Roman" pitchFamily="18" charset="0"/>
              </a:rPr>
              <a:t> - </a:t>
            </a:r>
            <a:r>
              <a:rPr lang="en-US" dirty="0">
                <a:latin typeface="Times New Roman" pitchFamily="18" charset="0"/>
                <a:cs typeface="Times New Roman" pitchFamily="18" charset="0"/>
              </a:rPr>
              <a:t>Sword of Damocles </a:t>
            </a:r>
            <a:r>
              <a:rPr lang="ru-RU" dirty="0" err="1">
                <a:latin typeface="Times New Roman" pitchFamily="18" charset="0"/>
                <a:cs typeface="Times New Roman" pitchFamily="18" charset="0"/>
              </a:rPr>
              <a:t>стереокөзілдіріктерінің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жұмыс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істейтін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кибернетикалық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прототипін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зерттеу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жүргізу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ұсынылды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шындықтың</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түрін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шынайы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әлемнің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бейнесіне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компьютерлік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графиканы</a:t>
            </a:r>
            <a:r>
              <a:rPr lang="ru-RU" dirty="0">
                <a:latin typeface="Times New Roman" pitchFamily="18" charset="0"/>
                <a:cs typeface="Times New Roman" pitchFamily="18" charset="0"/>
              </a:rPr>
              <a:t> салу </a:t>
            </a:r>
            <a:r>
              <a:rPr lang="ru-RU" dirty="0" err="1">
                <a:latin typeface="Times New Roman" pitchFamily="18" charset="0"/>
                <a:cs typeface="Times New Roman" pitchFamily="18" charset="0"/>
              </a:rPr>
              <a:t>жүйесі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қарастырды</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Эксперименталды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a:t>
            </a:r>
            <a:r>
              <a:rPr lang="ru-RU" dirty="0">
                <a:latin typeface="Times New Roman" pitchFamily="18" charset="0"/>
                <a:cs typeface="Times New Roman" pitchFamily="18" charset="0"/>
              </a:rPr>
              <a:t> 1968 </a:t>
            </a:r>
            <a:r>
              <a:rPr lang="ru-RU" dirty="0" err="1">
                <a:latin typeface="Times New Roman" pitchFamily="18" charset="0"/>
                <a:cs typeface="Times New Roman" pitchFamily="18" charset="0"/>
              </a:rPr>
              <a:t>жылы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жобада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сыналды</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Bell Helicopter Company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стереокөзілдірік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тікұшақтың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түбінде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орналасқан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инфрақызыл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камерамен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жұптасып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жұмыс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істеді</a:t>
            </a:r>
            <a:r>
              <a:rPr lang="ru-RU" dirty="0">
                <a:latin typeface="Times New Roman" pitchFamily="18" charset="0"/>
                <a:cs typeface="Times New Roman" pitchFamily="18" charset="0"/>
              </a:rPr>
              <a:t>, камера </a:t>
            </a:r>
            <a:r>
              <a:rPr lang="ru-RU" dirty="0" err="1">
                <a:latin typeface="Times New Roman" pitchFamily="18" charset="0"/>
                <a:cs typeface="Times New Roman" pitchFamily="18" charset="0"/>
              </a:rPr>
              <a:t>ұшу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толықтырылған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шындыққа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әсер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ете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отырып</a:t>
            </a:r>
            <a:r>
              <a:rPr lang="ru-RU" dirty="0">
                <a:latin typeface="Times New Roman" pitchFamily="18" charset="0"/>
                <a:cs typeface="Times New Roman" pitchFamily="18" charset="0"/>
              </a:rPr>
              <a:t>, Пилот </a:t>
            </a:r>
            <a:r>
              <a:rPr lang="ru-RU" dirty="0" err="1">
                <a:latin typeface="Times New Roman" pitchFamily="18" charset="0"/>
                <a:cs typeface="Times New Roman" pitchFamily="18" charset="0"/>
              </a:rPr>
              <a:t>басының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қозғалысымен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басқарылатын</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347474221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56895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31452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Бақылау сұрақтары</a:t>
            </a:r>
            <a:endParaRPr lang="ru-RU" dirty="0"/>
          </a:p>
        </p:txBody>
      </p:sp>
      <p:sp>
        <p:nvSpPr>
          <p:cNvPr id="3" name="Объект 2"/>
          <p:cNvSpPr>
            <a:spLocks noGrp="1"/>
          </p:cNvSpPr>
          <p:nvPr>
            <p:ph idx="1"/>
          </p:nvPr>
        </p:nvSpPr>
        <p:spPr/>
        <p:txBody>
          <a:bodyPr/>
          <a:lstStyle/>
          <a:p>
            <a:pPr marL="550926" indent="-514350">
              <a:buAutoNum type="arabicPeriod"/>
            </a:pPr>
            <a:r>
              <a:rPr lang="en-US" dirty="0"/>
              <a:t>AR – </a:t>
            </a:r>
            <a:r>
              <a:rPr lang="kk-KZ" dirty="0"/>
              <a:t>технологиясы дегеніміз не?</a:t>
            </a:r>
          </a:p>
          <a:p>
            <a:pPr marL="550926" indent="-514350">
              <a:buAutoNum type="arabicPeriod"/>
            </a:pPr>
            <a:r>
              <a:rPr lang="kk-KZ" dirty="0"/>
              <a:t>Толықтырылған шындық термині қашан пайда болды?</a:t>
            </a:r>
          </a:p>
          <a:p>
            <a:pPr marL="550926" indent="-514350">
              <a:buAutoNum type="arabicPeriod"/>
            </a:pPr>
            <a:r>
              <a:rPr lang="kk-KZ" dirty="0"/>
              <a:t>Толықтырылған шындық технологиясы қаншалықты тиімді деп ойлайсыз?</a:t>
            </a:r>
          </a:p>
          <a:p>
            <a:pPr marL="550926" indent="-514350">
              <a:buAutoNum type="arabicPeriod"/>
            </a:pPr>
            <a:endParaRPr lang="ru-RU" dirty="0"/>
          </a:p>
        </p:txBody>
      </p:sp>
    </p:spTree>
    <p:extLst>
      <p:ext uri="{BB962C8B-B14F-4D97-AF65-F5344CB8AC3E}">
        <p14:creationId xmlns:p14="http://schemas.microsoft.com/office/powerpoint/2010/main" val="85903541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Қолданылған әдебиеттер</a:t>
            </a:r>
            <a:endParaRPr lang="ru-RU" dirty="0"/>
          </a:p>
        </p:txBody>
      </p:sp>
      <p:sp>
        <p:nvSpPr>
          <p:cNvPr id="3" name="Объект 2"/>
          <p:cNvSpPr>
            <a:spLocks noGrp="1"/>
          </p:cNvSpPr>
          <p:nvPr>
            <p:ph idx="1"/>
          </p:nvPr>
        </p:nvSpPr>
        <p:spPr/>
        <p:txBody>
          <a:bodyPr>
            <a:normAutofit fontScale="70000" lnSpcReduction="20000"/>
          </a:bodyPr>
          <a:lstStyle/>
          <a:p>
            <a:pPr marL="550926" indent="-514350">
              <a:buAutoNum type="arabicPeriod"/>
            </a:pPr>
            <a:r>
              <a:rPr lang="ru-RU" dirty="0"/>
              <a:t>Зинченко Ю.П., Меньшикова Г.Я., </a:t>
            </a:r>
            <a:r>
              <a:rPr lang="ru-RU" dirty="0" err="1"/>
              <a:t>Баяковский</a:t>
            </a:r>
            <a:r>
              <a:rPr lang="ru-RU" dirty="0"/>
              <a:t> Ю.М., </a:t>
            </a:r>
            <a:r>
              <a:rPr lang="ru-RU" dirty="0" err="1"/>
              <a:t>Черноризов</a:t>
            </a:r>
            <a:r>
              <a:rPr lang="ru-RU" dirty="0"/>
              <a:t> А.М., </a:t>
            </a:r>
            <a:r>
              <a:rPr lang="ru-RU" dirty="0" err="1"/>
              <a:t>Войскунский</a:t>
            </a:r>
            <a:r>
              <a:rPr lang="ru-RU" dirty="0"/>
              <a:t> А.Е. Технологии виртуальной реальности: методологические аспекты, достижения и перспективы. Национальный психологический журнал. 2010; 1: 54 – 62. </a:t>
            </a:r>
            <a:r>
              <a:rPr lang="en-US" dirty="0"/>
              <a:t>Available at: https:// cyberleninka.ru/article/n/tehnologii-virtualnoy-realnosti-metodologicheskie-aspekty-dostizheniya-i-perspektivy-1№</a:t>
            </a:r>
            <a:endParaRPr lang="kk-KZ" dirty="0"/>
          </a:p>
          <a:p>
            <a:pPr marL="550926" indent="-514350">
              <a:buAutoNum type="arabicPeriod"/>
            </a:pPr>
            <a:r>
              <a:rPr lang="ru-RU" dirty="0"/>
              <a:t>Галкин Д.В., Сербии В.А. Эволюция пользовательских интерфейсов: от терминала к дополненной реальности. //Гуманитарная информатика - 2013. - №7 - С. 35- 49.</a:t>
            </a:r>
          </a:p>
          <a:p>
            <a:pPr marL="550926" indent="-514350">
              <a:buAutoNum type="arabicPeriod"/>
            </a:pPr>
            <a:r>
              <a:rPr lang="en-US" dirty="0">
                <a:hlinkClick r:id="rId3"/>
              </a:rPr>
              <a:t>https://ru.wikipedia.org/wiki/Unity</a:t>
            </a:r>
            <a:endParaRPr lang="kk-KZ" dirty="0"/>
          </a:p>
          <a:p>
            <a:pPr marL="550926" indent="-514350">
              <a:buFont typeface="Wingdings 2"/>
              <a:buAutoNum type="arabicPeriod"/>
            </a:pPr>
            <a:r>
              <a:rPr lang="en-US" dirty="0"/>
              <a:t>https://www.mgpu.ru/wp-content/uploads/2018/09/Dissertatsiya-Grinshkun-A.V_.pdf</a:t>
            </a:r>
            <a:endParaRPr lang="ru-RU" dirty="0"/>
          </a:p>
          <a:p>
            <a:pPr marL="550926" indent="-514350">
              <a:buAutoNum type="arabicPeriod"/>
            </a:pPr>
            <a:endParaRPr lang="en-US" dirty="0"/>
          </a:p>
          <a:p>
            <a:endParaRPr lang="ru-RU" dirty="0"/>
          </a:p>
        </p:txBody>
      </p:sp>
    </p:spTree>
    <p:extLst>
      <p:ext uri="{BB962C8B-B14F-4D97-AF65-F5344CB8AC3E}">
        <p14:creationId xmlns:p14="http://schemas.microsoft.com/office/powerpoint/2010/main" val="415151009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620688"/>
            <a:ext cx="6400800" cy="1219200"/>
          </a:xfrm>
        </p:spPr>
        <p:txBody>
          <a:bodyPr>
            <a:normAutofit/>
          </a:bodyPr>
          <a:lstStyle/>
          <a:p>
            <a:pPr algn="ctr"/>
            <a:r>
              <a:rPr lang="kk-KZ" sz="3200" dirty="0">
                <a:latin typeface="Times New Roman"/>
                <a:ea typeface="Times New Roman"/>
              </a:rPr>
              <a:t>AR(augmented reality)</a:t>
            </a:r>
            <a:r>
              <a:rPr lang="en-US" sz="3200" dirty="0">
                <a:latin typeface="Times New Roman"/>
                <a:ea typeface="Times New Roman"/>
              </a:rPr>
              <a:t> – </a:t>
            </a:r>
            <a:r>
              <a:rPr lang="kk-KZ" sz="3200" dirty="0">
                <a:latin typeface="Times New Roman"/>
                <a:ea typeface="Times New Roman"/>
              </a:rPr>
              <a:t>Толықтырылған шындық</a:t>
            </a:r>
            <a:endParaRPr lang="ru-RU" sz="3200" dirty="0"/>
          </a:p>
        </p:txBody>
      </p:sp>
      <p:sp>
        <p:nvSpPr>
          <p:cNvPr id="4" name="Прямоугольник 3"/>
          <p:cNvSpPr/>
          <p:nvPr/>
        </p:nvSpPr>
        <p:spPr>
          <a:xfrm>
            <a:off x="755576" y="2564904"/>
            <a:ext cx="7704856" cy="1754326"/>
          </a:xfrm>
          <a:prstGeom prst="rect">
            <a:avLst/>
          </a:prstGeom>
        </p:spPr>
        <p:txBody>
          <a:bodyPr wrap="square">
            <a:spAutoFit/>
          </a:bodyPr>
          <a:lstStyle/>
          <a:p>
            <a:pPr indent="449580" algn="just">
              <a:spcAft>
                <a:spcPts val="0"/>
              </a:spcAft>
            </a:pPr>
            <a:r>
              <a:rPr lang="kk-KZ" dirty="0">
                <a:latin typeface="Times New Roman"/>
                <a:ea typeface="Times New Roman"/>
              </a:rPr>
              <a:t>AR(augmented reality) -бұл нақты уақытта осы физикалық әлемді кез келген құрылғыларды- планшеттер, смартфондар және бағдарламалық қамтамасыз етуді қолдана отырып цифрлық мәліметтер арқылы толықтыратын құрал. Егер қолданушы интерфейстері негізінен адам мен компьютердің өзара іс-қимылына бағытталса, онда AR технологиясы адам мен нақты қоршаған ортаның интерфейсін жетілдіруді ұсынады.</a:t>
            </a:r>
            <a:endParaRPr lang="ru-RU" sz="1100" dirty="0">
              <a:latin typeface="Times New Roman"/>
              <a:ea typeface="Times New Roman"/>
            </a:endParaRPr>
          </a:p>
        </p:txBody>
      </p:sp>
    </p:spTree>
    <p:extLst>
      <p:ext uri="{BB962C8B-B14F-4D97-AF65-F5344CB8AC3E}">
        <p14:creationId xmlns:p14="http://schemas.microsoft.com/office/powerpoint/2010/main" val="201257588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5"/>
            <a:ext cx="8229600" cy="2232248"/>
          </a:xfrm>
        </p:spPr>
        <p:txBody>
          <a:bodyPr/>
          <a:lstStyle/>
          <a:p>
            <a:pPr marL="0" lvl="0" indent="0">
              <a:spcBef>
                <a:spcPts val="0"/>
              </a:spcBef>
              <a:buNone/>
            </a:pPr>
            <a:r>
              <a:rPr lang="kk-KZ" sz="1800" dirty="0">
                <a:latin typeface="Times New Roman"/>
                <a:ea typeface="Times New Roman"/>
              </a:rPr>
              <a:t>Қазіргі кезде AR технологиясы білім беру  нысандарында: кітаптарда, газет-журналдарда, рекламада қолданып жүр.  Білім беру  нысандарын  AR() негізінде цифрлеу технологиялары біздің елімізге жаңадан ендіріліп жатқан, зерттеуді қажет ететін, технологиялық құрал болып табылады. Осы салада, әсіресе әлемде қалыптасқан саяси жағдайға байланысты ғылыми және практикалық зерттеулерді жандандыру қажет. Қазіргі уақытта AR технологиясын зерттеу ең өзекті нысандардың бірі болып табылады. </a:t>
            </a:r>
            <a:endParaRPr lang="ru-RU" sz="1800" dirty="0">
              <a:latin typeface="Palatino Linotype"/>
            </a:endParaRPr>
          </a:p>
          <a:p>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852936"/>
            <a:ext cx="7704856" cy="356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55635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291264" cy="4525963"/>
          </a:xfrm>
        </p:spPr>
        <p:txBody>
          <a:bodyPr>
            <a:normAutofit/>
          </a:bodyPr>
          <a:lstStyle/>
          <a:p>
            <a:pPr marL="36576" indent="0">
              <a:buNone/>
            </a:pPr>
            <a:r>
              <a:rPr lang="en-US" dirty="0"/>
              <a:t>AR  </a:t>
            </a:r>
            <a:r>
              <a:rPr lang="ru-RU" dirty="0" err="1"/>
              <a:t>технологиясының</a:t>
            </a:r>
            <a:r>
              <a:rPr lang="ru-RU" dirty="0"/>
              <a:t>  </a:t>
            </a:r>
            <a:r>
              <a:rPr lang="ru-RU" dirty="0" err="1"/>
              <a:t>жұмыс</a:t>
            </a:r>
            <a:r>
              <a:rPr lang="ru-RU" dirty="0"/>
              <a:t> </a:t>
            </a:r>
            <a:r>
              <a:rPr lang="ru-RU" dirty="0" err="1"/>
              <a:t>істеу</a:t>
            </a:r>
            <a:r>
              <a:rPr lang="ru-RU" dirty="0"/>
              <a:t> </a:t>
            </a:r>
            <a:r>
              <a:rPr lang="ru-RU" dirty="0" err="1"/>
              <a:t>принципі</a:t>
            </a:r>
            <a:r>
              <a:rPr lang="ru-RU" dirty="0"/>
              <a:t> </a:t>
            </a:r>
            <a:r>
              <a:rPr lang="ru-RU" dirty="0" err="1"/>
              <a:t>нақты</a:t>
            </a:r>
            <a:r>
              <a:rPr lang="ru-RU" dirty="0"/>
              <a:t> </a:t>
            </a:r>
            <a:r>
              <a:rPr lang="ru-RU" dirty="0" err="1"/>
              <a:t>уақытта</a:t>
            </a:r>
            <a:r>
              <a:rPr lang="ru-RU" dirty="0"/>
              <a:t> </a:t>
            </a:r>
            <a:r>
              <a:rPr lang="ru-RU" dirty="0" err="1"/>
              <a:t>қоршаған</a:t>
            </a:r>
            <a:r>
              <a:rPr lang="ru-RU" dirty="0"/>
              <a:t> </a:t>
            </a:r>
            <a:r>
              <a:rPr lang="ru-RU" dirty="0" err="1"/>
              <a:t>ортаның</a:t>
            </a:r>
            <a:r>
              <a:rPr lang="ru-RU" dirty="0"/>
              <a:t> </a:t>
            </a:r>
            <a:r>
              <a:rPr lang="ru-RU" dirty="0" err="1"/>
              <a:t>нақты</a:t>
            </a:r>
            <a:r>
              <a:rPr lang="ru-RU" dirty="0"/>
              <a:t> </a:t>
            </a:r>
            <a:r>
              <a:rPr lang="ru-RU" dirty="0" err="1"/>
              <a:t>объектісіне</a:t>
            </a:r>
            <a:r>
              <a:rPr lang="ru-RU" dirty="0"/>
              <a:t> </a:t>
            </a:r>
            <a:r>
              <a:rPr lang="ru-RU" dirty="0" err="1"/>
              <a:t>кейбір</a:t>
            </a:r>
            <a:r>
              <a:rPr lang="ru-RU" dirty="0"/>
              <a:t> </a:t>
            </a:r>
            <a:r>
              <a:rPr lang="ru-RU" dirty="0" err="1"/>
              <a:t>виртуалды</a:t>
            </a:r>
            <a:r>
              <a:rPr lang="ru-RU" dirty="0"/>
              <a:t> </a:t>
            </a:r>
            <a:r>
              <a:rPr lang="ru-RU" dirty="0" err="1"/>
              <a:t>объектіні</a:t>
            </a:r>
            <a:r>
              <a:rPr lang="ru-RU" dirty="0"/>
              <a:t> (графика, </a:t>
            </a:r>
            <a:r>
              <a:rPr lang="ru-RU" dirty="0" err="1"/>
              <a:t>мәтін</a:t>
            </a:r>
            <a:r>
              <a:rPr lang="ru-RU" dirty="0"/>
              <a:t>, аудио, </a:t>
            </a:r>
            <a:r>
              <a:rPr lang="ru-RU" dirty="0" err="1"/>
              <a:t>бейне</a:t>
            </a:r>
            <a:r>
              <a:rPr lang="ru-RU" dirty="0"/>
              <a:t> </a:t>
            </a:r>
            <a:r>
              <a:rPr lang="ru-RU" dirty="0" err="1"/>
              <a:t>және</a:t>
            </a:r>
            <a:r>
              <a:rPr lang="ru-RU" dirty="0"/>
              <a:t> </a:t>
            </a:r>
            <a:r>
              <a:rPr lang="ru-RU" dirty="0" err="1"/>
              <a:t>т.б</a:t>
            </a:r>
            <a:r>
              <a:rPr lang="ru-RU" dirty="0"/>
              <a:t>.) салу </a:t>
            </a:r>
            <a:r>
              <a:rPr lang="ru-RU" dirty="0" err="1"/>
              <a:t>тетігінен</a:t>
            </a:r>
            <a:r>
              <a:rPr lang="ru-RU" dirty="0"/>
              <a:t> </a:t>
            </a:r>
            <a:r>
              <a:rPr lang="ru-RU" dirty="0" err="1"/>
              <a:t>тұрады</a:t>
            </a:r>
            <a:r>
              <a:rPr lang="ru-RU" dirty="0"/>
              <a:t>. Осы </a:t>
            </a:r>
            <a:r>
              <a:rPr lang="ru-RU" dirty="0" err="1"/>
              <a:t>саладағы</a:t>
            </a:r>
            <a:r>
              <a:rPr lang="ru-RU" dirty="0"/>
              <a:t> </a:t>
            </a:r>
            <a:r>
              <a:rPr lang="ru-RU" dirty="0" err="1"/>
              <a:t>зерттеулер</a:t>
            </a:r>
            <a:r>
              <a:rPr lang="ru-RU" dirty="0"/>
              <a:t> </a:t>
            </a:r>
            <a:r>
              <a:rPr lang="ru-RU" dirty="0" err="1"/>
              <a:t>бағыты</a:t>
            </a:r>
            <a:r>
              <a:rPr lang="ru-RU" dirty="0"/>
              <a:t> </a:t>
            </a:r>
            <a:r>
              <a:rPr lang="ru-RU" dirty="0" err="1"/>
              <a:t>айқын</a:t>
            </a:r>
            <a:r>
              <a:rPr lang="ru-RU" dirty="0"/>
              <a:t> </a:t>
            </a:r>
            <a:r>
              <a:rPr lang="ru-RU" dirty="0" err="1"/>
              <a:t>қалыптасқан</a:t>
            </a:r>
            <a:r>
              <a:rPr lang="ru-RU" dirty="0"/>
              <a:t> </a:t>
            </a:r>
            <a:r>
              <a:rPr lang="ru-RU" dirty="0" err="1"/>
              <a:t>терминмен</a:t>
            </a:r>
            <a:r>
              <a:rPr lang="ru-RU" dirty="0"/>
              <a:t> </a:t>
            </a:r>
            <a:r>
              <a:rPr lang="ru-RU" dirty="0" err="1"/>
              <a:t>белгіленеді</a:t>
            </a:r>
            <a:r>
              <a:rPr lang="ru-RU" dirty="0"/>
              <a:t> – </a:t>
            </a:r>
            <a:r>
              <a:rPr lang="en-US" dirty="0"/>
              <a:t>Augmented Reality, </a:t>
            </a:r>
            <a:r>
              <a:rPr lang="ru-RU" dirty="0" err="1"/>
              <a:t>қысқартылған</a:t>
            </a:r>
            <a:r>
              <a:rPr lang="ru-RU" dirty="0"/>
              <a:t> – </a:t>
            </a:r>
            <a:r>
              <a:rPr lang="en-US" dirty="0"/>
              <a:t>AR-</a:t>
            </a:r>
            <a:r>
              <a:rPr lang="ru-RU" dirty="0"/>
              <a:t>технология.</a:t>
            </a:r>
          </a:p>
        </p:txBody>
      </p:sp>
    </p:spTree>
    <p:extLst>
      <p:ext uri="{BB962C8B-B14F-4D97-AF65-F5344CB8AC3E}">
        <p14:creationId xmlns:p14="http://schemas.microsoft.com/office/powerpoint/2010/main" val="153667838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Прямоугольник 3"/>
          <p:cNvSpPr/>
          <p:nvPr/>
        </p:nvSpPr>
        <p:spPr>
          <a:xfrm>
            <a:off x="683568" y="751344"/>
            <a:ext cx="7704856" cy="2862322"/>
          </a:xfrm>
          <a:prstGeom prst="rect">
            <a:avLst/>
          </a:prstGeom>
        </p:spPr>
        <p:txBody>
          <a:bodyPr wrap="square">
            <a:spAutoFit/>
          </a:bodyPr>
          <a:lstStyle/>
          <a:p>
            <a:r>
              <a:rPr lang="en-US" dirty="0"/>
              <a:t>AR  </a:t>
            </a:r>
            <a:r>
              <a:rPr lang="ru-RU" dirty="0" err="1"/>
              <a:t>технологиялы</a:t>
            </a:r>
            <a:r>
              <a:rPr lang="ru-RU" dirty="0"/>
              <a:t> </a:t>
            </a:r>
            <a:r>
              <a:rPr lang="ru-RU" dirty="0" err="1"/>
              <a:t>мобильді</a:t>
            </a:r>
            <a:r>
              <a:rPr lang="ru-RU" dirty="0"/>
              <a:t> </a:t>
            </a:r>
            <a:r>
              <a:rPr lang="ru-RU" dirty="0" err="1"/>
              <a:t>қосымшалардың</a:t>
            </a:r>
            <a:r>
              <a:rPr lang="ru-RU" dirty="0"/>
              <a:t> </a:t>
            </a:r>
            <a:r>
              <a:rPr lang="ru-RU" dirty="0" err="1"/>
              <a:t>кең</a:t>
            </a:r>
            <a:r>
              <a:rPr lang="ru-RU" dirty="0"/>
              <a:t> </a:t>
            </a:r>
            <a:r>
              <a:rPr lang="ru-RU" dirty="0" err="1"/>
              <a:t>танымалдылығы</a:t>
            </a:r>
            <a:r>
              <a:rPr lang="ru-RU" dirty="0"/>
              <a:t> </a:t>
            </a:r>
            <a:r>
              <a:rPr lang="ru-RU" dirty="0" err="1"/>
              <a:t>жақында</a:t>
            </a:r>
            <a:r>
              <a:rPr lang="ru-RU" dirty="0"/>
              <a:t> </a:t>
            </a:r>
            <a:r>
              <a:rPr lang="ru-RU" dirty="0" err="1"/>
              <a:t>ғана</a:t>
            </a:r>
            <a:r>
              <a:rPr lang="ru-RU" dirty="0"/>
              <a:t> </a:t>
            </a:r>
            <a:r>
              <a:rPr lang="ru-RU" dirty="0" err="1"/>
              <a:t>пайда</a:t>
            </a:r>
            <a:r>
              <a:rPr lang="ru-RU" dirty="0"/>
              <a:t> </a:t>
            </a:r>
            <a:r>
              <a:rPr lang="ru-RU" dirty="0" err="1"/>
              <a:t>болғанына</a:t>
            </a:r>
            <a:r>
              <a:rPr lang="ru-RU" dirty="0"/>
              <a:t> </a:t>
            </a:r>
            <a:r>
              <a:rPr lang="ru-RU" dirty="0" err="1"/>
              <a:t>қарамастан</a:t>
            </a:r>
            <a:r>
              <a:rPr lang="ru-RU" dirty="0"/>
              <a:t>, </a:t>
            </a:r>
            <a:r>
              <a:rPr lang="ru-RU" dirty="0" err="1"/>
              <a:t>бұл</a:t>
            </a:r>
            <a:r>
              <a:rPr lang="ru-RU" dirty="0"/>
              <a:t> </a:t>
            </a:r>
            <a:r>
              <a:rPr lang="ru-RU" dirty="0" err="1"/>
              <a:t>технологияны</a:t>
            </a:r>
            <a:r>
              <a:rPr lang="ru-RU" dirty="0"/>
              <a:t> </a:t>
            </a:r>
            <a:r>
              <a:rPr lang="ru-RU" dirty="0" err="1"/>
              <a:t>ең</a:t>
            </a:r>
            <a:r>
              <a:rPr lang="ru-RU" dirty="0"/>
              <a:t> </a:t>
            </a:r>
            <a:r>
              <a:rPr lang="ru-RU" dirty="0" err="1"/>
              <a:t>жаңа</a:t>
            </a:r>
            <a:r>
              <a:rPr lang="ru-RU" dirty="0"/>
              <a:t> </a:t>
            </a:r>
            <a:r>
              <a:rPr lang="ru-RU" dirty="0" err="1"/>
              <a:t>деп</a:t>
            </a:r>
            <a:r>
              <a:rPr lang="ru-RU" dirty="0"/>
              <a:t> </a:t>
            </a:r>
            <a:r>
              <a:rPr lang="ru-RU" dirty="0" err="1"/>
              <a:t>айту</a:t>
            </a:r>
            <a:r>
              <a:rPr lang="ru-RU" dirty="0"/>
              <a:t> </a:t>
            </a:r>
            <a:r>
              <a:rPr lang="ru-RU" dirty="0" err="1"/>
              <a:t>қиын</a:t>
            </a:r>
            <a:r>
              <a:rPr lang="ru-RU" dirty="0"/>
              <a:t>. ХХ </a:t>
            </a:r>
            <a:r>
              <a:rPr lang="ru-RU" dirty="0" err="1"/>
              <a:t>ғасырдың</a:t>
            </a:r>
            <a:r>
              <a:rPr lang="ru-RU" dirty="0"/>
              <a:t> 70-ші </a:t>
            </a:r>
            <a:r>
              <a:rPr lang="ru-RU" dirty="0" err="1"/>
              <a:t>жылдарында</a:t>
            </a:r>
            <a:r>
              <a:rPr lang="ru-RU" dirty="0"/>
              <a:t> Гарвард </a:t>
            </a:r>
            <a:r>
              <a:rPr lang="ru-RU" dirty="0" err="1"/>
              <a:t>университетінің</a:t>
            </a:r>
            <a:r>
              <a:rPr lang="ru-RU" dirty="0"/>
              <a:t> профессоры А. Сазерленд </a:t>
            </a:r>
            <a:r>
              <a:rPr lang="ru-RU" dirty="0" err="1"/>
              <a:t>өз</a:t>
            </a:r>
            <a:r>
              <a:rPr lang="ru-RU" dirty="0"/>
              <a:t> </a:t>
            </a:r>
            <a:r>
              <a:rPr lang="ru-RU" dirty="0" err="1"/>
              <a:t>студенттерімен</a:t>
            </a:r>
            <a:r>
              <a:rPr lang="ru-RU" dirty="0"/>
              <a:t> </a:t>
            </a:r>
            <a:r>
              <a:rPr lang="ru-RU" dirty="0" err="1"/>
              <a:t>бір</a:t>
            </a:r>
            <a:r>
              <a:rPr lang="ru-RU" dirty="0"/>
              <a:t> </a:t>
            </a:r>
            <a:r>
              <a:rPr lang="ru-RU" dirty="0" err="1"/>
              <a:t>шындықты</a:t>
            </a:r>
            <a:r>
              <a:rPr lang="ru-RU" dirty="0"/>
              <a:t> (</a:t>
            </a:r>
            <a:r>
              <a:rPr lang="ru-RU" dirty="0" err="1"/>
              <a:t>табиғи</a:t>
            </a:r>
            <a:r>
              <a:rPr lang="ru-RU" dirty="0"/>
              <a:t>) </a:t>
            </a:r>
            <a:r>
              <a:rPr lang="ru-RU" dirty="0" err="1"/>
              <a:t>басқа</a:t>
            </a:r>
            <a:r>
              <a:rPr lang="ru-RU" dirty="0"/>
              <a:t> (</a:t>
            </a:r>
            <a:r>
              <a:rPr lang="ru-RU" dirty="0" err="1"/>
              <a:t>виртуалды</a:t>
            </a:r>
            <a:r>
              <a:rPr lang="ru-RU" dirty="0"/>
              <a:t>) </a:t>
            </a:r>
            <a:r>
              <a:rPr lang="ru-RU" dirty="0" err="1"/>
              <a:t>шындықпен</a:t>
            </a:r>
            <a:r>
              <a:rPr lang="ru-RU" dirty="0"/>
              <a:t> </a:t>
            </a:r>
            <a:r>
              <a:rPr lang="ru-RU" dirty="0" err="1"/>
              <a:t>толықтыру</a:t>
            </a:r>
            <a:r>
              <a:rPr lang="ru-RU" dirty="0"/>
              <a:t> </a:t>
            </a:r>
            <a:r>
              <a:rPr lang="ru-RU" dirty="0" err="1"/>
              <a:t>мүмкіндігін</a:t>
            </a:r>
            <a:r>
              <a:rPr lang="ru-RU" dirty="0"/>
              <a:t> </a:t>
            </a:r>
            <a:r>
              <a:rPr lang="ru-RU" dirty="0" err="1"/>
              <a:t>көрсетті</a:t>
            </a:r>
            <a:r>
              <a:rPr lang="ru-RU" dirty="0"/>
              <a:t>. </a:t>
            </a:r>
            <a:r>
              <a:rPr lang="ru-RU" dirty="0" err="1"/>
              <a:t>Қазіргі</a:t>
            </a:r>
            <a:r>
              <a:rPr lang="ru-RU" dirty="0"/>
              <a:t> </a:t>
            </a:r>
            <a:r>
              <a:rPr lang="ru-RU" dirty="0" err="1"/>
              <a:t>уақытта</a:t>
            </a:r>
            <a:r>
              <a:rPr lang="ru-RU" dirty="0"/>
              <a:t> </a:t>
            </a:r>
            <a:r>
              <a:rPr lang="en-US" dirty="0"/>
              <a:t>IT-</a:t>
            </a:r>
            <a:r>
              <a:rPr lang="ru-RU" dirty="0" err="1"/>
              <a:t>сарапшылар</a:t>
            </a:r>
            <a:r>
              <a:rPr lang="ru-RU" dirty="0"/>
              <a:t> </a:t>
            </a:r>
            <a:r>
              <a:rPr lang="en-US" dirty="0"/>
              <a:t>AR </a:t>
            </a:r>
            <a:r>
              <a:rPr lang="ru-RU" dirty="0"/>
              <a:t>технология мен </a:t>
            </a:r>
            <a:r>
              <a:rPr lang="ru-RU" dirty="0" err="1"/>
              <a:t>виртуалды</a:t>
            </a:r>
            <a:r>
              <a:rPr lang="ru-RU" dirty="0"/>
              <a:t> </a:t>
            </a:r>
            <a:r>
              <a:rPr lang="ru-RU" dirty="0" err="1"/>
              <a:t>шындықты</a:t>
            </a:r>
            <a:r>
              <a:rPr lang="ru-RU" dirty="0"/>
              <a:t> (</a:t>
            </a:r>
            <a:r>
              <a:rPr lang="en-US" dirty="0"/>
              <a:t>VR) </a:t>
            </a:r>
            <a:r>
              <a:rPr lang="ru-RU" dirty="0" err="1"/>
              <a:t>қамтитын</a:t>
            </a:r>
            <a:r>
              <a:rPr lang="ru-RU" dirty="0"/>
              <a:t> </a:t>
            </a:r>
            <a:r>
              <a:rPr lang="ru-RU" dirty="0" err="1"/>
              <a:t>кеңейтілген</a:t>
            </a:r>
            <a:r>
              <a:rPr lang="ru-RU" dirty="0"/>
              <a:t> </a:t>
            </a:r>
            <a:r>
              <a:rPr lang="ru-RU" dirty="0" err="1"/>
              <a:t>шындық</a:t>
            </a:r>
            <a:r>
              <a:rPr lang="ru-RU" dirty="0"/>
              <a:t> </a:t>
            </a:r>
            <a:r>
              <a:rPr lang="ru-RU" dirty="0" err="1"/>
              <a:t>тұжырымдамасын</a:t>
            </a:r>
            <a:r>
              <a:rPr lang="ru-RU" dirty="0"/>
              <a:t> (</a:t>
            </a:r>
            <a:r>
              <a:rPr lang="en-US" dirty="0"/>
              <a:t>XR), </a:t>
            </a:r>
            <a:r>
              <a:rPr lang="ru-RU" dirty="0" err="1"/>
              <a:t>жұмыс</a:t>
            </a:r>
            <a:r>
              <a:rPr lang="ru-RU" dirty="0"/>
              <a:t> </a:t>
            </a:r>
            <a:r>
              <a:rPr lang="ru-RU" dirty="0" err="1"/>
              <a:t>және</a:t>
            </a:r>
            <a:r>
              <a:rPr lang="ru-RU" dirty="0"/>
              <a:t> </a:t>
            </a:r>
            <a:r>
              <a:rPr lang="ru-RU" dirty="0" err="1"/>
              <a:t>оқу</a:t>
            </a:r>
            <a:r>
              <a:rPr lang="ru-RU" dirty="0"/>
              <a:t> </a:t>
            </a:r>
            <a:r>
              <a:rPr lang="ru-RU" dirty="0" err="1"/>
              <a:t>процестерін</a:t>
            </a:r>
            <a:r>
              <a:rPr lang="ru-RU" dirty="0"/>
              <a:t> </a:t>
            </a:r>
            <a:r>
              <a:rPr lang="ru-RU" dirty="0" err="1"/>
              <a:t>ұйымдастыруға</a:t>
            </a:r>
            <a:r>
              <a:rPr lang="ru-RU" dirty="0"/>
              <a:t>, </a:t>
            </a:r>
            <a:r>
              <a:rPr lang="ru-RU" dirty="0" err="1"/>
              <a:t>әлеуметтік</a:t>
            </a:r>
            <a:r>
              <a:rPr lang="ru-RU" dirty="0"/>
              <a:t> </a:t>
            </a:r>
            <a:r>
              <a:rPr lang="ru-RU" dirty="0" err="1"/>
              <a:t>және</a:t>
            </a:r>
            <a:r>
              <a:rPr lang="ru-RU" dirty="0"/>
              <a:t> бос </a:t>
            </a:r>
            <a:r>
              <a:rPr lang="ru-RU" dirty="0" err="1"/>
              <a:t>уақытты</a:t>
            </a:r>
            <a:r>
              <a:rPr lang="ru-RU" dirty="0"/>
              <a:t> </a:t>
            </a:r>
            <a:r>
              <a:rPr lang="ru-RU" dirty="0" err="1"/>
              <a:t>сүйемелдеуге</a:t>
            </a:r>
            <a:r>
              <a:rPr lang="ru-RU" dirty="0"/>
              <a:t> </a:t>
            </a:r>
            <a:r>
              <a:rPr lang="ru-RU" dirty="0" err="1"/>
              <a:t>көзқарасты</a:t>
            </a:r>
            <a:r>
              <a:rPr lang="ru-RU" dirty="0"/>
              <a:t> </a:t>
            </a:r>
            <a:r>
              <a:rPr lang="ru-RU" dirty="0" err="1"/>
              <a:t>түбегейлі</a:t>
            </a:r>
            <a:r>
              <a:rPr lang="ru-RU" dirty="0"/>
              <a:t> </a:t>
            </a:r>
            <a:r>
              <a:rPr lang="ru-RU" dirty="0" err="1"/>
              <a:t>өзгерту</a:t>
            </a:r>
            <a:r>
              <a:rPr lang="ru-RU" dirty="0"/>
              <a:t> </a:t>
            </a:r>
            <a:r>
              <a:rPr lang="ru-RU" dirty="0" err="1"/>
              <a:t>мүмкіндігін</a:t>
            </a:r>
            <a:r>
              <a:rPr lang="ru-RU" dirty="0"/>
              <a:t> </a:t>
            </a:r>
            <a:r>
              <a:rPr lang="ru-RU" dirty="0" err="1"/>
              <a:t>беретін</a:t>
            </a:r>
            <a:r>
              <a:rPr lang="ru-RU" dirty="0"/>
              <a:t> </a:t>
            </a:r>
            <a:r>
              <a:rPr lang="ru-RU" dirty="0" err="1"/>
              <a:t>дамудың</a:t>
            </a:r>
            <a:r>
              <a:rPr lang="ru-RU" dirty="0"/>
              <a:t> </a:t>
            </a:r>
            <a:r>
              <a:rPr lang="ru-RU" dirty="0" err="1"/>
              <a:t>негізгі</a:t>
            </a:r>
            <a:r>
              <a:rPr lang="ru-RU" dirty="0"/>
              <a:t> </a:t>
            </a:r>
            <a:r>
              <a:rPr lang="ru-RU" dirty="0" err="1"/>
              <a:t>тренді</a:t>
            </a:r>
            <a:r>
              <a:rPr lang="ru-RU" dirty="0"/>
              <a:t> </a:t>
            </a:r>
            <a:r>
              <a:rPr lang="ru-RU" dirty="0" err="1"/>
              <a:t>болып</a:t>
            </a:r>
            <a:r>
              <a:rPr lang="ru-RU" dirty="0"/>
              <a:t> </a:t>
            </a:r>
            <a:r>
              <a:rPr lang="ru-RU" dirty="0" err="1"/>
              <a:t>табылады</a:t>
            </a:r>
            <a:r>
              <a:rPr lang="ru-RU" dirty="0"/>
              <a: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696486"/>
            <a:ext cx="6587888" cy="282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64046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5240" cy="1714202"/>
          </a:xfrm>
        </p:spPr>
        <p:txBody>
          <a:bodyPr>
            <a:normAutofit fontScale="90000"/>
          </a:bodyPr>
          <a:lstStyle/>
          <a:p>
            <a:r>
              <a:rPr lang="kk-KZ" sz="2000" dirty="0"/>
              <a:t>Толықтырылған шындықты </a:t>
            </a:r>
            <a:r>
              <a:rPr lang="en-US" sz="2000" dirty="0"/>
              <a:t>Unity</a:t>
            </a:r>
            <a:r>
              <a:rPr lang="kk-KZ" sz="2000" dirty="0"/>
              <a:t> бағдарламасымен жасауға болады.</a:t>
            </a:r>
            <a:br>
              <a:rPr lang="kk-KZ" sz="2000" dirty="0"/>
            </a:br>
            <a:r>
              <a:rPr lang="en-US" sz="2000" dirty="0"/>
              <a:t>Unity-</a:t>
            </a:r>
            <a:r>
              <a:rPr lang="ru-RU" sz="2000" dirty="0" err="1"/>
              <a:t>американдық</a:t>
            </a:r>
            <a:r>
              <a:rPr lang="ru-RU" sz="2000" dirty="0"/>
              <a:t> </a:t>
            </a:r>
            <a:r>
              <a:rPr lang="en-US" sz="2000" dirty="0"/>
              <a:t>Unity Technologies </a:t>
            </a:r>
            <a:r>
              <a:rPr lang="ru-RU" sz="2000" dirty="0" err="1"/>
              <a:t>компаниясы</a:t>
            </a:r>
            <a:r>
              <a:rPr lang="ru-RU" sz="2000" dirty="0"/>
              <a:t> </a:t>
            </a:r>
            <a:r>
              <a:rPr lang="ru-RU" sz="2000" dirty="0" err="1"/>
              <a:t>жасаған</a:t>
            </a:r>
            <a:r>
              <a:rPr lang="ru-RU" sz="2000" dirty="0"/>
              <a:t> </a:t>
            </a:r>
            <a:r>
              <a:rPr lang="ru-RU" sz="2000" dirty="0" err="1"/>
              <a:t>компьютерлік</a:t>
            </a:r>
            <a:r>
              <a:rPr lang="ru-RU" sz="2000" dirty="0"/>
              <a:t> </a:t>
            </a:r>
            <a:r>
              <a:rPr lang="ru-RU" sz="2000" dirty="0" err="1"/>
              <a:t>ойындардың</a:t>
            </a:r>
            <a:r>
              <a:rPr lang="ru-RU" sz="2000" dirty="0"/>
              <a:t> </a:t>
            </a:r>
            <a:r>
              <a:rPr lang="ru-RU" sz="2000" dirty="0" err="1"/>
              <a:t>платформааралық</a:t>
            </a:r>
            <a:r>
              <a:rPr lang="ru-RU" sz="2000" dirty="0"/>
              <a:t> даму </a:t>
            </a:r>
            <a:r>
              <a:rPr lang="ru-RU" sz="2000" dirty="0" err="1"/>
              <a:t>ортасы</a:t>
            </a:r>
            <a:r>
              <a:rPr lang="ru-RU" sz="2000" dirty="0"/>
              <a:t>. </a:t>
            </a:r>
            <a:r>
              <a:rPr lang="en-US" sz="2000" dirty="0"/>
              <a:t>Unity </a:t>
            </a:r>
            <a:r>
              <a:rPr lang="ru-RU" sz="2000" dirty="0" err="1"/>
              <a:t>дербес</a:t>
            </a:r>
            <a:r>
              <a:rPr lang="ru-RU" sz="2000" dirty="0"/>
              <a:t> </a:t>
            </a:r>
            <a:r>
              <a:rPr lang="ru-RU" sz="2000" dirty="0" err="1"/>
              <a:t>компьютерлер</a:t>
            </a:r>
            <a:r>
              <a:rPr lang="ru-RU" sz="2000" dirty="0"/>
              <a:t>, </a:t>
            </a:r>
            <a:r>
              <a:rPr lang="ru-RU" sz="2000" dirty="0" err="1"/>
              <a:t>ойын</a:t>
            </a:r>
            <a:r>
              <a:rPr lang="ru-RU" sz="2000" dirty="0"/>
              <a:t> </a:t>
            </a:r>
            <a:r>
              <a:rPr lang="ru-RU" sz="2000" dirty="0" err="1"/>
              <a:t>консольдері</a:t>
            </a:r>
            <a:r>
              <a:rPr lang="ru-RU" sz="2000" dirty="0"/>
              <a:t>, </a:t>
            </a:r>
            <a:r>
              <a:rPr lang="ru-RU" sz="2000" dirty="0" err="1"/>
              <a:t>мобильді</a:t>
            </a:r>
            <a:r>
              <a:rPr lang="ru-RU" sz="2000" dirty="0"/>
              <a:t> </a:t>
            </a:r>
            <a:r>
              <a:rPr lang="ru-RU" sz="2000" dirty="0" err="1"/>
              <a:t>құрылғылар</a:t>
            </a:r>
            <a:r>
              <a:rPr lang="ru-RU" sz="2000" dirty="0"/>
              <a:t>, интернет </a:t>
            </a:r>
            <a:r>
              <a:rPr lang="ru-RU" sz="2000" dirty="0" err="1"/>
              <a:t>қосымшалары</a:t>
            </a:r>
            <a:r>
              <a:rPr lang="ru-RU" sz="2000" dirty="0"/>
              <a:t> </a:t>
            </a:r>
            <a:r>
              <a:rPr lang="ru-RU" sz="2000" dirty="0" err="1"/>
              <a:t>және</a:t>
            </a:r>
            <a:r>
              <a:rPr lang="ru-RU" sz="2000" dirty="0"/>
              <a:t> </a:t>
            </a:r>
            <a:r>
              <a:rPr lang="ru-RU" sz="2000" dirty="0" err="1"/>
              <a:t>басқаларын</a:t>
            </a:r>
            <a:r>
              <a:rPr lang="ru-RU" sz="2000" dirty="0"/>
              <a:t> </a:t>
            </a:r>
            <a:r>
              <a:rPr lang="ru-RU" sz="2000" dirty="0" err="1"/>
              <a:t>қамтитын</a:t>
            </a:r>
            <a:r>
              <a:rPr lang="ru-RU" sz="2000" dirty="0"/>
              <a:t> 25-тен </a:t>
            </a:r>
            <a:r>
              <a:rPr lang="ru-RU" sz="2000" dirty="0" err="1"/>
              <a:t>астам</a:t>
            </a:r>
            <a:r>
              <a:rPr lang="ru-RU" sz="2000" dirty="0"/>
              <a:t> </a:t>
            </a:r>
            <a:r>
              <a:rPr lang="ru-RU" sz="2000" dirty="0" err="1"/>
              <a:t>түрлі</a:t>
            </a:r>
            <a:r>
              <a:rPr lang="ru-RU" sz="2000" dirty="0"/>
              <a:t> </a:t>
            </a:r>
            <a:r>
              <a:rPr lang="ru-RU" sz="2000" dirty="0" err="1"/>
              <a:t>платформаларда</a:t>
            </a:r>
            <a:r>
              <a:rPr lang="ru-RU" sz="2000" dirty="0"/>
              <a:t> </a:t>
            </a:r>
            <a:r>
              <a:rPr lang="ru-RU" sz="2000" dirty="0" err="1"/>
              <a:t>жұмыс</a:t>
            </a:r>
            <a:r>
              <a:rPr lang="ru-RU" sz="2000" dirty="0"/>
              <a:t> </a:t>
            </a:r>
            <a:r>
              <a:rPr lang="ru-RU" sz="2000" dirty="0" err="1"/>
              <a:t>істейтін</a:t>
            </a:r>
            <a:r>
              <a:rPr lang="ru-RU" sz="2000" dirty="0"/>
              <a:t> </a:t>
            </a:r>
            <a:r>
              <a:rPr lang="ru-RU" sz="2000" dirty="0" err="1"/>
              <a:t>қосымшалар</a:t>
            </a:r>
            <a:r>
              <a:rPr lang="ru-RU" sz="2000" dirty="0"/>
              <a:t> </a:t>
            </a:r>
            <a:r>
              <a:rPr lang="ru-RU" sz="2000" dirty="0" err="1"/>
              <a:t>жасауға</a:t>
            </a:r>
            <a:r>
              <a:rPr lang="ru-RU" sz="2000" dirty="0"/>
              <a:t> </a:t>
            </a:r>
            <a:r>
              <a:rPr lang="ru-RU" sz="2000" dirty="0" err="1"/>
              <a:t>мүмкіндік</a:t>
            </a:r>
            <a:r>
              <a:rPr lang="ru-RU" sz="2000" dirty="0"/>
              <a:t> </a:t>
            </a:r>
            <a:r>
              <a:rPr lang="ru-RU" sz="2000" dirty="0" err="1"/>
              <a:t>береді</a:t>
            </a:r>
            <a:r>
              <a:rPr lang="ru-RU" sz="2000" dirty="0"/>
              <a:t>.</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97402" y="2229312"/>
            <a:ext cx="4749196" cy="326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91499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7859216" cy="5433467"/>
          </a:xfrm>
        </p:spPr>
        <p:txBody>
          <a:bodyPr>
            <a:normAutofit fontScale="85000" lnSpcReduction="20000"/>
          </a:bodyPr>
          <a:lstStyle/>
          <a:p>
            <a:pPr marL="36576" indent="0" algn="just">
              <a:buNone/>
            </a:pPr>
            <a:r>
              <a:rPr lang="ru-RU" dirty="0" err="1">
                <a:latin typeface="Times New Roman" pitchFamily="18" charset="0"/>
                <a:cs typeface="Times New Roman" pitchFamily="18" charset="0"/>
              </a:rPr>
              <a:t>Бүгінгі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танда</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AR </a:t>
            </a:r>
            <a:r>
              <a:rPr lang="ru-RU" dirty="0" err="1">
                <a:latin typeface="Times New Roman" pitchFamily="18" charset="0"/>
                <a:cs typeface="Times New Roman" pitchFamily="18" charset="0"/>
              </a:rPr>
              <a:t>технологиясы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контекстік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ақпаратты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визуализациялаудың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қуатты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оны </a:t>
            </a:r>
            <a:r>
              <a:rPr lang="ru-RU" dirty="0" err="1">
                <a:latin typeface="Times New Roman" pitchFamily="18" charset="0"/>
                <a:cs typeface="Times New Roman" pitchFamily="18" charset="0"/>
              </a:rPr>
              <a:t>адамға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жеткізудің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эргономикалық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тәсілі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табылады</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AR-</a:t>
            </a:r>
            <a:r>
              <a:rPr lang="ru-RU" dirty="0" err="1">
                <a:latin typeface="Times New Roman" pitchFamily="18" charset="0"/>
                <a:cs typeface="Times New Roman" pitchFamily="18" charset="0"/>
              </a:rPr>
              <a:t>технологиясын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қолдану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қазіргі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уақытта</a:t>
            </a:r>
            <a:r>
              <a:rPr lang="ru-RU" dirty="0">
                <a:latin typeface="Times New Roman" pitchFamily="18" charset="0"/>
                <a:cs typeface="Times New Roman" pitchFamily="18" charset="0"/>
              </a:rPr>
              <a:t> бизнес пен </a:t>
            </a:r>
            <a:r>
              <a:rPr lang="ru-RU" dirty="0" err="1">
                <a:latin typeface="Times New Roman" pitchFamily="18" charset="0"/>
                <a:cs typeface="Times New Roman" pitchFamily="18" charset="0"/>
              </a:rPr>
              <a:t>ойын-сауық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салаларында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тараған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жарнамалық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стендтер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анимацияланған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презентациялар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жасалып</a:t>
            </a:r>
            <a:r>
              <a:rPr lang="ru-RU" dirty="0">
                <a:latin typeface="Times New Roman" pitchFamily="18" charset="0"/>
                <a:cs typeface="Times New Roman" pitchFamily="18" charset="0"/>
              </a:rPr>
              <a:t>, 3</a:t>
            </a:r>
            <a:r>
              <a:rPr lang="en-US" dirty="0">
                <a:latin typeface="Times New Roman" pitchFamily="18" charset="0"/>
                <a:cs typeface="Times New Roman" pitchFamily="18" charset="0"/>
              </a:rPr>
              <a:t>D-</a:t>
            </a:r>
            <a:r>
              <a:rPr lang="ru-RU" dirty="0" err="1">
                <a:latin typeface="Times New Roman" pitchFamily="18" charset="0"/>
                <a:cs typeface="Times New Roman" pitchFamily="18" charset="0"/>
              </a:rPr>
              <a:t>модельдер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арнайы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кәсіби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біліктердің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тренажерлері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күрделі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инженерлік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қолөнер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жұмыстарын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нұсқамалық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сүйемелдеу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т.б</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әзірленуде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Мысалы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бүгінгі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смартфондар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планшеттерді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пайдаланушыларда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бөлмесін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пәтерін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нақты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жиһаз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дүкенінен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жиһазбен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жайластыру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мүмкіндігі</a:t>
            </a:r>
            <a:r>
              <a:rPr lang="ru-RU" dirty="0">
                <a:latin typeface="Times New Roman" pitchFamily="18" charset="0"/>
                <a:cs typeface="Times New Roman" pitchFamily="18" charset="0"/>
              </a:rPr>
              <a:t> бар, </a:t>
            </a:r>
            <a:r>
              <a:rPr lang="ru-RU" dirty="0" err="1">
                <a:latin typeface="Times New Roman" pitchFamily="18" charset="0"/>
                <a:cs typeface="Times New Roman" pitchFamily="18" charset="0"/>
              </a:rPr>
              <a:t>осының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арқасында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сатып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алушылар</a:t>
            </a:r>
            <a:r>
              <a:rPr lang="ru-RU" dirty="0">
                <a:latin typeface="Times New Roman" pitchFamily="18" charset="0"/>
                <a:cs typeface="Times New Roman" pitchFamily="18" charset="0"/>
              </a:rPr>
              <a:t> интерьер </a:t>
            </a:r>
            <a:r>
              <a:rPr lang="ru-RU" dirty="0" err="1">
                <a:latin typeface="Times New Roman" pitchFamily="18" charset="0"/>
                <a:cs typeface="Times New Roman" pitchFamily="18" charset="0"/>
              </a:rPr>
              <a:t>нысанының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қандай</a:t>
            </a:r>
            <a:r>
              <a:rPr lang="ru-RU" dirty="0">
                <a:latin typeface="Times New Roman" pitchFamily="18" charset="0"/>
                <a:cs typeface="Times New Roman" pitchFamily="18" charset="0"/>
              </a:rPr>
              <a:t> да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қаншалықты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сәйкес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келетінін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түсінеді</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194217673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036496"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33274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20891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45319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TotalTime>
  <Words>700</Words>
  <Application>Microsoft Office PowerPoint</Application>
  <PresentationFormat>Экран (4:3)</PresentationFormat>
  <Paragraphs>22</Paragraphs>
  <Slides>14</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Palatino Linotype</vt:lpstr>
      <vt:lpstr>Times New Roman</vt:lpstr>
      <vt:lpstr>Wingdings 2</vt:lpstr>
      <vt:lpstr>Тема Office</vt:lpstr>
      <vt:lpstr> AR(augmented reality) – Толықтырылған шындық  </vt:lpstr>
      <vt:lpstr>Презентация PowerPoint</vt:lpstr>
      <vt:lpstr>Презентация PowerPoint</vt:lpstr>
      <vt:lpstr>Презентация PowerPoint</vt:lpstr>
      <vt:lpstr>Презентация PowerPoint</vt:lpstr>
      <vt:lpstr>Толықтырылған шындықты Unity бағдарламасымен жасауға болады. Unity-американдық Unity Technologies компаниясы жасаған компьютерлік ойындардың платформааралық даму ортасы. Unity дербес компьютерлер, ойын консольдері, мобильді құрылғылар, интернет қосымшалары және басқаларын қамтитын 25-тен астам түрлі платформаларда жұмыс істейтін қосымшалар жасауға мүмкіндік береді.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Бақылау сұрақтары</vt:lpstr>
      <vt:lpstr>Қолданылған әдебиеттер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Карелхан Нурсауле</cp:lastModifiedBy>
  <cp:revision>5</cp:revision>
  <dcterms:created xsi:type="dcterms:W3CDTF">2021-11-11T11:12:09Z</dcterms:created>
  <dcterms:modified xsi:type="dcterms:W3CDTF">2021-11-11T14:12:48Z</dcterms:modified>
</cp:coreProperties>
</file>