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0" r:id="rId1"/>
  </p:sldMasterIdLst>
  <p:notesMasterIdLst>
    <p:notesMasterId r:id="rId21"/>
  </p:notesMasterIdLst>
  <p:handoutMasterIdLst>
    <p:handoutMasterId r:id="rId22"/>
  </p:handoutMasterIdLst>
  <p:sldIdLst>
    <p:sldId id="285" r:id="rId2"/>
    <p:sldId id="428" r:id="rId3"/>
    <p:sldId id="469" r:id="rId4"/>
    <p:sldId id="470" r:id="rId5"/>
    <p:sldId id="471" r:id="rId6"/>
    <p:sldId id="452" r:id="rId7"/>
    <p:sldId id="474" r:id="rId8"/>
    <p:sldId id="473" r:id="rId9"/>
    <p:sldId id="475" r:id="rId10"/>
    <p:sldId id="481" r:id="rId11"/>
    <p:sldId id="477" r:id="rId12"/>
    <p:sldId id="476" r:id="rId13"/>
    <p:sldId id="478" r:id="rId14"/>
    <p:sldId id="483" r:id="rId15"/>
    <p:sldId id="480" r:id="rId16"/>
    <p:sldId id="484" r:id="rId17"/>
    <p:sldId id="485" r:id="rId18"/>
    <p:sldId id="343" r:id="rId19"/>
    <p:sldId id="482" r:id="rId2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EB9DA"/>
    <a:srgbClr val="B3C9E3"/>
    <a:srgbClr val="B6CBE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559" autoAdjust="0"/>
    <p:restoredTop sz="94660"/>
  </p:normalViewPr>
  <p:slideViewPr>
    <p:cSldViewPr>
      <p:cViewPr varScale="1">
        <p:scale>
          <a:sx n="110" d="100"/>
          <a:sy n="110" d="100"/>
        </p:scale>
        <p:origin x="-167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9EF45D-1217-4EF8-B7BC-924A8736F2A4}" type="datetimeFigureOut">
              <a:rPr lang="ru-RU" smtClean="0"/>
              <a:pPr/>
              <a:t>25.11.2021</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123809D-346D-4A16-9164-735B4A850B57}" type="slidenum">
              <a:rPr lang="ru-RU" smtClean="0"/>
              <a:pPr/>
              <a:t>‹#›</a:t>
            </a:fld>
            <a:endParaRPr lang="ru-RU"/>
          </a:p>
        </p:txBody>
      </p:sp>
    </p:spTree>
    <p:extLst>
      <p:ext uri="{BB962C8B-B14F-4D97-AF65-F5344CB8AC3E}">
        <p14:creationId xmlns:p14="http://schemas.microsoft.com/office/powerpoint/2010/main" xmlns="" val="806070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42F29B08-BB41-4F37-8520-F2678139B252}" type="datetimeFigureOut">
              <a:rPr lang="ru-RU"/>
              <a:pPr>
                <a:defRPr/>
              </a:pPr>
              <a:t>25.11.2021</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936C7349-8787-43CD-9C38-DE4D5F39D754}" type="slidenum">
              <a:rPr lang="ru-RU"/>
              <a:pPr>
                <a:defRPr/>
              </a:pPr>
              <a:t>‹#›</a:t>
            </a:fld>
            <a:endParaRPr lang="ru-RU" dirty="0"/>
          </a:p>
        </p:txBody>
      </p:sp>
    </p:spTree>
    <p:extLst>
      <p:ext uri="{BB962C8B-B14F-4D97-AF65-F5344CB8AC3E}">
        <p14:creationId xmlns:p14="http://schemas.microsoft.com/office/powerpoint/2010/main" xmlns="" val="4453457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936C7349-8787-43CD-9C38-DE4D5F39D754}" type="slidenum">
              <a:rPr lang="ru-RU" smtClean="0"/>
              <a:pPr>
                <a:defRPr/>
              </a:pPr>
              <a:t>1</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pPr>
              <a:defRPr/>
            </a:pPr>
            <a:fld id="{2EAF8AF4-2B12-4E1B-861A-88495B163954}" type="datetimeFigureOut">
              <a:rPr lang="ru-RU" smtClean="0"/>
              <a:pPr>
                <a:defRPr/>
              </a:pPr>
              <a:t>25.11.2021</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2EAF8AF4-2B12-4E1B-861A-88495B163954}" type="datetimeFigureOut">
              <a:rPr lang="ru-RU" smtClean="0"/>
              <a:pPr>
                <a:defRPr/>
              </a:pPr>
              <a:t>25.11.2021</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2EAF8AF4-2B12-4E1B-861A-88495B163954}" type="datetimeFigureOut">
              <a:rPr lang="ru-RU" smtClean="0"/>
              <a:pPr>
                <a:defRPr/>
              </a:pPr>
              <a:t>25.11.2021</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2EAF8AF4-2B12-4E1B-861A-88495B163954}" type="datetimeFigureOut">
              <a:rPr lang="ru-RU" smtClean="0"/>
              <a:pPr>
                <a:defRPr/>
              </a:pPr>
              <a:t>25.11.2021</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pPr>
              <a:defRPr/>
            </a:pPr>
            <a:fld id="{2EAF8AF4-2B12-4E1B-861A-88495B163954}" type="datetimeFigureOut">
              <a:rPr lang="ru-RU" smtClean="0"/>
              <a:pPr>
                <a:defRPr/>
              </a:pPr>
              <a:t>25.11.2021</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pPr>
              <a:defRPr/>
            </a:pPr>
            <a:fld id="{2EAF8AF4-2B12-4E1B-861A-88495B163954}" type="datetimeFigureOut">
              <a:rPr lang="ru-RU" smtClean="0"/>
              <a:pPr>
                <a:defRPr/>
              </a:pPr>
              <a:t>25.11.2021</a:t>
            </a:fld>
            <a:endParaRPr lang="ru-RU" dirty="0"/>
          </a:p>
        </p:txBody>
      </p:sp>
      <p:sp>
        <p:nvSpPr>
          <p:cNvPr id="6" name="Нижний колонтитул 5"/>
          <p:cNvSpPr>
            <a:spLocks noGrp="1"/>
          </p:cNvSpPr>
          <p:nvPr>
            <p:ph type="ftr" sz="quarter" idx="11"/>
          </p:nvPr>
        </p:nvSpPr>
        <p:spPr/>
        <p:txBody>
          <a:bodyPr/>
          <a:lstStyle/>
          <a:p>
            <a:pPr>
              <a:defRPr/>
            </a:pPr>
            <a:endParaRPr lang="ru-RU" dirty="0"/>
          </a:p>
        </p:txBody>
      </p:sp>
      <p:sp>
        <p:nvSpPr>
          <p:cNvPr id="7" name="Номер слайда 6"/>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pPr>
              <a:defRPr/>
            </a:pPr>
            <a:fld id="{2EAF8AF4-2B12-4E1B-861A-88495B163954}" type="datetimeFigureOut">
              <a:rPr lang="ru-RU" smtClean="0"/>
              <a:pPr>
                <a:defRPr/>
              </a:pPr>
              <a:t>25.11.2021</a:t>
            </a:fld>
            <a:endParaRPr lang="ru-RU" dirty="0"/>
          </a:p>
        </p:txBody>
      </p:sp>
      <p:sp>
        <p:nvSpPr>
          <p:cNvPr id="8" name="Нижний колонтитул 7"/>
          <p:cNvSpPr>
            <a:spLocks noGrp="1"/>
          </p:cNvSpPr>
          <p:nvPr>
            <p:ph type="ftr" sz="quarter" idx="11"/>
          </p:nvPr>
        </p:nvSpPr>
        <p:spPr/>
        <p:txBody>
          <a:bodyPr/>
          <a:lstStyle/>
          <a:p>
            <a:pPr>
              <a:defRPr/>
            </a:pPr>
            <a:endParaRPr lang="ru-RU" dirty="0"/>
          </a:p>
        </p:txBody>
      </p:sp>
      <p:sp>
        <p:nvSpPr>
          <p:cNvPr id="9" name="Номер слайда 8"/>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pPr>
              <a:defRPr/>
            </a:pPr>
            <a:fld id="{2EAF8AF4-2B12-4E1B-861A-88495B163954}" type="datetimeFigureOut">
              <a:rPr lang="ru-RU" smtClean="0"/>
              <a:pPr>
                <a:defRPr/>
              </a:pPr>
              <a:t>25.11.2021</a:t>
            </a:fld>
            <a:endParaRPr lang="ru-RU" dirty="0"/>
          </a:p>
        </p:txBody>
      </p:sp>
      <p:sp>
        <p:nvSpPr>
          <p:cNvPr id="4" name="Нижний колонтитул 3"/>
          <p:cNvSpPr>
            <a:spLocks noGrp="1"/>
          </p:cNvSpPr>
          <p:nvPr>
            <p:ph type="ftr" sz="quarter" idx="11"/>
          </p:nvPr>
        </p:nvSpPr>
        <p:spPr/>
        <p:txBody>
          <a:bodyPr/>
          <a:lstStyle/>
          <a:p>
            <a:pPr>
              <a:defRPr/>
            </a:pPr>
            <a:endParaRPr lang="ru-RU" dirty="0"/>
          </a:p>
        </p:txBody>
      </p:sp>
      <p:sp>
        <p:nvSpPr>
          <p:cNvPr id="5" name="Номер слайда 4"/>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2EAF8AF4-2B12-4E1B-861A-88495B163954}" type="datetimeFigureOut">
              <a:rPr lang="ru-RU" smtClean="0"/>
              <a:pPr>
                <a:defRPr/>
              </a:pPr>
              <a:t>25.11.2021</a:t>
            </a:fld>
            <a:endParaRPr lang="ru-RU" dirty="0"/>
          </a:p>
        </p:txBody>
      </p:sp>
      <p:sp>
        <p:nvSpPr>
          <p:cNvPr id="3" name="Нижний колонтитул 2"/>
          <p:cNvSpPr>
            <a:spLocks noGrp="1"/>
          </p:cNvSpPr>
          <p:nvPr>
            <p:ph type="ftr" sz="quarter" idx="11"/>
          </p:nvPr>
        </p:nvSpPr>
        <p:spPr/>
        <p:txBody>
          <a:bodyPr/>
          <a:lstStyle/>
          <a:p>
            <a:pPr>
              <a:defRPr/>
            </a:pPr>
            <a:endParaRPr lang="ru-RU" dirty="0"/>
          </a:p>
        </p:txBody>
      </p:sp>
      <p:sp>
        <p:nvSpPr>
          <p:cNvPr id="4" name="Номер слайда 3"/>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pPr>
              <a:defRPr/>
            </a:pPr>
            <a:fld id="{2EAF8AF4-2B12-4E1B-861A-88495B163954}" type="datetimeFigureOut">
              <a:rPr lang="ru-RU" smtClean="0"/>
              <a:pPr>
                <a:defRPr/>
              </a:pPr>
              <a:t>25.11.2021</a:t>
            </a:fld>
            <a:endParaRPr lang="ru-RU" dirty="0"/>
          </a:p>
        </p:txBody>
      </p:sp>
      <p:sp>
        <p:nvSpPr>
          <p:cNvPr id="6" name="Нижний колонтитул 5"/>
          <p:cNvSpPr>
            <a:spLocks noGrp="1"/>
          </p:cNvSpPr>
          <p:nvPr>
            <p:ph type="ftr" sz="quarter" idx="11"/>
          </p:nvPr>
        </p:nvSpPr>
        <p:spPr/>
        <p:txBody>
          <a:bodyPr/>
          <a:lstStyle/>
          <a:p>
            <a:pPr>
              <a:defRPr/>
            </a:pPr>
            <a:endParaRPr lang="ru-RU" dirty="0"/>
          </a:p>
        </p:txBody>
      </p:sp>
      <p:sp>
        <p:nvSpPr>
          <p:cNvPr id="7" name="Номер слайда 6"/>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pPr>
              <a:defRPr/>
            </a:pPr>
            <a:fld id="{2EAF8AF4-2B12-4E1B-861A-88495B163954}" type="datetimeFigureOut">
              <a:rPr lang="ru-RU" smtClean="0"/>
              <a:pPr>
                <a:defRPr/>
              </a:pPr>
              <a:t>25.11.2021</a:t>
            </a:fld>
            <a:endParaRPr lang="ru-RU" dirty="0"/>
          </a:p>
        </p:txBody>
      </p:sp>
      <p:sp>
        <p:nvSpPr>
          <p:cNvPr id="6" name="Нижний колонтитул 5"/>
          <p:cNvSpPr>
            <a:spLocks noGrp="1"/>
          </p:cNvSpPr>
          <p:nvPr>
            <p:ph type="ftr" sz="quarter" idx="11"/>
          </p:nvPr>
        </p:nvSpPr>
        <p:spPr/>
        <p:txBody>
          <a:bodyPr/>
          <a:lstStyle/>
          <a:p>
            <a:pPr>
              <a:defRPr/>
            </a:pPr>
            <a:endParaRPr lang="ru-RU" dirty="0"/>
          </a:p>
        </p:txBody>
      </p:sp>
      <p:sp>
        <p:nvSpPr>
          <p:cNvPr id="7" name="Номер слайда 6"/>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EAF8AF4-2B12-4E1B-861A-88495B163954}" type="datetimeFigureOut">
              <a:rPr lang="ru-RU" smtClean="0"/>
              <a:pPr>
                <a:defRPr/>
              </a:pPr>
              <a:t>25.11.2021</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1512D4F-E5D5-4435-85AA-90CCC7E5F8A9}" type="slidenum">
              <a:rPr lang="ru-RU" smtClean="0"/>
              <a:pPr>
                <a:defRPr/>
              </a:pPr>
              <a:t>‹#›</a:t>
            </a:fld>
            <a:endParaRPr lang="ru-RU" dirty="0"/>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muzofond.fm/collections/top/3d%20%D0%B7%D0%B2%D1%83%D0%BA"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6219" y="1448780"/>
            <a:ext cx="7920880" cy="1872208"/>
          </a:xfrm>
          <a:effectLst>
            <a:outerShdw dist="20000" dir="5400000" rotWithShape="0">
              <a:srgbClr val="000000">
                <a:alpha val="37999"/>
              </a:srgbClr>
            </a:outerShdw>
          </a:effectLst>
        </p:spPr>
        <p:txBody>
          <a:bodyPr>
            <a:normAutofit fontScale="90000"/>
          </a:bodyPr>
          <a:lstStyle/>
          <a:p>
            <a:r>
              <a:rPr lang="kk-KZ" sz="3200" b="1" cap="all" dirty="0">
                <a:solidFill>
                  <a:schemeClr val="tx2"/>
                </a:solidFill>
                <a:latin typeface="Times New Roman" pitchFamily="18" charset="0"/>
                <a:cs typeface="Times New Roman" pitchFamily="18" charset="0"/>
              </a:rPr>
              <a:t>Мультимедиа жүйесінің қосымша перифериялық құрылғылары  </a:t>
            </a:r>
            <a:r>
              <a:rPr lang="ru-RU" sz="3200" b="1" cap="all" dirty="0">
                <a:solidFill>
                  <a:schemeClr val="tx2"/>
                </a:solidFill>
                <a:latin typeface="Times New Roman" pitchFamily="18" charset="0"/>
                <a:cs typeface="Times New Roman" pitchFamily="18" charset="0"/>
              </a:rPr>
              <a:t/>
            </a:r>
            <a:br>
              <a:rPr lang="ru-RU" sz="3200" b="1" cap="all" dirty="0">
                <a:solidFill>
                  <a:schemeClr val="tx2"/>
                </a:solidFill>
                <a:latin typeface="Times New Roman" pitchFamily="18" charset="0"/>
                <a:cs typeface="Times New Roman" pitchFamily="18" charset="0"/>
              </a:rPr>
            </a:br>
            <a:endParaRPr lang="en-US" sz="3200" b="1" cap="all" dirty="0">
              <a:solidFill>
                <a:schemeClr val="tx2"/>
              </a:solidFill>
              <a:latin typeface="Times New Roman" pitchFamily="18" charset="0"/>
              <a:cs typeface="Times New Roman" pitchFamily="18" charset="0"/>
            </a:endParaRPr>
          </a:p>
        </p:txBody>
      </p:sp>
      <p:sp>
        <p:nvSpPr>
          <p:cNvPr id="5" name="Прямоугольник 4"/>
          <p:cNvSpPr/>
          <p:nvPr/>
        </p:nvSpPr>
        <p:spPr>
          <a:xfrm>
            <a:off x="683568" y="332656"/>
            <a:ext cx="8136904" cy="369332"/>
          </a:xfrm>
          <a:prstGeom prst="rect">
            <a:avLst/>
          </a:prstGeom>
        </p:spPr>
        <p:txBody>
          <a:bodyPr wrap="square">
            <a:spAutoFit/>
          </a:bodyPr>
          <a:lstStyle/>
          <a:p>
            <a:pPr algn="ctr"/>
            <a:r>
              <a:rPr lang="kk-KZ" b="1" dirty="0">
                <a:latin typeface="Times New Roman" pitchFamily="18" charset="0"/>
                <a:cs typeface="Times New Roman" pitchFamily="18" charset="0"/>
              </a:rPr>
              <a:t>Л.Н. Гумилев атындағы Еуразия ұлттық университеті</a:t>
            </a:r>
            <a:endParaRPr lang="ru-RU" dirty="0">
              <a:latin typeface="Times New Roman" pitchFamily="18" charset="0"/>
              <a:cs typeface="Times New Roman" pitchFamily="18" charset="0"/>
            </a:endParaRPr>
          </a:p>
        </p:txBody>
      </p:sp>
      <p:pic>
        <p:nvPicPr>
          <p:cNvPr id="6" name="Рисунок 5"/>
          <p:cNvPicPr/>
          <p:nvPr/>
        </p:nvPicPr>
        <p:blipFill>
          <a:blip r:embed="rId3" cstate="print"/>
          <a:srcRect/>
          <a:stretch>
            <a:fillRect/>
          </a:stretch>
        </p:blipFill>
        <p:spPr bwMode="auto">
          <a:xfrm>
            <a:off x="4011873" y="3672925"/>
            <a:ext cx="1557518" cy="1224136"/>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99592" y="1268760"/>
            <a:ext cx="3441059" cy="41742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7" name="Picture 5" descr="Звуковые карты | HiTECH"/>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0" y="1566854"/>
            <a:ext cx="3876166" cy="387616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Прямоугольник 1"/>
          <p:cNvSpPr/>
          <p:nvPr/>
        </p:nvSpPr>
        <p:spPr>
          <a:xfrm>
            <a:off x="3135481" y="764704"/>
            <a:ext cx="2164375" cy="369332"/>
          </a:xfrm>
          <a:prstGeom prst="rect">
            <a:avLst/>
          </a:prstGeom>
        </p:spPr>
        <p:txBody>
          <a:bodyPr wrap="none">
            <a:spAutoFit/>
          </a:bodyPr>
          <a:lstStyle/>
          <a:p>
            <a:r>
              <a:rPr lang="kk-KZ" dirty="0">
                <a:solidFill>
                  <a:srgbClr val="002060"/>
                </a:solidFill>
                <a:latin typeface="Times New Roman" pitchFamily="18" charset="0"/>
              </a:rPr>
              <a:t>Дыбыстық карталар</a:t>
            </a:r>
            <a:endParaRPr lang="ru-RU" dirty="0"/>
          </a:p>
        </p:txBody>
      </p:sp>
    </p:spTree>
    <p:extLst>
      <p:ext uri="{BB962C8B-B14F-4D97-AF65-F5344CB8AC3E}">
        <p14:creationId xmlns:p14="http://schemas.microsoft.com/office/powerpoint/2010/main" xmlns="" val="592259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92697"/>
            <a:ext cx="8229600" cy="4464496"/>
          </a:xfrm>
        </p:spPr>
        <p:txBody>
          <a:bodyPr>
            <a:normAutofit/>
          </a:bodyPr>
          <a:lstStyle/>
          <a:p>
            <a:r>
              <a:rPr lang="kk-KZ" sz="2400" dirty="0">
                <a:solidFill>
                  <a:srgbClr val="002060"/>
                </a:solidFill>
                <a:latin typeface="Times New Roman" pitchFamily="18" charset="0"/>
                <a:ea typeface="+mj-ea"/>
                <a:cs typeface="+mj-cs"/>
              </a:rPr>
              <a:t>Мұндай  платалар орталық процессордың командасы арқылы қысқа музыкалық дыбыстарды генерациялауға арналған. Ал дыбыстардың өздері параметрлік түрде  ( дыбыстық сигналдардың параметры) алдын ала (RAM  немесе ROM) синтезатор жадтарында орналасқан сандық дыбыстарды қайта қосады. Музыкалық  платалардың дыбысты жазуға  мүмкіндігі жоқ.</a:t>
            </a:r>
            <a:endParaRPr lang="ru-RU" sz="2400" dirty="0">
              <a:solidFill>
                <a:srgbClr val="002060"/>
              </a:solidFill>
              <a:latin typeface="Times New Roman" pitchFamily="18" charset="0"/>
              <a:ea typeface="+mj-ea"/>
              <a:cs typeface="+mj-cs"/>
            </a:endParaRPr>
          </a:p>
          <a:p>
            <a:r>
              <a:rPr lang="kk-KZ" sz="2400" dirty="0">
                <a:solidFill>
                  <a:srgbClr val="002060"/>
                </a:solidFill>
                <a:latin typeface="Times New Roman" pitchFamily="18" charset="0"/>
                <a:ea typeface="+mj-ea"/>
                <a:cs typeface="+mj-cs"/>
              </a:rPr>
              <a:t>Аралас немесе дыбысты музыкалық платалар жазу мүмкіндігін және сандық дыбыстарды  FM- және WT – синтезаторлары бар болғанда қайта қосуға болады. </a:t>
            </a:r>
            <a:endParaRPr lang="ru-RU" sz="2400" dirty="0">
              <a:solidFill>
                <a:srgbClr val="002060"/>
              </a:solidFill>
              <a:latin typeface="Times New Roman" pitchFamily="18" charset="0"/>
              <a:ea typeface="+mj-ea"/>
              <a:cs typeface="+mj-cs"/>
            </a:endParaRPr>
          </a:p>
          <a:p>
            <a:endParaRPr lang="ru-RU" dirty="0"/>
          </a:p>
        </p:txBody>
      </p:sp>
    </p:spTree>
    <p:extLst>
      <p:ext uri="{BB962C8B-B14F-4D97-AF65-F5344CB8AC3E}">
        <p14:creationId xmlns:p14="http://schemas.microsoft.com/office/powerpoint/2010/main" xmlns="" val="920491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7"/>
            <a:ext cx="8229600" cy="1727583"/>
          </a:xfrm>
        </p:spPr>
        <p:txBody>
          <a:bodyPr>
            <a:normAutofit/>
          </a:bodyPr>
          <a:lstStyle/>
          <a:p>
            <a:r>
              <a:rPr lang="ru-RU" sz="3600" dirty="0" err="1">
                <a:solidFill>
                  <a:schemeClr val="tx2"/>
                </a:solidFill>
                <a:latin typeface="Times New Roman" panose="02020603050405020304" pitchFamily="18" charset="0"/>
                <a:ea typeface="+mn-ea"/>
                <a:cs typeface="Times New Roman" panose="02020603050405020304" pitchFamily="18" charset="0"/>
              </a:rPr>
              <a:t>Қоректену</a:t>
            </a:r>
            <a:r>
              <a:rPr lang="ru-RU" sz="3600" dirty="0">
                <a:solidFill>
                  <a:schemeClr val="tx2"/>
                </a:solidFill>
                <a:latin typeface="Times New Roman" panose="02020603050405020304" pitchFamily="18" charset="0"/>
                <a:ea typeface="+mn-ea"/>
                <a:cs typeface="Times New Roman" panose="02020603050405020304" pitchFamily="18" charset="0"/>
              </a:rPr>
              <a:t> </a:t>
            </a:r>
            <a:r>
              <a:rPr lang="ru-RU" sz="3600" dirty="0" err="1">
                <a:solidFill>
                  <a:schemeClr val="tx2"/>
                </a:solidFill>
                <a:latin typeface="Times New Roman" panose="02020603050405020304" pitchFamily="18" charset="0"/>
                <a:ea typeface="+mn-ea"/>
                <a:cs typeface="Times New Roman" panose="02020603050405020304" pitchFamily="18" charset="0"/>
              </a:rPr>
              <a:t>блогының</a:t>
            </a:r>
            <a:r>
              <a:rPr lang="ru-RU" sz="3600" dirty="0">
                <a:solidFill>
                  <a:schemeClr val="tx2"/>
                </a:solidFill>
                <a:latin typeface="Times New Roman" panose="02020603050405020304" pitchFamily="18" charset="0"/>
                <a:ea typeface="+mn-ea"/>
                <a:cs typeface="Times New Roman" panose="02020603050405020304" pitchFamily="18" charset="0"/>
              </a:rPr>
              <a:t> </a:t>
            </a:r>
            <a:r>
              <a:rPr lang="ru-RU" sz="3600" dirty="0" err="1">
                <a:solidFill>
                  <a:schemeClr val="tx2"/>
                </a:solidFill>
                <a:latin typeface="Times New Roman" panose="02020603050405020304" pitchFamily="18" charset="0"/>
                <a:ea typeface="+mn-ea"/>
                <a:cs typeface="Times New Roman" panose="02020603050405020304" pitchFamily="18" charset="0"/>
              </a:rPr>
              <a:t>негізгі</a:t>
            </a:r>
            <a:r>
              <a:rPr lang="ru-RU" sz="3600" dirty="0">
                <a:solidFill>
                  <a:schemeClr val="tx2"/>
                </a:solidFill>
                <a:latin typeface="Times New Roman" panose="02020603050405020304" pitchFamily="18" charset="0"/>
                <a:ea typeface="+mn-ea"/>
                <a:cs typeface="Times New Roman" panose="02020603050405020304" pitchFamily="18" charset="0"/>
              </a:rPr>
              <a:t> </a:t>
            </a:r>
            <a:r>
              <a:rPr lang="ru-RU" sz="3600" dirty="0" err="1">
                <a:solidFill>
                  <a:schemeClr val="tx2"/>
                </a:solidFill>
                <a:latin typeface="Times New Roman" panose="02020603050405020304" pitchFamily="18" charset="0"/>
                <a:ea typeface="+mn-ea"/>
                <a:cs typeface="Times New Roman" panose="02020603050405020304" pitchFamily="18" charset="0"/>
              </a:rPr>
              <a:t>талаптары</a:t>
            </a:r>
            <a:r>
              <a:rPr lang="ru-RU" sz="3600" dirty="0">
                <a:solidFill>
                  <a:schemeClr val="tx2"/>
                </a:solidFill>
                <a:latin typeface="Times New Roman" panose="02020603050405020304" pitchFamily="18" charset="0"/>
                <a:ea typeface="+mn-ea"/>
                <a:cs typeface="Times New Roman" panose="02020603050405020304" pitchFamily="18" charset="0"/>
              </a:rPr>
              <a:t>:</a:t>
            </a:r>
            <a:r>
              <a:rPr lang="ru-RU" dirty="0"/>
              <a:t/>
            </a:r>
            <a:br>
              <a:rPr lang="ru-RU" dirty="0"/>
            </a:br>
            <a:endParaRPr lang="ru-RU" dirty="0"/>
          </a:p>
        </p:txBody>
      </p:sp>
      <p:sp>
        <p:nvSpPr>
          <p:cNvPr id="3" name="Объект 2"/>
          <p:cNvSpPr>
            <a:spLocks noGrp="1"/>
          </p:cNvSpPr>
          <p:nvPr>
            <p:ph idx="1"/>
          </p:nvPr>
        </p:nvSpPr>
        <p:spPr>
          <a:xfrm>
            <a:off x="457200" y="2132856"/>
            <a:ext cx="8229600" cy="3993307"/>
          </a:xfrm>
        </p:spPr>
        <p:txBody>
          <a:bodyPr/>
          <a:lstStyle/>
          <a:p>
            <a:r>
              <a:rPr lang="ru-RU" dirty="0" err="1"/>
              <a:t>Қуаттылық</a:t>
            </a:r>
            <a:r>
              <a:rPr lang="ru-RU" dirty="0"/>
              <a:t>;</a:t>
            </a:r>
          </a:p>
          <a:p>
            <a:r>
              <a:rPr lang="ru-RU" dirty="0" err="1"/>
              <a:t>Шығарылатын</a:t>
            </a:r>
            <a:r>
              <a:rPr lang="ru-RU" dirty="0"/>
              <a:t> </a:t>
            </a:r>
            <a:r>
              <a:rPr lang="ru-RU" dirty="0" err="1"/>
              <a:t>электр</a:t>
            </a:r>
            <a:r>
              <a:rPr lang="ru-RU" dirty="0"/>
              <a:t> </a:t>
            </a:r>
            <a:r>
              <a:rPr lang="ru-RU" dirty="0" err="1"/>
              <a:t>коректену</a:t>
            </a:r>
            <a:r>
              <a:rPr lang="ru-RU" dirty="0"/>
              <a:t> </a:t>
            </a:r>
            <a:r>
              <a:rPr lang="ru-RU" dirty="0" err="1"/>
              <a:t>тұрақтылығы</a:t>
            </a:r>
            <a:r>
              <a:rPr lang="ru-RU" dirty="0"/>
              <a:t>;</a:t>
            </a:r>
          </a:p>
          <a:p>
            <a:r>
              <a:rPr lang="ru-RU" dirty="0" err="1"/>
              <a:t>Желдеткіш</a:t>
            </a:r>
            <a:r>
              <a:rPr lang="ru-RU" dirty="0"/>
              <a:t> </a:t>
            </a:r>
            <a:r>
              <a:rPr lang="ru-RU" dirty="0" err="1"/>
              <a:t>шуылының</a:t>
            </a:r>
            <a:r>
              <a:rPr lang="ru-RU" dirty="0"/>
              <a:t> </a:t>
            </a:r>
            <a:r>
              <a:rPr lang="ru-RU" dirty="0" err="1"/>
              <a:t>төмен</a:t>
            </a:r>
            <a:r>
              <a:rPr lang="ru-RU" dirty="0"/>
              <a:t> </a:t>
            </a:r>
            <a:r>
              <a:rPr lang="ru-RU" dirty="0" err="1"/>
              <a:t>деңгейі</a:t>
            </a:r>
            <a:r>
              <a:rPr lang="ru-RU" dirty="0"/>
              <a:t>.</a:t>
            </a:r>
          </a:p>
          <a:p>
            <a:endParaRPr lang="ru-RU" dirty="0"/>
          </a:p>
        </p:txBody>
      </p:sp>
    </p:spTree>
    <p:extLst>
      <p:ext uri="{BB962C8B-B14F-4D97-AF65-F5344CB8AC3E}">
        <p14:creationId xmlns:p14="http://schemas.microsoft.com/office/powerpoint/2010/main" xmlns="" val="1539762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3324" y="1196752"/>
            <a:ext cx="8102078" cy="3693319"/>
          </a:xfrm>
          <a:prstGeom prst="rect">
            <a:avLst/>
          </a:prstGeom>
        </p:spPr>
        <p:txBody>
          <a:bodyPr wrap="square">
            <a:spAutoFit/>
          </a:bodyPr>
          <a:lstStyle/>
          <a:p>
            <a:r>
              <a:rPr lang="kk-KZ" dirty="0">
                <a:solidFill>
                  <a:srgbClr val="002060"/>
                </a:solidFill>
                <a:latin typeface="Times New Roman" pitchFamily="18" charset="0"/>
                <a:ea typeface="+mj-ea"/>
                <a:cs typeface="+mj-cs"/>
              </a:rPr>
              <a:t> Дыбыстың шығу моделін тыңдаушыға жағымды және жанды етіп шығару үшін көптеген технологиялар қолданылады, олар арқылы дыбыстың шығуы реверберациясы (жазбаның қайталануы), окклюзиясы (қиындықтар арқылы шығатан дыбыс), дистанционалды модельдеу (тыңдаушыға дыбыстың шығуы өшірілген параметр ретінде берілуі) және басқада эффектілер. Осындай технологиялардың мақсаты қолданушыға видеодан гөрі  дыбыстарды жағымды және жанды етіп шығару үшін қолданылады.  </a:t>
            </a:r>
            <a:endParaRPr lang="en-US" dirty="0">
              <a:solidFill>
                <a:srgbClr val="002060"/>
              </a:solidFill>
              <a:latin typeface="Times New Roman" pitchFamily="18" charset="0"/>
              <a:ea typeface="+mj-ea"/>
              <a:cs typeface="+mj-cs"/>
            </a:endParaRPr>
          </a:p>
          <a:p>
            <a:r>
              <a:rPr lang="kk-KZ" dirty="0">
                <a:solidFill>
                  <a:srgbClr val="002060"/>
                </a:solidFill>
                <a:latin typeface="Times New Roman" pitchFamily="18" charset="0"/>
                <a:ea typeface="+mj-ea"/>
                <a:cs typeface="+mj-cs"/>
              </a:rPr>
              <a:t>Дыбысты қатты етіп шығару үшін үшөлшемді технология қолданылады. Мысалы,    Microsoft  Aureal және DirectSoundSD фирмаларының A3D. Дыбысталудың үшөлшемді заманауи технологиясы әртүрлі дыбыстық эффектілерді имитациялайды. Мысалы, ауа ылғалдығы, желдің болуы арқылы әттүрлі осындай факторлар арқылы дыбыстың шығуын таратады. </a:t>
            </a:r>
          </a:p>
          <a:p>
            <a:r>
              <a:rPr lang="ru-RU" dirty="0" err="1">
                <a:solidFill>
                  <a:srgbClr val="002060"/>
                </a:solidFill>
                <a:latin typeface="Times New Roman" pitchFamily="18" charset="0"/>
                <a:ea typeface="+mj-ea"/>
                <a:cs typeface="+mj-cs"/>
              </a:rPr>
              <a:t>Мысалы</a:t>
            </a:r>
            <a:r>
              <a:rPr lang="ru-RU" dirty="0">
                <a:solidFill>
                  <a:srgbClr val="002060"/>
                </a:solidFill>
                <a:latin typeface="Times New Roman" pitchFamily="18" charset="0"/>
                <a:ea typeface="+mj-ea"/>
                <a:cs typeface="+mj-cs"/>
              </a:rPr>
              <a:t>: </a:t>
            </a:r>
            <a:r>
              <a:rPr lang="ru-RU" dirty="0" err="1">
                <a:solidFill>
                  <a:srgbClr val="002060"/>
                </a:solidFill>
                <a:latin typeface="Times New Roman" pitchFamily="18" charset="0"/>
                <a:ea typeface="+mj-ea"/>
                <a:cs typeface="+mj-cs"/>
              </a:rPr>
              <a:t>келесі</a:t>
            </a:r>
            <a:r>
              <a:rPr lang="ru-RU" dirty="0">
                <a:solidFill>
                  <a:srgbClr val="002060"/>
                </a:solidFill>
                <a:latin typeface="Times New Roman" pitchFamily="18" charset="0"/>
                <a:ea typeface="+mj-ea"/>
                <a:cs typeface="+mj-cs"/>
              </a:rPr>
              <a:t> </a:t>
            </a:r>
            <a:r>
              <a:rPr lang="ru-RU" dirty="0" err="1">
                <a:solidFill>
                  <a:srgbClr val="002060"/>
                </a:solidFill>
                <a:latin typeface="Times New Roman" pitchFamily="18" charset="0"/>
                <a:ea typeface="+mj-ea"/>
                <a:cs typeface="+mj-cs"/>
              </a:rPr>
              <a:t>сайттан</a:t>
            </a:r>
            <a:r>
              <a:rPr lang="ru-RU" dirty="0">
                <a:solidFill>
                  <a:srgbClr val="002060"/>
                </a:solidFill>
                <a:latin typeface="Times New Roman" pitchFamily="18" charset="0"/>
                <a:ea typeface="+mj-ea"/>
                <a:cs typeface="+mj-cs"/>
              </a:rPr>
              <a:t> </a:t>
            </a:r>
            <a:r>
              <a:rPr lang="ru-RU" dirty="0" err="1">
                <a:solidFill>
                  <a:srgbClr val="002060"/>
                </a:solidFill>
                <a:latin typeface="Times New Roman" pitchFamily="18" charset="0"/>
                <a:ea typeface="+mj-ea"/>
                <a:cs typeface="+mj-cs"/>
              </a:rPr>
              <a:t>тыңдап</a:t>
            </a:r>
            <a:r>
              <a:rPr lang="ru-RU" dirty="0">
                <a:solidFill>
                  <a:srgbClr val="002060"/>
                </a:solidFill>
                <a:latin typeface="Times New Roman" pitchFamily="18" charset="0"/>
                <a:ea typeface="+mj-ea"/>
                <a:cs typeface="+mj-cs"/>
              </a:rPr>
              <a:t> </a:t>
            </a:r>
            <a:r>
              <a:rPr lang="ru-RU" dirty="0" err="1">
                <a:solidFill>
                  <a:srgbClr val="002060"/>
                </a:solidFill>
                <a:latin typeface="Times New Roman" pitchFamily="18" charset="0"/>
                <a:ea typeface="+mj-ea"/>
                <a:cs typeface="+mj-cs"/>
              </a:rPr>
              <a:t>көруіңізге</a:t>
            </a:r>
            <a:r>
              <a:rPr lang="ru-RU" dirty="0">
                <a:solidFill>
                  <a:srgbClr val="002060"/>
                </a:solidFill>
                <a:latin typeface="Times New Roman" pitchFamily="18" charset="0"/>
                <a:ea typeface="+mj-ea"/>
                <a:cs typeface="+mj-cs"/>
              </a:rPr>
              <a:t> </a:t>
            </a:r>
            <a:r>
              <a:rPr lang="ru-RU" dirty="0" err="1">
                <a:solidFill>
                  <a:srgbClr val="002060"/>
                </a:solidFill>
                <a:latin typeface="Times New Roman" pitchFamily="18" charset="0"/>
                <a:ea typeface="+mj-ea"/>
                <a:cs typeface="+mj-cs"/>
              </a:rPr>
              <a:t>болады</a:t>
            </a:r>
            <a:r>
              <a:rPr lang="ru-RU" dirty="0">
                <a:solidFill>
                  <a:srgbClr val="002060"/>
                </a:solidFill>
                <a:latin typeface="Times New Roman" pitchFamily="18" charset="0"/>
                <a:ea typeface="+mj-ea"/>
                <a:cs typeface="+mj-cs"/>
              </a:rPr>
              <a:t>.</a:t>
            </a:r>
          </a:p>
        </p:txBody>
      </p:sp>
      <p:sp>
        <p:nvSpPr>
          <p:cNvPr id="3" name="Прямоугольник 2"/>
          <p:cNvSpPr/>
          <p:nvPr/>
        </p:nvSpPr>
        <p:spPr>
          <a:xfrm>
            <a:off x="817749" y="5678949"/>
            <a:ext cx="7416824" cy="646331"/>
          </a:xfrm>
          <a:prstGeom prst="rect">
            <a:avLst/>
          </a:prstGeom>
        </p:spPr>
        <p:txBody>
          <a:bodyPr wrap="square">
            <a:spAutoFit/>
          </a:bodyPr>
          <a:lstStyle/>
          <a:p>
            <a:r>
              <a:rPr lang="sk-SK" dirty="0">
                <a:hlinkClick r:id="rId2"/>
              </a:rPr>
              <a:t>https://muzofond.fm/collections/top/3d%20%D0%B7%D0%B2%D1%83%D0%BA</a:t>
            </a:r>
            <a:endParaRPr lang="ru-RU" dirty="0"/>
          </a:p>
        </p:txBody>
      </p:sp>
      <p:sp>
        <p:nvSpPr>
          <p:cNvPr id="4" name="Прямоугольник 3"/>
          <p:cNvSpPr/>
          <p:nvPr/>
        </p:nvSpPr>
        <p:spPr>
          <a:xfrm>
            <a:off x="1023938" y="386447"/>
            <a:ext cx="7004446" cy="584775"/>
          </a:xfrm>
          <a:prstGeom prst="rect">
            <a:avLst/>
          </a:prstGeom>
        </p:spPr>
        <p:txBody>
          <a:bodyPr wrap="square">
            <a:spAutoFit/>
          </a:bodyPr>
          <a:lstStyle/>
          <a:p>
            <a:pPr algn="ctr"/>
            <a:r>
              <a:rPr lang="kk-KZ" sz="3200" dirty="0">
                <a:solidFill>
                  <a:schemeClr val="tx2"/>
                </a:solidFill>
                <a:latin typeface="Times New Roman" panose="02020603050405020304" pitchFamily="18" charset="0"/>
                <a:cs typeface="Times New Roman" panose="02020603050405020304" pitchFamily="18" charset="0"/>
              </a:rPr>
              <a:t>«Үшөлшемді дыбыс» </a:t>
            </a:r>
            <a:endParaRPr lang="ru-RU" sz="32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623679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8C10E97-5C16-4A2B-8609-E6286192B893}"/>
              </a:ext>
            </a:extLst>
          </p:cNvPr>
          <p:cNvSpPr>
            <a:spLocks noGrp="1"/>
          </p:cNvSpPr>
          <p:nvPr>
            <p:ph type="title"/>
          </p:nvPr>
        </p:nvSpPr>
        <p:spPr/>
        <p:txBody>
          <a:bodyPr>
            <a:normAutofit fontScale="90000"/>
          </a:bodyPr>
          <a:lstStyle/>
          <a:p>
            <a:r>
              <a:rPr lang="kk-KZ" sz="4400" dirty="0">
                <a:solidFill>
                  <a:prstClr val="black"/>
                </a:solidFill>
              </a:rPr>
              <a:t>«Үшөлшемді дыбыс» </a:t>
            </a:r>
            <a:r>
              <a:rPr lang="ru-RU" sz="4400" dirty="0"/>
              <a:t/>
            </a:r>
            <a:br>
              <a:rPr lang="ru-RU" sz="4400" dirty="0"/>
            </a:br>
            <a:endParaRPr lang="kk-KZ" dirty="0"/>
          </a:p>
        </p:txBody>
      </p:sp>
      <p:pic>
        <p:nvPicPr>
          <p:cNvPr id="1026" name="Picture 2" descr="3D sound – MUJI's website redesign">
            <a:extLst>
              <a:ext uri="{FF2B5EF4-FFF2-40B4-BE49-F238E27FC236}">
                <a16:creationId xmlns:a16="http://schemas.microsoft.com/office/drawing/2014/main" xmlns="" id="{581957AD-B73D-4182-B03D-93F4E0F6B515}"/>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9552" y="1485948"/>
            <a:ext cx="5040560" cy="453650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a:extLst>
              <a:ext uri="{FF2B5EF4-FFF2-40B4-BE49-F238E27FC236}">
                <a16:creationId xmlns:a16="http://schemas.microsoft.com/office/drawing/2014/main" xmlns="" id="{485CFF63-9566-4EDE-AC49-E3D7CC6E0A08}"/>
              </a:ext>
            </a:extLst>
          </p:cNvPr>
          <p:cNvSpPr txBox="1"/>
          <p:nvPr/>
        </p:nvSpPr>
        <p:spPr>
          <a:xfrm>
            <a:off x="5796136" y="2276872"/>
            <a:ext cx="2912348" cy="2585323"/>
          </a:xfrm>
          <a:prstGeom prst="rect">
            <a:avLst/>
          </a:prstGeom>
          <a:noFill/>
        </p:spPr>
        <p:txBody>
          <a:bodyPr wrap="square">
            <a:spAutoFit/>
          </a:bodyPr>
          <a:lstStyle/>
          <a:p>
            <a:r>
              <a:rPr lang="kk-KZ" dirty="0">
                <a:solidFill>
                  <a:srgbClr val="002060"/>
                </a:solidFill>
                <a:latin typeface="Times New Roman" pitchFamily="18" charset="0"/>
                <a:ea typeface="+mj-ea"/>
                <a:cs typeface="+mj-cs"/>
              </a:rPr>
              <a:t>Дыбысты 3D (үшөлшемді) түрге келтіру үшін дыбыстық лекке қосымша ақпараттар қосылады, олар амплитуда формасында және әртүрлі фазалар мен шығаратын каналдар арасында тоқтап қалуы болады.</a:t>
            </a:r>
            <a:endParaRPr lang="en-US" dirty="0">
              <a:solidFill>
                <a:srgbClr val="002060"/>
              </a:solidFill>
              <a:latin typeface="Times New Roman" pitchFamily="18" charset="0"/>
              <a:ea typeface="+mj-ea"/>
              <a:cs typeface="+mj-cs"/>
            </a:endParaRPr>
          </a:p>
        </p:txBody>
      </p:sp>
    </p:spTree>
    <p:extLst>
      <p:ext uri="{BB962C8B-B14F-4D97-AF65-F5344CB8AC3E}">
        <p14:creationId xmlns:p14="http://schemas.microsoft.com/office/powerpoint/2010/main" xmlns="" val="2707094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96752"/>
            <a:ext cx="8229600" cy="2362274"/>
          </a:xfrm>
        </p:spPr>
        <p:txBody>
          <a:bodyPr>
            <a:normAutofit fontScale="90000"/>
          </a:bodyPr>
          <a:lstStyle/>
          <a:p>
            <a:pPr lvl="0" fontAlgn="base">
              <a:spcAft>
                <a:spcPct val="0"/>
              </a:spcAft>
            </a:pPr>
            <a:r>
              <a:rPr lang="kk-KZ" dirty="0">
                <a:solidFill>
                  <a:srgbClr val="000000"/>
                </a:solidFill>
                <a:latin typeface="Times New Roman" pitchFamily="18" charset="0"/>
                <a:ea typeface="Calibri" pitchFamily="34" charset="0"/>
                <a:cs typeface="Times New Roman" pitchFamily="18" charset="0"/>
              </a:rPr>
              <a:t>Сондықтан да монитордың әрбір өлшеміне байланысты оптималды түрде  видеоадаптер қамтамасыз ететін экранның көрсету шамасы көрсетілген.</a:t>
            </a:r>
            <a:r>
              <a:rPr lang="ru-RU" sz="2400" dirty="0">
                <a:latin typeface="Arial" pitchFamily="34" charset="0"/>
                <a:cs typeface="Arial" pitchFamily="34" charset="0"/>
              </a:rPr>
              <a:t/>
            </a:r>
            <a:br>
              <a:rPr lang="ru-RU" sz="2400" dirty="0">
                <a:latin typeface="Arial" pitchFamily="34" charset="0"/>
                <a:cs typeface="Arial" pitchFamily="34" charset="0"/>
              </a:rPr>
            </a:br>
            <a:r>
              <a:rPr lang="ru-RU" sz="2400" dirty="0">
                <a:latin typeface="Arial" pitchFamily="34" charset="0"/>
                <a:cs typeface="Arial" pitchFamily="34" charset="0"/>
              </a:rPr>
              <a:t/>
            </a:r>
            <a:br>
              <a:rPr lang="ru-RU" sz="2400" dirty="0">
                <a:latin typeface="Arial" pitchFamily="34" charset="0"/>
                <a:cs typeface="Arial" pitchFamily="34" charset="0"/>
              </a:rPr>
            </a:b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2592474555"/>
              </p:ext>
            </p:extLst>
          </p:nvPr>
        </p:nvGraphicFramePr>
        <p:xfrm>
          <a:off x="611560" y="3645022"/>
          <a:ext cx="8424936" cy="3024340"/>
        </p:xfrm>
        <a:graphic>
          <a:graphicData uri="http://schemas.openxmlformats.org/drawingml/2006/table">
            <a:tbl>
              <a:tblPr>
                <a:tableStyleId>{5C22544A-7EE6-4342-B048-85BDC9FD1C3A}</a:tableStyleId>
              </a:tblPr>
              <a:tblGrid>
                <a:gridCol w="2856765">
                  <a:extLst>
                    <a:ext uri="{9D8B030D-6E8A-4147-A177-3AD203B41FA5}">
                      <a16:colId xmlns:a16="http://schemas.microsoft.com/office/drawing/2014/main" xmlns="" val="20000"/>
                    </a:ext>
                  </a:extLst>
                </a:gridCol>
                <a:gridCol w="5568171">
                  <a:extLst>
                    <a:ext uri="{9D8B030D-6E8A-4147-A177-3AD203B41FA5}">
                      <a16:colId xmlns:a16="http://schemas.microsoft.com/office/drawing/2014/main" xmlns="" val="20001"/>
                    </a:ext>
                  </a:extLst>
                </a:gridCol>
              </a:tblGrid>
              <a:tr h="604868">
                <a:tc>
                  <a:txBody>
                    <a:bodyPr/>
                    <a:lstStyle/>
                    <a:p>
                      <a:pPr algn="just">
                        <a:lnSpc>
                          <a:spcPct val="115000"/>
                        </a:lnSpc>
                        <a:spcAft>
                          <a:spcPts val="0"/>
                        </a:spcAft>
                      </a:pPr>
                      <a:r>
                        <a:rPr lang="kk-KZ" sz="2400" dirty="0">
                          <a:effectLst/>
                        </a:rPr>
                        <a:t>Монитора өлшемі</a:t>
                      </a:r>
                      <a:endParaRPr lang="ru-RU" sz="2400" dirty="0">
                        <a:effectLst/>
                        <a:latin typeface="Calibri"/>
                        <a:ea typeface="Calibri"/>
                        <a:cs typeface="Times New Roman"/>
                      </a:endParaRPr>
                    </a:p>
                  </a:txBody>
                  <a:tcPr marL="25400" marR="25400" marT="0" marB="0" anchor="ctr"/>
                </a:tc>
                <a:tc>
                  <a:txBody>
                    <a:bodyPr/>
                    <a:lstStyle/>
                    <a:p>
                      <a:pPr algn="just">
                        <a:lnSpc>
                          <a:spcPct val="115000"/>
                        </a:lnSpc>
                        <a:spcAft>
                          <a:spcPts val="0"/>
                        </a:spcAft>
                      </a:pPr>
                      <a:r>
                        <a:rPr lang="kk-KZ" sz="2400">
                          <a:effectLst/>
                        </a:rPr>
                        <a:t>Оптималды экранның көрсету шамасы</a:t>
                      </a:r>
                      <a:endParaRPr lang="ru-RU" sz="2400">
                        <a:effectLst/>
                        <a:latin typeface="Calibri"/>
                        <a:ea typeface="Calibri"/>
                        <a:cs typeface="Times New Roman"/>
                      </a:endParaRPr>
                    </a:p>
                  </a:txBody>
                  <a:tcPr marL="25400" marR="25400" marT="0" marB="0"/>
                </a:tc>
                <a:extLst>
                  <a:ext uri="{0D108BD9-81ED-4DB2-BD59-A6C34878D82A}">
                    <a16:rowId xmlns:a16="http://schemas.microsoft.com/office/drawing/2014/main" xmlns="" val="10000"/>
                  </a:ext>
                </a:extLst>
              </a:tr>
              <a:tr h="604868">
                <a:tc>
                  <a:txBody>
                    <a:bodyPr/>
                    <a:lstStyle/>
                    <a:p>
                      <a:pPr algn="just">
                        <a:lnSpc>
                          <a:spcPct val="115000"/>
                        </a:lnSpc>
                        <a:spcAft>
                          <a:spcPts val="0"/>
                        </a:spcAft>
                      </a:pPr>
                      <a:r>
                        <a:rPr lang="kk-KZ" sz="2400">
                          <a:effectLst/>
                        </a:rPr>
                        <a:t>14 дюйм</a:t>
                      </a:r>
                      <a:endParaRPr lang="ru-RU" sz="2400">
                        <a:effectLst/>
                        <a:latin typeface="Calibri"/>
                        <a:ea typeface="Calibri"/>
                        <a:cs typeface="Times New Roman"/>
                      </a:endParaRPr>
                    </a:p>
                  </a:txBody>
                  <a:tcPr marL="25400" marR="25400" marT="0" marB="0"/>
                </a:tc>
                <a:tc>
                  <a:txBody>
                    <a:bodyPr/>
                    <a:lstStyle/>
                    <a:p>
                      <a:pPr algn="just">
                        <a:lnSpc>
                          <a:spcPct val="115000"/>
                        </a:lnSpc>
                        <a:spcAft>
                          <a:spcPts val="0"/>
                        </a:spcAft>
                      </a:pPr>
                      <a:r>
                        <a:rPr lang="kk-KZ" sz="2400" dirty="0">
                          <a:effectLst/>
                        </a:rPr>
                        <a:t>640x480 </a:t>
                      </a:r>
                      <a:endParaRPr lang="ru-RU" sz="2400" dirty="0">
                        <a:effectLst/>
                        <a:latin typeface="Calibri"/>
                        <a:ea typeface="Calibri"/>
                        <a:cs typeface="Times New Roman"/>
                      </a:endParaRPr>
                    </a:p>
                  </a:txBody>
                  <a:tcPr marL="25400" marR="25400" marT="0" marB="0"/>
                </a:tc>
                <a:extLst>
                  <a:ext uri="{0D108BD9-81ED-4DB2-BD59-A6C34878D82A}">
                    <a16:rowId xmlns:a16="http://schemas.microsoft.com/office/drawing/2014/main" xmlns="" val="10001"/>
                  </a:ext>
                </a:extLst>
              </a:tr>
              <a:tr h="604868">
                <a:tc>
                  <a:txBody>
                    <a:bodyPr/>
                    <a:lstStyle/>
                    <a:p>
                      <a:pPr algn="just">
                        <a:lnSpc>
                          <a:spcPct val="115000"/>
                        </a:lnSpc>
                        <a:spcAft>
                          <a:spcPts val="0"/>
                        </a:spcAft>
                      </a:pPr>
                      <a:r>
                        <a:rPr lang="kk-KZ" sz="2400">
                          <a:effectLst/>
                        </a:rPr>
                        <a:t>15 дюйм</a:t>
                      </a:r>
                      <a:endParaRPr lang="ru-RU" sz="2400">
                        <a:effectLst/>
                        <a:latin typeface="Calibri"/>
                        <a:ea typeface="Calibri"/>
                        <a:cs typeface="Times New Roman"/>
                      </a:endParaRPr>
                    </a:p>
                  </a:txBody>
                  <a:tcPr marL="25400" marR="25400" marT="0" marB="0"/>
                </a:tc>
                <a:tc>
                  <a:txBody>
                    <a:bodyPr/>
                    <a:lstStyle/>
                    <a:p>
                      <a:pPr algn="just">
                        <a:lnSpc>
                          <a:spcPct val="115000"/>
                        </a:lnSpc>
                        <a:spcAft>
                          <a:spcPts val="0"/>
                        </a:spcAft>
                      </a:pPr>
                      <a:r>
                        <a:rPr lang="kk-KZ" sz="2400" dirty="0">
                          <a:effectLst/>
                        </a:rPr>
                        <a:t>800x600 </a:t>
                      </a:r>
                      <a:endParaRPr lang="ru-RU" sz="2400" dirty="0">
                        <a:effectLst/>
                        <a:latin typeface="Calibri"/>
                        <a:ea typeface="Calibri"/>
                        <a:cs typeface="Times New Roman"/>
                      </a:endParaRPr>
                    </a:p>
                  </a:txBody>
                  <a:tcPr marL="25400" marR="25400" marT="0" marB="0"/>
                </a:tc>
                <a:extLst>
                  <a:ext uri="{0D108BD9-81ED-4DB2-BD59-A6C34878D82A}">
                    <a16:rowId xmlns:a16="http://schemas.microsoft.com/office/drawing/2014/main" xmlns="" val="10002"/>
                  </a:ext>
                </a:extLst>
              </a:tr>
              <a:tr h="604868">
                <a:tc>
                  <a:txBody>
                    <a:bodyPr/>
                    <a:lstStyle/>
                    <a:p>
                      <a:pPr algn="just">
                        <a:lnSpc>
                          <a:spcPct val="115000"/>
                        </a:lnSpc>
                        <a:spcAft>
                          <a:spcPts val="0"/>
                        </a:spcAft>
                      </a:pPr>
                      <a:r>
                        <a:rPr lang="kk-KZ" sz="2400">
                          <a:effectLst/>
                        </a:rPr>
                        <a:t>17 дюйм</a:t>
                      </a:r>
                      <a:endParaRPr lang="ru-RU" sz="2400">
                        <a:effectLst/>
                        <a:latin typeface="Calibri"/>
                        <a:ea typeface="Calibri"/>
                        <a:cs typeface="Times New Roman"/>
                      </a:endParaRPr>
                    </a:p>
                  </a:txBody>
                  <a:tcPr marL="25400" marR="25400" marT="0" marB="0"/>
                </a:tc>
                <a:tc>
                  <a:txBody>
                    <a:bodyPr/>
                    <a:lstStyle/>
                    <a:p>
                      <a:pPr algn="just">
                        <a:lnSpc>
                          <a:spcPct val="115000"/>
                        </a:lnSpc>
                        <a:spcAft>
                          <a:spcPts val="0"/>
                        </a:spcAft>
                      </a:pPr>
                      <a:r>
                        <a:rPr lang="kk-KZ" sz="2400" dirty="0">
                          <a:effectLst/>
                        </a:rPr>
                        <a:t>1024x768 </a:t>
                      </a:r>
                      <a:endParaRPr lang="ru-RU" sz="2400" dirty="0">
                        <a:effectLst/>
                        <a:latin typeface="Calibri"/>
                        <a:ea typeface="Calibri"/>
                        <a:cs typeface="Times New Roman"/>
                      </a:endParaRPr>
                    </a:p>
                  </a:txBody>
                  <a:tcPr marL="25400" marR="25400" marT="0" marB="0"/>
                </a:tc>
                <a:extLst>
                  <a:ext uri="{0D108BD9-81ED-4DB2-BD59-A6C34878D82A}">
                    <a16:rowId xmlns:a16="http://schemas.microsoft.com/office/drawing/2014/main" xmlns="" val="10003"/>
                  </a:ext>
                </a:extLst>
              </a:tr>
              <a:tr h="604868">
                <a:tc>
                  <a:txBody>
                    <a:bodyPr/>
                    <a:lstStyle/>
                    <a:p>
                      <a:pPr algn="just">
                        <a:lnSpc>
                          <a:spcPct val="115000"/>
                        </a:lnSpc>
                        <a:spcAft>
                          <a:spcPts val="0"/>
                        </a:spcAft>
                      </a:pPr>
                      <a:r>
                        <a:rPr lang="kk-KZ" sz="2400">
                          <a:effectLst/>
                        </a:rPr>
                        <a:t>19 дюйм</a:t>
                      </a:r>
                      <a:endParaRPr lang="ru-RU" sz="2400">
                        <a:effectLst/>
                        <a:latin typeface="Calibri"/>
                        <a:ea typeface="Calibri"/>
                        <a:cs typeface="Times New Roman"/>
                      </a:endParaRPr>
                    </a:p>
                  </a:txBody>
                  <a:tcPr marL="25400" marR="25400" marT="0" marB="0"/>
                </a:tc>
                <a:tc>
                  <a:txBody>
                    <a:bodyPr/>
                    <a:lstStyle/>
                    <a:p>
                      <a:pPr algn="just">
                        <a:lnSpc>
                          <a:spcPct val="115000"/>
                        </a:lnSpc>
                        <a:spcAft>
                          <a:spcPts val="0"/>
                        </a:spcAft>
                      </a:pPr>
                      <a:r>
                        <a:rPr lang="kk-KZ" sz="2400" dirty="0">
                          <a:effectLst/>
                        </a:rPr>
                        <a:t>1280x1024 </a:t>
                      </a:r>
                      <a:endParaRPr lang="ru-RU" sz="2400" dirty="0">
                        <a:effectLst/>
                        <a:latin typeface="Calibri"/>
                        <a:ea typeface="Calibri"/>
                        <a:cs typeface="Times New Roman"/>
                      </a:endParaRPr>
                    </a:p>
                  </a:txBody>
                  <a:tcPr marL="25400" marR="25400" marT="0" marB="0"/>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3157227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3000" b="1" dirty="0">
                <a:solidFill>
                  <a:schemeClr val="tx2">
                    <a:lumMod val="75000"/>
                  </a:schemeClr>
                </a:solidFill>
                <a:latin typeface="Times New Roman" pitchFamily="18" charset="0"/>
                <a:cs typeface="Times New Roman" pitchFamily="18" charset="0"/>
              </a:rPr>
              <a:t>Ультрафокусты, кері және тура проекциялы интерактивті тақталар</a:t>
            </a:r>
            <a:endParaRPr lang="ru-RU" sz="3000" b="1" dirty="0">
              <a:solidFill>
                <a:schemeClr val="tx2">
                  <a:lumMod val="75000"/>
                </a:schemeClr>
              </a:solidFill>
              <a:latin typeface="Times New Roman" pitchFamily="18" charset="0"/>
              <a:cs typeface="Times New Roman" pitchFamily="18"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43378" t="28449" r="38568" b="31034"/>
          <a:stretch/>
        </p:blipFill>
        <p:spPr bwMode="auto">
          <a:xfrm>
            <a:off x="6043251" y="1497723"/>
            <a:ext cx="3051691" cy="29639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33719" t="40409" r="34414" b="25970"/>
          <a:stretch/>
        </p:blipFill>
        <p:spPr bwMode="auto">
          <a:xfrm>
            <a:off x="234509" y="1497723"/>
            <a:ext cx="3761427" cy="24594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4"/>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33970" t="28340" r="45315" b="28556"/>
          <a:stretch/>
        </p:blipFill>
        <p:spPr bwMode="auto">
          <a:xfrm>
            <a:off x="3995936" y="4077072"/>
            <a:ext cx="2695387" cy="2322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77715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0178" t="34268" r="29460" b="19181"/>
          <a:stretch/>
        </p:blipFill>
        <p:spPr bwMode="auto">
          <a:xfrm>
            <a:off x="539552" y="395461"/>
            <a:ext cx="8134901" cy="57698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10584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p:cNvSpPr>
          <p:nvPr>
            <p:ph idx="1"/>
          </p:nvPr>
        </p:nvSpPr>
        <p:spPr>
          <a:xfrm>
            <a:off x="457200" y="692696"/>
            <a:ext cx="8229600" cy="5433467"/>
          </a:xfrm>
        </p:spPr>
        <p:txBody>
          <a:bodyPr/>
          <a:lstStyle/>
          <a:p>
            <a:pPr>
              <a:buFont typeface="Arial" charset="0"/>
              <a:buNone/>
            </a:pPr>
            <a:endParaRPr lang="kk-KZ" dirty="0"/>
          </a:p>
          <a:p>
            <a:pPr>
              <a:buFont typeface="Arial" charset="0"/>
              <a:buNone/>
            </a:pPr>
            <a:endParaRPr lang="kk-KZ" dirty="0"/>
          </a:p>
          <a:p>
            <a:pPr algn="ctr">
              <a:buFont typeface="Arial" charset="0"/>
              <a:buNone/>
            </a:pPr>
            <a:r>
              <a:rPr lang="kk-KZ" sz="4400" b="1" dirty="0">
                <a:solidFill>
                  <a:schemeClr val="tx2"/>
                </a:solidFill>
                <a:latin typeface="Times New Roman" pitchFamily="18" charset="0"/>
              </a:rPr>
              <a:t>Назар аударып </a:t>
            </a:r>
          </a:p>
          <a:p>
            <a:pPr algn="ctr">
              <a:buFont typeface="Arial" charset="0"/>
              <a:buNone/>
            </a:pPr>
            <a:r>
              <a:rPr lang="kk-KZ" sz="4400" b="1" dirty="0">
                <a:solidFill>
                  <a:schemeClr val="tx2"/>
                </a:solidFill>
                <a:latin typeface="Times New Roman" pitchFamily="18" charset="0"/>
              </a:rPr>
              <a:t>тыңдағандарыңызға</a:t>
            </a:r>
          </a:p>
          <a:p>
            <a:pPr algn="ctr">
              <a:buFont typeface="Arial" charset="0"/>
              <a:buNone/>
            </a:pPr>
            <a:r>
              <a:rPr lang="kk-KZ" sz="4400" b="1" dirty="0">
                <a:solidFill>
                  <a:schemeClr val="tx2"/>
                </a:solidFill>
                <a:latin typeface="Times New Roman" pitchFamily="18" charset="0"/>
              </a:rPr>
              <a:t> рақмет</a:t>
            </a:r>
            <a:r>
              <a:rPr lang="en-US" sz="4400" b="1" dirty="0">
                <a:solidFill>
                  <a:schemeClr val="tx2"/>
                </a:solidFill>
                <a:latin typeface="Times New Roman" pitchFamily="18" charset="0"/>
              </a:rPr>
              <a:t>!</a:t>
            </a:r>
            <a:endParaRPr lang="ru-RU" sz="4400" b="1" dirty="0">
              <a:solidFill>
                <a:schemeClr val="tx2"/>
              </a:solidFill>
              <a:latin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a:t>Бақылау сұрақтары</a:t>
            </a:r>
            <a:endParaRPr lang="ru-RU" dirty="0"/>
          </a:p>
        </p:txBody>
      </p:sp>
      <p:sp>
        <p:nvSpPr>
          <p:cNvPr id="3" name="Объект 2"/>
          <p:cNvSpPr>
            <a:spLocks noGrp="1"/>
          </p:cNvSpPr>
          <p:nvPr>
            <p:ph idx="1"/>
          </p:nvPr>
        </p:nvSpPr>
        <p:spPr/>
        <p:txBody>
          <a:bodyPr/>
          <a:lstStyle/>
          <a:p>
            <a:r>
              <a:rPr lang="kk-KZ" dirty="0">
                <a:solidFill>
                  <a:srgbClr val="002060"/>
                </a:solidFill>
                <a:latin typeface="Times New Roman" pitchFamily="18" charset="0"/>
              </a:rPr>
              <a:t>Дыбыстық плата не үшін қолданылады?</a:t>
            </a:r>
          </a:p>
          <a:p>
            <a:r>
              <a:rPr lang="kk-KZ" dirty="0">
                <a:solidFill>
                  <a:srgbClr val="002060"/>
                </a:solidFill>
                <a:latin typeface="Times New Roman" pitchFamily="18" charset="0"/>
              </a:rPr>
              <a:t>«Үшөлшемді дыбыс» айырмашылығын атаңыз?</a:t>
            </a:r>
          </a:p>
          <a:p>
            <a:r>
              <a:rPr lang="kk-KZ" dirty="0">
                <a:solidFill>
                  <a:srgbClr val="002060"/>
                </a:solidFill>
                <a:latin typeface="Times New Roman" pitchFamily="18" charset="0"/>
              </a:rPr>
              <a:t>Advanced Signal Processor қызметін атаңыз?</a:t>
            </a:r>
            <a:endParaRPr lang="ru-RU" dirty="0">
              <a:solidFill>
                <a:srgbClr val="002060"/>
              </a:solidFill>
              <a:latin typeface="Times New Roman" pitchFamily="18" charset="0"/>
            </a:endParaRPr>
          </a:p>
          <a:p>
            <a:endParaRPr lang="ru-RU" dirty="0"/>
          </a:p>
        </p:txBody>
      </p:sp>
    </p:spTree>
    <p:extLst>
      <p:ext uri="{BB962C8B-B14F-4D97-AF65-F5344CB8AC3E}">
        <p14:creationId xmlns:p14="http://schemas.microsoft.com/office/powerpoint/2010/main" xmlns="" val="2598687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467544" y="980728"/>
            <a:ext cx="8424936" cy="5112567"/>
          </a:xfrm>
        </p:spPr>
        <p:txBody>
          <a:bodyPr>
            <a:noAutofit/>
          </a:bodyPr>
          <a:lstStyle/>
          <a:p>
            <a:pPr algn="just"/>
            <a:r>
              <a:rPr lang="kk-KZ" sz="2400" dirty="0">
                <a:solidFill>
                  <a:srgbClr val="002060"/>
                </a:solidFill>
                <a:latin typeface="Times New Roman" pitchFamily="18" charset="0"/>
              </a:rPr>
              <a:t/>
            </a:r>
            <a:br>
              <a:rPr lang="kk-KZ" sz="2400" dirty="0">
                <a:solidFill>
                  <a:srgbClr val="002060"/>
                </a:solidFill>
                <a:latin typeface="Times New Roman" pitchFamily="18" charset="0"/>
              </a:rPr>
            </a:br>
            <a:r>
              <a:rPr lang="kk-KZ" sz="2400" dirty="0">
                <a:solidFill>
                  <a:srgbClr val="002060"/>
                </a:solidFill>
                <a:latin typeface="Times New Roman" pitchFamily="18" charset="0"/>
              </a:rPr>
              <a:t>	Перифиялық құрылғылар компьютердің функционалды мүмкіншіліктерін кеңейтеді. Олар өзідік процессоры бар және жад пен басқару құрылғыларымен жабдықталған. Перифиялық құрылғылар конструктивті түрде компьютердің аналық тақташасынан бөлек орналасқан. Олар компьютерге арнайы құрылғылар (адаптерлер мен контроллерлер) арқылы сыртқы панелдегі разъемдарға қосылады.  Осы құрылғылар арқылы преифириялық құрылғылар аналық тақташаға қосылады. </a:t>
            </a:r>
            <a:r>
              <a:rPr lang="ru-RU" sz="2400" dirty="0">
                <a:solidFill>
                  <a:srgbClr val="002060"/>
                </a:solidFill>
                <a:latin typeface="Times New Roman" pitchFamily="18" charset="0"/>
              </a:rPr>
              <a:t/>
            </a:r>
            <a:br>
              <a:rPr lang="ru-RU" sz="2400" dirty="0">
                <a:solidFill>
                  <a:srgbClr val="002060"/>
                </a:solidFill>
                <a:latin typeface="Times New Roman" pitchFamily="18" charset="0"/>
              </a:rPr>
            </a:br>
            <a:r>
              <a:rPr lang="kk-KZ" sz="2400" dirty="0">
                <a:solidFill>
                  <a:srgbClr val="002060"/>
                </a:solidFill>
                <a:latin typeface="Times New Roman" pitchFamily="18" charset="0"/>
              </a:rPr>
              <a:t>Адаптер деп жүйенің техникалық элементтерін қосуды қамтамасыз ететін және әртүрлі тәсілдер арқылы мәліметтерді көрсетуге арналған құрылғы.</a:t>
            </a:r>
            <a:r>
              <a:rPr lang="ru-RU" sz="2400" dirty="0">
                <a:solidFill>
                  <a:srgbClr val="002060"/>
                </a:solidFill>
                <a:latin typeface="Times New Roman" pitchFamily="18" charset="0"/>
              </a:rPr>
              <a:t/>
            </a:r>
            <a:br>
              <a:rPr lang="ru-RU" sz="2400" dirty="0">
                <a:solidFill>
                  <a:srgbClr val="002060"/>
                </a:solidFill>
                <a:latin typeface="Times New Roman" pitchFamily="18" charset="0"/>
              </a:rPr>
            </a:br>
            <a:r>
              <a:rPr lang="kk-KZ" sz="2400" dirty="0">
                <a:solidFill>
                  <a:srgbClr val="002060"/>
                </a:solidFill>
                <a:latin typeface="Times New Roman" pitchFamily="18" charset="0"/>
              </a:rPr>
              <a:t>Контроллерлер деп бұл арнайы процессор, ол ішкі құрылғыларды компьютердің орталық процессорының көмегінсіз басқаруға арналған құрылғы. </a:t>
            </a:r>
            <a:r>
              <a:rPr lang="ru-RU" sz="2400" dirty="0">
                <a:solidFill>
                  <a:srgbClr val="002060"/>
                </a:solidFill>
                <a:latin typeface="Times New Roman" pitchFamily="18" charset="0"/>
              </a:rPr>
              <a:t/>
            </a:r>
            <a:br>
              <a:rPr lang="ru-RU" sz="2400" dirty="0">
                <a:solidFill>
                  <a:srgbClr val="002060"/>
                </a:solidFill>
                <a:latin typeface="Times New Roman" pitchFamily="18" charset="0"/>
              </a:rPr>
            </a:br>
            <a:r>
              <a:rPr lang="ru-RU" sz="2400" dirty="0">
                <a:solidFill>
                  <a:srgbClr val="002060"/>
                </a:solidFill>
                <a:latin typeface="Times New Roman" pitchFamily="18" charset="0"/>
              </a:rPr>
              <a:t/>
            </a:r>
            <a:br>
              <a:rPr lang="ru-RU" sz="2400" dirty="0">
                <a:solidFill>
                  <a:srgbClr val="002060"/>
                </a:solidFill>
                <a:latin typeface="Times New Roman" pitchFamily="18" charset="0"/>
              </a:rPr>
            </a:br>
            <a:r>
              <a:rPr lang="ru-RU" sz="2200" dirty="0"/>
              <a:t/>
            </a:r>
            <a:br>
              <a:rPr lang="ru-RU" sz="2200" dirty="0"/>
            </a:br>
            <a:r>
              <a:rPr lang="ru-RU" sz="2200" dirty="0"/>
              <a:t/>
            </a:r>
            <a:br>
              <a:rPr lang="ru-RU" sz="2200" dirty="0"/>
            </a:br>
            <a:endParaRPr lang="ru-RU" sz="2200" dirty="0">
              <a:solidFill>
                <a:srgbClr val="002060"/>
              </a:solidFill>
              <a:latin typeface="Times New Roman" pitchFamily="18" charset="0"/>
            </a:endParaRPr>
          </a:p>
        </p:txBody>
      </p:sp>
    </p:spTree>
    <p:extLst>
      <p:ext uri="{BB962C8B-B14F-4D97-AF65-F5344CB8AC3E}">
        <p14:creationId xmlns:p14="http://schemas.microsoft.com/office/powerpoint/2010/main" xmlns="" val="2423626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76672"/>
            <a:ext cx="8229600" cy="5649491"/>
          </a:xfrm>
        </p:spPr>
        <p:txBody>
          <a:bodyPr>
            <a:noAutofit/>
          </a:bodyPr>
          <a:lstStyle/>
          <a:p>
            <a:r>
              <a:rPr lang="kk-KZ" sz="2400" dirty="0">
                <a:solidFill>
                  <a:srgbClr val="002060"/>
                </a:solidFill>
                <a:latin typeface="Times New Roman" pitchFamily="18" charset="0"/>
                <a:ea typeface="+mj-ea"/>
                <a:cs typeface="+mj-cs"/>
              </a:rPr>
              <a:t>	</a:t>
            </a:r>
            <a:r>
              <a:rPr lang="kk-KZ" sz="2000" dirty="0">
                <a:solidFill>
                  <a:srgbClr val="002060"/>
                </a:solidFill>
                <a:latin typeface="Times New Roman" pitchFamily="18" charset="0"/>
                <a:ea typeface="+mj-ea"/>
                <a:cs typeface="+mj-cs"/>
              </a:rPr>
              <a:t>Дыбыстық  плата бұл соңғы заманауи дербес компьютердің құрылғысы. Ол аналық тақташаның бір слотына ішкі карты ретінде қосылады және дыбыстық,сөздер,музыка өңдеумен байланыстырылған есептеу операциясын орындайды. Дыбыс сыртқы дыбыстық колонкалар арқылы жүзеге асырылады, ал ол сәйкесінше дыбыстық картаға жалғанған.  Конструкциясына байланысты барлық дыбыстық карталар негізгі, ішкі және аралас платалар болып бөлінеді. Негізгі платалар дыбысты жазу мен оны кайта қосуға арналған. </a:t>
            </a:r>
            <a:endParaRPr lang="ru-RU" sz="2000" dirty="0">
              <a:solidFill>
                <a:srgbClr val="002060"/>
              </a:solidFill>
              <a:latin typeface="Times New Roman" pitchFamily="18" charset="0"/>
              <a:ea typeface="+mj-ea"/>
              <a:cs typeface="+mj-cs"/>
            </a:endParaRPr>
          </a:p>
          <a:p>
            <a:r>
              <a:rPr lang="kk-KZ" sz="2000" dirty="0">
                <a:solidFill>
                  <a:srgbClr val="002060"/>
                </a:solidFill>
                <a:latin typeface="Times New Roman" pitchFamily="18" charset="0"/>
                <a:ea typeface="+mj-ea"/>
                <a:cs typeface="+mj-cs"/>
              </a:rPr>
              <a:t>Ішкі платалар дыбыстық платада орналасқан арнайы  разъемдарға жалғанады. Интерфейстің шектеуіне байланысты негізгі және ішкі платалармен арасындағы байланыста ішкі плата тек қана музыка үшін, яғни дыбысты жазу мүмкіндігі жоқ.  </a:t>
            </a:r>
            <a:endParaRPr lang="ru-RU" sz="2000" dirty="0">
              <a:solidFill>
                <a:srgbClr val="002060"/>
              </a:solidFill>
              <a:latin typeface="Times New Roman" pitchFamily="18" charset="0"/>
              <a:ea typeface="+mj-ea"/>
              <a:cs typeface="+mj-cs"/>
            </a:endParaRPr>
          </a:p>
          <a:p>
            <a:r>
              <a:rPr lang="kk-KZ" sz="2000" dirty="0">
                <a:solidFill>
                  <a:srgbClr val="002060"/>
                </a:solidFill>
                <a:latin typeface="Times New Roman" pitchFamily="18" charset="0"/>
                <a:ea typeface="+mj-ea"/>
                <a:cs typeface="+mj-cs"/>
              </a:rPr>
              <a:t>Аралас платалар дыбыстарды қайта қосумен қатар оларды жазып алуға мүмкіндік беретін құрылғы, мұнда кірістірілген дыбысты синтездеуші бар. Аралас платалар құрылымына келесідей модульдер бар (анықталған функцияларды орындайтын құрылғылар бөліктері):</a:t>
            </a:r>
            <a:endParaRPr lang="ru-RU" sz="2000" dirty="0">
              <a:solidFill>
                <a:srgbClr val="002060"/>
              </a:solidFill>
              <a:latin typeface="Times New Roman" pitchFamily="18" charset="0"/>
              <a:ea typeface="+mj-ea"/>
              <a:cs typeface="+mj-cs"/>
            </a:endParaRPr>
          </a:p>
        </p:txBody>
      </p:sp>
    </p:spTree>
    <p:extLst>
      <p:ext uri="{BB962C8B-B14F-4D97-AF65-F5344CB8AC3E}">
        <p14:creationId xmlns:p14="http://schemas.microsoft.com/office/powerpoint/2010/main" xmlns="" val="1553307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908720"/>
            <a:ext cx="8229600" cy="5217443"/>
          </a:xfrm>
        </p:spPr>
        <p:txBody>
          <a:bodyPr>
            <a:normAutofit fontScale="62500" lnSpcReduction="20000"/>
          </a:bodyPr>
          <a:lstStyle/>
          <a:p>
            <a:pPr algn="just"/>
            <a:r>
              <a:rPr lang="kk-KZ" dirty="0">
                <a:solidFill>
                  <a:srgbClr val="002060"/>
                </a:solidFill>
                <a:latin typeface="Times New Roman" pitchFamily="18" charset="0"/>
              </a:rPr>
              <a:t>	</a:t>
            </a:r>
            <a:r>
              <a:rPr lang="kk-KZ" sz="3400" dirty="0">
                <a:solidFill>
                  <a:srgbClr val="002060"/>
                </a:solidFill>
                <a:latin typeface="Times New Roman" pitchFamily="18" charset="0"/>
                <a:ea typeface="+mj-ea"/>
                <a:cs typeface="+mj-cs"/>
              </a:rPr>
              <a:t>цифрлық жазба мен дыбысты қайта қосу үшін арналған модуль. Аналогты аудиосигналды цифрлықтүрге келтіреді және керісінше. Модуль аналогты цифрлық және цифрлықаналогты құрулардан тұрады</a:t>
            </a:r>
            <a:r>
              <a:rPr lang="en-US" sz="3400" dirty="0">
                <a:solidFill>
                  <a:srgbClr val="002060"/>
                </a:solidFill>
                <a:latin typeface="Times New Roman" pitchFamily="18" charset="0"/>
                <a:ea typeface="+mj-ea"/>
                <a:cs typeface="+mj-cs"/>
              </a:rPr>
              <a:t> </a:t>
            </a:r>
            <a:r>
              <a:rPr lang="kk-KZ" sz="3400" dirty="0">
                <a:solidFill>
                  <a:srgbClr val="002060"/>
                </a:solidFill>
                <a:latin typeface="Times New Roman" pitchFamily="18" charset="0"/>
                <a:ea typeface="+mj-ea"/>
                <a:cs typeface="+mj-cs"/>
              </a:rPr>
              <a:t>(АЦП және ЦАП). АЦП және ЦАП әдетте бір микросхемада немесе жеке микросхема түрінде қолданылады. </a:t>
            </a:r>
            <a:r>
              <a:rPr lang="ru-RU" sz="3400" dirty="0">
                <a:solidFill>
                  <a:srgbClr val="002060"/>
                </a:solidFill>
                <a:latin typeface="Times New Roman" pitchFamily="18" charset="0"/>
                <a:ea typeface="+mj-ea"/>
                <a:cs typeface="+mj-cs"/>
              </a:rPr>
              <a:t>	</a:t>
            </a:r>
            <a:r>
              <a:rPr lang="kk-KZ" sz="3400" dirty="0">
                <a:solidFill>
                  <a:srgbClr val="002060"/>
                </a:solidFill>
                <a:latin typeface="Times New Roman" pitchFamily="18" charset="0"/>
                <a:ea typeface="+mj-ea"/>
                <a:cs typeface="+mj-cs"/>
              </a:rPr>
              <a:t>Көпдауысты жиілікті дыбыстық синтезатор түріндегі модуль. Ол күрделі пішінді сигналдарды MIDI  мәліметтерге генерациялайды. Модульдің  келесідей микросхемаларда базаланады:  кесте түріндегі тоқындық (WT) микросхема синтезаторлары, жиілік модуляцияның (FM) микросхемасының синтезында немесе екеуініңде микросхемаларының синтездері. Берілген модульдің жұмысы драйверлерді басқаруды қамтамасыз етеді (FM,көбінесе WT), программалық MIDI жүзеге асырылуы, немесе өзіндік процессорды басқару бұл аппаратты жүзеге асырылуы. Көбінесе WT-синтезаторлары кірістірілген ROM ол стандартты General MIDI құралдарымен жинақталған, сондай ақ қосымша цифрлық дыбыстарды жүктеу үшін RAM.</a:t>
            </a:r>
            <a:endParaRPr lang="ru-RU" sz="3400" dirty="0">
              <a:solidFill>
                <a:srgbClr val="002060"/>
              </a:solidFill>
              <a:latin typeface="Times New Roman" pitchFamily="18" charset="0"/>
              <a:ea typeface="+mj-ea"/>
              <a:cs typeface="+mj-cs"/>
            </a:endParaRPr>
          </a:p>
          <a:p>
            <a:pPr marL="0" indent="0">
              <a:buNone/>
            </a:pPr>
            <a:endParaRPr lang="ru-RU" dirty="0"/>
          </a:p>
        </p:txBody>
      </p:sp>
    </p:spTree>
    <p:extLst>
      <p:ext uri="{BB962C8B-B14F-4D97-AF65-F5344CB8AC3E}">
        <p14:creationId xmlns:p14="http://schemas.microsoft.com/office/powerpoint/2010/main" xmlns="" val="33280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836712"/>
            <a:ext cx="8229600" cy="5289451"/>
          </a:xfrm>
        </p:spPr>
        <p:txBody>
          <a:bodyPr>
            <a:normAutofit fontScale="47500" lnSpcReduction="20000"/>
          </a:bodyPr>
          <a:lstStyle/>
          <a:p>
            <a:pPr marL="0" indent="0">
              <a:buNone/>
            </a:pPr>
            <a:r>
              <a:rPr lang="kk-KZ" sz="4600" dirty="0">
                <a:solidFill>
                  <a:srgbClr val="002060"/>
                </a:solidFill>
                <a:latin typeface="Times New Roman" pitchFamily="18" charset="0"/>
              </a:rPr>
              <a:t>Негізгі мультимедиа қосымшаларына жататындар: </a:t>
            </a:r>
            <a:endParaRPr lang="ru-RU" sz="4600" dirty="0">
              <a:solidFill>
                <a:srgbClr val="002060"/>
              </a:solidFill>
              <a:latin typeface="Times New Roman" pitchFamily="18" charset="0"/>
            </a:endParaRPr>
          </a:p>
          <a:p>
            <a:r>
              <a:rPr lang="kk-KZ" sz="4600" dirty="0">
                <a:solidFill>
                  <a:srgbClr val="002060"/>
                </a:solidFill>
                <a:latin typeface="Times New Roman" pitchFamily="18" charset="0"/>
              </a:rPr>
              <a:t>Wintel — Intel, AMD, Cyrix микропроцессорлары бар компьютерлер. Оларда DOS и Windows операциялық жүйелері орнатуға болады.  Мұндай компьютерлерді IВМ-РС деп атайды. </a:t>
            </a:r>
            <a:endParaRPr lang="ru-RU" sz="4600" dirty="0">
              <a:solidFill>
                <a:srgbClr val="002060"/>
              </a:solidFill>
              <a:latin typeface="Times New Roman" pitchFamily="18" charset="0"/>
            </a:endParaRPr>
          </a:p>
          <a:p>
            <a:r>
              <a:rPr lang="kk-KZ" sz="4600" dirty="0">
                <a:solidFill>
                  <a:srgbClr val="002060"/>
                </a:solidFill>
                <a:latin typeface="Times New Roman" pitchFamily="18" charset="0"/>
              </a:rPr>
              <a:t>Мас — Apple (Macintosh) фирмаларының компьютерлері. Macintosh компьютерлерін құрудағы идиологияда аудиоқұрылғылар және цифрлықвидео прициптері кірістірілген. </a:t>
            </a:r>
            <a:endParaRPr lang="ru-RU" sz="4600" dirty="0">
              <a:solidFill>
                <a:srgbClr val="002060"/>
              </a:solidFill>
              <a:latin typeface="Times New Roman" pitchFamily="18" charset="0"/>
            </a:endParaRPr>
          </a:p>
          <a:p>
            <a:r>
              <a:rPr lang="kk-KZ" sz="4600" dirty="0">
                <a:solidFill>
                  <a:srgbClr val="002060"/>
                </a:solidFill>
                <a:latin typeface="Times New Roman" pitchFamily="18" charset="0"/>
              </a:rPr>
              <a:t>Amiga — дербес компьютерлердің уникалды платформасы, графикалалық интерфейсті мультиесепті теледидарға қосылу мүмкіндігі бар. Amiga типті компьютерлер сызықтық емес  қамтамасыз етеді, спецпроцессор жиынын программалы басқаруы, тікелей түрде мониторға және аймақтарда цифрлықвидеомонтаж, үшжақты графика және анимацияда қолданылады. </a:t>
            </a:r>
            <a:endParaRPr lang="ru-RU" sz="4600" dirty="0">
              <a:solidFill>
                <a:srgbClr val="002060"/>
              </a:solidFill>
              <a:latin typeface="Times New Roman" pitchFamily="18" charset="0"/>
            </a:endParaRPr>
          </a:p>
          <a:p>
            <a:endParaRPr lang="ru-RU" dirty="0"/>
          </a:p>
        </p:txBody>
      </p:sp>
    </p:spTree>
    <p:extLst>
      <p:ext uri="{BB962C8B-B14F-4D97-AF65-F5344CB8AC3E}">
        <p14:creationId xmlns:p14="http://schemas.microsoft.com/office/powerpoint/2010/main" xmlns="" val="1909988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Мультимедийный комплект КАРАОКЕ: №53674047 — медиаплееры в Алматы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Мультимедийный комплект КАРАОКЕ: №53674047 — медиаплееры в Алматы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6" descr="Мультимедийный комплект КАРАОКЕ: №53674047 — медиаплееры в Алматы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8" descr="Мультимедийный комплект КАРАОКЕ: №53674047 — медиаплееры в Алматы ..."/>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Объект 2"/>
          <p:cNvSpPr>
            <a:spLocks noGrp="1"/>
          </p:cNvSpPr>
          <p:nvPr>
            <p:ph idx="1"/>
          </p:nvPr>
        </p:nvSpPr>
        <p:spPr>
          <a:xfrm>
            <a:off x="441435" y="376504"/>
            <a:ext cx="8363272" cy="4425355"/>
          </a:xfrm>
        </p:spPr>
        <p:txBody>
          <a:bodyPr>
            <a:noAutofit/>
          </a:bodyPr>
          <a:lstStyle/>
          <a:p>
            <a:r>
              <a:rPr lang="kk-KZ" sz="2000" dirty="0">
                <a:solidFill>
                  <a:srgbClr val="002060"/>
                </a:solidFill>
                <a:latin typeface="Times New Roman" pitchFamily="18" charset="0"/>
                <a:ea typeface="+mj-ea"/>
                <a:cs typeface="+mj-cs"/>
              </a:rPr>
              <a:t>Кез келген компьютер бір бүтін аналық тақташаға біріктірілген әртүрлі құрылғылардан тұратын құрылым. Сондықтан да аналық тақташа мультимедиа жүйесінің негізгі элементі болып табылады және көп жағдайда оны жүйе деп атайды. Бұл платада өндірістік жолмен орнатылған сымдар жиыны мен разъемдар, chipset орналасқан. </a:t>
            </a:r>
            <a:endParaRPr lang="ru-RU" sz="2000" dirty="0">
              <a:solidFill>
                <a:srgbClr val="002060"/>
              </a:solidFill>
              <a:latin typeface="Times New Roman" pitchFamily="18" charset="0"/>
              <a:ea typeface="+mj-ea"/>
              <a:cs typeface="+mj-cs"/>
            </a:endParaRPr>
          </a:p>
          <a:p>
            <a:r>
              <a:rPr lang="kk-KZ" sz="2000" dirty="0">
                <a:solidFill>
                  <a:srgbClr val="002060"/>
                </a:solidFill>
                <a:latin typeface="Times New Roman" pitchFamily="18" charset="0"/>
                <a:ea typeface="+mj-ea"/>
                <a:cs typeface="+mj-cs"/>
              </a:rPr>
              <a:t>Сымдар жиының шина деп атайды. Бұл сымдар арқылы әртүрлі компьютердің құрылғыларында мәліметтер мен басқарушы сигналдар алмасуы жүреді. Әртүрлі қолданыста болатын шина түрлері бар. Олардың ішіндегі айта кететіндері: басқару, мекен жай және мәліметтер шиналары. </a:t>
            </a:r>
            <a:endParaRPr lang="ru-RU" sz="2000" dirty="0">
              <a:solidFill>
                <a:srgbClr val="002060"/>
              </a:solidFill>
              <a:latin typeface="Times New Roman" pitchFamily="18" charset="0"/>
              <a:ea typeface="+mj-ea"/>
              <a:cs typeface="+mj-cs"/>
            </a:endParaRPr>
          </a:p>
          <a:p>
            <a:r>
              <a:rPr lang="kk-KZ" sz="2000" dirty="0">
                <a:solidFill>
                  <a:srgbClr val="002060"/>
                </a:solidFill>
                <a:latin typeface="Times New Roman" pitchFamily="18" charset="0"/>
                <a:ea typeface="+mj-ea"/>
                <a:cs typeface="+mj-cs"/>
              </a:rPr>
              <a:t>Слоттар немесе разъемдар компьютердің бір тұтас техникалық жүйесіне қосылатын негізгі модульдер, мысалы видеокарта, дыбыстық карта, жадтар модулі, процессорлар және т.б. Разъемдар компьютердің негізгі құрылғыларын қосу үшін ғана емес, сонымен қатар қосымша перифериалық  құралдар арқылы оның мүмкіндігін кеңейте алады. Мұндай разъемдарды кеңейтуші разъемдар деп атайды, олармен сәйкесінше белгілі стандартты кеңейтілген шина түрлері бар: ISA, EISA, VESA LB, PCI, AGP.</a:t>
            </a:r>
            <a:endParaRPr lang="ru-RU" sz="2000" dirty="0">
              <a:solidFill>
                <a:srgbClr val="002060"/>
              </a:solidFill>
              <a:latin typeface="Times New Roman" pitchFamily="18" charset="0"/>
              <a:ea typeface="+mj-ea"/>
              <a:cs typeface="+mj-cs"/>
            </a:endParaRPr>
          </a:p>
        </p:txBody>
      </p:sp>
    </p:spTree>
    <p:extLst>
      <p:ext uri="{BB962C8B-B14F-4D97-AF65-F5344CB8AC3E}">
        <p14:creationId xmlns:p14="http://schemas.microsoft.com/office/powerpoint/2010/main" xmlns="" val="1375558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8229600" cy="6048672"/>
          </a:xfrm>
        </p:spPr>
        <p:txBody>
          <a:bodyPr>
            <a:normAutofit/>
          </a:bodyPr>
          <a:lstStyle/>
          <a:p>
            <a:pPr algn="just"/>
            <a:r>
              <a:rPr lang="kk-KZ" sz="2200" dirty="0">
                <a:solidFill>
                  <a:srgbClr val="002060"/>
                </a:solidFill>
                <a:latin typeface="Times New Roman" pitchFamily="18" charset="0"/>
              </a:rPr>
              <a:t>Сыртқы құрылғылардың кірістірілген интерфейстерден құрастырылған модульдер, мысалы ойын порты (джойстик).</a:t>
            </a:r>
            <a:r>
              <a:rPr lang="ru-RU" sz="2200" dirty="0">
                <a:solidFill>
                  <a:srgbClr val="002060"/>
                </a:solidFill>
                <a:latin typeface="Times New Roman" pitchFamily="18" charset="0"/>
              </a:rPr>
              <a:t/>
            </a:r>
            <a:br>
              <a:rPr lang="ru-RU" sz="2200" dirty="0">
                <a:solidFill>
                  <a:srgbClr val="002060"/>
                </a:solidFill>
                <a:latin typeface="Times New Roman" pitchFamily="18" charset="0"/>
              </a:rPr>
            </a:br>
            <a:r>
              <a:rPr lang="kk-KZ" sz="2200" dirty="0">
                <a:solidFill>
                  <a:srgbClr val="002060"/>
                </a:solidFill>
                <a:latin typeface="Times New Roman" pitchFamily="18" charset="0"/>
              </a:rPr>
              <a:t>Дыбыстық платалардың негізгі  параметрлері болып: дискретизация жиілігі, дискретизация разрядтылығы, синтезатор параметры, кеңейтілу және сиымдылық. Компьютерде дыбыс тек қана сандық түрде берілуі мүмкін . Сондықтан да кез келген дыбысты сандар тізбегі ретінде жазу керек. Аналогты дыбыстық толқынды жасау процесінде сандарды тізбектеу дискретизация деп аталады. Дыбыстық толқынды сандық түрге айналдыру сапасы екі параметрмен сипатталады.</a:t>
            </a:r>
            <a:r>
              <a:rPr lang="ru-RU" sz="2200" dirty="0">
                <a:solidFill>
                  <a:srgbClr val="002060"/>
                </a:solidFill>
                <a:latin typeface="Times New Roman" pitchFamily="18" charset="0"/>
              </a:rPr>
              <a:t/>
            </a:r>
            <a:br>
              <a:rPr lang="ru-RU" sz="2200" dirty="0">
                <a:solidFill>
                  <a:srgbClr val="002060"/>
                </a:solidFill>
                <a:latin typeface="Times New Roman" pitchFamily="18" charset="0"/>
              </a:rPr>
            </a:br>
            <a:r>
              <a:rPr lang="kk-KZ" sz="2200" dirty="0">
                <a:solidFill>
                  <a:srgbClr val="002060"/>
                </a:solidFill>
                <a:latin typeface="Times New Roman" pitchFamily="18" charset="0"/>
              </a:rPr>
              <a:t>Дискретизация жиілігі аналогты дыбыстық толқының жиілігін есептеу ерешелігі болып табылады. Дискретизация жиілігі кГц (килогерцах) өлшенеді. Мысалы, егер  секундына 8000 өлшемді дыбыстық толқынды өткізсек, онда дискретизация жиілігі  8 кГц тең болады. Жиілік қаншалықты көп болса, сандық түрдегі аналогты сигнал соғұрлым нақты болады. </a:t>
            </a:r>
            <a:r>
              <a:rPr lang="ru-RU" sz="2200" dirty="0">
                <a:solidFill>
                  <a:srgbClr val="002060"/>
                </a:solidFill>
                <a:latin typeface="Times New Roman" pitchFamily="18" charset="0"/>
              </a:rPr>
              <a:t/>
            </a:r>
            <a:br>
              <a:rPr lang="ru-RU" sz="2200" dirty="0">
                <a:solidFill>
                  <a:srgbClr val="002060"/>
                </a:solidFill>
                <a:latin typeface="Times New Roman" pitchFamily="18" charset="0"/>
              </a:rPr>
            </a:br>
            <a:endParaRPr lang="ru-RU" sz="2200" dirty="0">
              <a:solidFill>
                <a:srgbClr val="002060"/>
              </a:solidFill>
              <a:latin typeface="Times New Roman" pitchFamily="18" charset="0"/>
            </a:endParaRPr>
          </a:p>
        </p:txBody>
      </p:sp>
    </p:spTree>
    <p:extLst>
      <p:ext uri="{BB962C8B-B14F-4D97-AF65-F5344CB8AC3E}">
        <p14:creationId xmlns:p14="http://schemas.microsoft.com/office/powerpoint/2010/main" xmlns="" val="2077715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3446" y="548680"/>
            <a:ext cx="8243010" cy="5016758"/>
          </a:xfrm>
          <a:prstGeom prst="rect">
            <a:avLst/>
          </a:prstGeom>
        </p:spPr>
        <p:txBody>
          <a:bodyPr wrap="square">
            <a:spAutoFit/>
          </a:bodyPr>
          <a:lstStyle/>
          <a:p>
            <a:pPr algn="just"/>
            <a:r>
              <a:rPr lang="kk-KZ" sz="2000" dirty="0">
                <a:solidFill>
                  <a:srgbClr val="002060"/>
                </a:solidFill>
                <a:latin typeface="Times New Roman" pitchFamily="18" charset="0"/>
                <a:ea typeface="+mj-ea"/>
                <a:cs typeface="+mj-cs"/>
              </a:rPr>
              <a:t>Кейбір дыбыстық платаларда  дыбысты жазу және дыбысты қайта қосу  процесінде дыбысты өңдейтін кірістірілген сигналдық процессорлар бар (DSP, ASP). </a:t>
            </a:r>
            <a:endParaRPr lang="ru-RU" sz="2000" dirty="0">
              <a:solidFill>
                <a:srgbClr val="002060"/>
              </a:solidFill>
              <a:latin typeface="Times New Roman" pitchFamily="18" charset="0"/>
              <a:ea typeface="+mj-ea"/>
              <a:cs typeface="+mj-cs"/>
            </a:endParaRPr>
          </a:p>
          <a:p>
            <a:pPr algn="just"/>
            <a:r>
              <a:rPr lang="kk-KZ" sz="2000" dirty="0">
                <a:solidFill>
                  <a:srgbClr val="002060"/>
                </a:solidFill>
                <a:latin typeface="Times New Roman" pitchFamily="18" charset="0"/>
                <a:ea typeface="+mj-ea"/>
                <a:cs typeface="+mj-cs"/>
              </a:rPr>
              <a:t>DSP (Digital Signal Processor — сандық сигналдық процессор) — тез әрекет етуші арнайы процессор, оны дыбыстың күрділі өңдеу үшін қолданылады. DSP көмегімен  келесідей дыбысты өңдеу түрлері болады: : компрессия, тану, сөздердің синтезі, орынның акустикасын модельдеу, көлемді дыбыс және т.б. DSP кірістірілген немесе орнатылған түрде болады.</a:t>
            </a:r>
            <a:endParaRPr lang="ru-RU" sz="2000" dirty="0">
              <a:solidFill>
                <a:srgbClr val="002060"/>
              </a:solidFill>
              <a:latin typeface="Times New Roman" pitchFamily="18" charset="0"/>
              <a:ea typeface="+mj-ea"/>
              <a:cs typeface="+mj-cs"/>
            </a:endParaRPr>
          </a:p>
          <a:p>
            <a:pPr algn="just"/>
            <a:r>
              <a:rPr lang="kk-KZ" sz="2000" dirty="0">
                <a:solidFill>
                  <a:srgbClr val="002060"/>
                </a:solidFill>
                <a:latin typeface="Times New Roman" pitchFamily="18" charset="0"/>
                <a:ea typeface="+mj-ea"/>
                <a:cs typeface="+mj-cs"/>
              </a:rPr>
              <a:t>ASP (Advanced Signal Processor — жаңа  (қатты) сиг­налды процессор) и CSP (Creative Signal Processor — Creative  сигналды про­цессор) — DSP фирмасының арнайы Creative Labs , оларды кейбір SoundBlaster типтерінде қолданады. Егер ол бар болса ол арқылы дыбысты сығуға, сығу жылдамдығын арттыруға, сөздерді танудың жылдамдыған арттыруға  болады. ASP тек қана аралас дыбыстарды ғана өңдемейді, ол кірістірілген FM- және WT – синтезаторларын дыбысын шығармайды.</a:t>
            </a:r>
            <a:endParaRPr lang="ru-RU" sz="2000" dirty="0">
              <a:solidFill>
                <a:srgbClr val="002060"/>
              </a:solidFill>
              <a:latin typeface="Times New Roman" pitchFamily="18" charset="0"/>
              <a:ea typeface="+mj-ea"/>
              <a:cs typeface="+mj-cs"/>
            </a:endParaRPr>
          </a:p>
        </p:txBody>
      </p:sp>
    </p:spTree>
    <p:extLst>
      <p:ext uri="{BB962C8B-B14F-4D97-AF65-F5344CB8AC3E}">
        <p14:creationId xmlns:p14="http://schemas.microsoft.com/office/powerpoint/2010/main" xmlns="" val="2810584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2000" dirty="0">
                <a:solidFill>
                  <a:srgbClr val="002060"/>
                </a:solidFill>
                <a:latin typeface="Times New Roman" pitchFamily="18" charset="0"/>
              </a:rPr>
              <a:t>Дыбыстық құрылғылар</a:t>
            </a:r>
            <a:endParaRPr lang="ru-RU" sz="2000" dirty="0">
              <a:solidFill>
                <a:srgbClr val="002060"/>
              </a:solidFill>
              <a:latin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5576" y="1422224"/>
            <a:ext cx="7344815" cy="25452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Объект 5">
            <a:extLst>
              <a:ext uri="{FF2B5EF4-FFF2-40B4-BE49-F238E27FC236}">
                <a16:creationId xmlns:a16="http://schemas.microsoft.com/office/drawing/2014/main" xmlns="" id="{739E561F-FD00-4C2D-82B4-B5AEFD189772}"/>
              </a:ext>
            </a:extLst>
          </p:cNvPr>
          <p:cNvPicPr>
            <a:picLocks noGrp="1" noChangeAspect="1"/>
          </p:cNvPicPr>
          <p:nvPr>
            <p:ph idx="1"/>
          </p:nvPr>
        </p:nvPicPr>
        <p:blipFill>
          <a:blip r:embed="rId3"/>
          <a:stretch>
            <a:fillRect/>
          </a:stretch>
        </p:blipFill>
        <p:spPr>
          <a:xfrm>
            <a:off x="2512317" y="4321298"/>
            <a:ext cx="3543300" cy="1447800"/>
          </a:xfrm>
        </p:spPr>
      </p:pic>
      <p:sp>
        <p:nvSpPr>
          <p:cNvPr id="10" name="TextBox 9">
            <a:extLst>
              <a:ext uri="{FF2B5EF4-FFF2-40B4-BE49-F238E27FC236}">
                <a16:creationId xmlns:a16="http://schemas.microsoft.com/office/drawing/2014/main" xmlns="" id="{FF20ACEF-8088-486F-876E-34772EFFAEC7}"/>
              </a:ext>
            </a:extLst>
          </p:cNvPr>
          <p:cNvSpPr txBox="1"/>
          <p:nvPr/>
        </p:nvSpPr>
        <p:spPr>
          <a:xfrm>
            <a:off x="2771800" y="5815137"/>
            <a:ext cx="2592288" cy="307777"/>
          </a:xfrm>
          <a:prstGeom prst="rect">
            <a:avLst/>
          </a:prstGeom>
          <a:noFill/>
        </p:spPr>
        <p:txBody>
          <a:bodyPr wrap="square">
            <a:spAutoFit/>
          </a:bodyPr>
          <a:lstStyle/>
          <a:p>
            <a:r>
              <a:rPr lang="ru-RU" sz="1400" dirty="0" err="1">
                <a:latin typeface="Times New Roman" panose="02020603050405020304" pitchFamily="18" charset="0"/>
                <a:cs typeface="Times New Roman" panose="02020603050405020304" pitchFamily="18" charset="0"/>
              </a:rPr>
              <a:t>Сумен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билейт</a:t>
            </a:r>
            <a:r>
              <a:rPr lang="kk-KZ" sz="1400" dirty="0">
                <a:latin typeface="Times New Roman" panose="02020603050405020304" pitchFamily="18" charset="0"/>
                <a:cs typeface="Times New Roman" panose="02020603050405020304" pitchFamily="18" charset="0"/>
              </a:rPr>
              <a:t>ін</a:t>
            </a:r>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динамиктер</a:t>
            </a:r>
            <a:endParaRPr lang="kk-KZ"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21326122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3848</TotalTime>
  <Words>733</Words>
  <Application>Microsoft Office PowerPoint</Application>
  <PresentationFormat>Экран (4:3)</PresentationFormat>
  <Paragraphs>56</Paragraphs>
  <Slides>19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Мультимедиа жүйесінің қосымша перифериялық құрылғылары   </vt:lpstr>
      <vt:lpstr>  Перифиялық құрылғылар компьютердің функционалды мүмкіншіліктерін кеңейтеді. Олар өзідік процессоры бар және жад пен басқару құрылғыларымен жабдықталған. Перифиялық құрылғылар конструктивті түрде компьютердің аналық тақташасынан бөлек орналасқан. Олар компьютерге арнайы құрылғылар (адаптерлер мен контроллерлер) арқылы сыртқы панелдегі разъемдарға қосылады.  Осы құрылғылар арқылы преифириялық құрылғылар аналық тақташаға қосылады.  Адаптер деп жүйенің техникалық элементтерін қосуды қамтамасыз ететін және әртүрлі тәсілдер арқылы мәліметтерді көрсетуге арналған құрылғы. Контроллерлер деп бұл арнайы процессор, ол ішкі құрылғыларды компьютердің орталық процессорының көмегінсіз басқаруға арналған құрылғы.     </vt:lpstr>
      <vt:lpstr>Слайд 3</vt:lpstr>
      <vt:lpstr>Слайд 4</vt:lpstr>
      <vt:lpstr>Слайд 5</vt:lpstr>
      <vt:lpstr>Слайд 6</vt:lpstr>
      <vt:lpstr>Сыртқы құрылғылардың кірістірілген интерфейстерден құрастырылған модульдер, мысалы ойын порты (джойстик). Дыбыстық платалардың негізгі  параметрлері болып: дискретизация жиілігі, дискретизация разрядтылығы, синтезатор параметры, кеңейтілу және сиымдылық. Компьютерде дыбыс тек қана сандық түрде берілуі мүмкін . Сондықтан да кез келген дыбысты сандар тізбегі ретінде жазу керек. Аналогты дыбыстық толқынды жасау процесінде сандарды тізбектеу дискретизация деп аталады. Дыбыстық толқынды сандық түрге айналдыру сапасы екі параметрмен сипатталады. Дискретизация жиілігі аналогты дыбыстық толқының жиілігін есептеу ерешелігі болып табылады. Дискретизация жиілігі кГц (килогерцах) өлшенеді. Мысалы, егер  секундына 8000 өлшемді дыбыстық толқынды өткізсек, онда дискретизация жиілігі  8 кГц тең болады. Жиілік қаншалықты көп болса, сандық түрдегі аналогты сигнал соғұрлым нақты болады.  </vt:lpstr>
      <vt:lpstr>Слайд 8</vt:lpstr>
      <vt:lpstr>Дыбыстық құрылғылар</vt:lpstr>
      <vt:lpstr>Слайд 10</vt:lpstr>
      <vt:lpstr>Слайд 11</vt:lpstr>
      <vt:lpstr>Қоректену блогының негізгі талаптары: </vt:lpstr>
      <vt:lpstr>Слайд 13</vt:lpstr>
      <vt:lpstr>«Үшөлшемді дыбыс»  </vt:lpstr>
      <vt:lpstr>Сондықтан да монитордың әрбір өлшеміне байланысты оптималды түрде  видеоадаптер қамтамасыз ететін экранның көрсету шамасы көрсетілген.  </vt:lpstr>
      <vt:lpstr>Ультрафокусты, кері және тура проекциялы интерактивті тақталар</vt:lpstr>
      <vt:lpstr>Слайд 17</vt:lpstr>
      <vt:lpstr>Слайд 18</vt:lpstr>
      <vt:lpstr>Бақылау сұрақтары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Деректерді өңдеуде процессорларды  параллель қолдану</dc:title>
  <dc:creator>23</dc:creator>
  <cp:lastModifiedBy>Student</cp:lastModifiedBy>
  <cp:revision>466</cp:revision>
  <cp:lastPrinted>2020-01-29T03:16:21Z</cp:lastPrinted>
  <dcterms:created xsi:type="dcterms:W3CDTF">2015-06-01T09:04:29Z</dcterms:created>
  <dcterms:modified xsi:type="dcterms:W3CDTF">2021-11-25T09:29:13Z</dcterms:modified>
</cp:coreProperties>
</file>