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19"/>
  </p:notesMasterIdLst>
  <p:handoutMasterIdLst>
    <p:handoutMasterId r:id="rId20"/>
  </p:handoutMasterIdLst>
  <p:sldIdLst>
    <p:sldId id="285" r:id="rId2"/>
    <p:sldId id="428" r:id="rId3"/>
    <p:sldId id="396" r:id="rId4"/>
    <p:sldId id="452" r:id="rId5"/>
    <p:sldId id="466" r:id="rId6"/>
    <p:sldId id="453" r:id="rId7"/>
    <p:sldId id="459" r:id="rId8"/>
    <p:sldId id="479" r:id="rId9"/>
    <p:sldId id="481" r:id="rId10"/>
    <p:sldId id="482" r:id="rId11"/>
    <p:sldId id="460" r:id="rId12"/>
    <p:sldId id="462" r:id="rId13"/>
    <p:sldId id="464" r:id="rId14"/>
    <p:sldId id="465" r:id="rId15"/>
    <p:sldId id="454" r:id="rId16"/>
    <p:sldId id="343" r:id="rId17"/>
    <p:sldId id="478"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p:scale>
          <a:sx n="50" d="100"/>
          <a:sy n="50" d="100"/>
        </p:scale>
        <p:origin x="1998"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24.11.2021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24.11.2021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24.11.2021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24.11.2021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a:solidFill>
                  <a:schemeClr val="tx2"/>
                </a:solidFill>
                <a:latin typeface="Times New Roman" pitchFamily="18" charset="0"/>
                <a:cs typeface="Times New Roman" pitchFamily="18" charset="0"/>
              </a:rPr>
              <a:t>Мультимедиа </a:t>
            </a:r>
            <a:r>
              <a:rPr lang="kk-KZ" sz="3200" b="1" cap="all" dirty="0">
                <a:solidFill>
                  <a:schemeClr val="tx2"/>
                </a:solidFill>
                <a:latin typeface="Times New Roman" pitchFamily="18" charset="0"/>
                <a:cs typeface="Times New Roman" pitchFamily="18" charset="0"/>
              </a:rPr>
              <a:t>технологиясы төңірегіндегі негізгі  түсініктер</a:t>
            </a: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89508" y="3068960"/>
            <a:ext cx="1557518" cy="1224136"/>
          </a:xfrm>
          <a:prstGeom prst="rect">
            <a:avLst/>
          </a:prstGeom>
          <a:noFill/>
          <a:ln w="9525">
            <a:noFill/>
            <a:miter lim="800000"/>
            <a:headEnd/>
            <a:tailEnd/>
          </a:ln>
        </p:spPr>
      </p:pic>
      <p:sp>
        <p:nvSpPr>
          <p:cNvPr id="7" name="Прямоугольник 6"/>
          <p:cNvSpPr/>
          <p:nvPr/>
        </p:nvSpPr>
        <p:spPr>
          <a:xfrm>
            <a:off x="1038928" y="5293219"/>
            <a:ext cx="7682116" cy="923330"/>
          </a:xfrm>
          <a:prstGeom prst="rect">
            <a:avLst/>
          </a:prstGeom>
        </p:spPr>
        <p:txBody>
          <a:bodyPr wrap="square">
            <a:spAutoFit/>
          </a:bodyPr>
          <a:lstStyle/>
          <a:p>
            <a:pPr algn="just"/>
            <a:r>
              <a:rPr lang="kk-KZ" b="1" dirty="0">
                <a:solidFill>
                  <a:srgbClr val="002060"/>
                </a:solidFill>
                <a:latin typeface="Times New Roman" pitchFamily="18" charset="0"/>
                <a:ea typeface="+mj-ea"/>
                <a:cs typeface="+mj-cs"/>
              </a:rPr>
              <a:t>Сабақ мақсаты </a:t>
            </a:r>
            <a:r>
              <a:rPr lang="kk-KZ" dirty="0">
                <a:latin typeface="Times New Roman" pitchFamily="18" charset="0"/>
                <a:cs typeface="Times New Roman" pitchFamily="18" charset="0"/>
              </a:rPr>
              <a:t>– м</a:t>
            </a:r>
            <a:r>
              <a:rPr lang="ru-RU" dirty="0">
                <a:latin typeface="Times New Roman" pitchFamily="18" charset="0"/>
                <a:cs typeface="Times New Roman" pitchFamily="18" charset="0"/>
              </a:rPr>
              <a:t>ультимедиа технологиясының терминологиясын </a:t>
            </a:r>
            <a:r>
              <a:rPr lang="ru-RU" dirty="0" err="1">
                <a:latin typeface="Times New Roman" pitchFamily="18" charset="0"/>
                <a:cs typeface="Times New Roman" pitchFamily="18" charset="0"/>
              </a:rPr>
              <a:t>түсіндіру</a:t>
            </a:r>
            <a:r>
              <a:rPr lang="ru-RU" dirty="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A9F297-369D-4B2C-BFD2-78E2A637EEEA}"/>
              </a:ext>
            </a:extLst>
          </p:cNvPr>
          <p:cNvSpPr>
            <a:spLocks noGrp="1"/>
          </p:cNvSpPr>
          <p:nvPr>
            <p:ph type="title"/>
          </p:nvPr>
        </p:nvSpPr>
        <p:spPr/>
        <p:txBody>
          <a:bodyPr>
            <a:normAutofit fontScale="90000"/>
          </a:bodyPr>
          <a:lstStyle/>
          <a:p>
            <a:r>
              <a:rPr lang="ru-RU" dirty="0" err="1"/>
              <a:t>Ауруханаларда</a:t>
            </a:r>
            <a:r>
              <a:rPr lang="ru-RU" dirty="0"/>
              <a:t> </a:t>
            </a:r>
            <a:r>
              <a:rPr lang="ru-RU" dirty="0" err="1"/>
              <a:t>қолданылатын</a:t>
            </a:r>
            <a:r>
              <a:rPr lang="ru-RU" dirty="0"/>
              <a:t>  </a:t>
            </a:r>
            <a:r>
              <a:rPr lang="ru-RU" dirty="0" err="1"/>
              <a:t>мультимедиялық</a:t>
            </a:r>
            <a:r>
              <a:rPr lang="ru-RU" dirty="0"/>
              <a:t> </a:t>
            </a:r>
            <a:r>
              <a:rPr lang="ru-RU" dirty="0" err="1"/>
              <a:t>құрылғы</a:t>
            </a:r>
            <a:endParaRPr lang="kk-KZ" dirty="0"/>
          </a:p>
        </p:txBody>
      </p:sp>
      <p:pic>
        <p:nvPicPr>
          <p:cNvPr id="3" name="Picture 2">
            <a:extLst>
              <a:ext uri="{FF2B5EF4-FFF2-40B4-BE49-F238E27FC236}">
                <a16:creationId xmlns:a16="http://schemas.microsoft.com/office/drawing/2014/main" id="{8FB3A338-7FAF-4E41-88F6-DEE7F78DC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19572"/>
            <a:ext cx="7632847"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52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just">
              <a:buNone/>
            </a:pPr>
            <a:r>
              <a:rPr lang="kk-KZ" sz="2900" dirty="0">
                <a:solidFill>
                  <a:srgbClr val="002060"/>
                </a:solidFill>
                <a:latin typeface="Times New Roman" pitchFamily="18" charset="0"/>
                <a:ea typeface="+mj-ea"/>
                <a:cs typeface="+mj-cs"/>
              </a:rPr>
              <a:t>«Мультимедиа технологиясы» терминінің негізі бір бірімен байланысқан бірнеше тәсілдер мен әдістердің  мультимедиадағы  шығармашылық өңдеумен ақпараттық элементтерін өңдеу жүйесі. Сондай ақ осы әдістерді мультимеданың авторлық жүйесімен  жақсы үйлестіру. </a:t>
            </a:r>
            <a:endParaRPr lang="ru-RU" sz="2900" dirty="0">
              <a:solidFill>
                <a:srgbClr val="002060"/>
              </a:solidFill>
              <a:latin typeface="Times New Roman" pitchFamily="18" charset="0"/>
              <a:ea typeface="+mj-ea"/>
              <a:cs typeface="+mj-cs"/>
            </a:endParaRPr>
          </a:p>
          <a:p>
            <a:endParaRPr lang="ru-RU" dirty="0"/>
          </a:p>
        </p:txBody>
      </p:sp>
    </p:spTree>
    <p:extLst>
      <p:ext uri="{BB962C8B-B14F-4D97-AF65-F5344CB8AC3E}">
        <p14:creationId xmlns:p14="http://schemas.microsoft.com/office/powerpoint/2010/main" val="167240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645" y="908720"/>
            <a:ext cx="8280920" cy="5001369"/>
          </a:xfrm>
          <a:prstGeom prst="rect">
            <a:avLst/>
          </a:prstGeom>
        </p:spPr>
        <p:txBody>
          <a:bodyPr wrap="square">
            <a:spAutoFit/>
          </a:bodyPr>
          <a:lstStyle/>
          <a:p>
            <a:pPr algn="just"/>
            <a:r>
              <a:rPr lang="kk-KZ" sz="2900" dirty="0">
                <a:solidFill>
                  <a:srgbClr val="002060"/>
                </a:solidFill>
                <a:latin typeface="Times New Roman" pitchFamily="18" charset="0"/>
                <a:ea typeface="+mj-ea"/>
                <a:cs typeface="+mj-cs"/>
              </a:rPr>
              <a:t>     Мультимедианың авторлық жүйесі ретінде программалық өнімнің арнайы инструментальді құрал-жабдықтары жатады, олар болса мультимедиа-қосымшасын даярлау процесін автоматтандырады.  </a:t>
            </a:r>
          </a:p>
          <a:p>
            <a:pPr algn="just"/>
            <a:r>
              <a:rPr lang="kk-KZ" sz="2900" dirty="0">
                <a:solidFill>
                  <a:srgbClr val="002060"/>
                </a:solidFill>
                <a:latin typeface="Times New Roman" pitchFamily="18" charset="0"/>
                <a:ea typeface="+mj-ea"/>
                <a:cs typeface="+mj-cs"/>
              </a:rPr>
              <a:t>      Мультимеданың авторлық жүйесі программалық өнімнің арнайы түрі болып табылады және олар қандай да бір аппаратты жабдықтаманы талап етеді. Осындай жабдықтама жоғары айтылғандай аппаратты-программалық платформа деп аталады. </a:t>
            </a:r>
            <a:endParaRPr lang="ru-RU" sz="29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32227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08912" cy="5447645"/>
          </a:xfrm>
          <a:prstGeom prst="rect">
            <a:avLst/>
          </a:prstGeom>
        </p:spPr>
        <p:txBody>
          <a:bodyPr wrap="square">
            <a:spAutoFit/>
          </a:bodyPr>
          <a:lstStyle/>
          <a:p>
            <a:pPr algn="just"/>
            <a:r>
              <a:rPr lang="kk-KZ" sz="2900" dirty="0">
                <a:solidFill>
                  <a:srgbClr val="002060"/>
                </a:solidFill>
                <a:latin typeface="Times New Roman" pitchFamily="18" charset="0"/>
                <a:ea typeface="+mj-ea"/>
                <a:cs typeface="+mj-cs"/>
              </a:rPr>
              <a:t>Сонымен  мультимедиа проектінің нәтижесі ретінде мультимедиа- қосымша немесе мультимедиа – өнім болады, олардын сапасы түгелдей мультимедианың аппаратты -программалық жүйенің байланысы арқылы анықталады және ақпараттық мультимедиа жүйесін құрудағы әдістер мен принциптер жүйесі жатады. Негізгі осындай байланыстардың бірі мультимедиа технологиясы болып табылады. Ол арқылы мультимедиа проектісін құрудағы барлық кезеңдерде  авторлық жүйе арқылы  инструментальді құрал-жабдықтарды қолдану. </a:t>
            </a:r>
            <a:endParaRPr lang="ru-RU" sz="29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243872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353" y="1412776"/>
            <a:ext cx="7848872" cy="2769989"/>
          </a:xfrm>
          <a:prstGeom prst="rect">
            <a:avLst/>
          </a:prstGeom>
        </p:spPr>
        <p:txBody>
          <a:bodyPr wrap="square">
            <a:spAutoFit/>
          </a:bodyPr>
          <a:lstStyle/>
          <a:p>
            <a:pPr algn="just"/>
            <a:r>
              <a:rPr lang="kk-KZ" sz="2900" dirty="0">
                <a:solidFill>
                  <a:srgbClr val="002060"/>
                </a:solidFill>
                <a:latin typeface="Times New Roman" pitchFamily="18" charset="0"/>
                <a:ea typeface="+mj-ea"/>
                <a:cs typeface="+mj-cs"/>
              </a:rPr>
              <a:t>Тэй Воган өзінің кітабында мультимедиа туралы былай деп айтқан: «Мультимедиа гүл сияқты инвесторлардың банкноттарынан өсіп шықпайды, ол тек талантты адамдардың  табандылық көрсетіп еңбек ету арқылы қана нәтижеге жетуі бола алады. </a:t>
            </a:r>
            <a:endParaRPr lang="ru-RU" sz="29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252649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39552" y="1640557"/>
            <a:ext cx="8219256" cy="3588643"/>
          </a:xfrm>
        </p:spPr>
        <p:txBody>
          <a:bodyPr>
            <a:noAutofit/>
          </a:bodyPr>
          <a:lstStyle/>
          <a:p>
            <a:pPr marL="0" indent="0" algn="just">
              <a:buNone/>
            </a:pPr>
            <a:r>
              <a:rPr lang="kk-KZ" sz="3100" dirty="0">
                <a:solidFill>
                  <a:srgbClr val="002060"/>
                </a:solidFill>
                <a:latin typeface="Times New Roman" pitchFamily="18" charset="0"/>
                <a:ea typeface="+mj-ea"/>
                <a:cs typeface="+mj-cs"/>
              </a:rPr>
              <a:t>	Мультимедиа қосымшасы түсінігі негізінде  жүктелген программалық модульдің, яғни оның мультимедиа жүйесінің қолданушының интерфейсіне базалық элементтер арқылы интерактивті бірігуі жатады. </a:t>
            </a:r>
            <a:endParaRPr lang="ru-RU" sz="31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115267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buFont typeface="Arial" charset="0"/>
              <a:buNone/>
            </a:pPr>
            <a:endParaRPr lang="kk-KZ" dirty="0"/>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1C8EA5-2911-45C0-BEB6-527B394E761B}"/>
              </a:ext>
            </a:extLst>
          </p:cNvPr>
          <p:cNvSpPr>
            <a:spLocks noGrp="1"/>
          </p:cNvSpPr>
          <p:nvPr>
            <p:ph type="title"/>
          </p:nvPr>
        </p:nvSpPr>
        <p:spPr>
          <a:xfrm>
            <a:off x="611560" y="753334"/>
            <a:ext cx="8229600" cy="1143000"/>
          </a:xfrm>
        </p:spPr>
        <p:txBody>
          <a:bodyPr>
            <a:normAutofit fontScale="90000"/>
          </a:bodyPr>
          <a:lstStyle/>
          <a:p>
            <a:r>
              <a:rPr lang="kk-KZ" b="1" dirty="0">
                <a:latin typeface="Times New Roman" panose="02020603050405020304" pitchFamily="18" charset="0"/>
                <a:ea typeface="Calibri" panose="020F0502020204030204" pitchFamily="34" charset="0"/>
                <a:cs typeface="Times New Roman" panose="02020603050405020304" pitchFamily="18" charset="0"/>
              </a:rPr>
              <a:t>Қолданылған әдебиеттер</a:t>
            </a:r>
            <a:br>
              <a:rPr lang="kk-KZ" dirty="0">
                <a:latin typeface="Calibri" panose="020F0502020204030204" pitchFamily="34" charset="0"/>
                <a:ea typeface="Calibri" panose="020F0502020204030204" pitchFamily="34" charset="0"/>
                <a:cs typeface="Times New Roman" panose="02020603050405020304" pitchFamily="18" charset="0"/>
              </a:rPr>
            </a:br>
            <a:endParaRPr lang="kk-KZ" dirty="0"/>
          </a:p>
        </p:txBody>
      </p:sp>
      <p:sp>
        <p:nvSpPr>
          <p:cNvPr id="3" name="Объект 2">
            <a:extLst>
              <a:ext uri="{FF2B5EF4-FFF2-40B4-BE49-F238E27FC236}">
                <a16:creationId xmlns:a16="http://schemas.microsoft.com/office/drawing/2014/main" id="{49EE6F8F-8C9C-4369-8FAE-0FC4BEF1F857}"/>
              </a:ext>
            </a:extLst>
          </p:cNvPr>
          <p:cNvSpPr>
            <a:spLocks noGrp="1"/>
          </p:cNvSpPr>
          <p:nvPr>
            <p:ph idx="1"/>
          </p:nvPr>
        </p:nvSpPr>
        <p:spPr>
          <a:xfrm>
            <a:off x="457200" y="2332037"/>
            <a:ext cx="8229600" cy="3772629"/>
          </a:xfrm>
        </p:spPr>
        <p:txBody>
          <a:bodyPr/>
          <a:lstStyle/>
          <a:p>
            <a:pPr marL="342900" lvl="0" indent="-342900" algn="just">
              <a:lnSpc>
                <a:spcPct val="115000"/>
              </a:lnSpc>
              <a:buFont typeface="+mj-lt"/>
              <a:buAutoNum type="arabicPeriod"/>
            </a:pPr>
            <a:endParaRPr lang="kk-K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Карелхан Н.,  Серік М.,   Альжанов А.К.  RadStudio ортасында программалау мен параллель есептеулер. Алматы: ССК, 2017ж, -168 б.</a:t>
            </a:r>
            <a:endParaRPr lang="kk-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https://www.researchgate.net/publication/323176211_Reducing_risk_and_improving_maternal_perspective-taking_and_empathy_using_virtual_embodiment/figures?lo=1</a:t>
            </a:r>
            <a:r>
              <a:rPr lang="kk-KZ" sz="1800" dirty="0">
                <a:latin typeface="Times New Roman" panose="02020603050405020304" pitchFamily="18" charset="0"/>
                <a:ea typeface="Calibri" panose="020F0502020204030204" pitchFamily="34" charset="0"/>
                <a:cs typeface="Times New Roman" panose="02020603050405020304" pitchFamily="18" charset="0"/>
              </a:rPr>
              <a:t>  //25.01.2019</a:t>
            </a:r>
            <a:endParaRPr lang="kk-K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Жақыпбекова Г.Т.Flash-те мультимедиалық технологияларының негіздері [Текст] : оқу құралы. Қазақстан Республикасы Білім және ғылым министрлігі. - Алматы : ССК, 2019</a:t>
            </a:r>
            <a:endParaRPr lang="kk-K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kk-KZ" dirty="0"/>
          </a:p>
        </p:txBody>
      </p:sp>
    </p:spTree>
    <p:extLst>
      <p:ext uri="{BB962C8B-B14F-4D97-AF65-F5344CB8AC3E}">
        <p14:creationId xmlns:p14="http://schemas.microsoft.com/office/powerpoint/2010/main" val="6780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79512" y="404664"/>
            <a:ext cx="8712968" cy="6120679"/>
          </a:xfrm>
        </p:spPr>
        <p:txBody>
          <a:bodyPr>
            <a:normAutofit fontScale="90000"/>
          </a:bodyPr>
          <a:lstStyle/>
          <a:p>
            <a:pPr algn="just"/>
            <a:br>
              <a:rPr lang="kk-KZ" b="1" dirty="0">
                <a:solidFill>
                  <a:srgbClr val="002060"/>
                </a:solidFill>
                <a:latin typeface="Times New Roman" pitchFamily="18" charset="0"/>
              </a:rPr>
            </a:br>
            <a:r>
              <a:rPr lang="kk-KZ" b="1" dirty="0">
                <a:solidFill>
                  <a:srgbClr val="002060"/>
                </a:solidFill>
                <a:latin typeface="Times New Roman" pitchFamily="18" charset="0"/>
              </a:rPr>
              <a:t>	</a:t>
            </a:r>
            <a:r>
              <a:rPr lang="kk-KZ" sz="3200" dirty="0">
                <a:solidFill>
                  <a:srgbClr val="002060"/>
                </a:solidFill>
                <a:latin typeface="Times New Roman" pitchFamily="18" charset="0"/>
              </a:rPr>
              <a:t>Маңызды түсініктердің бірі: «мультимедиа-өнім», оны мультимедиа программасында құрылған, заманауи компьютерлік және телекоммуникациялық құралдарға қолдануға болатын соңғы нәтижесі деп атауға болады. </a:t>
            </a:r>
            <a:br>
              <a:rPr lang="kk-KZ" sz="3200" dirty="0">
                <a:solidFill>
                  <a:srgbClr val="002060"/>
                </a:solidFill>
                <a:latin typeface="Times New Roman" pitchFamily="18" charset="0"/>
              </a:rPr>
            </a:br>
            <a:r>
              <a:rPr lang="kk-KZ" sz="3200" dirty="0">
                <a:solidFill>
                  <a:srgbClr val="002060"/>
                </a:solidFill>
                <a:latin typeface="Times New Roman" pitchFamily="18" charset="0"/>
              </a:rPr>
              <a:t>	Мультимедиа проекті ақпараттық жүйенің және мультимедианың тұтастығынан құралады және ол арқылы қолданушының қандайда бір қызмет аумағында болсын өзінің негізгі идеяларын жүзеге асыру үшін қолданылады</a:t>
            </a:r>
            <a:r>
              <a:rPr lang="kk-KZ" sz="3800" dirty="0">
                <a:solidFill>
                  <a:srgbClr val="002060"/>
                </a:solidFill>
                <a:latin typeface="Times New Roman" pitchFamily="18" charset="0"/>
              </a:rPr>
              <a:t>.         </a:t>
            </a:r>
            <a:br>
              <a:rPr lang="kk-KZ" sz="3800" dirty="0">
                <a:solidFill>
                  <a:srgbClr val="002060"/>
                </a:solidFill>
                <a:latin typeface="Times New Roman" pitchFamily="18" charset="0"/>
              </a:rPr>
            </a:br>
            <a:br>
              <a:rPr lang="ru-RU" sz="3800" dirty="0">
                <a:solidFill>
                  <a:srgbClr val="002060"/>
                </a:solidFill>
                <a:latin typeface="Times New Roman" pitchFamily="18" charset="0"/>
              </a:rPr>
            </a:br>
            <a:endParaRPr lang="ru-RU" sz="3800" dirty="0">
              <a:solidFill>
                <a:srgbClr val="002060"/>
              </a:solidFill>
              <a:latin typeface="Times New Roman" pitchFamily="18" charset="0"/>
            </a:endParaRPr>
          </a:p>
        </p:txBody>
      </p:sp>
    </p:spTree>
    <p:extLst>
      <p:ext uri="{BB962C8B-B14F-4D97-AF65-F5344CB8AC3E}">
        <p14:creationId xmlns:p14="http://schemas.microsoft.com/office/powerpoint/2010/main"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316416" cy="5733256"/>
          </a:xfrm>
          <a:noFill/>
          <a:effectLst>
            <a:outerShdw dist="20000" dir="5400000" rotWithShape="0">
              <a:srgbClr val="000000">
                <a:alpha val="37999"/>
              </a:srgbClr>
            </a:outerShdw>
          </a:effectLst>
        </p:spPr>
        <p:txBody>
          <a:bodyPr>
            <a:normAutofit/>
          </a:bodyPr>
          <a:lstStyle/>
          <a:p>
            <a:pPr marL="0" indent="0" algn="just">
              <a:lnSpc>
                <a:spcPct val="120000"/>
              </a:lnSpc>
              <a:buNone/>
            </a:pPr>
            <a:r>
              <a:rPr lang="kk-KZ" sz="1000" b="1" dirty="0">
                <a:solidFill>
                  <a:srgbClr val="FF0000"/>
                </a:solidFill>
              </a:rPr>
              <a:t> </a:t>
            </a:r>
            <a:endParaRPr lang="ru-RU" dirty="0">
              <a:latin typeface="Times New Roman" pitchFamily="18" charset="0"/>
            </a:endParaRPr>
          </a:p>
          <a:p>
            <a:pPr marL="0" indent="0" algn="just">
              <a:lnSpc>
                <a:spcPct val="120000"/>
              </a:lnSpc>
              <a:spcBef>
                <a:spcPts val="0"/>
              </a:spcBef>
              <a:buFont typeface="Arial" charset="0"/>
              <a:buNone/>
            </a:pPr>
            <a:r>
              <a:rPr lang="kk-KZ" kern="0" dirty="0">
                <a:latin typeface="Times New Roman" pitchFamily="18" charset="0"/>
              </a:rPr>
              <a:t>	</a:t>
            </a:r>
            <a:endParaRPr lang="ru-RU" sz="2400" dirty="0">
              <a:latin typeface="Times New Roman" pitchFamily="18" charset="0"/>
            </a:endParaRPr>
          </a:p>
          <a:p>
            <a:pPr marL="0" indent="0" algn="just">
              <a:lnSpc>
                <a:spcPct val="120000"/>
              </a:lnSpc>
              <a:spcBef>
                <a:spcPts val="0"/>
              </a:spcBef>
              <a:buFont typeface="Arial" charset="0"/>
              <a:buNone/>
            </a:pPr>
            <a:endParaRPr lang="ru-RU" sz="2400" dirty="0">
              <a:solidFill>
                <a:srgbClr val="000000"/>
              </a:solidFill>
              <a:latin typeface="Times New Roman" pitchFamily="18" charset="0"/>
            </a:endParaRPr>
          </a:p>
        </p:txBody>
      </p:sp>
      <p:sp>
        <p:nvSpPr>
          <p:cNvPr id="4" name="Прямоугольник 3"/>
          <p:cNvSpPr/>
          <p:nvPr/>
        </p:nvSpPr>
        <p:spPr>
          <a:xfrm>
            <a:off x="755576" y="764704"/>
            <a:ext cx="8137940" cy="4893647"/>
          </a:xfrm>
          <a:prstGeom prst="rect">
            <a:avLst/>
          </a:prstGeom>
        </p:spPr>
        <p:txBody>
          <a:bodyPr wrap="square">
            <a:spAutoFit/>
          </a:bodyPr>
          <a:lstStyle/>
          <a:p>
            <a:pPr algn="just"/>
            <a:r>
              <a:rPr lang="en-US" sz="2000" dirty="0">
                <a:solidFill>
                  <a:schemeClr val="dk1"/>
                </a:solidFill>
                <a:latin typeface="Times New Roman"/>
                <a:cs typeface="Times New Roman"/>
              </a:rPr>
              <a:t>	</a:t>
            </a:r>
            <a:r>
              <a:rPr lang="kk-KZ" sz="2400" dirty="0">
                <a:solidFill>
                  <a:srgbClr val="002060"/>
                </a:solidFill>
                <a:latin typeface="Times New Roman" pitchFamily="18" charset="0"/>
                <a:ea typeface="+mj-ea"/>
                <a:cs typeface="+mj-cs"/>
              </a:rPr>
              <a:t>Берілген анықтамаларға қарап «мультимедиа проекті», «мультимедиа қосымшасы» және  «мультимедиа-өнім» мультимедианың үш жақты методологиялық жүйесін құрастырады. Бұл жүйе тәсілдер мен принциптерден құралады:</a:t>
            </a:r>
            <a:endParaRPr lang="ru-RU" sz="2400" dirty="0">
              <a:solidFill>
                <a:srgbClr val="002060"/>
              </a:solidFill>
              <a:latin typeface="Times New Roman" pitchFamily="18" charset="0"/>
              <a:ea typeface="+mj-ea"/>
              <a:cs typeface="+mj-cs"/>
            </a:endParaRPr>
          </a:p>
          <a:p>
            <a:pPr marL="342900" lvl="0" indent="-342900" algn="just">
              <a:buFont typeface="Wingdings" pitchFamily="2" charset="2"/>
              <a:buChar char="§"/>
            </a:pPr>
            <a:r>
              <a:rPr lang="kk-KZ" sz="2400" dirty="0">
                <a:solidFill>
                  <a:srgbClr val="002060"/>
                </a:solidFill>
                <a:latin typeface="Times New Roman" pitchFamily="18" charset="0"/>
                <a:ea typeface="+mj-ea"/>
                <a:cs typeface="+mj-cs"/>
              </a:rPr>
              <a:t>мультимеди</a:t>
            </a:r>
            <a:r>
              <a:rPr lang="ru-RU" sz="2400" dirty="0">
                <a:solidFill>
                  <a:srgbClr val="002060"/>
                </a:solidFill>
                <a:latin typeface="Times New Roman" pitchFamily="18" charset="0"/>
                <a:ea typeface="+mj-ea"/>
                <a:cs typeface="+mj-cs"/>
              </a:rPr>
              <a:t>а </a:t>
            </a:r>
            <a:r>
              <a:rPr lang="kk-KZ" sz="2400" dirty="0">
                <a:solidFill>
                  <a:srgbClr val="002060"/>
                </a:solidFill>
                <a:latin typeface="Times New Roman" pitchFamily="18" charset="0"/>
                <a:ea typeface="+mj-ea"/>
                <a:cs typeface="+mj-cs"/>
              </a:rPr>
              <a:t>концепциясының мазмұның құрастыру;</a:t>
            </a:r>
            <a:endParaRPr lang="ru-RU" sz="2400" dirty="0">
              <a:solidFill>
                <a:srgbClr val="002060"/>
              </a:solidFill>
              <a:latin typeface="Times New Roman" pitchFamily="18" charset="0"/>
              <a:ea typeface="+mj-ea"/>
              <a:cs typeface="+mj-cs"/>
            </a:endParaRPr>
          </a:p>
          <a:p>
            <a:pPr marL="342900" lvl="0" indent="-342900" algn="just">
              <a:buFont typeface="Wingdings" pitchFamily="2" charset="2"/>
              <a:buChar char="§"/>
            </a:pPr>
            <a:r>
              <a:rPr lang="kk-KZ" sz="2400" dirty="0">
                <a:solidFill>
                  <a:srgbClr val="002060"/>
                </a:solidFill>
                <a:latin typeface="Times New Roman" pitchFamily="18" charset="0"/>
                <a:ea typeface="+mj-ea"/>
                <a:cs typeface="+mj-cs"/>
              </a:rPr>
              <a:t>ақпараттық мультимедиа элементтерінің базалық мазмұның таңдау;</a:t>
            </a:r>
            <a:endParaRPr lang="ru-RU" sz="2400" dirty="0">
              <a:solidFill>
                <a:srgbClr val="002060"/>
              </a:solidFill>
              <a:latin typeface="Times New Roman" pitchFamily="18" charset="0"/>
              <a:ea typeface="+mj-ea"/>
              <a:cs typeface="+mj-cs"/>
            </a:endParaRPr>
          </a:p>
          <a:p>
            <a:pPr marL="342900" lvl="0" indent="-342900" algn="just">
              <a:buFont typeface="Wingdings" pitchFamily="2" charset="2"/>
              <a:buChar char="§"/>
            </a:pPr>
            <a:r>
              <a:rPr lang="kk-KZ" sz="2400" dirty="0">
                <a:solidFill>
                  <a:srgbClr val="002060"/>
                </a:solidFill>
                <a:latin typeface="Times New Roman" pitchFamily="18" charset="0"/>
                <a:ea typeface="+mj-ea"/>
                <a:cs typeface="+mj-cs"/>
              </a:rPr>
              <a:t>ақпараттық мультимедиа жүйесінің ұйымдастырылуы және құрылуы;</a:t>
            </a:r>
            <a:endParaRPr lang="ru-RU" sz="2400" dirty="0">
              <a:solidFill>
                <a:srgbClr val="002060"/>
              </a:solidFill>
              <a:latin typeface="Times New Roman" pitchFamily="18" charset="0"/>
              <a:ea typeface="+mj-ea"/>
              <a:cs typeface="+mj-cs"/>
            </a:endParaRPr>
          </a:p>
          <a:p>
            <a:pPr marL="342900" lvl="0" indent="-342900" algn="just">
              <a:buFont typeface="Wingdings" pitchFamily="2" charset="2"/>
              <a:buChar char="§"/>
            </a:pPr>
            <a:r>
              <a:rPr lang="kk-KZ" sz="2400" dirty="0">
                <a:solidFill>
                  <a:srgbClr val="002060"/>
                </a:solidFill>
                <a:latin typeface="Times New Roman" pitchFamily="18" charset="0"/>
                <a:ea typeface="+mj-ea"/>
                <a:cs typeface="+mj-cs"/>
              </a:rPr>
              <a:t>мультимедианың инструментальді құрал-жабдықтары және аппаратты программалық платформаның таңдауы.</a:t>
            </a:r>
            <a:endParaRPr lang="ru-RU" sz="2400" dirty="0">
              <a:solidFill>
                <a:srgbClr val="002060"/>
              </a:solidFill>
              <a:latin typeface="Times New Roman" pitchFamily="18" charset="0"/>
              <a:ea typeface="+mj-ea"/>
              <a:cs typeface="+mj-cs"/>
            </a:endParaRPr>
          </a:p>
          <a:p>
            <a:pPr algn="just"/>
            <a:endParaRPr lang="ru-RU" sz="24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val="36916543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p:spPr>
        <p:txBody>
          <a:bodyPr>
            <a:normAutofit/>
          </a:bodyPr>
          <a:lstStyle/>
          <a:p>
            <a:r>
              <a:rPr lang="kk-KZ" sz="2900" b="1" dirty="0">
                <a:solidFill>
                  <a:srgbClr val="002060"/>
                </a:solidFill>
                <a:latin typeface="Times New Roman" pitchFamily="18" charset="0"/>
              </a:rPr>
              <a:t>Мультимедиялық комплект</a:t>
            </a:r>
            <a:endParaRPr lang="ru-RU" sz="2900" b="1" dirty="0">
              <a:solidFill>
                <a:srgbClr val="002060"/>
              </a:solidFill>
              <a:latin typeface="Times New Roman" pitchFamily="18" charset="0"/>
            </a:endParaRPr>
          </a:p>
        </p:txBody>
      </p:sp>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1938"/>
            <a:ext cx="8313386" cy="412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55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78" y="1392862"/>
            <a:ext cx="2699033" cy="183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F174C5D-51FB-49B9-BE8B-C5DD45A09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82" t="13245" r="27153" b="9357"/>
          <a:stretch/>
        </p:blipFill>
        <p:spPr bwMode="auto">
          <a:xfrm>
            <a:off x="545335" y="1301361"/>
            <a:ext cx="3203089" cy="192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a:extLst>
              <a:ext uri="{FF2B5EF4-FFF2-40B4-BE49-F238E27FC236}">
                <a16:creationId xmlns:a16="http://schemas.microsoft.com/office/drawing/2014/main" id="{3B4E3248-E999-4B0C-9C96-B216012B661A}"/>
              </a:ext>
            </a:extLst>
          </p:cNvPr>
          <p:cNvSpPr>
            <a:spLocks noGrp="1"/>
          </p:cNvSpPr>
          <p:nvPr>
            <p:ph type="title"/>
          </p:nvPr>
        </p:nvSpPr>
        <p:spPr>
          <a:xfrm>
            <a:off x="457200" y="274638"/>
            <a:ext cx="8229600" cy="1143000"/>
          </a:xfrm>
        </p:spPr>
        <p:txBody>
          <a:bodyPr>
            <a:normAutofit/>
          </a:bodyPr>
          <a:lstStyle/>
          <a:p>
            <a:r>
              <a:rPr lang="kk-KZ" sz="2900" b="1" dirty="0">
                <a:solidFill>
                  <a:srgbClr val="002060"/>
                </a:solidFill>
                <a:latin typeface="Times New Roman" pitchFamily="18" charset="0"/>
              </a:rPr>
              <a:t>Білім беруде пайдаланылатын мультимедиялық комплект</a:t>
            </a:r>
            <a:endParaRPr lang="ru-RU" sz="2900" b="1" dirty="0">
              <a:solidFill>
                <a:srgbClr val="002060"/>
              </a:solidFill>
              <a:latin typeface="Times New Roman" pitchFamily="18" charset="0"/>
            </a:endParaRPr>
          </a:p>
        </p:txBody>
      </p:sp>
      <p:pic>
        <p:nvPicPr>
          <p:cNvPr id="5" name="Picture 2" descr="Awareness of the real-world environment when using augmented reality head-mounted  display - ScienceDirect">
            <a:extLst>
              <a:ext uri="{FF2B5EF4-FFF2-40B4-BE49-F238E27FC236}">
                <a16:creationId xmlns:a16="http://schemas.microsoft.com/office/drawing/2014/main" id="{E92A0AE3-A5AE-418B-9A88-57B93CA3D54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12680" y="4077071"/>
            <a:ext cx="6318639" cy="27134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1D05BD-F2A2-4D4F-A92D-BB557824A5BB}"/>
              </a:ext>
            </a:extLst>
          </p:cNvPr>
          <p:cNvSpPr txBox="1"/>
          <p:nvPr/>
        </p:nvSpPr>
        <p:spPr>
          <a:xfrm>
            <a:off x="2286000" y="3598607"/>
            <a:ext cx="6400800" cy="369332"/>
          </a:xfrm>
          <a:prstGeom prst="rect">
            <a:avLst/>
          </a:prstGeom>
          <a:noFill/>
        </p:spPr>
        <p:txBody>
          <a:bodyPr wrap="square">
            <a:spAutoFit/>
          </a:bodyPr>
          <a:lstStyle/>
          <a:p>
            <a:r>
              <a:rPr lang="ru-RU" dirty="0"/>
              <a:t>На</a:t>
            </a:r>
            <a:r>
              <a:rPr lang="kk-KZ" dirty="0"/>
              <a:t>қты/</a:t>
            </a:r>
            <a:r>
              <a:rPr lang="en-US" dirty="0"/>
              <a:t>   </a:t>
            </a:r>
            <a:r>
              <a:rPr lang="kk-KZ" dirty="0"/>
              <a:t>виртуалды/</a:t>
            </a:r>
            <a:r>
              <a:rPr lang="en-US" dirty="0"/>
              <a:t>  </a:t>
            </a:r>
            <a:r>
              <a:rPr lang="kk-KZ" dirty="0"/>
              <a:t>толықтырылған әлем</a:t>
            </a:r>
          </a:p>
        </p:txBody>
      </p:sp>
    </p:spTree>
    <p:extLst>
      <p:ext uri="{BB962C8B-B14F-4D97-AF65-F5344CB8AC3E}">
        <p14:creationId xmlns:p14="http://schemas.microsoft.com/office/powerpoint/2010/main" val="266582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92500" lnSpcReduction="10000"/>
          </a:bodyPr>
          <a:lstStyle/>
          <a:p>
            <a:pPr marL="0" indent="0">
              <a:buNone/>
            </a:pPr>
            <a:r>
              <a:rPr lang="kk-KZ" sz="3400" dirty="0">
                <a:solidFill>
                  <a:srgbClr val="002060"/>
                </a:solidFill>
                <a:latin typeface="Times New Roman" pitchFamily="18" charset="0"/>
                <a:ea typeface="+mj-ea"/>
                <a:cs typeface="+mj-cs"/>
              </a:rPr>
              <a:t>Сонымен «мультимедиа» түсінігі мазмұны принциптер мен тәсілдер жүйесі және базалық ақпараттық элементтер: мәтін, графика, дыбыс және видеоақпараттардың комбинациясының символды- сандық түрде бейнелеуі. Ақпаратты бейнелеудің символды- сандық құралдары әрбір ақпараттың символының бейнелеуі параметрлік сандық принципке негізделеді. Ал дыбыс пен видеоақпараттарды компьютерде бейнелеу жаңа компьютерлік техникаларды талап еткендіктен оларды біз сандық технологиялар деп атаймыз. </a:t>
            </a:r>
            <a:endParaRPr lang="ru-RU" sz="3400" dirty="0">
              <a:solidFill>
                <a:srgbClr val="002060"/>
              </a:solidFill>
              <a:latin typeface="Times New Roman" pitchFamily="18" charset="0"/>
              <a:ea typeface="+mj-ea"/>
              <a:cs typeface="+mj-cs"/>
            </a:endParaRPr>
          </a:p>
          <a:p>
            <a:endParaRPr lang="ru-RU" dirty="0"/>
          </a:p>
        </p:txBody>
      </p:sp>
    </p:spTree>
    <p:extLst>
      <p:ext uri="{BB962C8B-B14F-4D97-AF65-F5344CB8AC3E}">
        <p14:creationId xmlns:p14="http://schemas.microsoft.com/office/powerpoint/2010/main" val="26780989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92500" lnSpcReduction="20000"/>
          </a:bodyPr>
          <a:lstStyle/>
          <a:p>
            <a:pPr marL="0" indent="0" algn="just">
              <a:buNone/>
            </a:pPr>
            <a:r>
              <a:rPr lang="kk-KZ" sz="3100" dirty="0">
                <a:solidFill>
                  <a:srgbClr val="002060"/>
                </a:solidFill>
                <a:latin typeface="Times New Roman" pitchFamily="18" charset="0"/>
                <a:ea typeface="+mj-ea"/>
                <a:cs typeface="+mj-cs"/>
              </a:rPr>
              <a:t>Ақпараттық элементтердің біріктіру процесін қамтамасыз ету әртүрлі типті бейнелеулерді: мәтін, графикалық, дыбыстық және видиофайл типтерін бір программалық ортада көрсету үшін арнайы мультимедианың инструментальді құрал-жабдықтары бар. Әртүрлі инструментальді құрал-жабдықтардың қолдануы мультимедиа технологиясын бірегей түрге келтіреді.  </a:t>
            </a:r>
          </a:p>
          <a:p>
            <a:pPr marL="0" indent="0" algn="just">
              <a:buNone/>
            </a:pPr>
            <a:r>
              <a:rPr lang="kk-KZ" sz="3100" dirty="0">
                <a:solidFill>
                  <a:srgbClr val="002060"/>
                </a:solidFill>
                <a:latin typeface="Times New Roman" pitchFamily="18" charset="0"/>
                <a:ea typeface="+mj-ea"/>
                <a:cs typeface="+mj-cs"/>
              </a:rPr>
              <a:t>Мұндай бірегейлік «мультимедиа технологиясы» түсінігімен түсіндіріледі, яғни оның негізі «технология» (лат. Techno —шеберлік, өнер) сөзімен анықталады, ал ол өз алдына қандай да бір өнімді осы шеберлік арқылы инструментальді құралдармен шығару болып табылады. </a:t>
            </a:r>
            <a:endParaRPr lang="ru-RU" sz="3100" dirty="0">
              <a:solidFill>
                <a:srgbClr val="002060"/>
              </a:solidFill>
              <a:latin typeface="Times New Roman" pitchFamily="18" charset="0"/>
              <a:ea typeface="+mj-ea"/>
              <a:cs typeface="+mj-cs"/>
            </a:endParaRPr>
          </a:p>
          <a:p>
            <a:endParaRPr lang="ru-RU" dirty="0"/>
          </a:p>
        </p:txBody>
      </p:sp>
    </p:spTree>
    <p:extLst>
      <p:ext uri="{BB962C8B-B14F-4D97-AF65-F5344CB8AC3E}">
        <p14:creationId xmlns:p14="http://schemas.microsoft.com/office/powerpoint/2010/main" val="10606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D1B539-6258-4F92-B2D5-4A4F9FE814B2}"/>
              </a:ext>
            </a:extLst>
          </p:cNvPr>
          <p:cNvSpPr>
            <a:spLocks noGrp="1"/>
          </p:cNvSpPr>
          <p:nvPr>
            <p:ph type="title"/>
          </p:nvPr>
        </p:nvSpPr>
        <p:spPr>
          <a:xfrm>
            <a:off x="457200" y="274638"/>
            <a:ext cx="8229600" cy="706090"/>
          </a:xfrm>
        </p:spPr>
        <p:txBody>
          <a:bodyPr anchor="ctr">
            <a:normAutofit/>
          </a:bodyPr>
          <a:lstStyle/>
          <a:p>
            <a:r>
              <a:rPr lang="ru-RU" sz="3200" b="1" dirty="0" err="1">
                <a:solidFill>
                  <a:srgbClr val="002060"/>
                </a:solidFill>
                <a:latin typeface="Times New Roman" pitchFamily="18" charset="0"/>
              </a:rPr>
              <a:t>Виртуалды</a:t>
            </a:r>
            <a:r>
              <a:rPr lang="ru-RU" sz="3200" b="1" dirty="0">
                <a:solidFill>
                  <a:srgbClr val="002060"/>
                </a:solidFill>
                <a:latin typeface="Times New Roman" pitchFamily="18" charset="0"/>
              </a:rPr>
              <a:t> </a:t>
            </a:r>
            <a:r>
              <a:rPr lang="kk-KZ" sz="3200" b="1" dirty="0">
                <a:solidFill>
                  <a:srgbClr val="002060"/>
                </a:solidFill>
                <a:latin typeface="Times New Roman" pitchFamily="18" charset="0"/>
              </a:rPr>
              <a:t>әлем </a:t>
            </a:r>
            <a:r>
              <a:rPr lang="ru-RU" sz="3200" b="1" dirty="0" err="1">
                <a:solidFill>
                  <a:srgbClr val="002060"/>
                </a:solidFill>
                <a:latin typeface="Times New Roman" pitchFamily="18" charset="0"/>
              </a:rPr>
              <a:t>шлемдері</a:t>
            </a:r>
            <a:endParaRPr lang="kk-KZ" sz="3200" b="1" dirty="0">
              <a:solidFill>
                <a:srgbClr val="002060"/>
              </a:solidFill>
              <a:latin typeface="Times New Roman" pitchFamily="18" charset="0"/>
            </a:endParaRPr>
          </a:p>
        </p:txBody>
      </p:sp>
      <p:pic>
        <p:nvPicPr>
          <p:cNvPr id="7" name="Рисунок 6">
            <a:extLst>
              <a:ext uri="{FF2B5EF4-FFF2-40B4-BE49-F238E27FC236}">
                <a16:creationId xmlns:a16="http://schemas.microsoft.com/office/drawing/2014/main" id="{8D29E0C1-B0B7-4ABF-BC70-106FC4AAFEF1}"/>
              </a:ext>
            </a:extLst>
          </p:cNvPr>
          <p:cNvPicPr>
            <a:picLocks noChangeAspect="1"/>
          </p:cNvPicPr>
          <p:nvPr/>
        </p:nvPicPr>
        <p:blipFill>
          <a:blip r:embed="rId2"/>
          <a:stretch>
            <a:fillRect/>
          </a:stretch>
        </p:blipFill>
        <p:spPr>
          <a:xfrm>
            <a:off x="347054" y="2562432"/>
            <a:ext cx="8449892" cy="4077072"/>
          </a:xfrm>
          <a:prstGeom prst="rect">
            <a:avLst/>
          </a:prstGeom>
          <a:noFill/>
        </p:spPr>
      </p:pic>
      <p:sp>
        <p:nvSpPr>
          <p:cNvPr id="3" name="Объект 2">
            <a:extLst>
              <a:ext uri="{FF2B5EF4-FFF2-40B4-BE49-F238E27FC236}">
                <a16:creationId xmlns:a16="http://schemas.microsoft.com/office/drawing/2014/main" id="{47028136-9A4C-4A1A-9CC6-90F6947F5BB6}"/>
              </a:ext>
            </a:extLst>
          </p:cNvPr>
          <p:cNvSpPr>
            <a:spLocks noGrp="1"/>
          </p:cNvSpPr>
          <p:nvPr>
            <p:ph sz="half" idx="2"/>
          </p:nvPr>
        </p:nvSpPr>
        <p:spPr>
          <a:xfrm>
            <a:off x="75368" y="1268760"/>
            <a:ext cx="8732859" cy="1143001"/>
          </a:xfrm>
        </p:spPr>
        <p:txBody>
          <a:bodyPr>
            <a:normAutofit/>
          </a:bodyPr>
          <a:lstStyle/>
          <a:p>
            <a:pPr marL="0" indent="0" algn="just">
              <a:lnSpc>
                <a:spcPct val="90000"/>
              </a:lnSpc>
              <a:buNone/>
            </a:pPr>
            <a:r>
              <a:rPr lang="en-US" sz="2100" dirty="0">
                <a:latin typeface="Times New Roman" panose="02020603050405020304" pitchFamily="18" charset="0"/>
                <a:cs typeface="Times New Roman" panose="02020603050405020304" pitchFamily="18" charset="0"/>
              </a:rPr>
              <a:t>Head Mounted Displays(</a:t>
            </a:r>
            <a:r>
              <a:rPr lang="ru-RU" sz="2100" dirty="0" err="1">
                <a:effectLst/>
                <a:latin typeface="Times New Roman" panose="02020603050405020304" pitchFamily="18" charset="0"/>
                <a:cs typeface="Times New Roman" panose="02020603050405020304" pitchFamily="18" charset="0"/>
              </a:rPr>
              <a:t>Виртуалды</a:t>
            </a:r>
            <a:r>
              <a:rPr lang="ru-RU" sz="2100" dirty="0">
                <a:effectLst/>
                <a:latin typeface="Times New Roman" panose="02020603050405020304" pitchFamily="18" charset="0"/>
                <a:cs typeface="Times New Roman" panose="02020603050405020304" pitchFamily="18" charset="0"/>
              </a:rPr>
              <a:t> </a:t>
            </a:r>
            <a:r>
              <a:rPr lang="kk-KZ" sz="2100" dirty="0">
                <a:effectLst/>
                <a:latin typeface="Times New Roman" panose="02020603050405020304" pitchFamily="18" charset="0"/>
                <a:cs typeface="Times New Roman" panose="02020603050405020304" pitchFamily="18" charset="0"/>
              </a:rPr>
              <a:t>әлем </a:t>
            </a:r>
            <a:r>
              <a:rPr lang="ru-RU" sz="2100" dirty="0" err="1">
                <a:effectLst/>
                <a:latin typeface="Times New Roman" panose="02020603050405020304" pitchFamily="18" charset="0"/>
                <a:cs typeface="Times New Roman" panose="02020603050405020304" pitchFamily="18" charset="0"/>
              </a:rPr>
              <a:t>шлемдері</a:t>
            </a:r>
            <a:r>
              <a:rPr lang="en-US" sz="2100" dirty="0">
                <a:effectLst/>
                <a:latin typeface="Times New Roman" panose="02020603050405020304" pitchFamily="18" charset="0"/>
                <a:cs typeface="Times New Roman" panose="02020603050405020304" pitchFamily="18" charset="0"/>
              </a:rPr>
              <a:t>)–</a:t>
            </a:r>
            <a:r>
              <a:rPr lang="kk-KZ" sz="2100" dirty="0">
                <a:effectLst/>
                <a:latin typeface="Times New Roman" panose="02020603050405020304" pitchFamily="18" charset="0"/>
                <a:cs typeface="Times New Roman" panose="02020603050405020304" pitchFamily="18" charset="0"/>
              </a:rPr>
              <a:t>ж</a:t>
            </a:r>
            <a:r>
              <a:rPr lang="ru-RU" sz="2100" dirty="0" err="1">
                <a:effectLst/>
                <a:latin typeface="Times New Roman" panose="02020603050405020304" pitchFamily="18" charset="0"/>
                <a:cs typeface="Times New Roman" panose="02020603050405020304" pitchFamily="18" charset="0"/>
              </a:rPr>
              <a:t>еке</a:t>
            </a:r>
            <a:r>
              <a:rPr lang="ru-RU" sz="2100" dirty="0">
                <a:effectLst/>
                <a:latin typeface="Times New Roman" panose="02020603050405020304" pitchFamily="18" charset="0"/>
                <a:cs typeface="Times New Roman" panose="02020603050405020304" pitchFamily="18" charset="0"/>
              </a:rPr>
              <a:t> визуализация</a:t>
            </a:r>
            <a:r>
              <a:rPr lang="kk-KZ" sz="2100" dirty="0">
                <a:effectLst/>
                <a:latin typeface="Times New Roman" panose="02020603050405020304" pitchFamily="18" charset="0"/>
                <a:cs typeface="Times New Roman" panose="02020603050405020304" pitchFamily="18" charset="0"/>
              </a:rPr>
              <a:t>ның </a:t>
            </a:r>
            <a:r>
              <a:rPr lang="ru-RU" sz="2100" dirty="0" err="1">
                <a:effectLst/>
                <a:latin typeface="Times New Roman" panose="02020603050405020304" pitchFamily="18" charset="0"/>
                <a:cs typeface="Times New Roman" panose="02020603050405020304" pitchFamily="18" charset="0"/>
              </a:rPr>
              <a:t>жүйелері</a:t>
            </a:r>
            <a:r>
              <a:rPr lang="en-US" sz="2100" dirty="0">
                <a:effectLst/>
                <a:latin typeface="Times New Roman" panose="02020603050405020304" pitchFamily="18" charset="0"/>
                <a:cs typeface="Times New Roman" panose="02020603050405020304" pitchFamily="18" charset="0"/>
              </a:rPr>
              <a:t>. </a:t>
            </a:r>
            <a:r>
              <a:rPr lang="ru-RU" sz="2100" dirty="0" err="1">
                <a:effectLst/>
                <a:latin typeface="Times New Roman" panose="02020603050405020304" pitchFamily="18" charset="0"/>
                <a:cs typeface="Times New Roman" panose="02020603050405020304" pitchFamily="18" charset="0"/>
              </a:rPr>
              <a:t>Әдетте</a:t>
            </a:r>
            <a:r>
              <a:rPr lang="kk-KZ" sz="2100" dirty="0">
                <a:effectLst/>
                <a:latin typeface="Times New Roman" panose="02020603050405020304" pitchFamily="18" charset="0"/>
                <a:cs typeface="Times New Roman" panose="02020603050405020304" pitchFamily="18" charset="0"/>
              </a:rPr>
              <a:t>гідей </a:t>
            </a:r>
            <a:r>
              <a:rPr lang="ru-RU" sz="2100" dirty="0" err="1">
                <a:effectLst/>
                <a:latin typeface="Times New Roman" panose="02020603050405020304" pitchFamily="18" charset="0"/>
                <a:cs typeface="Times New Roman" panose="02020603050405020304" pitchFamily="18" charset="0"/>
              </a:rPr>
              <a:t>мұндай</a:t>
            </a:r>
            <a:r>
              <a:rPr lang="ru-RU" sz="2100" dirty="0">
                <a:effectLst/>
                <a:latin typeface="Times New Roman" panose="02020603050405020304" pitchFamily="18" charset="0"/>
                <a:cs typeface="Times New Roman" panose="02020603050405020304" pitchFamily="18" charset="0"/>
              </a:rPr>
              <a:t> </a:t>
            </a:r>
            <a:r>
              <a:rPr lang="ru-RU" sz="2100" dirty="0" err="1">
                <a:effectLst/>
                <a:latin typeface="Times New Roman" panose="02020603050405020304" pitchFamily="18" charset="0"/>
                <a:cs typeface="Times New Roman" panose="02020603050405020304" pitchFamily="18" charset="0"/>
              </a:rPr>
              <a:t>жүйелер</a:t>
            </a:r>
            <a:r>
              <a:rPr lang="kk-KZ" sz="2100" dirty="0">
                <a:effectLst/>
                <a:latin typeface="Times New Roman" panose="02020603050405020304" pitchFamily="18" charset="0"/>
                <a:cs typeface="Times New Roman" panose="02020603050405020304" pitchFamily="18" charset="0"/>
              </a:rPr>
              <a:t>дің </a:t>
            </a:r>
            <a:r>
              <a:rPr lang="ru-RU" sz="2100" dirty="0" err="1">
                <a:effectLst/>
                <a:latin typeface="Times New Roman" panose="02020603050405020304" pitchFamily="18" charset="0"/>
                <a:cs typeface="Times New Roman" panose="02020603050405020304" pitchFamily="18" charset="0"/>
              </a:rPr>
              <a:t>моноскопиял</a:t>
            </a:r>
            <a:r>
              <a:rPr lang="kk-KZ" sz="2100" dirty="0">
                <a:effectLst/>
                <a:latin typeface="Times New Roman" panose="02020603050405020304" pitchFamily="18" charset="0"/>
                <a:cs typeface="Times New Roman" panose="02020603050405020304" pitchFamily="18" charset="0"/>
              </a:rPr>
              <a:t>ы </a:t>
            </a:r>
            <a:r>
              <a:rPr lang="ru-RU" sz="2100" dirty="0" err="1">
                <a:effectLst/>
                <a:latin typeface="Times New Roman" panose="02020603050405020304" pitchFamily="18" charset="0"/>
                <a:cs typeface="Times New Roman" panose="02020603050405020304" pitchFamily="18" charset="0"/>
              </a:rPr>
              <a:t>бейне</a:t>
            </a:r>
            <a:r>
              <a:rPr lang="kk-KZ" sz="2100" dirty="0">
                <a:effectLst/>
                <a:latin typeface="Times New Roman" panose="02020603050405020304" pitchFamily="18" charset="0"/>
                <a:cs typeface="Times New Roman" panose="02020603050405020304" pitchFamily="18" charset="0"/>
              </a:rPr>
              <a:t>сі </a:t>
            </a:r>
            <a:r>
              <a:rPr lang="ru-RU" sz="2100" dirty="0" err="1">
                <a:effectLst/>
                <a:latin typeface="Times New Roman" panose="02020603050405020304" pitchFamily="18" charset="0"/>
                <a:cs typeface="Times New Roman" panose="02020603050405020304" pitchFamily="18" charset="0"/>
              </a:rPr>
              <a:t>демонстрациялауда</a:t>
            </a:r>
            <a:r>
              <a:rPr lang="ru-RU" sz="2100" dirty="0">
                <a:effectLst/>
                <a:latin typeface="Times New Roman" panose="02020603050405020304" pitchFamily="18" charset="0"/>
                <a:cs typeface="Times New Roman" panose="02020603050405020304" pitchFamily="18" charset="0"/>
              </a:rPr>
              <a:t> </a:t>
            </a:r>
            <a:r>
              <a:rPr lang="ru-RU" sz="2100" dirty="0" err="1">
                <a:effectLst/>
                <a:latin typeface="Times New Roman" panose="02020603050405020304" pitchFamily="18" charset="0"/>
                <a:cs typeface="Times New Roman" panose="02020603050405020304" pitchFamily="18" charset="0"/>
              </a:rPr>
              <a:t>басқа</a:t>
            </a:r>
            <a:r>
              <a:rPr lang="ru-RU" sz="2100" dirty="0">
                <a:effectLst/>
                <a:latin typeface="Times New Roman" panose="02020603050405020304" pitchFamily="18" charset="0"/>
                <a:cs typeface="Times New Roman" panose="02020603050405020304" pitchFamily="18" charset="0"/>
              </a:rPr>
              <a:t> стерео</a:t>
            </a:r>
            <a:r>
              <a:rPr lang="en-US" sz="2100" dirty="0">
                <a:latin typeface="Times New Roman" panose="02020603050405020304" pitchFamily="18" charset="0"/>
                <a:cs typeface="Times New Roman" panose="02020603050405020304" pitchFamily="18" charset="0"/>
              </a:rPr>
              <a:t> </a:t>
            </a:r>
            <a:r>
              <a:rPr lang="ru-RU" sz="2100" dirty="0" err="1">
                <a:effectLst/>
                <a:latin typeface="Times New Roman" panose="02020603050405020304" pitchFamily="18" charset="0"/>
                <a:cs typeface="Times New Roman" panose="02020603050405020304" pitchFamily="18" charset="0"/>
              </a:rPr>
              <a:t>визуализацияны</a:t>
            </a:r>
            <a:r>
              <a:rPr lang="ru-RU" sz="2100" dirty="0">
                <a:effectLst/>
                <a:latin typeface="Times New Roman" panose="02020603050405020304" pitchFamily="18" charset="0"/>
                <a:cs typeface="Times New Roman" panose="02020603050405020304" pitchFamily="18" charset="0"/>
              </a:rPr>
              <a:t> </a:t>
            </a:r>
            <a:r>
              <a:rPr lang="ru-RU" sz="2100" dirty="0" err="1">
                <a:effectLst/>
                <a:latin typeface="Times New Roman" panose="02020603050405020304" pitchFamily="18" charset="0"/>
                <a:cs typeface="Times New Roman" panose="02020603050405020304" pitchFamily="18" charset="0"/>
              </a:rPr>
              <a:t>қолдайды</a:t>
            </a:r>
            <a:r>
              <a:rPr lang="en-US" sz="2100" dirty="0">
                <a:latin typeface="Times New Roman" panose="02020603050405020304" pitchFamily="18" charset="0"/>
                <a:cs typeface="Times New Roman" panose="02020603050405020304" pitchFamily="18" charset="0"/>
              </a:rPr>
              <a:t>.</a:t>
            </a:r>
          </a:p>
          <a:p>
            <a:pPr>
              <a:lnSpc>
                <a:spcPct val="90000"/>
              </a:lnSpc>
            </a:pPr>
            <a:endParaRPr lang="kk-KZ" dirty="0"/>
          </a:p>
        </p:txBody>
      </p:sp>
    </p:spTree>
    <p:extLst>
      <p:ext uri="{BB962C8B-B14F-4D97-AF65-F5344CB8AC3E}">
        <p14:creationId xmlns:p14="http://schemas.microsoft.com/office/powerpoint/2010/main" val="35109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7CF3E89-038B-4638-BA38-6B83F235AF59}"/>
              </a:ext>
            </a:extLst>
          </p:cNvPr>
          <p:cNvSpPr>
            <a:spLocks noGrp="1"/>
          </p:cNvSpPr>
          <p:nvPr>
            <p:ph type="body" idx="1"/>
          </p:nvPr>
        </p:nvSpPr>
        <p:spPr>
          <a:xfrm>
            <a:off x="570384" y="764704"/>
            <a:ext cx="4040188" cy="639762"/>
          </a:xfrm>
        </p:spPr>
        <p:txBody>
          <a:bodyPr>
            <a:normAutofit fontScale="92500" lnSpcReduction="20000"/>
          </a:bodyPr>
          <a:lstStyle/>
          <a:p>
            <a:r>
              <a:rPr lang="kk-KZ" dirty="0">
                <a:solidFill>
                  <a:schemeClr val="tx2"/>
                </a:solidFill>
                <a:highlight>
                  <a:srgbClr val="FFFFFF"/>
                </a:highlight>
                <a:latin typeface="Times New Roman" panose="02020603050405020304" pitchFamily="18" charset="0"/>
                <a:ea typeface="Times New Roman" panose="02020603050405020304" pitchFamily="18" charset="0"/>
              </a:rPr>
              <a:t>VR/</a:t>
            </a:r>
            <a:r>
              <a:rPr lang="en-US" dirty="0">
                <a:solidFill>
                  <a:schemeClr val="tx2"/>
                </a:solidFill>
                <a:highlight>
                  <a:srgbClr val="FFFFFF"/>
                </a:highlight>
                <a:latin typeface="Times New Roman" panose="02020603050405020304" pitchFamily="18" charset="0"/>
                <a:ea typeface="Times New Roman" panose="02020603050405020304" pitchFamily="18" charset="0"/>
              </a:rPr>
              <a:t>AR</a:t>
            </a:r>
            <a:r>
              <a:rPr lang="kk-KZ" dirty="0">
                <a:solidFill>
                  <a:schemeClr val="tx2"/>
                </a:solidFill>
                <a:highlight>
                  <a:srgbClr val="FFFFFF"/>
                </a:highlight>
                <a:latin typeface="Times New Roman" panose="02020603050405020304" pitchFamily="18" charset="0"/>
                <a:ea typeface="Times New Roman" panose="02020603050405020304" pitchFamily="18" charset="0"/>
              </a:rPr>
              <a:t> қолданудың тиімді жақтары:</a:t>
            </a:r>
            <a:endParaRPr lang="en-US" dirty="0">
              <a:solidFill>
                <a:schemeClr val="tx2"/>
              </a:solidFill>
            </a:endParaRPr>
          </a:p>
        </p:txBody>
      </p:sp>
      <p:sp>
        <p:nvSpPr>
          <p:cNvPr id="13" name="Content Placeholder 3">
            <a:extLst>
              <a:ext uri="{FF2B5EF4-FFF2-40B4-BE49-F238E27FC236}">
                <a16:creationId xmlns:a16="http://schemas.microsoft.com/office/drawing/2014/main" id="{AD1800F9-317A-4236-9E85-0F372E569637}"/>
              </a:ext>
            </a:extLst>
          </p:cNvPr>
          <p:cNvSpPr>
            <a:spLocks noGrp="1"/>
          </p:cNvSpPr>
          <p:nvPr>
            <p:ph sz="half" idx="2"/>
          </p:nvPr>
        </p:nvSpPr>
        <p:spPr>
          <a:xfrm>
            <a:off x="254124" y="1667198"/>
            <a:ext cx="4317876" cy="5002162"/>
          </a:xfrm>
        </p:spPr>
        <p:txBody>
          <a:bodyPr vert="horz" lIns="91440" tIns="45720" rIns="91440" bIns="45720" rtlCol="0">
            <a:normAutofit/>
          </a:bodyPr>
          <a:lstStyle/>
          <a:p>
            <a:r>
              <a:rPr lang="kk-KZ" sz="1800" dirty="0">
                <a:solidFill>
                  <a:srgbClr val="383838"/>
                </a:solidFill>
                <a:highlight>
                  <a:srgbClr val="FFFFFF"/>
                </a:highlight>
                <a:latin typeface="Times New Roman" panose="02020603050405020304" pitchFamily="18" charset="0"/>
              </a:rPr>
              <a:t>визуализация және мазмұндау, ақпаратты көрсетудің тиімді және баламалы әдісі;</a:t>
            </a:r>
          </a:p>
          <a:p>
            <a:r>
              <a:rPr lang="kk-KZ" sz="1800" dirty="0">
                <a:solidFill>
                  <a:srgbClr val="383838"/>
                </a:solidFill>
                <a:highlight>
                  <a:srgbClr val="FFFFFF"/>
                </a:highlight>
                <a:latin typeface="Times New Roman" panose="02020603050405020304" pitchFamily="18" charset="0"/>
              </a:rPr>
              <a:t>нақты өмірде қауіпті  жағдайларды көрсетіп оқыту;</a:t>
            </a:r>
          </a:p>
          <a:p>
            <a:r>
              <a:rPr lang="ru-RU" sz="1800" dirty="0" err="1">
                <a:solidFill>
                  <a:srgbClr val="383838"/>
                </a:solidFill>
                <a:highlight>
                  <a:srgbClr val="FFFFFF"/>
                </a:highlight>
                <a:latin typeface="Times New Roman" panose="02020603050405020304" pitchFamily="18" charset="0"/>
              </a:rPr>
              <a:t>мотивацияны</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арттыру</a:t>
            </a:r>
            <a:r>
              <a:rPr lang="ru-RU" sz="1800" dirty="0">
                <a:solidFill>
                  <a:srgbClr val="383838"/>
                </a:solidFill>
                <a:highlight>
                  <a:srgbClr val="FFFFFF"/>
                </a:highlight>
                <a:latin typeface="Times New Roman" panose="02020603050405020304" pitchFamily="18" charset="0"/>
              </a:rPr>
              <a:t>; </a:t>
            </a:r>
            <a:endParaRPr lang="kk-KZ" sz="1800" dirty="0">
              <a:solidFill>
                <a:srgbClr val="383838"/>
              </a:solidFill>
              <a:highlight>
                <a:srgbClr val="FFFFFF"/>
              </a:highlight>
              <a:latin typeface="Times New Roman" panose="02020603050405020304" pitchFamily="18" charset="0"/>
            </a:endParaRPr>
          </a:p>
          <a:p>
            <a:r>
              <a:rPr lang="ru-RU" sz="1800" dirty="0" err="1">
                <a:solidFill>
                  <a:srgbClr val="383838"/>
                </a:solidFill>
                <a:highlight>
                  <a:srgbClr val="FFFFFF"/>
                </a:highlight>
                <a:latin typeface="Times New Roman" panose="02020603050405020304" pitchFamily="18" charset="0"/>
              </a:rPr>
              <a:t>ынтымақтастыққа</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жәрдемдесу</a:t>
            </a:r>
            <a:r>
              <a:rPr lang="ru-RU" sz="1800" dirty="0">
                <a:solidFill>
                  <a:srgbClr val="383838"/>
                </a:solidFill>
                <a:highlight>
                  <a:srgbClr val="FFFFFF"/>
                </a:highlight>
                <a:latin typeface="Times New Roman" panose="02020603050405020304" pitchFamily="18" charset="0"/>
              </a:rPr>
              <a:t>; </a:t>
            </a:r>
            <a:endParaRPr lang="kk-KZ" sz="1800" dirty="0">
              <a:solidFill>
                <a:srgbClr val="383838"/>
              </a:solidFill>
              <a:highlight>
                <a:srgbClr val="FFFFFF"/>
              </a:highlight>
              <a:latin typeface="Times New Roman" panose="02020603050405020304" pitchFamily="18" charset="0"/>
            </a:endParaRPr>
          </a:p>
          <a:p>
            <a:r>
              <a:rPr lang="ru-RU" sz="1800" dirty="0" err="1">
                <a:solidFill>
                  <a:srgbClr val="383838"/>
                </a:solidFill>
                <a:highlight>
                  <a:srgbClr val="FFFFFF"/>
                </a:highlight>
                <a:latin typeface="Times New Roman" panose="02020603050405020304" pitchFamily="18" charset="0"/>
              </a:rPr>
              <a:t>білім</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алушының</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ерекшеліктері</a:t>
            </a:r>
            <a:r>
              <a:rPr lang="ru-RU" sz="1800" dirty="0">
                <a:solidFill>
                  <a:srgbClr val="383838"/>
                </a:solidFill>
                <a:highlight>
                  <a:srgbClr val="FFFFFF"/>
                </a:highlight>
                <a:latin typeface="Times New Roman" panose="02020603050405020304" pitchFamily="18" charset="0"/>
              </a:rPr>
              <a:t> мен </a:t>
            </a:r>
            <a:r>
              <a:rPr lang="ru-RU" sz="1800" dirty="0" err="1">
                <a:solidFill>
                  <a:srgbClr val="383838"/>
                </a:solidFill>
                <a:highlight>
                  <a:srgbClr val="FFFFFF"/>
                </a:highlight>
                <a:latin typeface="Times New Roman" panose="02020603050405020304" pitchFamily="18" charset="0"/>
              </a:rPr>
              <a:t>қажеттіліктеріне</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бейімделуге</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мүмкіндік</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беретін</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бейімділік</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үшін</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құралы</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ретінде</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үлкен</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әлеуетті</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ұсына</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отырып</a:t>
            </a:r>
            <a:r>
              <a:rPr lang="ru-RU" sz="1800" dirty="0">
                <a:solidFill>
                  <a:srgbClr val="383838"/>
                </a:solidFill>
                <a:highlight>
                  <a:srgbClr val="FFFFFF"/>
                </a:highlight>
                <a:latin typeface="Times New Roman" panose="02020603050405020304" pitchFamily="18" charset="0"/>
              </a:rPr>
              <a:t>, </a:t>
            </a:r>
            <a:r>
              <a:rPr lang="ru-RU" sz="1800" dirty="0" err="1">
                <a:solidFill>
                  <a:srgbClr val="383838"/>
                </a:solidFill>
                <a:highlight>
                  <a:srgbClr val="FFFFFF"/>
                </a:highlight>
                <a:latin typeface="Times New Roman" panose="02020603050405020304" pitchFamily="18" charset="0"/>
              </a:rPr>
              <a:t>оңай</a:t>
            </a:r>
            <a:r>
              <a:rPr lang="ru-RU" sz="1800" dirty="0">
                <a:solidFill>
                  <a:srgbClr val="383838"/>
                </a:solidFill>
                <a:highlight>
                  <a:srgbClr val="FFFFFF"/>
                </a:highlight>
                <a:latin typeface="Times New Roman" panose="02020603050405020304" pitchFamily="18" charset="0"/>
              </a:rPr>
              <a:t> мониторинг </a:t>
            </a:r>
            <a:r>
              <a:rPr lang="ru-RU" sz="1800" dirty="0" err="1">
                <a:solidFill>
                  <a:srgbClr val="383838"/>
                </a:solidFill>
                <a:highlight>
                  <a:srgbClr val="FFFFFF"/>
                </a:highlight>
                <a:latin typeface="Times New Roman" panose="02020603050405020304" pitchFamily="18" charset="0"/>
              </a:rPr>
              <a:t>жасау</a:t>
            </a:r>
            <a:r>
              <a:rPr lang="ru-RU" sz="1800" dirty="0">
                <a:solidFill>
                  <a:srgbClr val="383838"/>
                </a:solidFill>
                <a:highlight>
                  <a:srgbClr val="FFFFFF"/>
                </a:highlight>
                <a:latin typeface="Times New Roman" panose="02020603050405020304" pitchFamily="18" charset="0"/>
              </a:rPr>
              <a:t>. </a:t>
            </a:r>
            <a:endParaRPr lang="en-US" sz="1800" dirty="0">
              <a:solidFill>
                <a:srgbClr val="383838"/>
              </a:solidFill>
              <a:highlight>
                <a:srgbClr val="FFFFFF"/>
              </a:highlight>
              <a:latin typeface="Times New Roman" panose="02020603050405020304" pitchFamily="18" charset="0"/>
            </a:endParaRPr>
          </a:p>
        </p:txBody>
      </p:sp>
      <p:sp>
        <p:nvSpPr>
          <p:cNvPr id="15" name="Text Placeholder 4">
            <a:extLst>
              <a:ext uri="{FF2B5EF4-FFF2-40B4-BE49-F238E27FC236}">
                <a16:creationId xmlns:a16="http://schemas.microsoft.com/office/drawing/2014/main" id="{A41F78A6-1D27-4366-A126-673B88BAE06F}"/>
              </a:ext>
            </a:extLst>
          </p:cNvPr>
          <p:cNvSpPr>
            <a:spLocks noGrp="1"/>
          </p:cNvSpPr>
          <p:nvPr>
            <p:ph type="body" sz="quarter" idx="3"/>
          </p:nvPr>
        </p:nvSpPr>
        <p:spPr>
          <a:xfrm>
            <a:off x="4810625" y="764704"/>
            <a:ext cx="4041775" cy="639762"/>
          </a:xfrm>
        </p:spPr>
        <p:txBody>
          <a:bodyPr>
            <a:normAutofit fontScale="92500" lnSpcReduction="20000"/>
          </a:bodyPr>
          <a:lstStyle/>
          <a:p>
            <a:r>
              <a:rPr lang="kk-KZ" sz="2200" dirty="0">
                <a:solidFill>
                  <a:schemeClr val="tx2"/>
                </a:solidFill>
                <a:highlight>
                  <a:srgbClr val="FFFFFF"/>
                </a:highlight>
                <a:latin typeface="Times New Roman" panose="02020603050405020304" pitchFamily="18" charset="0"/>
              </a:rPr>
              <a:t>VR</a:t>
            </a:r>
            <a:r>
              <a:rPr lang="en-US" sz="2200" dirty="0">
                <a:solidFill>
                  <a:schemeClr val="tx2"/>
                </a:solidFill>
                <a:highlight>
                  <a:srgbClr val="FFFFFF"/>
                </a:highlight>
                <a:latin typeface="Times New Roman" panose="02020603050405020304" pitchFamily="18" charset="0"/>
              </a:rPr>
              <a:t>/AR</a:t>
            </a:r>
            <a:r>
              <a:rPr lang="kk-KZ" sz="2200" dirty="0">
                <a:solidFill>
                  <a:schemeClr val="tx2"/>
                </a:solidFill>
                <a:highlight>
                  <a:srgbClr val="FFFFFF"/>
                </a:highlight>
                <a:latin typeface="Times New Roman" panose="02020603050405020304" pitchFamily="18" charset="0"/>
              </a:rPr>
              <a:t> қолданудың тиімсіз жақтары:</a:t>
            </a:r>
            <a:endParaRPr lang="en-US" sz="2200" dirty="0">
              <a:solidFill>
                <a:schemeClr val="tx2"/>
              </a:solidFill>
              <a:highlight>
                <a:srgbClr val="FFFFFF"/>
              </a:highlight>
              <a:latin typeface="Times New Roman" panose="02020603050405020304" pitchFamily="18" charset="0"/>
            </a:endParaRPr>
          </a:p>
        </p:txBody>
      </p:sp>
      <p:sp>
        <p:nvSpPr>
          <p:cNvPr id="17" name="Content Placeholder 5">
            <a:extLst>
              <a:ext uri="{FF2B5EF4-FFF2-40B4-BE49-F238E27FC236}">
                <a16:creationId xmlns:a16="http://schemas.microsoft.com/office/drawing/2014/main" id="{7765BFC0-B3F7-488B-84D3-944CDC81016A}"/>
              </a:ext>
            </a:extLst>
          </p:cNvPr>
          <p:cNvSpPr>
            <a:spLocks noGrp="1"/>
          </p:cNvSpPr>
          <p:nvPr>
            <p:ph sz="quarter" idx="4"/>
          </p:nvPr>
        </p:nvSpPr>
        <p:spPr>
          <a:xfrm>
            <a:off x="4810625" y="1667198"/>
            <a:ext cx="4041775" cy="3706018"/>
          </a:xfrm>
        </p:spPr>
        <p:txBody>
          <a:bodyPr>
            <a:normAutofit/>
          </a:bodyPr>
          <a:lstStyle/>
          <a:p>
            <a:r>
              <a:rPr lang="ru-RU" sz="1800" dirty="0">
                <a:solidFill>
                  <a:srgbClr val="383838"/>
                </a:solidFill>
                <a:highlight>
                  <a:srgbClr val="FFFFFF"/>
                </a:highlight>
                <a:latin typeface="Times New Roman" panose="02020603050405020304" pitchFamily="18" charset="0"/>
                <a:ea typeface="Times New Roman" panose="02020603050405020304" pitchFamily="18" charset="0"/>
              </a:rPr>
              <a:t>б</a:t>
            </a:r>
            <a:r>
              <a:rPr lang="kk-KZ" sz="1800" dirty="0">
                <a:solidFill>
                  <a:srgbClr val="383838"/>
                </a:solidFill>
                <a:effectLst/>
                <a:highlight>
                  <a:srgbClr val="FFFFFF"/>
                </a:highlight>
                <a:latin typeface="Times New Roman" panose="02020603050405020304" pitchFamily="18" charset="0"/>
                <a:ea typeface="Times New Roman" panose="02020603050405020304" pitchFamily="18" charset="0"/>
              </a:rPr>
              <a:t>ағдарлама жасақтауда компьютерлердің қуаттылығы жоғары болу қажет;</a:t>
            </a:r>
            <a:endParaRPr lang="en-US" sz="1800" dirty="0">
              <a:solidFill>
                <a:srgbClr val="383838"/>
              </a:solidFill>
              <a:effectLst/>
              <a:highlight>
                <a:srgbClr val="FFFFFF"/>
              </a:highlight>
              <a:latin typeface="Times New Roman" panose="02020603050405020304" pitchFamily="18" charset="0"/>
              <a:ea typeface="Times New Roman" panose="02020603050405020304" pitchFamily="18" charset="0"/>
            </a:endParaRPr>
          </a:p>
          <a:p>
            <a:r>
              <a:rPr lang="kk-KZ" sz="1800" dirty="0">
                <a:latin typeface="Times New Roman" panose="02020603050405020304" pitchFamily="18" charset="0"/>
                <a:ea typeface="Times New Roman" panose="02020603050405020304" pitchFamily="18" charset="0"/>
              </a:rPr>
              <a:t>адамның нақтысезім мүшелерімен емес басқа жолдар арқылы адамға берілетін шындық. </a:t>
            </a:r>
            <a:endParaRPr lang="en-US" sz="1800" dirty="0">
              <a:solidFill>
                <a:srgbClr val="383838"/>
              </a:solidFill>
              <a:highlight>
                <a:srgbClr val="FFFFFF"/>
              </a:highlight>
              <a:latin typeface="Times New Roman" panose="02020603050405020304" pitchFamily="18" charset="0"/>
              <a:ea typeface="Times New Roman" panose="02020603050405020304" pitchFamily="18" charset="0"/>
            </a:endParaRPr>
          </a:p>
          <a:p>
            <a:r>
              <a:rPr lang="kk-KZ" sz="1800" dirty="0">
                <a:solidFill>
                  <a:srgbClr val="383838"/>
                </a:solidFill>
                <a:highlight>
                  <a:srgbClr val="FFFFFF"/>
                </a:highlight>
                <a:latin typeface="Times New Roman" panose="02020603050405020304" pitchFamily="18" charset="0"/>
                <a:ea typeface="Times New Roman" panose="02020603050405020304" pitchFamily="18" charset="0"/>
              </a:rPr>
              <a:t>а</a:t>
            </a:r>
            <a:r>
              <a:rPr lang="kk-KZ" sz="1800" dirty="0">
                <a:solidFill>
                  <a:srgbClr val="383838"/>
                </a:solidFill>
                <a:effectLst/>
                <a:highlight>
                  <a:srgbClr val="FFFFFF"/>
                </a:highlight>
                <a:latin typeface="Times New Roman" panose="02020603050405020304" pitchFamily="18" charset="0"/>
                <a:ea typeface="Times New Roman" panose="02020603050405020304" pitchFamily="18" charset="0"/>
              </a:rPr>
              <a:t>дамның сезім мүшесі оқшауланады</a:t>
            </a:r>
            <a:r>
              <a:rPr lang="kk-KZ" sz="1800" dirty="0">
                <a:solidFill>
                  <a:srgbClr val="383838"/>
                </a:solidFill>
                <a:highlight>
                  <a:srgbClr val="FFFFFF"/>
                </a:highlight>
                <a:latin typeface="Times New Roman" panose="02020603050405020304" pitchFamily="18" charset="0"/>
                <a:ea typeface="Times New Roman" panose="02020603050405020304" pitchFamily="18" charset="0"/>
              </a:rPr>
              <a:t>, бұл кейбір адамның денсаулығына кері әсер береді, </a:t>
            </a:r>
            <a:r>
              <a:rPr lang="en-US" sz="1800" dirty="0">
                <a:solidFill>
                  <a:srgbClr val="383838"/>
                </a:solidFill>
                <a:highlight>
                  <a:srgbClr val="FFFFFF"/>
                </a:highlight>
                <a:latin typeface="Times New Roman" panose="02020603050405020304" pitchFamily="18" charset="0"/>
                <a:ea typeface="Times New Roman" panose="02020603050405020304" pitchFamily="18" charset="0"/>
              </a:rPr>
              <a:t>(</a:t>
            </a:r>
            <a:r>
              <a:rPr lang="kk-KZ" sz="1800" dirty="0">
                <a:solidFill>
                  <a:srgbClr val="383838"/>
                </a:solidFill>
                <a:highlight>
                  <a:srgbClr val="FFFFFF"/>
                </a:highlight>
                <a:latin typeface="Times New Roman" panose="02020603050405020304" pitchFamily="18" charset="0"/>
                <a:ea typeface="Times New Roman" panose="02020603050405020304" pitchFamily="18" charset="0"/>
              </a:rPr>
              <a:t>мысалы бас айналу, құсу сияқты әсерлер болады</a:t>
            </a:r>
            <a:r>
              <a:rPr lang="en-US" sz="1800" dirty="0">
                <a:solidFill>
                  <a:srgbClr val="383838"/>
                </a:solidFill>
                <a:highlight>
                  <a:srgbClr val="FFFFFF"/>
                </a:highlight>
                <a:latin typeface="Times New Roman" panose="02020603050405020304" pitchFamily="18" charset="0"/>
                <a:ea typeface="Times New Roman" panose="02020603050405020304" pitchFamily="18" charset="0"/>
              </a:rPr>
              <a:t>).</a:t>
            </a:r>
          </a:p>
          <a:p>
            <a:endParaRPr lang="en-US" sz="1800" dirty="0">
              <a:solidFill>
                <a:srgbClr val="383838"/>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7289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3883</TotalTime>
  <Words>737</Words>
  <Application>Microsoft Office PowerPoint</Application>
  <PresentationFormat>Экран (4:3)</PresentationFormat>
  <Paragraphs>47</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Times New Roman</vt:lpstr>
      <vt:lpstr>Wingdings</vt:lpstr>
      <vt:lpstr>Тема Office</vt:lpstr>
      <vt:lpstr>Мультимедиа технологиясы төңірегіндегі негізгі  түсініктер </vt:lpstr>
      <vt:lpstr>  Маңызды түсініктердің бірі: «мультимедиа-өнім», оны мультимедиа программасында құрылған, заманауи компьютерлік және телекоммуникациялық құралдарға қолдануға болатын соңғы нәтижесі деп атауға болады.   Мультимедиа проекті ақпараттық жүйенің және мультимедианың тұтастығынан құралады және ол арқылы қолданушының қандайда бір қызмет аумағында болсын өзінің негізгі идеяларын жүзеге асыру үшін қолданылады.           </vt:lpstr>
      <vt:lpstr>Презентация PowerPoint</vt:lpstr>
      <vt:lpstr>Мультимедиялық комплект</vt:lpstr>
      <vt:lpstr>Білім беруде пайдаланылатын мультимедиялық комплект</vt:lpstr>
      <vt:lpstr>Презентация PowerPoint</vt:lpstr>
      <vt:lpstr>Презентация PowerPoint</vt:lpstr>
      <vt:lpstr>Виртуалды әлем шлемдері</vt:lpstr>
      <vt:lpstr>Презентация PowerPoint</vt:lpstr>
      <vt:lpstr>Ауруханаларда қолданылатын  мультимедиялық құрылғы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440</cp:revision>
  <cp:lastPrinted>2020-01-29T03:16:21Z</cp:lastPrinted>
  <dcterms:created xsi:type="dcterms:W3CDTF">2015-06-01T09:04:29Z</dcterms:created>
  <dcterms:modified xsi:type="dcterms:W3CDTF">2021-11-24T15:13:34Z</dcterms:modified>
</cp:coreProperties>
</file>