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19"/>
  </p:notesMasterIdLst>
  <p:handoutMasterIdLst>
    <p:handoutMasterId r:id="rId20"/>
  </p:handoutMasterIdLst>
  <p:sldIdLst>
    <p:sldId id="285" r:id="rId2"/>
    <p:sldId id="479" r:id="rId3"/>
    <p:sldId id="480" r:id="rId4"/>
    <p:sldId id="428" r:id="rId5"/>
    <p:sldId id="469" r:id="rId6"/>
    <p:sldId id="470" r:id="rId7"/>
    <p:sldId id="476" r:id="rId8"/>
    <p:sldId id="471" r:id="rId9"/>
    <p:sldId id="475" r:id="rId10"/>
    <p:sldId id="477" r:id="rId11"/>
    <p:sldId id="452" r:id="rId12"/>
    <p:sldId id="410" r:id="rId13"/>
    <p:sldId id="481" r:id="rId14"/>
    <p:sldId id="482" r:id="rId15"/>
    <p:sldId id="343" r:id="rId16"/>
    <p:sldId id="472" r:id="rId17"/>
    <p:sldId id="478"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9DA"/>
    <a:srgbClr val="B3C9E3"/>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p:cViewPr>
        <p:scale>
          <a:sx n="40" d="100"/>
          <a:sy n="40" d="100"/>
        </p:scale>
        <p:origin x="2298" y="6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t>24.11.2021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t>‹#›</a:t>
            </a:fld>
            <a:endParaRPr lang="ru-RU"/>
          </a:p>
        </p:txBody>
      </p:sp>
    </p:spTree>
    <p:extLst>
      <p:ext uri="{BB962C8B-B14F-4D97-AF65-F5344CB8AC3E}">
        <p14:creationId xmlns:p14="http://schemas.microsoft.com/office/powerpoint/2010/main"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24.11.2021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12</a:t>
            </a:fld>
            <a:endParaRPr lang="ru-RU" dirty="0"/>
          </a:p>
        </p:txBody>
      </p:sp>
    </p:spTree>
    <p:extLst>
      <p:ext uri="{BB962C8B-B14F-4D97-AF65-F5344CB8AC3E}">
        <p14:creationId xmlns:p14="http://schemas.microsoft.com/office/powerpoint/2010/main" val="25858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24.11.2021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24.11.2021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6219" y="1448780"/>
            <a:ext cx="7920880" cy="1872208"/>
          </a:xfrm>
          <a:effectLst>
            <a:outerShdw dist="20000" dir="5400000" rotWithShape="0">
              <a:srgbClr val="000000">
                <a:alpha val="37999"/>
              </a:srgbClr>
            </a:outerShdw>
          </a:effectLst>
        </p:spPr>
        <p:txBody>
          <a:bodyPr>
            <a:normAutofit/>
          </a:bodyPr>
          <a:lstStyle/>
          <a:p>
            <a:r>
              <a:rPr lang="ru-RU" sz="3200" b="1" cap="all" dirty="0">
                <a:solidFill>
                  <a:schemeClr val="tx2"/>
                </a:solidFill>
                <a:latin typeface="Times New Roman" pitchFamily="18" charset="0"/>
                <a:cs typeface="Times New Roman" pitchFamily="18" charset="0"/>
              </a:rPr>
              <a:t> </a:t>
            </a:r>
            <a:r>
              <a:rPr lang="kk-KZ" sz="3200" b="1" cap="all" dirty="0">
                <a:solidFill>
                  <a:schemeClr val="tx2"/>
                </a:solidFill>
                <a:latin typeface="Times New Roman" pitchFamily="18" charset="0"/>
                <a:cs typeface="Times New Roman" pitchFamily="18" charset="0"/>
              </a:rPr>
              <a:t>Электронды оқыту жүйесінің (e-Learning)  негіздері</a:t>
            </a:r>
            <a:br>
              <a:rPr lang="ru-RU" sz="3200" dirty="0"/>
            </a:br>
            <a:endParaRPr lang="en-US" sz="3200"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3989508" y="3068960"/>
            <a:ext cx="1557518" cy="122413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BA1DBC-B98C-4718-B237-945031A6CF70}"/>
              </a:ext>
            </a:extLst>
          </p:cNvPr>
          <p:cNvSpPr>
            <a:spLocks noGrp="1"/>
          </p:cNvSpPr>
          <p:nvPr>
            <p:ph type="title"/>
          </p:nvPr>
        </p:nvSpPr>
        <p:spPr>
          <a:xfrm>
            <a:off x="457200" y="620688"/>
            <a:ext cx="8686800" cy="1143000"/>
          </a:xfrm>
        </p:spPr>
        <p:txBody>
          <a:bodyPr>
            <a:noAutofit/>
          </a:bodyPr>
          <a:lstStyle/>
          <a:p>
            <a:pPr algn="l"/>
            <a:r>
              <a:rPr lang="ru-RU" sz="2000" b="1" dirty="0" err="1">
                <a:solidFill>
                  <a:srgbClr val="002060"/>
                </a:solidFill>
                <a:latin typeface="Times New Roman" pitchFamily="18" charset="0"/>
              </a:rPr>
              <a:t>Осылайша</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оқу</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үрдісінің</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дәстүрлі</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жүйесіне</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ұсынылған</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қосымша</a:t>
            </a:r>
            <a:r>
              <a:rPr lang="ru-RU" sz="2000" b="1" dirty="0">
                <a:solidFill>
                  <a:srgbClr val="002060"/>
                </a:solidFill>
                <a:latin typeface="Times New Roman" pitchFamily="18" charset="0"/>
              </a:rPr>
              <a:t>                e-</a:t>
            </a:r>
            <a:r>
              <a:rPr lang="ru-RU" sz="2000" b="1" dirty="0" err="1">
                <a:solidFill>
                  <a:srgbClr val="002060"/>
                </a:solidFill>
                <a:latin typeface="Times New Roman" pitchFamily="18" charset="0"/>
              </a:rPr>
              <a:t>learning</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технологияларының</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көмегімен</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ұйымдастырылған</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қосымша</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педагогикалық</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әрекеттесу</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формаларынан</a:t>
            </a:r>
            <a:r>
              <a:rPr lang="ru-RU" sz="2000" b="1" dirty="0">
                <a:solidFill>
                  <a:srgbClr val="002060"/>
                </a:solidFill>
                <a:latin typeface="Times New Roman" pitchFamily="18" charset="0"/>
              </a:rPr>
              <a:t> </a:t>
            </a:r>
            <a:r>
              <a:rPr lang="ru-RU" sz="2000" b="1" dirty="0" err="1">
                <a:solidFill>
                  <a:srgbClr val="002060"/>
                </a:solidFill>
                <a:latin typeface="Times New Roman" pitchFamily="18" charset="0"/>
              </a:rPr>
              <a:t>тұрады</a:t>
            </a:r>
            <a:r>
              <a:rPr lang="ru-RU" sz="2000" b="1" dirty="0">
                <a:solidFill>
                  <a:srgbClr val="002060"/>
                </a:solidFill>
                <a:latin typeface="Times New Roman" pitchFamily="18" charset="0"/>
              </a:rPr>
              <a:t>:</a:t>
            </a:r>
            <a:br>
              <a:rPr lang="kk-KZ" sz="2000" dirty="0">
                <a:latin typeface="Calibri" panose="020F0502020204030204" pitchFamily="34" charset="0"/>
                <a:ea typeface="Calibri" panose="020F0502020204030204" pitchFamily="34" charset="0"/>
                <a:cs typeface="Times New Roman" panose="02020603050405020304" pitchFamily="18" charset="0"/>
              </a:rPr>
            </a:br>
            <a:endParaRPr lang="kk-KZ" sz="2000" dirty="0"/>
          </a:p>
        </p:txBody>
      </p:sp>
      <p:sp>
        <p:nvSpPr>
          <p:cNvPr id="3" name="Объект 2">
            <a:extLst>
              <a:ext uri="{FF2B5EF4-FFF2-40B4-BE49-F238E27FC236}">
                <a16:creationId xmlns:a16="http://schemas.microsoft.com/office/drawing/2014/main" id="{6D2034AB-C316-4829-8587-2989840143CF}"/>
              </a:ext>
            </a:extLst>
          </p:cNvPr>
          <p:cNvSpPr>
            <a:spLocks noGrp="1"/>
          </p:cNvSpPr>
          <p:nvPr>
            <p:ph idx="1"/>
          </p:nvPr>
        </p:nvSpPr>
        <p:spPr>
          <a:xfrm>
            <a:off x="457200" y="1988840"/>
            <a:ext cx="8229600" cy="4137323"/>
          </a:xfrm>
        </p:spPr>
        <p:txBody>
          <a:bodyPr>
            <a:normAutofit fontScale="92500" lnSpcReduction="20000"/>
          </a:bodyPr>
          <a:lstStyle/>
          <a:p>
            <a:pPr marL="342900" lvl="0" indent="-342900" algn="just">
              <a:lnSpc>
                <a:spcPct val="115000"/>
              </a:lnSpc>
              <a:spcAft>
                <a:spcPts val="1000"/>
              </a:spcAft>
              <a:tabLst>
                <a:tab pos="457200" algn="l"/>
              </a:tabLs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Синхронды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(чат, скайп)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асинхронды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пошта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форум)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мұғаліммен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оқушының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хабар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алмасуы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өзара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блогта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форумда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чатта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пікір-таластырулары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tabLst>
                <a:tab pos="457200" algn="l"/>
              </a:tabLs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чаттың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синхронды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форматында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топтық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конференцияларда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хабар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алмасулары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learning</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технологиялары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үрдісіне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келесі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мүмкіндіктер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береді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tabLst>
                <a:tab pos="457200" algn="l"/>
              </a:tabLs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Берілген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материалды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меңгеруге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жағдай</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жасау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өте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қолайлы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ыңғайлы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tabLst>
                <a:tab pos="457200" algn="l"/>
              </a:tabLs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материалынын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меңгеруде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қиындық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деңгейін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уақытын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көлемін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таңдаудағы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жекешілдік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tabLst>
                <a:tab pos="457200" algn="l"/>
              </a:tabLs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Интерактивті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өйткені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мұғаліммен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сыныптастарыңмен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синхронды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асинхронды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әрекеттесу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оқуға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http://www.zkoipk.kz/ru/b3/312-conf.html</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kk-KZ" dirty="0"/>
          </a:p>
        </p:txBody>
      </p:sp>
    </p:spTree>
    <p:extLst>
      <p:ext uri="{BB962C8B-B14F-4D97-AF65-F5344CB8AC3E}">
        <p14:creationId xmlns:p14="http://schemas.microsoft.com/office/powerpoint/2010/main" val="126202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274638"/>
            <a:ext cx="8229600" cy="1143000"/>
          </a:xfrm>
        </p:spPr>
        <p:txBody>
          <a:bodyPr>
            <a:normAutofit/>
          </a:bodyPr>
          <a:lstStyle/>
          <a:p>
            <a:r>
              <a:rPr lang="en-US" sz="2900" b="1" dirty="0">
                <a:solidFill>
                  <a:srgbClr val="002060"/>
                </a:solidFill>
                <a:latin typeface="Times New Roman" pitchFamily="18" charset="0"/>
              </a:rPr>
              <a:t>E-learning </a:t>
            </a:r>
            <a:r>
              <a:rPr lang="ru-RU" sz="2900" b="1" dirty="0" err="1">
                <a:solidFill>
                  <a:srgbClr val="002060"/>
                </a:solidFill>
                <a:latin typeface="Times New Roman" pitchFamily="18" charset="0"/>
              </a:rPr>
              <a:t>заманауи</a:t>
            </a:r>
            <a:r>
              <a:rPr lang="ru-RU" sz="2900" b="1" dirty="0">
                <a:solidFill>
                  <a:srgbClr val="002060"/>
                </a:solidFill>
                <a:latin typeface="Times New Roman" pitchFamily="18" charset="0"/>
              </a:rPr>
              <a:t>  </a:t>
            </a:r>
            <a:r>
              <a:rPr lang="kk-KZ" sz="2900" b="1" dirty="0">
                <a:solidFill>
                  <a:srgbClr val="002060"/>
                </a:solidFill>
                <a:latin typeface="Times New Roman" pitchFamily="18" charset="0"/>
              </a:rPr>
              <a:t>құралдары</a:t>
            </a:r>
            <a:endParaRPr lang="ru-RU" sz="2900" b="1" dirty="0">
              <a:solidFill>
                <a:srgbClr val="002060"/>
              </a:solidFill>
              <a:latin typeface="Times New Roman" pitchFamily="18" charset="0"/>
            </a:endParaRPr>
          </a:p>
        </p:txBody>
      </p:sp>
      <p:sp>
        <p:nvSpPr>
          <p:cNvPr id="2" name="AutoShape 2" descr="Мультимедийный комплект КАРАОКЕ: №53674047 — медиаплееры в Алматы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AutoShape 4" descr="Мультимедийный комплект КАРАОКЕ: №53674047 — медиаплееры в Алматы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6" descr="Мультимедийный комплект КАРАОКЕ: №53674047 — медиаплееры в Алматы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8" descr="Мультимедийный комплект КАРАОКЕ: №53674047 — медиаплееры в Алматы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Объект 2"/>
          <p:cNvSpPr>
            <a:spLocks noGrp="1"/>
          </p:cNvSpPr>
          <p:nvPr>
            <p:ph idx="1"/>
          </p:nvPr>
        </p:nvSpPr>
        <p:spPr>
          <a:xfrm>
            <a:off x="600657" y="1459604"/>
            <a:ext cx="7571184" cy="2237383"/>
          </a:xfrm>
        </p:spPr>
        <p:txBody>
          <a:bodyPr>
            <a:normAutofit fontScale="85000" lnSpcReduction="20000"/>
          </a:bodyPr>
          <a:lstStyle/>
          <a:p>
            <a:r>
              <a:rPr lang="en-US" dirty="0">
                <a:solidFill>
                  <a:schemeClr val="tx2">
                    <a:lumMod val="75000"/>
                  </a:schemeClr>
                </a:solidFill>
              </a:rPr>
              <a:t>V</a:t>
            </a:r>
            <a:r>
              <a:rPr lang="sk-SK" dirty="0">
                <a:solidFill>
                  <a:schemeClr val="tx2">
                    <a:lumMod val="75000"/>
                  </a:schemeClr>
                </a:solidFill>
              </a:rPr>
              <a:t>irtual reality</a:t>
            </a:r>
            <a:r>
              <a:rPr lang="en-US" dirty="0">
                <a:solidFill>
                  <a:schemeClr val="tx2">
                    <a:lumMod val="75000"/>
                  </a:schemeClr>
                </a:solidFill>
              </a:rPr>
              <a:t>(</a:t>
            </a:r>
            <a:r>
              <a:rPr lang="ru-RU" dirty="0">
                <a:solidFill>
                  <a:schemeClr val="tx2">
                    <a:lumMod val="75000"/>
                  </a:schemeClr>
                </a:solidFill>
              </a:rPr>
              <a:t>вир</a:t>
            </a:r>
            <a:r>
              <a:rPr lang="kk-KZ" dirty="0">
                <a:solidFill>
                  <a:schemeClr val="tx2">
                    <a:lumMod val="75000"/>
                  </a:schemeClr>
                </a:solidFill>
              </a:rPr>
              <a:t>т</a:t>
            </a:r>
            <a:r>
              <a:rPr lang="ru-RU" dirty="0" err="1">
                <a:solidFill>
                  <a:schemeClr val="tx2">
                    <a:lumMod val="75000"/>
                  </a:schemeClr>
                </a:solidFill>
              </a:rPr>
              <a:t>уалды</a:t>
            </a:r>
            <a:r>
              <a:rPr lang="ru-RU" dirty="0">
                <a:solidFill>
                  <a:schemeClr val="tx2">
                    <a:lumMod val="75000"/>
                  </a:schemeClr>
                </a:solidFill>
              </a:rPr>
              <a:t> </a:t>
            </a:r>
            <a:r>
              <a:rPr lang="ru-RU" dirty="0" err="1">
                <a:solidFill>
                  <a:schemeClr val="tx2">
                    <a:lumMod val="75000"/>
                  </a:schemeClr>
                </a:solidFill>
              </a:rPr>
              <a:t>шынды</a:t>
            </a:r>
            <a:r>
              <a:rPr lang="kk-KZ" dirty="0">
                <a:solidFill>
                  <a:schemeClr val="tx2">
                    <a:lumMod val="75000"/>
                  </a:schemeClr>
                </a:solidFill>
              </a:rPr>
              <a:t>қ</a:t>
            </a:r>
            <a:r>
              <a:rPr lang="en-US" dirty="0">
                <a:solidFill>
                  <a:schemeClr val="tx2">
                    <a:lumMod val="75000"/>
                  </a:schemeClr>
                </a:solidFill>
              </a:rPr>
              <a:t>)</a:t>
            </a:r>
            <a:r>
              <a:rPr lang="kk-KZ" dirty="0">
                <a:solidFill>
                  <a:schemeClr val="tx2">
                    <a:lumMod val="75000"/>
                  </a:schemeClr>
                </a:solidFill>
              </a:rPr>
              <a:t>;</a:t>
            </a:r>
          </a:p>
          <a:p>
            <a:r>
              <a:rPr lang="sk-SK" dirty="0">
                <a:solidFill>
                  <a:schemeClr val="tx2">
                    <a:lumMod val="75000"/>
                  </a:schemeClr>
                </a:solidFill>
              </a:rPr>
              <a:t>Augmented reality</a:t>
            </a:r>
            <a:r>
              <a:rPr lang="en-US" dirty="0">
                <a:solidFill>
                  <a:schemeClr val="tx2">
                    <a:lumMod val="75000"/>
                  </a:schemeClr>
                </a:solidFill>
              </a:rPr>
              <a:t>(</a:t>
            </a:r>
            <a:r>
              <a:rPr lang="ru-RU" dirty="0">
                <a:solidFill>
                  <a:schemeClr val="tx2">
                    <a:lumMod val="75000"/>
                  </a:schemeClr>
                </a:solidFill>
              </a:rPr>
              <a:t>толы</a:t>
            </a:r>
            <a:r>
              <a:rPr lang="kk-KZ" dirty="0">
                <a:solidFill>
                  <a:schemeClr val="tx2">
                    <a:lumMod val="75000"/>
                  </a:schemeClr>
                </a:solidFill>
              </a:rPr>
              <a:t>қтырылған шындық</a:t>
            </a:r>
            <a:r>
              <a:rPr lang="en-US" dirty="0">
                <a:solidFill>
                  <a:schemeClr val="tx2">
                    <a:lumMod val="75000"/>
                  </a:schemeClr>
                </a:solidFill>
              </a:rPr>
              <a:t>);</a:t>
            </a:r>
          </a:p>
          <a:p>
            <a:r>
              <a:rPr lang="ru-RU" dirty="0" err="1">
                <a:solidFill>
                  <a:schemeClr val="tx2">
                    <a:lumMod val="75000"/>
                  </a:schemeClr>
                </a:solidFill>
              </a:rPr>
              <a:t>Мобильді</a:t>
            </a:r>
            <a:r>
              <a:rPr lang="ru-RU" dirty="0">
                <a:solidFill>
                  <a:schemeClr val="tx2">
                    <a:lumMod val="75000"/>
                  </a:schemeClr>
                </a:solidFill>
              </a:rPr>
              <a:t> </a:t>
            </a:r>
            <a:r>
              <a:rPr lang="ru-RU" dirty="0" err="1">
                <a:solidFill>
                  <a:schemeClr val="tx2">
                    <a:lumMod val="75000"/>
                  </a:schemeClr>
                </a:solidFill>
              </a:rPr>
              <a:t>оқыту</a:t>
            </a:r>
            <a:r>
              <a:rPr lang="en-US" dirty="0">
                <a:solidFill>
                  <a:schemeClr val="tx2">
                    <a:lumMod val="75000"/>
                  </a:schemeClr>
                </a:solidFill>
              </a:rPr>
              <a:t>;</a:t>
            </a:r>
          </a:p>
          <a:p>
            <a:r>
              <a:rPr lang="en-US" dirty="0">
                <a:solidFill>
                  <a:schemeClr val="tx2">
                    <a:lumMod val="75000"/>
                  </a:schemeClr>
                </a:solidFill>
              </a:rPr>
              <a:t>TeamViewer</a:t>
            </a:r>
            <a:r>
              <a:rPr lang="ru-RU" dirty="0">
                <a:solidFill>
                  <a:schemeClr val="tx2">
                    <a:lumMod val="75000"/>
                  </a:schemeClr>
                </a:solidFill>
              </a:rPr>
              <a:t> </a:t>
            </a:r>
            <a:r>
              <a:rPr lang="en-US" dirty="0">
                <a:solidFill>
                  <a:schemeClr val="tx2">
                    <a:lumMod val="75000"/>
                  </a:schemeClr>
                </a:solidFill>
              </a:rPr>
              <a:t>(</a:t>
            </a:r>
            <a:r>
              <a:rPr lang="ru-RU" dirty="0" err="1">
                <a:solidFill>
                  <a:schemeClr val="tx2">
                    <a:lumMod val="75000"/>
                  </a:schemeClr>
                </a:solidFill>
              </a:rPr>
              <a:t>компьютерд</a:t>
            </a:r>
            <a:r>
              <a:rPr lang="kk-KZ" dirty="0">
                <a:solidFill>
                  <a:schemeClr val="tx2">
                    <a:lumMod val="75000"/>
                  </a:schemeClr>
                </a:solidFill>
              </a:rPr>
              <a:t>і қашықтан басқару)</a:t>
            </a:r>
            <a:r>
              <a:rPr lang="en-US" dirty="0">
                <a:solidFill>
                  <a:schemeClr val="tx2">
                    <a:lumMod val="75000"/>
                  </a:schemeClr>
                </a:solidFill>
              </a:rPr>
              <a:t>;</a:t>
            </a:r>
            <a:endParaRPr lang="kk-KZ" dirty="0">
              <a:solidFill>
                <a:schemeClr val="tx2">
                  <a:lumMod val="75000"/>
                </a:schemeClr>
              </a:solidFill>
            </a:endParaRPr>
          </a:p>
          <a:p>
            <a:r>
              <a:rPr lang="ru-RU" dirty="0" err="1">
                <a:solidFill>
                  <a:schemeClr val="tx2">
                    <a:lumMod val="75000"/>
                  </a:schemeClr>
                </a:solidFill>
              </a:rPr>
              <a:t>Жасанды</a:t>
            </a:r>
            <a:r>
              <a:rPr lang="ru-RU" dirty="0">
                <a:solidFill>
                  <a:schemeClr val="tx2">
                    <a:lumMod val="75000"/>
                  </a:schemeClr>
                </a:solidFill>
              </a:rPr>
              <a:t> интеллект: чат </a:t>
            </a:r>
            <a:r>
              <a:rPr lang="ru-RU" dirty="0" err="1">
                <a:solidFill>
                  <a:schemeClr val="tx2">
                    <a:lumMod val="75000"/>
                  </a:schemeClr>
                </a:solidFill>
              </a:rPr>
              <a:t>боттар</a:t>
            </a:r>
            <a:r>
              <a:rPr lang="kk-KZ" dirty="0">
                <a:solidFill>
                  <a:schemeClr val="tx2">
                    <a:lumMod val="75000"/>
                  </a:schemeClr>
                </a:solidFill>
              </a:rPr>
              <a:t>.</a:t>
            </a:r>
            <a:endParaRPr lang="ru-RU" dirty="0">
              <a:solidFill>
                <a:schemeClr val="tx2">
                  <a:lumMod val="75000"/>
                </a:schemeClr>
              </a:solidFill>
            </a:endParaRPr>
          </a:p>
          <a:p>
            <a:endParaRPr lang="kk-KZ" dirty="0">
              <a:solidFill>
                <a:schemeClr val="tx2">
                  <a:lumMod val="75000"/>
                </a:schemeClr>
              </a:solidFill>
            </a:endParaRPr>
          </a:p>
          <a:p>
            <a:endParaRPr lang="en-US" dirty="0">
              <a:solidFill>
                <a:schemeClr val="tx2">
                  <a:lumMod val="75000"/>
                </a:schemeClr>
              </a:solidFill>
            </a:endParaRPr>
          </a:p>
        </p:txBody>
      </p:sp>
    </p:spTree>
    <p:extLst>
      <p:ext uri="{BB962C8B-B14F-4D97-AF65-F5344CB8AC3E}">
        <p14:creationId xmlns:p14="http://schemas.microsoft.com/office/powerpoint/2010/main" val="1375558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983" y="166454"/>
            <a:ext cx="4104456" cy="504056"/>
          </a:xfrm>
        </p:spPr>
        <p:txBody>
          <a:bodyPr>
            <a:normAutofit/>
          </a:bodyPr>
          <a:lstStyle/>
          <a:p>
            <a:r>
              <a:rPr lang="en-US" sz="2000" b="1" dirty="0">
                <a:solidFill>
                  <a:srgbClr val="002060"/>
                </a:solidFill>
                <a:latin typeface="Times New Roman" pitchFamily="18" charset="0"/>
              </a:rPr>
              <a:t>V</a:t>
            </a:r>
            <a:r>
              <a:rPr lang="sk-SK" sz="2000" b="1" dirty="0">
                <a:solidFill>
                  <a:srgbClr val="002060"/>
                </a:solidFill>
                <a:latin typeface="Times New Roman" pitchFamily="18" charset="0"/>
              </a:rPr>
              <a:t>irtual reality</a:t>
            </a:r>
            <a:endParaRPr lang="ru-RU" sz="2000" dirty="0"/>
          </a:p>
        </p:txBody>
      </p:sp>
      <p:sp>
        <p:nvSpPr>
          <p:cNvPr id="5" name="Заголовок 1"/>
          <p:cNvSpPr txBox="1">
            <a:spLocks/>
          </p:cNvSpPr>
          <p:nvPr/>
        </p:nvSpPr>
        <p:spPr>
          <a:xfrm>
            <a:off x="4734593" y="116632"/>
            <a:ext cx="410445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k-SK" sz="2000" b="1" dirty="0">
                <a:solidFill>
                  <a:srgbClr val="002060"/>
                </a:solidFill>
                <a:latin typeface="Times New Roman" pitchFamily="18" charset="0"/>
              </a:rPr>
              <a:t>Augmented</a:t>
            </a:r>
            <a:r>
              <a:rPr lang="sk-SK" sz="2000" b="1" dirty="0"/>
              <a:t> </a:t>
            </a:r>
            <a:r>
              <a:rPr lang="sk-SK" sz="2000" b="1" dirty="0">
                <a:solidFill>
                  <a:srgbClr val="002060"/>
                </a:solidFill>
                <a:latin typeface="Times New Roman" pitchFamily="18" charset="0"/>
              </a:rPr>
              <a:t>reality</a:t>
            </a:r>
            <a:r>
              <a:rPr lang="kk-KZ" sz="2000" b="1" dirty="0">
                <a:solidFill>
                  <a:srgbClr val="002060"/>
                </a:solidFill>
                <a:latin typeface="Times New Roman" pitchFamily="18" charset="0"/>
              </a:rPr>
              <a:t> </a:t>
            </a:r>
            <a:endParaRPr lang="ru-RU" sz="2000" b="1" dirty="0">
              <a:solidFill>
                <a:srgbClr val="002060"/>
              </a:solidFill>
              <a:latin typeface="Times New Roman" pitchFamily="18" charset="0"/>
            </a:endParaRPr>
          </a:p>
        </p:txBody>
      </p:sp>
      <p:pic>
        <p:nvPicPr>
          <p:cNvPr id="9" name="Объект 4" descr="Картинки по запросу &quot;ar video&quot;"/>
          <p:cNvPicPr>
            <a:picLocks noGrp="1"/>
          </p:cNvPicPr>
          <p:nvPr>
            <p:ph sz="half" idx="1"/>
          </p:nvPr>
        </p:nvPicPr>
        <p:blipFill rotWithShape="1">
          <a:blip r:embed="rId3" cstate="print">
            <a:extLst>
              <a:ext uri="{28A0092B-C50C-407E-A947-70E740481C1C}">
                <a14:useLocalDpi xmlns:a14="http://schemas.microsoft.com/office/drawing/2010/main" val="0"/>
              </a:ext>
            </a:extLst>
          </a:blip>
          <a:srcRect l="16686" t="11484" r="17913" b="5741"/>
          <a:stretch/>
        </p:blipFill>
        <p:spPr bwMode="auto">
          <a:xfrm>
            <a:off x="395536" y="1268760"/>
            <a:ext cx="4038600" cy="4741184"/>
          </a:xfrm>
          <a:prstGeom prst="rect">
            <a:avLst/>
          </a:prstGeom>
          <a:noFill/>
          <a:ln>
            <a:noFill/>
          </a:ln>
          <a:extLst>
            <a:ext uri="{53640926-AAD7-44D8-BBD7-CCE9431645EC}">
              <a14:shadowObscured xmlns:a14="http://schemas.microsoft.com/office/drawing/2010/main"/>
            </a:ext>
          </a:extLst>
        </p:spPr>
      </p:pic>
      <p:pic>
        <p:nvPicPr>
          <p:cNvPr id="12" name="Объект 11"/>
          <p:cNvPicPr>
            <a:picLocks noGrp="1"/>
          </p:cNvPicPr>
          <p:nvPr>
            <p:ph sz="half" idx="2"/>
          </p:nvPr>
        </p:nvPicPr>
        <p:blipFill rotWithShape="1">
          <a:blip r:embed="rId4"/>
          <a:srcRect l="51282" t="25940" r="15865" b="30160"/>
          <a:stretch/>
        </p:blipFill>
        <p:spPr bwMode="auto">
          <a:xfrm>
            <a:off x="4932040" y="1268760"/>
            <a:ext cx="4038600" cy="46805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803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128B4-B3BB-4054-A139-AF13CF709334}"/>
              </a:ext>
            </a:extLst>
          </p:cNvPr>
          <p:cNvSpPr>
            <a:spLocks noGrp="1"/>
          </p:cNvSpPr>
          <p:nvPr>
            <p:ph type="title"/>
          </p:nvPr>
        </p:nvSpPr>
        <p:spPr/>
        <p:txBody>
          <a:bodyPr>
            <a:normAutofit fontScale="90000"/>
          </a:bodyPr>
          <a:lstStyle/>
          <a:p>
            <a:r>
              <a:rPr lang="ru-RU" dirty="0" err="1">
                <a:solidFill>
                  <a:schemeClr val="tx2">
                    <a:lumMod val="75000"/>
                  </a:schemeClr>
                </a:solidFill>
              </a:rPr>
              <a:t>Жасанды</a:t>
            </a:r>
            <a:r>
              <a:rPr lang="ru-RU" dirty="0">
                <a:solidFill>
                  <a:schemeClr val="tx2">
                    <a:lumMod val="75000"/>
                  </a:schemeClr>
                </a:solidFill>
              </a:rPr>
              <a:t> интеллект: чат </a:t>
            </a:r>
            <a:r>
              <a:rPr lang="ru-RU" dirty="0" err="1">
                <a:solidFill>
                  <a:schemeClr val="tx2">
                    <a:lumMod val="75000"/>
                  </a:schemeClr>
                </a:solidFill>
              </a:rPr>
              <a:t>боттар</a:t>
            </a:r>
            <a:r>
              <a:rPr lang="kk-KZ" dirty="0">
                <a:solidFill>
                  <a:schemeClr val="tx2">
                    <a:lumMod val="75000"/>
                  </a:schemeClr>
                </a:solidFill>
              </a:rPr>
              <a:t>.</a:t>
            </a:r>
            <a:br>
              <a:rPr lang="ru-RU" dirty="0">
                <a:solidFill>
                  <a:schemeClr val="tx2">
                    <a:lumMod val="75000"/>
                  </a:schemeClr>
                </a:solidFill>
              </a:rPr>
            </a:br>
            <a:endParaRPr lang="kk-KZ" dirty="0"/>
          </a:p>
        </p:txBody>
      </p:sp>
      <p:sp>
        <p:nvSpPr>
          <p:cNvPr id="3" name="Объект 2">
            <a:extLst>
              <a:ext uri="{FF2B5EF4-FFF2-40B4-BE49-F238E27FC236}">
                <a16:creationId xmlns:a16="http://schemas.microsoft.com/office/drawing/2014/main" id="{6C87ADA8-6A21-4EB1-905B-B8DDF5E9BCEC}"/>
              </a:ext>
            </a:extLst>
          </p:cNvPr>
          <p:cNvSpPr>
            <a:spLocks noGrp="1"/>
          </p:cNvSpPr>
          <p:nvPr>
            <p:ph idx="1"/>
          </p:nvPr>
        </p:nvSpPr>
        <p:spPr>
          <a:xfrm>
            <a:off x="457200" y="4077072"/>
            <a:ext cx="8229600" cy="2506290"/>
          </a:xfrm>
        </p:spPr>
        <p:txBody>
          <a:bodyPr>
            <a:normAutofit fontScale="62500" lnSpcReduction="20000"/>
          </a:bodyPr>
          <a:lstStyle/>
          <a:p>
            <a:r>
              <a:rPr lang="kk-KZ" dirty="0"/>
              <a:t>Чат - боттар-жасанды интеллектті қолданудың ең жарқын мысалдарының бірі. Бұл виртуалды көмекшілер, олар қолданушыға мессенджер қалқымалы терезесі арқылы сұрақтарға жауап береді. Артықшылығы-чатботтар бағдарламаланған сценарийді ғана емес, сонымен бірге пайдаланушылармен толық өзара әрекеттесуді де қолданады. Чат-бот қандай курстан өтуге кеңес беретін және қызықтыратын тақырып бойынша қосымша мазмұнға сілтемелер беретін тамаша виртуалды тәлімгер бола алады. Осылайша, оқыту бойынша мамандарға әкімшілік жүктемені азайтуға мүмкіндік береді.</a:t>
            </a:r>
          </a:p>
        </p:txBody>
      </p:sp>
      <p:pic>
        <p:nvPicPr>
          <p:cNvPr id="3074" name="Picture 2" descr="Что такое Бот, чат-бот?">
            <a:extLst>
              <a:ext uri="{FF2B5EF4-FFF2-40B4-BE49-F238E27FC236}">
                <a16:creationId xmlns:a16="http://schemas.microsoft.com/office/drawing/2014/main" id="{2F2A2DB4-1B76-4A56-816E-8ACAA3BD3B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560840" cy="2797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541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49255C-265F-44EE-945B-7A9679B432EE}"/>
              </a:ext>
            </a:extLst>
          </p:cNvPr>
          <p:cNvSpPr>
            <a:spLocks noGrp="1"/>
          </p:cNvSpPr>
          <p:nvPr>
            <p:ph type="title"/>
          </p:nvPr>
        </p:nvSpPr>
        <p:spPr/>
        <p:txBody>
          <a:bodyPr>
            <a:normAutofit/>
          </a:bodyPr>
          <a:lstStyle/>
          <a:p>
            <a:r>
              <a:rPr lang="en-US" dirty="0">
                <a:solidFill>
                  <a:schemeClr val="tx2">
                    <a:lumMod val="75000"/>
                  </a:schemeClr>
                </a:solidFill>
              </a:rPr>
              <a:t>TeamViewer</a:t>
            </a:r>
            <a:endParaRPr lang="kk-KZ" dirty="0"/>
          </a:p>
        </p:txBody>
      </p:sp>
      <p:sp>
        <p:nvSpPr>
          <p:cNvPr id="3" name="Объект 2">
            <a:extLst>
              <a:ext uri="{FF2B5EF4-FFF2-40B4-BE49-F238E27FC236}">
                <a16:creationId xmlns:a16="http://schemas.microsoft.com/office/drawing/2014/main" id="{FE8609BF-191F-493D-90A2-093262EEC049}"/>
              </a:ext>
            </a:extLst>
          </p:cNvPr>
          <p:cNvSpPr>
            <a:spLocks noGrp="1"/>
          </p:cNvSpPr>
          <p:nvPr>
            <p:ph idx="1"/>
          </p:nvPr>
        </p:nvSpPr>
        <p:spPr/>
        <p:txBody>
          <a:bodyPr/>
          <a:lstStyle/>
          <a:p>
            <a:r>
              <a:rPr lang="en-US" dirty="0">
                <a:solidFill>
                  <a:schemeClr val="tx2">
                    <a:lumMod val="75000"/>
                  </a:schemeClr>
                </a:solidFill>
              </a:rPr>
              <a:t>TeamViewer-</a:t>
            </a:r>
            <a:r>
              <a:rPr lang="kk-KZ" dirty="0">
                <a:solidFill>
                  <a:schemeClr val="tx2">
                    <a:lumMod val="75000"/>
                  </a:schemeClr>
                </a:solidFill>
              </a:rPr>
              <a:t>қашықта тұрған компьютерді немесе құрылғыны басқаруға арналған бағдарлама. Бұл программа арқылы жұмыста отырып үйдегі компьютерді басқаруға болады.</a:t>
            </a:r>
            <a:endParaRPr lang="kk-KZ" dirty="0"/>
          </a:p>
          <a:p>
            <a:pPr marL="0" indent="0">
              <a:buNone/>
            </a:pPr>
            <a:br>
              <a:rPr lang="kk-KZ" dirty="0">
                <a:solidFill>
                  <a:schemeClr val="tx2">
                    <a:lumMod val="75000"/>
                  </a:schemeClr>
                </a:solidFill>
              </a:rPr>
            </a:br>
            <a:endParaRPr lang="kk-KZ" dirty="0"/>
          </a:p>
        </p:txBody>
      </p:sp>
      <p:pic>
        <p:nvPicPr>
          <p:cNvPr id="4" name="Picture 2" descr="Какую лицензию TeamViewer выбрать? - volmax.kz">
            <a:extLst>
              <a:ext uri="{FF2B5EF4-FFF2-40B4-BE49-F238E27FC236}">
                <a16:creationId xmlns:a16="http://schemas.microsoft.com/office/drawing/2014/main" id="{D1787856-4BCA-427D-972E-6F725B89DA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510086"/>
            <a:ext cx="3543300" cy="14954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Приложения в Google Play – TeamViewer-удалённый доступ">
            <a:extLst>
              <a:ext uri="{FF2B5EF4-FFF2-40B4-BE49-F238E27FC236}">
                <a16:creationId xmlns:a16="http://schemas.microsoft.com/office/drawing/2014/main" id="{684E66CA-FFE2-4B17-9C7C-4117B00BEB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510087"/>
            <a:ext cx="3057525"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984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buFont typeface="Arial" charset="0"/>
              <a:buNone/>
            </a:pPr>
            <a:endParaRPr lang="kk-KZ" dirty="0"/>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err="1">
                <a:solidFill>
                  <a:srgbClr val="002060"/>
                </a:solidFill>
                <a:latin typeface="Times New Roman" pitchFamily="18" charset="0"/>
              </a:rPr>
              <a:t>Практикалы</a:t>
            </a:r>
            <a:r>
              <a:rPr lang="kk-KZ" sz="3200" b="1" dirty="0">
                <a:solidFill>
                  <a:srgbClr val="002060"/>
                </a:solidFill>
                <a:latin typeface="Times New Roman" pitchFamily="18" charset="0"/>
              </a:rPr>
              <a:t>қ сабақтарға</a:t>
            </a:r>
            <a:br>
              <a:rPr lang="kk-KZ" sz="3200" b="1" dirty="0">
                <a:solidFill>
                  <a:srgbClr val="002060"/>
                </a:solidFill>
                <a:latin typeface="Times New Roman" pitchFamily="18" charset="0"/>
              </a:rPr>
            </a:br>
            <a:r>
              <a:rPr lang="kk-KZ" sz="3200" b="1" dirty="0">
                <a:solidFill>
                  <a:srgbClr val="002060"/>
                </a:solidFill>
                <a:latin typeface="Times New Roman" pitchFamily="18" charset="0"/>
              </a:rPr>
              <a:t>Кросплатформалы</a:t>
            </a:r>
            <a:r>
              <a:rPr lang="kk-KZ" dirty="0"/>
              <a:t> </a:t>
            </a:r>
            <a:r>
              <a:rPr lang="kk-KZ" sz="3200" b="1" dirty="0">
                <a:solidFill>
                  <a:srgbClr val="002060"/>
                </a:solidFill>
                <a:latin typeface="Times New Roman" pitchFamily="18" charset="0"/>
              </a:rPr>
              <a:t>қосымшалар құру</a:t>
            </a:r>
            <a:endParaRPr lang="ru-RU" sz="3200" b="1" dirty="0">
              <a:solidFill>
                <a:srgbClr val="002060"/>
              </a:solidFill>
              <a:latin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kk-KZ" sz="3000" dirty="0">
                <a:solidFill>
                  <a:schemeClr val="tx2">
                    <a:lumMod val="75000"/>
                  </a:schemeClr>
                </a:solidFill>
              </a:rPr>
              <a:t>1. Android-пен RAD Studio XE7 (Delphi, C++ Builder) ортасын баптау</a:t>
            </a:r>
            <a:endParaRPr lang="ru-RU" sz="3000" dirty="0">
              <a:solidFill>
                <a:schemeClr val="tx2">
                  <a:lumMod val="75000"/>
                </a:schemeClr>
              </a:solidFill>
            </a:endParaRPr>
          </a:p>
          <a:p>
            <a:pPr marL="0" indent="0">
              <a:buNone/>
            </a:pPr>
            <a:r>
              <a:rPr lang="kk-KZ" sz="3000" dirty="0">
                <a:solidFill>
                  <a:schemeClr val="tx2">
                    <a:lumMod val="75000"/>
                  </a:schemeClr>
                </a:solidFill>
              </a:rPr>
              <a:t>2. Компьютерге құрылғының драйверін орнату</a:t>
            </a:r>
            <a:endParaRPr lang="ru-RU" sz="3000" dirty="0">
              <a:solidFill>
                <a:schemeClr val="tx2">
                  <a:lumMod val="75000"/>
                </a:schemeClr>
              </a:solidFill>
            </a:endParaRPr>
          </a:p>
          <a:p>
            <a:pPr marL="0" indent="0">
              <a:buNone/>
            </a:pPr>
            <a:r>
              <a:rPr lang="kk-KZ" sz="3000" dirty="0">
                <a:solidFill>
                  <a:schemeClr val="tx2">
                    <a:lumMod val="75000"/>
                  </a:schemeClr>
                </a:solidFill>
              </a:rPr>
              <a:t>3.USB  отладкасын рұқсатын ету</a:t>
            </a:r>
            <a:endParaRPr lang="ru-RU" sz="3000" dirty="0">
              <a:solidFill>
                <a:schemeClr val="tx2">
                  <a:lumMod val="75000"/>
                </a:schemeClr>
              </a:solidFill>
            </a:endParaRPr>
          </a:p>
          <a:p>
            <a:pPr marL="0" indent="0">
              <a:buNone/>
            </a:pPr>
            <a:r>
              <a:rPr lang="kk-KZ" sz="3000" dirty="0">
                <a:solidFill>
                  <a:schemeClr val="tx2">
                    <a:lumMod val="75000"/>
                  </a:schemeClr>
                </a:solidFill>
              </a:rPr>
              <a:t>4. RAD Studio ортасын жүктеу</a:t>
            </a:r>
            <a:endParaRPr lang="ru-RU" sz="3000" dirty="0">
              <a:solidFill>
                <a:schemeClr val="tx2">
                  <a:lumMod val="75000"/>
                </a:schemeClr>
              </a:solidFill>
            </a:endParaRPr>
          </a:p>
        </p:txBody>
      </p:sp>
    </p:spTree>
    <p:extLst>
      <p:ext uri="{BB962C8B-B14F-4D97-AF65-F5344CB8AC3E}">
        <p14:creationId xmlns:p14="http://schemas.microsoft.com/office/powerpoint/2010/main" val="14348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1C8EA5-2911-45C0-BEB6-527B394E761B}"/>
              </a:ext>
            </a:extLst>
          </p:cNvPr>
          <p:cNvSpPr>
            <a:spLocks noGrp="1"/>
          </p:cNvSpPr>
          <p:nvPr>
            <p:ph type="title"/>
          </p:nvPr>
        </p:nvSpPr>
        <p:spPr>
          <a:xfrm>
            <a:off x="611560" y="753334"/>
            <a:ext cx="8229600" cy="1143000"/>
          </a:xfrm>
        </p:spPr>
        <p:txBody>
          <a:bodyPr>
            <a:normAutofit fontScale="90000"/>
          </a:bodyPr>
          <a:lstStyle/>
          <a:p>
            <a:r>
              <a:rPr lang="kk-KZ" b="1" dirty="0">
                <a:latin typeface="Times New Roman" panose="02020603050405020304" pitchFamily="18" charset="0"/>
                <a:ea typeface="Calibri" panose="020F0502020204030204" pitchFamily="34" charset="0"/>
                <a:cs typeface="Times New Roman" panose="02020603050405020304" pitchFamily="18" charset="0"/>
              </a:rPr>
              <a:t>Қолданылған әдебиеттер</a:t>
            </a:r>
            <a:br>
              <a:rPr lang="kk-KZ" dirty="0">
                <a:latin typeface="Calibri" panose="020F0502020204030204" pitchFamily="34" charset="0"/>
                <a:ea typeface="Calibri" panose="020F0502020204030204" pitchFamily="34" charset="0"/>
                <a:cs typeface="Times New Roman" panose="02020603050405020304" pitchFamily="18" charset="0"/>
              </a:rPr>
            </a:br>
            <a:endParaRPr lang="kk-KZ" dirty="0"/>
          </a:p>
        </p:txBody>
      </p:sp>
      <p:sp>
        <p:nvSpPr>
          <p:cNvPr id="3" name="Объект 2">
            <a:extLst>
              <a:ext uri="{FF2B5EF4-FFF2-40B4-BE49-F238E27FC236}">
                <a16:creationId xmlns:a16="http://schemas.microsoft.com/office/drawing/2014/main" id="{49EE6F8F-8C9C-4369-8FAE-0FC4BEF1F857}"/>
              </a:ext>
            </a:extLst>
          </p:cNvPr>
          <p:cNvSpPr>
            <a:spLocks noGrp="1"/>
          </p:cNvSpPr>
          <p:nvPr>
            <p:ph idx="1"/>
          </p:nvPr>
        </p:nvSpPr>
        <p:spPr>
          <a:xfrm>
            <a:off x="457200" y="2332037"/>
            <a:ext cx="8229600" cy="3185195"/>
          </a:xfrm>
        </p:spPr>
        <p:txBody>
          <a:bodyPr/>
          <a:lstStyle/>
          <a:p>
            <a:pPr marL="342900" lvl="0" indent="-342900" algn="just">
              <a:buFont typeface="+mj-lt"/>
              <a:buAutoNum type="arabicPeriod"/>
            </a:pPr>
            <a:r>
              <a:rPr lang="ru-RU" sz="1800" dirty="0" err="1">
                <a:latin typeface="Times New Roman" panose="02020603050405020304" pitchFamily="18" charset="0"/>
                <a:cs typeface="Times New Roman" panose="02020603050405020304" pitchFamily="18" charset="0"/>
              </a:rPr>
              <a:t>Қазақстан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Республикасы</a:t>
            </a:r>
            <a:r>
              <a:rPr lang="ru-RU" sz="1800" dirty="0">
                <a:latin typeface="Times New Roman" panose="02020603050405020304" pitchFamily="18" charset="0"/>
                <a:cs typeface="Times New Roman" panose="02020603050405020304" pitchFamily="18" charset="0"/>
              </a:rPr>
              <a:t> Премьер- </a:t>
            </a:r>
            <a:r>
              <a:rPr lang="ru-RU" sz="1800" dirty="0" err="1">
                <a:latin typeface="Times New Roman" panose="02020603050405020304" pitchFamily="18" charset="0"/>
                <a:cs typeface="Times New Roman" panose="02020603050405020304" pitchFamily="18" charset="0"/>
              </a:rPr>
              <a:t>Министрінің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ресми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ақпараттық</a:t>
            </a:r>
            <a:r>
              <a:rPr lang="ru-RU" sz="1800" dirty="0">
                <a:latin typeface="Times New Roman" panose="02020603050405020304" pitchFamily="18" charset="0"/>
                <a:cs typeface="Times New Roman" panose="02020603050405020304" pitchFamily="18" charset="0"/>
              </a:rPr>
              <a:t> ресурсы</a:t>
            </a:r>
            <a:r>
              <a:rPr lang="kk-KZ" sz="1800" dirty="0">
                <a:latin typeface="Times New Roman" panose="02020603050405020304" pitchFamily="18" charset="0"/>
                <a:cs typeface="Times New Roman" panose="02020603050405020304" pitchFamily="18" charset="0"/>
              </a:rPr>
              <a:t>: [Электронды ресурс] </a:t>
            </a:r>
            <a:r>
              <a:rPr lang="en-US" sz="1800" dirty="0">
                <a:latin typeface="Times New Roman" panose="02020603050405020304" pitchFamily="18" charset="0"/>
                <a:cs typeface="Times New Roman" panose="02020603050405020304" pitchFamily="18" charset="0"/>
              </a:rPr>
              <a:t>https</a:t>
            </a:r>
            <a:r>
              <a:rPr lang="ru-RU"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primeminister</a:t>
            </a:r>
            <a:r>
              <a:rPr lang="ru-RU"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kz</a:t>
            </a:r>
            <a:r>
              <a:rPr lang="en-US" sz="1800"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a:t>
            </a:r>
            <a:r>
              <a:rPr lang="ru-RU" sz="1800" dirty="0" err="1">
                <a:latin typeface="Times New Roman" panose="02020603050405020304" pitchFamily="18" charset="0"/>
                <a:cs typeface="Times New Roman" panose="02020603050405020304" pitchFamily="18" charset="0"/>
              </a:rPr>
              <a:t>Қаралған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күні</a:t>
            </a:r>
            <a:r>
              <a:rPr lang="ru-RU" sz="1800" dirty="0">
                <a:latin typeface="Times New Roman" panose="02020603050405020304" pitchFamily="18" charset="0"/>
                <a:cs typeface="Times New Roman" panose="02020603050405020304" pitchFamily="18" charset="0"/>
              </a:rPr>
              <a:t>: 02.06.20</a:t>
            </a:r>
            <a:r>
              <a:rPr lang="en-US" sz="1800" dirty="0">
                <a:latin typeface="Times New Roman" panose="02020603050405020304" pitchFamily="18" charset="0"/>
                <a:cs typeface="Times New Roman" panose="02020603050405020304" pitchFamily="18" charset="0"/>
              </a:rPr>
              <a:t>19)</a:t>
            </a:r>
            <a:endParaRPr lang="kk-KZ" sz="1800" dirty="0">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ru-RU" sz="1800" dirty="0">
                <a:latin typeface="Times New Roman" panose="02020603050405020304" pitchFamily="18" charset="0"/>
                <a:cs typeface="Times New Roman" panose="02020603050405020304" pitchFamily="18" charset="0"/>
              </a:rPr>
              <a:t>Об утверждении Государственной программы "Цифровой Казахстан" Постановление Правительства Республики Казахстан от 12 декабря 2017 года № 827. </a:t>
            </a:r>
            <a:r>
              <a:rPr lang="kk-KZ" sz="1800" dirty="0">
                <a:latin typeface="Times New Roman" panose="02020603050405020304" pitchFamily="18" charset="0"/>
                <a:cs typeface="Times New Roman" panose="02020603050405020304" pitchFamily="18" charset="0"/>
              </a:rPr>
              <a:t>[Электронды ресурс] </a:t>
            </a:r>
            <a:r>
              <a:rPr lang="en-US" sz="1800" dirty="0">
                <a:latin typeface="Times New Roman" panose="02020603050405020304" pitchFamily="18" charset="0"/>
                <a:cs typeface="Times New Roman" panose="02020603050405020304" pitchFamily="18" charset="0"/>
              </a:rPr>
              <a:t>http</a:t>
            </a:r>
            <a:r>
              <a:rPr lang="ru-RU"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adilet</a:t>
            </a:r>
            <a:r>
              <a:rPr lang="ru-RU"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zan</a:t>
            </a:r>
            <a:r>
              <a:rPr lang="ru-RU"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kz</a:t>
            </a:r>
            <a:r>
              <a:rPr lang="ru-RU"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rus</a:t>
            </a:r>
            <a:r>
              <a:rPr lang="en-US" sz="1800"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a:t>
            </a:r>
            <a:r>
              <a:rPr lang="ru-RU" sz="1800" dirty="0" err="1">
                <a:latin typeface="Times New Roman" panose="02020603050405020304" pitchFamily="18" charset="0"/>
                <a:cs typeface="Times New Roman" panose="02020603050405020304" pitchFamily="18" charset="0"/>
              </a:rPr>
              <a:t>Қаралған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күні</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12</a:t>
            </a:r>
            <a:r>
              <a:rPr lang="ru-RU" sz="1800" dirty="0">
                <a:latin typeface="Times New Roman" panose="02020603050405020304" pitchFamily="18" charset="0"/>
                <a:cs typeface="Times New Roman" panose="02020603050405020304" pitchFamily="18" charset="0"/>
              </a:rPr>
              <a:t>.0</a:t>
            </a:r>
            <a:r>
              <a:rPr lang="kk-KZ" sz="1800" dirty="0">
                <a:latin typeface="Times New Roman" panose="02020603050405020304" pitchFamily="18" charset="0"/>
                <a:cs typeface="Times New Roman" panose="02020603050405020304" pitchFamily="18" charset="0"/>
              </a:rPr>
              <a:t>1</a:t>
            </a:r>
            <a:r>
              <a:rPr lang="ru-RU" sz="1800" dirty="0">
                <a:latin typeface="Times New Roman" panose="02020603050405020304" pitchFamily="18" charset="0"/>
                <a:cs typeface="Times New Roman" panose="02020603050405020304" pitchFamily="18" charset="0"/>
              </a:rPr>
              <a:t>.20</a:t>
            </a:r>
            <a:r>
              <a:rPr lang="en-US" sz="1800" dirty="0">
                <a:latin typeface="Times New Roman" panose="02020603050405020304" pitchFamily="18" charset="0"/>
                <a:cs typeface="Times New Roman" panose="02020603050405020304" pitchFamily="18" charset="0"/>
              </a:rPr>
              <a:t>19</a:t>
            </a:r>
            <a:r>
              <a:rPr lang="kk-KZ" sz="1800" dirty="0">
                <a:latin typeface="Times New Roman" panose="02020603050405020304" pitchFamily="18" charset="0"/>
                <a:cs typeface="Times New Roman" panose="02020603050405020304" pitchFamily="18" charset="0"/>
              </a:rPr>
              <a:t>)</a:t>
            </a:r>
          </a:p>
          <a:p>
            <a:pPr marL="342900" lvl="0" indent="-342900" algn="just">
              <a:lnSpc>
                <a:spcPct val="115000"/>
              </a:lnSpc>
              <a:buFont typeface="+mj-lt"/>
              <a:buAutoNum type="arabicPeriod"/>
            </a:pPr>
            <a:r>
              <a:rPr lang="kk-KZ" sz="1800" dirty="0">
                <a:latin typeface="Times New Roman" panose="02020603050405020304" pitchFamily="18" charset="0"/>
                <a:cs typeface="Times New Roman" panose="02020603050405020304" pitchFamily="18" charset="0"/>
              </a:rPr>
              <a:t>Карелхан Н.,  Серік М.,   Альжанов А.К.  RadStudio ортасында программалау мен параллель есептеулер. Алматы: ССК, 2017ж, -168 б.</a:t>
            </a:r>
          </a:p>
          <a:p>
            <a:pPr marL="342900" lvl="0" indent="-342900" algn="just">
              <a:lnSpc>
                <a:spcPct val="115000"/>
              </a:lnSpc>
              <a:spcAft>
                <a:spcPts val="1000"/>
              </a:spcAft>
              <a:buFont typeface="+mj-lt"/>
              <a:buAutoNum type="arabicPeriod"/>
            </a:pPr>
            <a:r>
              <a:rPr lang="kk-KZ" sz="1800" dirty="0">
                <a:latin typeface="Times New Roman" panose="02020603050405020304" pitchFamily="18" charset="0"/>
                <a:cs typeface="Times New Roman" panose="02020603050405020304" pitchFamily="18" charset="0"/>
              </a:rPr>
              <a:t>Жақыпбекова Г.Т.Flash-те мультимедиалық технологияларының негіздері [Текст] : оқу құралы. Қазақстан Республикасы Білім және ғылым министрлігі. - Алматы : ССК, 2019</a:t>
            </a:r>
            <a:endParaRPr lang="kk-KZ" dirty="0"/>
          </a:p>
        </p:txBody>
      </p:sp>
    </p:spTree>
    <p:extLst>
      <p:ext uri="{BB962C8B-B14F-4D97-AF65-F5344CB8AC3E}">
        <p14:creationId xmlns:p14="http://schemas.microsoft.com/office/powerpoint/2010/main" val="6780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85C805F-1EC0-44AD-9629-1B425A385AFF}"/>
              </a:ext>
            </a:extLst>
          </p:cNvPr>
          <p:cNvSpPr>
            <a:spLocks noGrp="1"/>
          </p:cNvSpPr>
          <p:nvPr>
            <p:ph idx="1"/>
          </p:nvPr>
        </p:nvSpPr>
        <p:spPr>
          <a:xfrm>
            <a:off x="457200" y="548680"/>
            <a:ext cx="8229600" cy="5577483"/>
          </a:xfrm>
        </p:spPr>
        <p:txBody>
          <a:bodyPr>
            <a:normAutofit fontScale="92500" lnSpcReduction="20000"/>
          </a:bodyPr>
          <a:lstStyle/>
          <a:p>
            <a:pPr marL="0" indent="0" algn="just">
              <a:buNone/>
            </a:pPr>
            <a:r>
              <a:rPr lang="en-US" sz="1800" dirty="0">
                <a:solidFill>
                  <a:schemeClr val="tx2">
                    <a:lumMod val="75000"/>
                  </a:schemeClr>
                </a:solidFill>
                <a:latin typeface="Times New Roman" panose="02020603050405020304" pitchFamily="18" charset="0"/>
                <a:cs typeface="Times New Roman" panose="02020603050405020304" pitchFamily="18" charset="0"/>
              </a:rPr>
              <a:t>	</a:t>
            </a:r>
            <a:r>
              <a:rPr lang="kk-KZ" sz="1800" dirty="0">
                <a:solidFill>
                  <a:schemeClr val="tx2">
                    <a:lumMod val="75000"/>
                  </a:schemeClr>
                </a:solidFill>
                <a:latin typeface="Times New Roman" panose="02020603050405020304" pitchFamily="18" charset="0"/>
                <a:cs typeface="Times New Roman" panose="02020603050405020304" pitchFamily="18" charset="0"/>
              </a:rPr>
              <a:t>Цифрландыру ұлттық экономиканың қозғаушы күші және тұрақты жұмыс орындарын құрушы бола алады [1]. Цифрландыруды дамыту жағдайында маңызды жетістіктерге жету үшін АКТ, білім, білік және дағдысы қалыптасқан сауатты жастар қажет. Бұл қасиеттердің барлығы алдымен бастауыш және орта білім беретін мектептерде қалыптасады. Қазіргі таңда мұғалімдерден пәндерді жоғары деңгейде заманауи технологияларды қолданып оқыту талап етіледі. Сондықтан АКТ қолдану маңыздылығы мектептің әрбір болашақ түлегін жан-жақты дайындау үшін арта түседі. Қазіргі заманның оқушылары АКТ заманауи  мүмкіндіктерін оқу процесінде қолданудың нәтижесін көріп, болашақта қолдана алуы керек.</a:t>
            </a:r>
          </a:p>
          <a:p>
            <a:pPr marL="0" indent="0" algn="just">
              <a:buNone/>
            </a:pPr>
            <a:r>
              <a:rPr lang="en-US" sz="1800" dirty="0">
                <a:solidFill>
                  <a:schemeClr val="tx2">
                    <a:lumMod val="75000"/>
                  </a:schemeClr>
                </a:solidFill>
                <a:latin typeface="Times New Roman" panose="02020603050405020304" pitchFamily="18" charset="0"/>
                <a:cs typeface="Times New Roman" panose="02020603050405020304" pitchFamily="18" charset="0"/>
              </a:rPr>
              <a:t>	</a:t>
            </a:r>
          </a:p>
          <a:p>
            <a:pPr marL="0" indent="0" algn="just">
              <a:buNone/>
            </a:pPr>
            <a:r>
              <a:rPr lang="en-US" sz="1800" dirty="0">
                <a:solidFill>
                  <a:schemeClr val="tx2">
                    <a:lumMod val="75000"/>
                  </a:schemeClr>
                </a:solidFill>
                <a:latin typeface="Times New Roman" panose="02020603050405020304" pitchFamily="18" charset="0"/>
                <a:cs typeface="Times New Roman" panose="02020603050405020304" pitchFamily="18" charset="0"/>
              </a:rPr>
              <a:t>	</a:t>
            </a:r>
            <a:r>
              <a:rPr lang="kk-KZ" sz="1800" dirty="0">
                <a:solidFill>
                  <a:schemeClr val="tx2">
                    <a:lumMod val="75000"/>
                  </a:schemeClr>
                </a:solidFill>
                <a:latin typeface="Times New Roman" panose="02020603050405020304" pitchFamily="18" charset="0"/>
                <a:cs typeface="Times New Roman" panose="02020603050405020304" pitchFamily="18" charset="0"/>
              </a:rPr>
              <a:t>АКТ мүмкіндіктерін оқу процесінде қолдануды дамытудың жалпы бағдары Қазақстан Республикасының білім беруді дамытуға бағытталған мемлекеттік бағдарламаларында көрсетілген. Ондағы басты мақсат жалпы білім беретін мектептерде Қазақстан Республикасының зияткерлік, дене және рухани тұрғысынан дамыған азаматын қалыптастыру, оның физикалық құбылмалы әлемде әлеуметтік бейімделуін қамтамасыз ететін білім алудағы қажеттіліктерін қанағаттандыру болып табылады. </a:t>
            </a:r>
          </a:p>
          <a:p>
            <a:pPr marL="0" indent="0" algn="just">
              <a:buNone/>
            </a:pPr>
            <a:endParaRPr lang="kk-KZ" sz="1800" dirty="0">
              <a:solidFill>
                <a:schemeClr val="tx2">
                  <a:lumMod val="75000"/>
                </a:schemeClr>
              </a:solidFill>
              <a:latin typeface="Times New Roman" panose="02020603050405020304" pitchFamily="18" charset="0"/>
              <a:cs typeface="Times New Roman" panose="02020603050405020304" pitchFamily="18" charset="0"/>
            </a:endParaRPr>
          </a:p>
          <a:p>
            <a:pPr marL="0" indent="0" algn="just">
              <a:buNone/>
            </a:pPr>
            <a:r>
              <a:rPr lang="kk-KZ" sz="1800" dirty="0">
                <a:solidFill>
                  <a:schemeClr val="tx2">
                    <a:lumMod val="75000"/>
                  </a:schemeClr>
                </a:solidFill>
                <a:latin typeface="Times New Roman" panose="02020603050405020304" pitchFamily="18" charset="0"/>
                <a:cs typeface="Times New Roman" panose="02020603050405020304" pitchFamily="18" charset="0"/>
              </a:rPr>
              <a:t>	Қазақстан Республикасының "Цифрлық Қазақстан" мемлекеттік бағдарламасында оқу орындарында STEM элементтерін (робототехника, виртуалды шындықты, 3D принтинг және басқаларды) ескере отырып, бағдарламалау тілдерін қайта қарау арқылы орта білім беруге арналған жұмыс бағдарламаларын өзектілендіру мәселесі қарастырылған [2]. Бұл электронды оқытудың қазіргі таңда өзекті мәселе екендігін айқындайды.</a:t>
            </a:r>
          </a:p>
          <a:p>
            <a:pPr marL="0" indent="0" algn="just">
              <a:buNone/>
            </a:pPr>
            <a:endParaRPr lang="kk-KZ" sz="1800" dirty="0">
              <a:solidFill>
                <a:schemeClr val="tx2">
                  <a:lumMod val="75000"/>
                </a:schemeClr>
              </a:solidFill>
              <a:latin typeface="Times New Roman" panose="02020603050405020304" pitchFamily="18" charset="0"/>
              <a:cs typeface="Times New Roman" panose="02020603050405020304" pitchFamily="18" charset="0"/>
            </a:endParaRPr>
          </a:p>
          <a:p>
            <a:endParaRPr lang="kk-KZ" dirty="0"/>
          </a:p>
        </p:txBody>
      </p:sp>
    </p:spTree>
    <p:extLst>
      <p:ext uri="{BB962C8B-B14F-4D97-AF65-F5344CB8AC3E}">
        <p14:creationId xmlns:p14="http://schemas.microsoft.com/office/powerpoint/2010/main" val="316168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What is elearning? - YouTube">
            <a:extLst>
              <a:ext uri="{FF2B5EF4-FFF2-40B4-BE49-F238E27FC236}">
                <a16:creationId xmlns:a16="http://schemas.microsoft.com/office/drawing/2014/main" id="{580AFDF8-329C-4BCF-81D0-85A87A23155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99592" y="909591"/>
            <a:ext cx="7344816" cy="439248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DEDCA3F-A0A2-4C0E-A49A-52783444C5ED}"/>
              </a:ext>
            </a:extLst>
          </p:cNvPr>
          <p:cNvSpPr txBox="1"/>
          <p:nvPr/>
        </p:nvSpPr>
        <p:spPr>
          <a:xfrm>
            <a:off x="2915816" y="5589240"/>
            <a:ext cx="5652120" cy="215444"/>
          </a:xfrm>
          <a:prstGeom prst="rect">
            <a:avLst/>
          </a:prstGeom>
          <a:noFill/>
        </p:spPr>
        <p:txBody>
          <a:bodyPr wrap="square">
            <a:spAutoFit/>
          </a:bodyPr>
          <a:lstStyle/>
          <a:p>
            <a:pPr algn="r"/>
            <a:r>
              <a:rPr lang="en-US" sz="800" dirty="0"/>
              <a:t>https://www.youtube.com/watch?v=gQ6_pEQZsVE</a:t>
            </a:r>
            <a:endParaRPr lang="kk-KZ" sz="800" dirty="0"/>
          </a:p>
        </p:txBody>
      </p:sp>
    </p:spTree>
    <p:extLst>
      <p:ext uri="{BB962C8B-B14F-4D97-AF65-F5344CB8AC3E}">
        <p14:creationId xmlns:p14="http://schemas.microsoft.com/office/powerpoint/2010/main" val="391573117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467544" y="188640"/>
            <a:ext cx="8424936" cy="6336703"/>
          </a:xfrm>
        </p:spPr>
        <p:txBody>
          <a:bodyPr>
            <a:noAutofit/>
          </a:bodyPr>
          <a:lstStyle/>
          <a:p>
            <a:pPr algn="just">
              <a:lnSpc>
                <a:spcPct val="115000"/>
              </a:lnSpc>
              <a:spcAft>
                <a:spcPts val="1000"/>
              </a:spcAft>
            </a:pPr>
            <a:br>
              <a:rPr lang="kk-KZ" sz="2200" b="1" dirty="0">
                <a:solidFill>
                  <a:srgbClr val="002060"/>
                </a:solidFill>
                <a:latin typeface="Times New Roman" pitchFamily="18" charset="0"/>
              </a:rPr>
            </a:br>
            <a:r>
              <a:rPr lang="kk-KZ" sz="2200" b="1" dirty="0">
                <a:solidFill>
                  <a:srgbClr val="002060"/>
                </a:solidFill>
                <a:latin typeface="Times New Roman" pitchFamily="18" charset="0"/>
              </a:rPr>
              <a:t>	</a:t>
            </a:r>
            <a:r>
              <a:rPr lang="kk-KZ" sz="180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Е-Learning – бұл оқу үрдісін ұйымдастырудағы халықаралық стандарттар мен принциптерін қолдайтын, барлық заманауи талаптарға сәйкес келетін, электронды және қашықтықтан оқыту.</a:t>
            </a:r>
            <a:br>
              <a:rPr lang="kk-KZ" sz="18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kk-KZ" sz="180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Оқытудың аталмыш жүйесі білім беру саласын түбегейлі өзгертеді. Яғни, мұғалім мен оқушының арасындағы байланыс өзгереді. Мәселен, «мұғалім ақпараттық коммуникациялық техникалармен қаншалықты жұмыс істей алады, ұстаз бен оқушының арасындағы байланыс өзгере ме?» деген сұрақтарға жауап аламыз.</a:t>
            </a:r>
            <a:br>
              <a:rPr lang="en-US" sz="180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Ақпараттық технологиялардың арқасында сабақ беру әдісі жаңаланып, білім беру үрдісіне қатысушылардың міндеті өзгереді. Электронды оқыту жүйесі ұстаздарға білім берудегі жаңа бағытты үйретеді. Оның үстіне, Қазақстанда электронды оқыту жүйесін енгізу арқылы ЮНЕСКО-ның «барлығына қолжетімді білім беру» және «бүкіл өмір бойына білім алу» сияқты ХХІ ғасырдағы білім беру негізі жүзеге асырылады. Электронды оқыту жүйесі - білім берудің барлық деңгейін қамтитын жалпыжүйелік әдістемені айқындайтын бірден-бір жаңа бағыт. Сондықтан электронды оқыту жүйесінің бүгінгі білім беру саласына берері мол.</a:t>
            </a:r>
            <a:br>
              <a:rPr lang="kk-KZ" sz="18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ru-RU" sz="2200" dirty="0">
                <a:solidFill>
                  <a:schemeClr val="tx2">
                    <a:lumMod val="75000"/>
                  </a:schemeClr>
                </a:solidFill>
              </a:rPr>
            </a:br>
            <a:br>
              <a:rPr lang="ru-RU" sz="2200" dirty="0"/>
            </a:br>
            <a:endParaRPr lang="ru-RU" sz="2200" dirty="0">
              <a:solidFill>
                <a:srgbClr val="002060"/>
              </a:solidFill>
              <a:latin typeface="Times New Roman" pitchFamily="18" charset="0"/>
            </a:endParaRPr>
          </a:p>
        </p:txBody>
      </p:sp>
    </p:spTree>
    <p:extLst>
      <p:ext uri="{BB962C8B-B14F-4D97-AF65-F5344CB8AC3E}">
        <p14:creationId xmlns:p14="http://schemas.microsoft.com/office/powerpoint/2010/main" val="242362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76664"/>
          </a:xfrm>
        </p:spPr>
        <p:txBody>
          <a:bodyPr>
            <a:noAutofit/>
          </a:bodyPr>
          <a:lstStyle/>
          <a:p>
            <a:pPr algn="just">
              <a:lnSpc>
                <a:spcPct val="115000"/>
              </a:lnSpc>
              <a:spcAft>
                <a:spcPts val="1000"/>
              </a:spcAft>
            </a:pPr>
            <a:r>
              <a:rPr lang="kk-KZ" sz="2400" dirty="0">
                <a:solidFill>
                  <a:srgbClr val="002060"/>
                </a:solidFill>
                <a:latin typeface="Times New Roman" pitchFamily="18" charset="0"/>
                <a:ea typeface="+mj-ea"/>
                <a:cs typeface="+mj-cs"/>
              </a:rPr>
              <a:t>	</a:t>
            </a:r>
            <a:r>
              <a:rPr lang="kk-KZ" sz="1800" dirty="0">
                <a:solidFill>
                  <a:schemeClr val="tx2">
                    <a:lumMod val="75000"/>
                  </a:schemeClr>
                </a:solidFill>
                <a:latin typeface="Times New Roman" panose="02020603050405020304" pitchFamily="18" charset="0"/>
                <a:cs typeface="Times New Roman" panose="02020603050405020304" pitchFamily="18" charset="0"/>
              </a:rPr>
              <a:t>Қазіргі таңда E-learning электронды білім беру көп елдердің білім жүйесіне қарқынды еңгізіліп отырған  оқытудың озық формаларының бірі болып келе жатыр. Қазақстан Республикасында электронды оқыту білім жүйесінің инновациялық дамуының басты бағыттарының бірі болып есептеледі.  Әлемдік тәжірибелердің көрсеткіштері бойынша е-learning жүйесі білім беруді модернизациялаудың басты құралдарының бірі екендігін айқындайды. Электронды білім беру кеңауқымды жобасының жүзеге асуы Қазақстан Республикасының білім беру жүйесінің ақпараттандыру мақсатына үлкен жол ашпақ.</a:t>
            </a:r>
          </a:p>
          <a:p>
            <a:pPr marL="342900" lvl="1" indent="-342900" algn="just">
              <a:lnSpc>
                <a:spcPct val="115000"/>
              </a:lnSpc>
              <a:spcAft>
                <a:spcPts val="1000"/>
              </a:spcAft>
              <a:buFont typeface="Arial" pitchFamily="34" charset="0"/>
              <a:buChar char="•"/>
            </a:pPr>
            <a:r>
              <a:rPr lang="en-US" sz="1800" dirty="0">
                <a:solidFill>
                  <a:schemeClr val="tx2">
                    <a:lumMod val="75000"/>
                  </a:schemeClr>
                </a:solidFill>
                <a:latin typeface="Times New Roman" panose="02020603050405020304" pitchFamily="18" charset="0"/>
                <a:cs typeface="Times New Roman" panose="02020603050405020304" pitchFamily="18" charset="0"/>
              </a:rPr>
              <a:t>        </a:t>
            </a:r>
            <a:r>
              <a:rPr lang="kk-KZ" sz="1800" dirty="0">
                <a:solidFill>
                  <a:schemeClr val="tx2">
                    <a:lumMod val="75000"/>
                  </a:schemeClr>
                </a:solidFill>
                <a:latin typeface="Times New Roman" panose="02020603050405020304" pitchFamily="18" charset="0"/>
                <a:cs typeface="Times New Roman" panose="02020603050405020304" pitchFamily="18" charset="0"/>
              </a:rPr>
              <a:t>Алғаш  «Е-learning» жобасы базасында электрондық оқыту жүйесін одан әрі дамыту және енгізу тұжырымдамасын әзірлеу жөніндегі жұмыс тобын құру туралы Қазақстан  Республикасы  Білім және ғылым министрінің 2013 жылғы жоба болған. 2016 қайта дамыту туралы да жоба құрастырылған.</a:t>
            </a:r>
            <a:endParaRPr lang="en-US" sz="1800" dirty="0">
              <a:solidFill>
                <a:schemeClr val="tx2">
                  <a:lumMod val="75000"/>
                </a:schemeClr>
              </a:solidFill>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1800" dirty="0">
                <a:solidFill>
                  <a:schemeClr val="tx2">
                    <a:lumMod val="75000"/>
                  </a:schemeClr>
                </a:solidFill>
                <a:latin typeface="Times New Roman" panose="02020603050405020304" pitchFamily="18" charset="0"/>
                <a:cs typeface="Times New Roman" panose="02020603050405020304" pitchFamily="18" charset="0"/>
              </a:rPr>
              <a:t>        </a:t>
            </a:r>
            <a:r>
              <a:rPr lang="kk-KZ" sz="1800" dirty="0">
                <a:solidFill>
                  <a:schemeClr val="tx2">
                    <a:lumMod val="75000"/>
                  </a:schemeClr>
                </a:solidFill>
                <a:latin typeface="Times New Roman" panose="02020603050405020304" pitchFamily="18" charset="0"/>
                <a:cs typeface="Times New Roman" panose="02020603050405020304" pitchFamily="18" charset="0"/>
              </a:rPr>
              <a:t>E-learning (қысқаша ағылш. Electronic Learning) — электронды оқыту жүйесі, электронды оқыту, қашықтықтан оқыту, компьютерді қолдана отырып оқыту, желілік оқыту, виртуалды оқыту, ақпараттық, электрондық технологиялардың көмегімен оқыту сияқты терминдердің синонимі. </a:t>
            </a:r>
          </a:p>
          <a:p>
            <a:pPr algn="just">
              <a:lnSpc>
                <a:spcPct val="115000"/>
              </a:lnSpc>
              <a:spcAft>
                <a:spcPts val="1000"/>
              </a:spcAft>
            </a:pP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br>
              <a:rPr lang="ru-RU" sz="2400" dirty="0">
                <a:solidFill>
                  <a:srgbClr val="002060"/>
                </a:solidFill>
                <a:latin typeface="Times New Roman" pitchFamily="18" charset="0"/>
                <a:ea typeface="+mj-ea"/>
                <a:cs typeface="+mj-cs"/>
              </a:rPr>
            </a:br>
            <a:endParaRPr lang="ru-RU" sz="2400" dirty="0">
              <a:solidFill>
                <a:srgbClr val="002060"/>
              </a:solidFill>
              <a:latin typeface="Times New Roman" pitchFamily="18" charset="0"/>
              <a:ea typeface="+mj-ea"/>
              <a:cs typeface="+mj-cs"/>
            </a:endParaRPr>
          </a:p>
        </p:txBody>
      </p:sp>
    </p:spTree>
    <p:extLst>
      <p:ext uri="{BB962C8B-B14F-4D97-AF65-F5344CB8AC3E}">
        <p14:creationId xmlns:p14="http://schemas.microsoft.com/office/powerpoint/2010/main" val="155330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363272" cy="5577483"/>
          </a:xfrm>
        </p:spPr>
        <p:txBody>
          <a:bodyPr>
            <a:normAutofit fontScale="55000" lnSpcReduction="20000"/>
          </a:bodyPr>
          <a:lstStyle/>
          <a:p>
            <a:pPr marL="0" indent="0" algn="just">
              <a:lnSpc>
                <a:spcPct val="115000"/>
              </a:lnSpc>
              <a:spcAft>
                <a:spcPts val="1000"/>
              </a:spcAft>
              <a:buNone/>
            </a:pPr>
            <a:r>
              <a:rPr lang="kk-KZ" sz="3400" b="1" dirty="0">
                <a:solidFill>
                  <a:srgbClr val="002060"/>
                </a:solidFill>
                <a:latin typeface="Times New Roman" pitchFamily="18" charset="0"/>
                <a:ea typeface="+mj-ea"/>
                <a:cs typeface="+mj-cs"/>
              </a:rPr>
              <a:t>Юнеско мамандарының берген келесі анықтамасы бар: «е-Learning –Интернет пен мультимедиа көмегімен оқыту».</a:t>
            </a:r>
            <a:endParaRPr lang="en-US" sz="3400" b="1" dirty="0">
              <a:solidFill>
                <a:srgbClr val="002060"/>
              </a:solidFill>
              <a:latin typeface="Times New Roman" pitchFamily="18" charset="0"/>
              <a:ea typeface="+mj-ea"/>
              <a:cs typeface="+mj-cs"/>
            </a:endParaRPr>
          </a:p>
          <a:p>
            <a:pPr algn="just">
              <a:lnSpc>
                <a:spcPct val="115000"/>
              </a:lnSpc>
              <a:spcAft>
                <a:spcPts val="1000"/>
              </a:spcAft>
              <a:buFont typeface="Wingdings" panose="05000000000000000000" pitchFamily="2" charset="2"/>
              <a:buChar char="§"/>
              <a:tabLst>
                <a:tab pos="457200" algn="l"/>
              </a:tabLst>
            </a:pPr>
            <a:r>
              <a:rPr lang="ru-RU" sz="2900" dirty="0" err="1">
                <a:solidFill>
                  <a:srgbClr val="000000"/>
                </a:solidFill>
                <a:latin typeface="Times New Roman" panose="02020603050405020304" pitchFamily="18" charset="0"/>
                <a:cs typeface="Times New Roman" panose="02020603050405020304" pitchFamily="18" charset="0"/>
              </a:rPr>
              <a:t>Дербес</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компьютерді</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ұялы</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телефонды</a:t>
            </a:r>
            <a:r>
              <a:rPr lang="ru-RU" sz="2900" dirty="0">
                <a:solidFill>
                  <a:srgbClr val="000000"/>
                </a:solidFill>
                <a:latin typeface="Times New Roman" panose="02020603050405020304" pitchFamily="18" charset="0"/>
                <a:cs typeface="Times New Roman" panose="02020603050405020304" pitchFamily="18" charset="0"/>
              </a:rPr>
              <a:t>, DVD-</a:t>
            </a:r>
            <a:r>
              <a:rPr lang="ru-RU" sz="2900" dirty="0" err="1">
                <a:solidFill>
                  <a:srgbClr val="000000"/>
                </a:solidFill>
                <a:latin typeface="Times New Roman" panose="02020603050405020304" pitchFamily="18" charset="0"/>
                <a:cs typeface="Times New Roman" panose="02020603050405020304" pitchFamily="18" charset="0"/>
              </a:rPr>
              <a:t>ойнатқышты</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теледидарды</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пайдалана</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отырып</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электрондық</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құжаттармен</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өзіндік</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жұмыс</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жасау</a:t>
            </a:r>
            <a:r>
              <a:rPr lang="ru-RU" sz="2900" dirty="0">
                <a:solidFill>
                  <a:srgbClr val="000000"/>
                </a:solidFill>
                <a:latin typeface="Times New Roman" panose="02020603050405020304" pitchFamily="18" charset="0"/>
                <a:cs typeface="Times New Roman" panose="02020603050405020304" pitchFamily="18" charset="0"/>
              </a:rPr>
              <a:t>;</a:t>
            </a:r>
            <a:endParaRPr lang="kk-KZ" sz="2900" dirty="0">
              <a:solidFill>
                <a:srgbClr val="000000"/>
              </a:solidFill>
              <a:latin typeface="Times New Roman" panose="02020603050405020304" pitchFamily="18" charset="0"/>
              <a:cs typeface="Times New Roman" panose="02020603050405020304" pitchFamily="18" charset="0"/>
            </a:endParaRPr>
          </a:p>
          <a:p>
            <a:pPr algn="just">
              <a:lnSpc>
                <a:spcPct val="115000"/>
              </a:lnSpc>
              <a:spcAft>
                <a:spcPts val="1000"/>
              </a:spcAft>
              <a:tabLst>
                <a:tab pos="457200" algn="l"/>
              </a:tabLst>
            </a:pPr>
            <a:r>
              <a:rPr lang="ru-RU" sz="2900" dirty="0" err="1">
                <a:solidFill>
                  <a:srgbClr val="000000"/>
                </a:solidFill>
                <a:latin typeface="Times New Roman" panose="02020603050405020304" pitchFamily="18" charset="0"/>
                <a:cs typeface="Times New Roman" panose="02020603050405020304" pitchFamily="18" charset="0"/>
              </a:rPr>
              <a:t>Шалғай</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жердегі</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экспертіңнен</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мұғалімнен</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ақыл-кеңес</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баға</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алу</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қашықтықтан</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әрекеттесу</a:t>
            </a:r>
            <a:r>
              <a:rPr lang="ru-RU" sz="2900" dirty="0">
                <a:solidFill>
                  <a:srgbClr val="000000"/>
                </a:solidFill>
                <a:latin typeface="Times New Roman" panose="02020603050405020304" pitchFamily="18" charset="0"/>
                <a:cs typeface="Times New Roman" panose="02020603050405020304" pitchFamily="18" charset="0"/>
              </a:rPr>
              <a:t> </a:t>
            </a:r>
            <a:r>
              <a:rPr lang="ru-RU" sz="2900" dirty="0" err="1">
                <a:solidFill>
                  <a:srgbClr val="000000"/>
                </a:solidFill>
                <a:latin typeface="Times New Roman" panose="02020603050405020304" pitchFamily="18" charset="0"/>
                <a:cs typeface="Times New Roman" panose="02020603050405020304" pitchFamily="18" charset="0"/>
              </a:rPr>
              <a:t>мүмкіндігі</a:t>
            </a:r>
            <a:r>
              <a:rPr lang="ru-RU" sz="2900" dirty="0">
                <a:solidFill>
                  <a:srgbClr val="000000"/>
                </a:solidFill>
                <a:latin typeface="Times New Roman" panose="02020603050405020304" pitchFamily="18" charset="0"/>
                <a:cs typeface="Times New Roman" panose="02020603050405020304" pitchFamily="18" charset="0"/>
              </a:rPr>
              <a:t>;</a:t>
            </a:r>
            <a:endParaRPr lang="kk-KZ" sz="2900" dirty="0">
              <a:solidFill>
                <a:srgbClr val="000000"/>
              </a:solidFill>
              <a:latin typeface="Times New Roman" panose="02020603050405020304" pitchFamily="18" charset="0"/>
              <a:cs typeface="Times New Roman" panose="02020603050405020304" pitchFamily="18" charset="0"/>
            </a:endParaRPr>
          </a:p>
          <a:p>
            <a:pPr algn="just">
              <a:lnSpc>
                <a:spcPct val="115000"/>
              </a:lnSpc>
              <a:spcAft>
                <a:spcPts val="1000"/>
              </a:spcAft>
              <a:tabLst>
                <a:tab pos="457200" algn="l"/>
              </a:tabLst>
            </a:pP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Жалпы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бір</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қызметін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жүргізетін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әр</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жердегі</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әлеуметтік</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желілердің</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пайдаланушыларының</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қоғамын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құру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29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457200" algn="l"/>
              </a:tabLst>
            </a:pP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Электронды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құжаттарын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уақытылы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тәулік</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бойы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жеткізу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29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457200" algn="l"/>
              </a:tabLst>
            </a:pP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Электронды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құжаттарына</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технологияларына</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қашықтықтан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оқыту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құралдарына</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арнайы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стандарттар</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сертификаттар</a:t>
            </a:r>
            <a:endParaRPr lang="kk-KZ" sz="29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457200" algn="l"/>
              </a:tabLst>
            </a:pP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Инновациялық</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педагогикалық</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технологияларды</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меңгеру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таныстыру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оны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мұғалімдерге</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тарату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tabLst>
                <a:tab pos="457200" algn="l"/>
              </a:tabLst>
            </a:pP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веб-</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ресурстарын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дамыту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мүмкіндіктері</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29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457200" algn="l"/>
              </a:tabLst>
            </a:pP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Әлемнің</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әр</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жерінен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кез-келген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жерден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кез-келген</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уақытта</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заманауи</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алу</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мүмкіндігі</a:t>
            </a: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tabLst>
                <a:tab pos="457200" algn="l"/>
              </a:tabLst>
            </a:pP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328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lstStyle/>
          <a:p>
            <a:pPr marL="0" indent="0" algn="just">
              <a:lnSpc>
                <a:spcPct val="115000"/>
              </a:lnSpc>
              <a:spcAft>
                <a:spcPts val="1000"/>
              </a:spcAft>
              <a:buNone/>
            </a:pPr>
            <a:r>
              <a:rPr lang="ru-RU" sz="1900" b="1" dirty="0" err="1">
                <a:solidFill>
                  <a:srgbClr val="002060"/>
                </a:solidFill>
                <a:latin typeface="Times New Roman" pitchFamily="18" charset="0"/>
                <a:ea typeface="+mj-ea"/>
                <a:cs typeface="+mj-cs"/>
              </a:rPr>
              <a:t>Оқушылардың</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өзіндік</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жұмыстарын</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құруда</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қосымша</a:t>
            </a:r>
            <a:r>
              <a:rPr lang="ru-RU" sz="1900" b="1" dirty="0">
                <a:solidFill>
                  <a:srgbClr val="002060"/>
                </a:solidFill>
                <a:latin typeface="Times New Roman" pitchFamily="18" charset="0"/>
                <a:ea typeface="+mj-ea"/>
                <a:cs typeface="+mj-cs"/>
              </a:rPr>
              <a:t> ресурс </a:t>
            </a:r>
            <a:r>
              <a:rPr lang="ru-RU" sz="1900" b="1" dirty="0" err="1">
                <a:solidFill>
                  <a:srgbClr val="002060"/>
                </a:solidFill>
                <a:latin typeface="Times New Roman" pitchFamily="18" charset="0"/>
                <a:ea typeface="+mj-ea"/>
                <a:cs typeface="+mj-cs"/>
              </a:rPr>
              <a:t>ретінде</a:t>
            </a:r>
            <a:r>
              <a:rPr lang="ru-RU" sz="1900" b="1" dirty="0">
                <a:solidFill>
                  <a:srgbClr val="002060"/>
                </a:solidFill>
                <a:latin typeface="Times New Roman" pitchFamily="18" charset="0"/>
                <a:ea typeface="+mj-ea"/>
                <a:cs typeface="+mj-cs"/>
              </a:rPr>
              <a:t>           </a:t>
            </a:r>
            <a:r>
              <a:rPr lang="en-US" sz="1900" b="1" dirty="0">
                <a:solidFill>
                  <a:srgbClr val="002060"/>
                </a:solidFill>
                <a:latin typeface="Times New Roman" pitchFamily="18" charset="0"/>
                <a:ea typeface="+mj-ea"/>
                <a:cs typeface="+mj-cs"/>
              </a:rPr>
              <a:t>     </a:t>
            </a:r>
            <a:r>
              <a:rPr lang="ru-RU" sz="1900" b="1" dirty="0">
                <a:solidFill>
                  <a:srgbClr val="002060"/>
                </a:solidFill>
                <a:latin typeface="Times New Roman" pitchFamily="18" charset="0"/>
                <a:ea typeface="+mj-ea"/>
                <a:cs typeface="+mj-cs"/>
              </a:rPr>
              <a:t>е-</a:t>
            </a:r>
            <a:r>
              <a:rPr lang="ru-RU" sz="1900" b="1" dirty="0" err="1">
                <a:solidFill>
                  <a:srgbClr val="002060"/>
                </a:solidFill>
                <a:latin typeface="Times New Roman" pitchFamily="18" charset="0"/>
                <a:ea typeface="+mj-ea"/>
                <a:cs typeface="+mj-cs"/>
              </a:rPr>
              <a:t>learning</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технологияларын</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қолданудың</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тиімділігі</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келесі</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факторлармен</a:t>
            </a:r>
            <a:r>
              <a:rPr lang="ru-RU" sz="1900" b="1" dirty="0">
                <a:solidFill>
                  <a:srgbClr val="002060"/>
                </a:solidFill>
                <a:latin typeface="Times New Roman" pitchFamily="18" charset="0"/>
                <a:ea typeface="+mj-ea"/>
                <a:cs typeface="+mj-cs"/>
              </a:rPr>
              <a:t> </a:t>
            </a:r>
            <a:r>
              <a:rPr lang="ru-RU" sz="1900" b="1" dirty="0" err="1">
                <a:solidFill>
                  <a:srgbClr val="002060"/>
                </a:solidFill>
                <a:latin typeface="Times New Roman" pitchFamily="18" charset="0"/>
                <a:ea typeface="+mj-ea"/>
                <a:cs typeface="+mj-cs"/>
              </a:rPr>
              <a:t>айқындалады</a:t>
            </a:r>
            <a:r>
              <a:rPr lang="ru-RU" sz="1900" b="1" dirty="0">
                <a:solidFill>
                  <a:srgbClr val="002060"/>
                </a:solidFill>
                <a:latin typeface="Times New Roman" pitchFamily="18" charset="0"/>
                <a:ea typeface="+mj-ea"/>
                <a:cs typeface="+mj-cs"/>
              </a:rPr>
              <a:t>:</a:t>
            </a:r>
            <a:endParaRPr lang="en-US" sz="1900" b="1" dirty="0">
              <a:solidFill>
                <a:srgbClr val="002060"/>
              </a:solidFill>
              <a:latin typeface="Times New Roman" pitchFamily="18" charset="0"/>
              <a:ea typeface="+mj-ea"/>
              <a:cs typeface="+mj-cs"/>
            </a:endParaRPr>
          </a:p>
          <a:p>
            <a:pPr marL="0" indent="0" algn="just">
              <a:lnSpc>
                <a:spcPct val="115000"/>
              </a:lnSpc>
              <a:spcAft>
                <a:spcPts val="1000"/>
              </a:spcAft>
              <a:buNone/>
            </a:pPr>
            <a:endParaRPr lang="kk-KZ" sz="1900" b="1" dirty="0">
              <a:solidFill>
                <a:srgbClr val="002060"/>
              </a:solidFill>
              <a:latin typeface="Times New Roman" pitchFamily="18" charset="0"/>
              <a:ea typeface="+mj-ea"/>
              <a:cs typeface="+mj-cs"/>
            </a:endParaRPr>
          </a:p>
          <a:p>
            <a:pPr lvl="0" algn="just">
              <a:lnSpc>
                <a:spcPct val="115000"/>
              </a:lnSpc>
              <a:spcAft>
                <a:spcPts val="1000"/>
              </a:spcAft>
              <a:tabLst>
                <a:tab pos="457200" algn="l"/>
              </a:tabLst>
            </a:pPr>
            <a:r>
              <a:rPr lang="ru-RU" sz="1800" dirty="0" err="1">
                <a:solidFill>
                  <a:schemeClr val="tx2">
                    <a:lumMod val="75000"/>
                  </a:schemeClr>
                </a:solidFill>
                <a:latin typeface="Times New Roman" panose="02020603050405020304" pitchFamily="18" charset="0"/>
                <a:cs typeface="Times New Roman" panose="02020603050405020304" pitchFamily="18" charset="0"/>
              </a:rPr>
              <a:t>Оқушылардың</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топтық</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және</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өзіндік</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жұмыстарының</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арқасында</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оқу</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материалдарын</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меңгеру</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деңгейінің</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көтерілуі</a:t>
            </a:r>
            <a:r>
              <a:rPr lang="ru-RU" sz="1800" dirty="0">
                <a:solidFill>
                  <a:schemeClr val="tx2">
                    <a:lumMod val="75000"/>
                  </a:schemeClr>
                </a:solidFill>
                <a:latin typeface="Times New Roman" panose="02020603050405020304" pitchFamily="18" charset="0"/>
                <a:cs typeface="Times New Roman" panose="02020603050405020304" pitchFamily="18" charset="0"/>
              </a:rPr>
              <a:t>.</a:t>
            </a:r>
            <a:endParaRPr lang="kk-KZ" sz="1800" dirty="0">
              <a:solidFill>
                <a:schemeClr val="tx2">
                  <a:lumMod val="75000"/>
                </a:schemeClr>
              </a:solidFill>
              <a:latin typeface="Times New Roman" panose="02020603050405020304" pitchFamily="18" charset="0"/>
              <a:cs typeface="Times New Roman" panose="02020603050405020304" pitchFamily="18" charset="0"/>
            </a:endParaRPr>
          </a:p>
          <a:p>
            <a:pPr lvl="0" algn="just">
              <a:lnSpc>
                <a:spcPct val="115000"/>
              </a:lnSpc>
              <a:spcAft>
                <a:spcPts val="1000"/>
              </a:spcAft>
              <a:tabLst>
                <a:tab pos="457200" algn="l"/>
              </a:tabLst>
            </a:pPr>
            <a:r>
              <a:rPr lang="ru-RU" sz="1800" dirty="0" err="1">
                <a:solidFill>
                  <a:schemeClr val="tx2">
                    <a:lumMod val="75000"/>
                  </a:schemeClr>
                </a:solidFill>
                <a:latin typeface="Times New Roman" panose="02020603050405020304" pitchFamily="18" charset="0"/>
                <a:cs typeface="Times New Roman" panose="02020603050405020304" pitchFamily="18" charset="0"/>
              </a:rPr>
              <a:t>Білімді</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бақылау</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оқу</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ақпаратын</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ашу</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үрдісін</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автоматтандыруда</a:t>
            </a:r>
            <a:r>
              <a:rPr lang="ru-RU" sz="1800" dirty="0">
                <a:solidFill>
                  <a:schemeClr val="tx2">
                    <a:lumMod val="75000"/>
                  </a:schemeClr>
                </a:solidFill>
                <a:latin typeface="Times New Roman" panose="02020603050405020304" pitchFamily="18" charset="0"/>
                <a:cs typeface="Times New Roman" panose="02020603050405020304" pitchFamily="18" charset="0"/>
              </a:rPr>
              <a:t>.</a:t>
            </a:r>
            <a:endParaRPr lang="kk-KZ" sz="1800" dirty="0">
              <a:solidFill>
                <a:schemeClr val="tx2">
                  <a:lumMod val="75000"/>
                </a:schemeClr>
              </a:solidFill>
              <a:latin typeface="Times New Roman" panose="02020603050405020304" pitchFamily="18" charset="0"/>
              <a:cs typeface="Times New Roman" panose="02020603050405020304" pitchFamily="18" charset="0"/>
            </a:endParaRPr>
          </a:p>
          <a:p>
            <a:pPr lvl="0" algn="just">
              <a:lnSpc>
                <a:spcPct val="115000"/>
              </a:lnSpc>
              <a:spcAft>
                <a:spcPts val="1000"/>
              </a:spcAft>
              <a:tabLst>
                <a:tab pos="457200" algn="l"/>
              </a:tabLst>
            </a:pPr>
            <a:r>
              <a:rPr lang="ru-RU" sz="1800" dirty="0" err="1">
                <a:solidFill>
                  <a:schemeClr val="tx2">
                    <a:lumMod val="75000"/>
                  </a:schemeClr>
                </a:solidFill>
                <a:latin typeface="Times New Roman" panose="02020603050405020304" pitchFamily="18" charset="0"/>
                <a:cs typeface="Times New Roman" panose="02020603050405020304" pitchFamily="18" charset="0"/>
              </a:rPr>
              <a:t>Оқу</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материалының</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көрнекілігінің</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жақсаруы</a:t>
            </a:r>
            <a:r>
              <a:rPr lang="ru-RU" sz="1800" dirty="0">
                <a:solidFill>
                  <a:schemeClr val="tx2">
                    <a:lumMod val="75000"/>
                  </a:schemeClr>
                </a:solidFill>
                <a:latin typeface="Times New Roman" panose="02020603050405020304" pitchFamily="18" charset="0"/>
                <a:cs typeface="Times New Roman" panose="02020603050405020304" pitchFamily="18" charset="0"/>
              </a:rPr>
              <a:t>.</a:t>
            </a:r>
            <a:endParaRPr lang="kk-KZ" sz="1800" dirty="0">
              <a:solidFill>
                <a:schemeClr val="tx2">
                  <a:lumMod val="75000"/>
                </a:schemeClr>
              </a:solidFill>
              <a:latin typeface="Times New Roman" panose="02020603050405020304" pitchFamily="18" charset="0"/>
              <a:cs typeface="Times New Roman" panose="02020603050405020304" pitchFamily="18" charset="0"/>
            </a:endParaRPr>
          </a:p>
          <a:p>
            <a:pPr lvl="0" algn="just">
              <a:lnSpc>
                <a:spcPct val="115000"/>
              </a:lnSpc>
              <a:spcAft>
                <a:spcPts val="1000"/>
              </a:spcAft>
              <a:tabLst>
                <a:tab pos="457200" algn="l"/>
              </a:tabLst>
            </a:pPr>
            <a:r>
              <a:rPr lang="ru-RU" sz="1800" dirty="0" err="1">
                <a:solidFill>
                  <a:schemeClr val="tx2">
                    <a:lumMod val="75000"/>
                  </a:schemeClr>
                </a:solidFill>
                <a:latin typeface="Times New Roman" panose="02020603050405020304" pitchFamily="18" charset="0"/>
                <a:cs typeface="Times New Roman" panose="02020603050405020304" pitchFamily="18" charset="0"/>
              </a:rPr>
              <a:t>Берілген</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оқу</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ақпаратының</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көлемінің</a:t>
            </a:r>
            <a:r>
              <a:rPr lang="ru-RU" sz="1800" dirty="0">
                <a:solidFill>
                  <a:schemeClr val="tx2">
                    <a:lumMod val="75000"/>
                  </a:schemeClr>
                </a:solidFill>
                <a:latin typeface="Times New Roman" panose="02020603050405020304" pitchFamily="18" charset="0"/>
                <a:cs typeface="Times New Roman" panose="02020603050405020304" pitchFamily="18" charset="0"/>
              </a:rPr>
              <a:t> </a:t>
            </a:r>
            <a:r>
              <a:rPr lang="ru-RU" sz="1800" dirty="0" err="1">
                <a:solidFill>
                  <a:schemeClr val="tx2">
                    <a:lumMod val="75000"/>
                  </a:schemeClr>
                </a:solidFill>
                <a:latin typeface="Times New Roman" panose="02020603050405020304" pitchFamily="18" charset="0"/>
                <a:cs typeface="Times New Roman" panose="02020603050405020304" pitchFamily="18" charset="0"/>
              </a:rPr>
              <a:t>өсуі</a:t>
            </a:r>
            <a:r>
              <a:rPr lang="ru-RU" sz="1800" dirty="0">
                <a:solidFill>
                  <a:schemeClr val="tx2">
                    <a:lumMod val="75000"/>
                  </a:schemeClr>
                </a:solidFill>
                <a:latin typeface="Times New Roman" panose="02020603050405020304" pitchFamily="18" charset="0"/>
                <a:cs typeface="Times New Roman" panose="02020603050405020304" pitchFamily="18" charset="0"/>
              </a:rPr>
              <a:t>.</a:t>
            </a:r>
            <a:endParaRPr lang="kk-KZ" sz="1800" dirty="0">
              <a:solidFill>
                <a:schemeClr val="tx2">
                  <a:lumMod val="75000"/>
                </a:scheme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6728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lnSpcReduction="10000"/>
          </a:bodyPr>
          <a:lstStyle/>
          <a:p>
            <a:pPr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learning</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технологиясын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дидактикалық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тұрғыдан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педагогикалық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үрдіске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еңгізуге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Технологиялардың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берілгендерінің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ішінен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интернет-</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платформаларды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оқыту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құралдары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бөліп</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шығаруға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мұғалімнің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сайты;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дискуссиялық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форумдар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блогтар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әлеуметтік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желілер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интернет-телефония (Skype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типті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бағдарламалары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Берілген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технологиялардың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қайсысына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терең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тоқталсақ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мұғалімге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көп</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оқушылармен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уақытта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қатар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көпжақты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бейнеконференциялардың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аудиоконференциялардың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көмегімен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презентацияларды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көрсету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тақтада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жазулар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сурет</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салу)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сызу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оқушыларға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сұрақ-жауап</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қою</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чатта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тақтадағы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жазу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on-line</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оқытуды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ұйымдастыруға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үлкен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мүмкіндік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береді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қосымша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міндеттері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мұғалімге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оқушының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қызметін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педагогикалық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бақылауға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алуға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оқушының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сабаққа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қатысуын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бақылауға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мүмкіндік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береді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Тәжірибеге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сүйенсек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виртуалды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сыныптарды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ң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мүмкіндіктерін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дискуссиялық</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топ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жұмыстарында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жобалар</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кейс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топпен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шешу</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оқушылардың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өзіндік</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жұмыстарының</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нәтижесін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бағалауда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пайдаланған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тиімді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0998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40324C-8664-475F-964F-1EC7401E8F3C}"/>
              </a:ext>
            </a:extLst>
          </p:cNvPr>
          <p:cNvSpPr txBox="1"/>
          <p:nvPr/>
        </p:nvSpPr>
        <p:spPr>
          <a:xfrm>
            <a:off x="719064" y="1268760"/>
            <a:ext cx="8424936" cy="3416320"/>
          </a:xfrm>
          <a:prstGeom prst="rect">
            <a:avLst/>
          </a:prstGeom>
          <a:noFill/>
        </p:spPr>
        <p:txBody>
          <a:bodyPr wrap="square">
            <a:spAutoFit/>
          </a:bodyPr>
          <a:lstStyle/>
          <a:p>
            <a:r>
              <a:rPr lang="ru-RU" sz="1800" dirty="0">
                <a:solidFill>
                  <a:srgbClr val="000000"/>
                </a:solidFill>
                <a:effectLst/>
                <a:latin typeface="Times New Roman" panose="02020603050405020304" pitchFamily="18" charset="0"/>
                <a:ea typeface="Times New Roman" panose="02020603050405020304" pitchFamily="18" charset="0"/>
              </a:rPr>
              <a:t>Е-</a:t>
            </a:r>
            <a:r>
              <a:rPr lang="ru-RU" sz="1800" dirty="0" err="1">
                <a:solidFill>
                  <a:srgbClr val="000000"/>
                </a:solidFill>
                <a:effectLst/>
                <a:latin typeface="Times New Roman" panose="02020603050405020304" pitchFamily="18" charset="0"/>
                <a:ea typeface="Times New Roman" panose="02020603050405020304" pitchFamily="18" charset="0"/>
              </a:rPr>
              <a:t>learning</a:t>
            </a:r>
            <a:r>
              <a:rPr lang="ru-RU" sz="1800" dirty="0">
                <a:solidFill>
                  <a:srgbClr val="000000"/>
                </a:solidFill>
                <a:effectLst/>
                <a:latin typeface="Times New Roman" panose="02020603050405020304" pitchFamily="18" charset="0"/>
                <a:ea typeface="Times New Roman" panose="02020603050405020304" pitchFamily="18" charset="0"/>
              </a:rPr>
              <a:t>-</a:t>
            </a:r>
            <a:r>
              <a:rPr lang="ru-RU" sz="1800" dirty="0" err="1">
                <a:solidFill>
                  <a:srgbClr val="000000"/>
                </a:solidFill>
                <a:effectLst/>
                <a:latin typeface="Times New Roman" panose="02020603050405020304" pitchFamily="18" charset="0"/>
                <a:ea typeface="Times New Roman" panose="02020603050405020304" pitchFamily="18" charset="0"/>
              </a:rPr>
              <a:t>тің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басқа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технологиясы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бұл</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мұғалімнің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оқу</a:t>
            </a:r>
            <a:r>
              <a:rPr lang="ru-RU" sz="1800" dirty="0">
                <a:solidFill>
                  <a:srgbClr val="000000"/>
                </a:solidFill>
                <a:effectLst/>
                <a:latin typeface="Times New Roman" panose="02020603050405020304" pitchFamily="18" charset="0"/>
                <a:ea typeface="Times New Roman" panose="02020603050405020304" pitchFamily="18" charset="0"/>
              </a:rPr>
              <a:t> сайты. </a:t>
            </a:r>
            <a:r>
              <a:rPr lang="ru-RU" sz="1800" dirty="0" err="1">
                <a:solidFill>
                  <a:srgbClr val="000000"/>
                </a:solidFill>
                <a:effectLst/>
                <a:latin typeface="Times New Roman" panose="02020603050405020304" pitchFamily="18" charset="0"/>
                <a:ea typeface="Times New Roman" panose="02020603050405020304" pitchFamily="18" charset="0"/>
              </a:rPr>
              <a:t>Мұғалімнің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сайттарының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ресурстары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бейнелекциялар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тесттық</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жұмыстар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практикалық</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тапсырмалар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форумдағы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дискуссиялар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есептер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шығару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практикумдары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компаниялардың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оқу-жаттығу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жұмыстары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оқушыларға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ыңғайлы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уақытта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керекті</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тақырыбымен</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өз</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бабымен</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жұмыстануға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мүмкіндік</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береді</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Мұғалімнің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оқыту</a:t>
            </a:r>
            <a:r>
              <a:rPr lang="ru-RU" sz="1800" dirty="0">
                <a:solidFill>
                  <a:srgbClr val="000000"/>
                </a:solidFill>
                <a:effectLst/>
                <a:latin typeface="Times New Roman" panose="02020603050405020304" pitchFamily="18" charset="0"/>
                <a:ea typeface="Times New Roman" panose="02020603050405020304" pitchFamily="18" charset="0"/>
              </a:rPr>
              <a:t> сайты </a:t>
            </a:r>
            <a:r>
              <a:rPr lang="ru-RU" sz="1800" dirty="0" err="1">
                <a:solidFill>
                  <a:srgbClr val="000000"/>
                </a:solidFill>
                <a:effectLst/>
                <a:latin typeface="Times New Roman" panose="02020603050405020304" pitchFamily="18" charset="0"/>
                <a:ea typeface="Times New Roman" panose="02020603050405020304" pitchFamily="18" charset="0"/>
              </a:rPr>
              <a:t>уақытылы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тәулік</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бойы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электронды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оқыту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материалдарына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қолжетімділікті</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кеңес</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алуды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ұсыныстарды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мұғалімнің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бағалауын</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қамтамасыз</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етеді</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Сайтта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тіркелген</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барлық</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қатысушылардың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электронды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пошталарына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мұғалім</a:t>
            </a:r>
            <a:r>
              <a:rPr lang="ru-RU" sz="1800" dirty="0">
                <a:solidFill>
                  <a:srgbClr val="000000"/>
                </a:solidFill>
                <a:effectLst/>
                <a:latin typeface="Times New Roman" panose="02020603050405020304" pitchFamily="18" charset="0"/>
                <a:ea typeface="Times New Roman" panose="02020603050405020304" pitchFamily="18" charset="0"/>
              </a:rPr>
              <a:t> тез </a:t>
            </a:r>
            <a:r>
              <a:rPr lang="ru-RU" sz="1800" dirty="0" err="1">
                <a:solidFill>
                  <a:srgbClr val="000000"/>
                </a:solidFill>
                <a:effectLst/>
                <a:latin typeface="Times New Roman" panose="02020603050405020304" pitchFamily="18" charset="0"/>
                <a:ea typeface="Times New Roman" panose="02020603050405020304" pitchFamily="18" charset="0"/>
              </a:rPr>
              <a:t>арада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хабарламалар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жібере</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алады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Құндылығы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бұл</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оқытуды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асинхронды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режимде</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ұйымдастыруға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болады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блогта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қандай</a:t>
            </a:r>
            <a:r>
              <a:rPr lang="ru-RU" sz="1800" dirty="0">
                <a:solidFill>
                  <a:srgbClr val="000000"/>
                </a:solidFill>
                <a:effectLst/>
                <a:latin typeface="Times New Roman" panose="02020603050405020304" pitchFamily="18" charset="0"/>
                <a:ea typeface="Times New Roman" panose="02020603050405020304" pitchFamily="18" charset="0"/>
              </a:rPr>
              <a:t> да </a:t>
            </a:r>
            <a:r>
              <a:rPr lang="ru-RU" sz="1800" dirty="0" err="1">
                <a:solidFill>
                  <a:srgbClr val="000000"/>
                </a:solidFill>
                <a:effectLst/>
                <a:latin typeface="Times New Roman" panose="02020603050405020304" pitchFamily="18" charset="0"/>
                <a:ea typeface="Times New Roman" panose="02020603050405020304" pitchFamily="18" charset="0"/>
              </a:rPr>
              <a:t>бір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тақырыпта</a:t>
            </a:r>
            <a:r>
              <a:rPr lang="ru-RU" sz="1800" dirty="0">
                <a:solidFill>
                  <a:srgbClr val="000000"/>
                </a:solidFill>
                <a:effectLst/>
                <a:latin typeface="Times New Roman" panose="02020603050405020304" pitchFamily="18" charset="0"/>
                <a:ea typeface="Times New Roman" panose="02020603050405020304" pitchFamily="18" charset="0"/>
              </a:rPr>
              <a:t> дискуссия </a:t>
            </a:r>
            <a:r>
              <a:rPr lang="ru-RU" sz="1800" dirty="0" err="1">
                <a:solidFill>
                  <a:srgbClr val="000000"/>
                </a:solidFill>
                <a:effectLst/>
                <a:latin typeface="Times New Roman" panose="02020603050405020304" pitchFamily="18" charset="0"/>
                <a:ea typeface="Times New Roman" panose="02020603050405020304" pitchFamily="18" charset="0"/>
              </a:rPr>
              <a:t>жүргізуге</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болады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Оқушылар</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өз</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ойларын</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ортаға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салып</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сұрақ-жауап</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арқылы</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әртүрлі</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қатысушылардың</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пікірлерін</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біле</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алады</a:t>
            </a:r>
            <a:r>
              <a:rPr lang="ru-RU" sz="1800" dirty="0">
                <a:solidFill>
                  <a:srgbClr val="000000"/>
                </a:solidFill>
                <a:effectLst/>
                <a:latin typeface="Times New Roman" panose="02020603050405020304" pitchFamily="18" charset="0"/>
                <a:ea typeface="Times New Roman" panose="02020603050405020304" pitchFamily="18" charset="0"/>
              </a:rPr>
              <a:t>.  </a:t>
            </a:r>
            <a:endParaRPr lang="kk-KZ" dirty="0"/>
          </a:p>
        </p:txBody>
      </p:sp>
    </p:spTree>
    <p:extLst>
      <p:ext uri="{BB962C8B-B14F-4D97-AF65-F5344CB8AC3E}">
        <p14:creationId xmlns:p14="http://schemas.microsoft.com/office/powerpoint/2010/main" val="38593944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3830</TotalTime>
  <Words>1385</Words>
  <Application>Microsoft Office PowerPoint</Application>
  <PresentationFormat>Экран (4:3)</PresentationFormat>
  <Paragraphs>70</Paragraphs>
  <Slides>17</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Times New Roman</vt:lpstr>
      <vt:lpstr>Wingdings</vt:lpstr>
      <vt:lpstr>Тема Office</vt:lpstr>
      <vt:lpstr> Электронды оқыту жүйесінің (e-Learning)  негіздері </vt:lpstr>
      <vt:lpstr>Презентация PowerPoint</vt:lpstr>
      <vt:lpstr>Презентация PowerPoint</vt:lpstr>
      <vt:lpstr>  Е-Learning – бұл оқу үрдісін ұйымдастырудағы халықаралық стандарттар мен принциптерін қолдайтын, барлық заманауи талаптарға сәйкес келетін, электронды және қашықтықтан оқыту. Оқытудың аталмыш жүйесі білім беру саласын түбегейлі өзгертеді. Яғни, мұғалім мен оқушының арасындағы байланыс өзгереді. Мәселен, «мұғалім ақпараттық коммуникациялық техникалармен қаншалықты жұмыс істей алады, ұстаз бен оқушының арасындағы байланыс өзгере ме?» деген сұрақтарға жауап аламыз.   Ақпараттық технологиялардың арқасында сабақ беру әдісі жаңаланып, білім беру үрдісіне қатысушылардың міндеті өзгереді. Электронды оқыту жүйесі ұстаздарға білім берудегі жаңа бағытты үйретеді. Оның үстіне, Қазақстанда электронды оқыту жүйесін енгізу арқылы ЮНЕСКО-ның «барлығына қолжетімді білім беру» және «бүкіл өмір бойына білім алу» сияқты ХХІ ғасырдағы білім беру негізі жүзеге асырылады. Электронды оқыту жүйесі - білім берудің барлық деңгейін қамтитын жалпыжүйелік әдістемені айқындайтын бірден-бір жаңа бағыт. Сондықтан электронды оқыту жүйесінің бүгінгі білім беру саласына берері мол.   </vt:lpstr>
      <vt:lpstr>Презентация PowerPoint</vt:lpstr>
      <vt:lpstr>Презентация PowerPoint</vt:lpstr>
      <vt:lpstr>Презентация PowerPoint</vt:lpstr>
      <vt:lpstr>Презентация PowerPoint</vt:lpstr>
      <vt:lpstr>Презентация PowerPoint</vt:lpstr>
      <vt:lpstr>Осылайша, оқу үрдісінің дәстүрлі жүйесіне ұсынылған қосымша                e-learning технологияларының көмегімен ұйымдастырылған қосымша педагогикалық әрекеттесу формаларынан тұрады: </vt:lpstr>
      <vt:lpstr>E-learning заманауи  құралдары</vt:lpstr>
      <vt:lpstr>Virtual reality</vt:lpstr>
      <vt:lpstr>Жасанды интеллект: чат боттар. </vt:lpstr>
      <vt:lpstr>TeamViewer</vt:lpstr>
      <vt:lpstr>Презентация PowerPoint</vt:lpstr>
      <vt:lpstr>Практикалық сабақтарға Кросплатформалы қосымшалар құру</vt:lpstr>
      <vt:lpstr>Қолданылған әдебиеттер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Карелхан Нурсауле</cp:lastModifiedBy>
  <cp:revision>456</cp:revision>
  <cp:lastPrinted>2020-01-29T03:16:21Z</cp:lastPrinted>
  <dcterms:created xsi:type="dcterms:W3CDTF">2015-06-01T09:04:29Z</dcterms:created>
  <dcterms:modified xsi:type="dcterms:W3CDTF">2021-11-24T11:18:43Z</dcterms:modified>
</cp:coreProperties>
</file>