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0" r:id="rId1"/>
  </p:sldMasterIdLst>
  <p:notesMasterIdLst>
    <p:notesMasterId r:id="rId19"/>
  </p:notesMasterIdLst>
  <p:handoutMasterIdLst>
    <p:handoutMasterId r:id="rId20"/>
  </p:handoutMasterIdLst>
  <p:sldIdLst>
    <p:sldId id="285" r:id="rId2"/>
    <p:sldId id="479" r:id="rId3"/>
    <p:sldId id="480" r:id="rId4"/>
    <p:sldId id="484" r:id="rId5"/>
    <p:sldId id="485" r:id="rId6"/>
    <p:sldId id="486" r:id="rId7"/>
    <p:sldId id="487" r:id="rId8"/>
    <p:sldId id="491" r:id="rId9"/>
    <p:sldId id="477" r:id="rId10"/>
    <p:sldId id="492" r:id="rId11"/>
    <p:sldId id="493" r:id="rId12"/>
    <p:sldId id="494" r:id="rId13"/>
    <p:sldId id="495" r:id="rId14"/>
    <p:sldId id="496" r:id="rId15"/>
    <p:sldId id="497" r:id="rId16"/>
    <p:sldId id="343" r:id="rId17"/>
    <p:sldId id="476" r:id="rId1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B9DA"/>
    <a:srgbClr val="B3C9E3"/>
    <a:srgbClr val="B6CB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60"/>
  </p:normalViewPr>
  <p:slideViewPr>
    <p:cSldViewPr>
      <p:cViewPr varScale="1">
        <p:scale>
          <a:sx n="68" d="100"/>
          <a:sy n="68" d="100"/>
        </p:scale>
        <p:origin x="148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9EF45D-1217-4EF8-B7BC-924A8736F2A4}" type="datetimeFigureOut">
              <a:rPr lang="ru-RU" smtClean="0"/>
              <a:pPr/>
              <a:t>11.11.2021</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3809D-346D-4A16-9164-735B4A850B57}" type="slidenum">
              <a:rPr lang="ru-RU" smtClean="0"/>
              <a:pPr/>
              <a:t>‹#›</a:t>
            </a:fld>
            <a:endParaRPr lang="ru-RU"/>
          </a:p>
        </p:txBody>
      </p:sp>
    </p:spTree>
    <p:extLst>
      <p:ext uri="{BB962C8B-B14F-4D97-AF65-F5344CB8AC3E}">
        <p14:creationId xmlns:p14="http://schemas.microsoft.com/office/powerpoint/2010/main" val="80607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2F29B08-BB41-4F37-8520-F2678139B252}" type="datetimeFigureOut">
              <a:rPr lang="ru-RU"/>
              <a:pPr>
                <a:defRPr/>
              </a:pPr>
              <a:t>11.11.2021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36C7349-8787-43CD-9C38-DE4D5F39D754}" type="slidenum">
              <a:rPr lang="ru-RU"/>
              <a:pPr>
                <a:defRPr/>
              </a:pPr>
              <a:t>‹#›</a:t>
            </a:fld>
            <a:endParaRPr lang="ru-RU" dirty="0"/>
          </a:p>
        </p:txBody>
      </p:sp>
    </p:spTree>
    <p:extLst>
      <p:ext uri="{BB962C8B-B14F-4D97-AF65-F5344CB8AC3E}">
        <p14:creationId xmlns:p14="http://schemas.microsoft.com/office/powerpoint/2010/main" val="4453457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936C7349-8787-43CD-9C38-DE4D5F39D754}" type="slidenum">
              <a:rPr lang="ru-RU" smtClean="0"/>
              <a:pPr>
                <a:defRPr/>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11"/>
          </p:nvPr>
        </p:nvSpPr>
        <p:spPr/>
        <p:txBody>
          <a:bodyPr/>
          <a:lstStyle/>
          <a:p>
            <a:pPr>
              <a:defRPr/>
            </a:pPr>
            <a:endParaRPr lang="ru-RU" dirty="0"/>
          </a:p>
        </p:txBody>
      </p:sp>
      <p:sp>
        <p:nvSpPr>
          <p:cNvPr id="6" name="Номер слайда 5"/>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8" name="Нижний колонтитул 7"/>
          <p:cNvSpPr>
            <a:spLocks noGrp="1"/>
          </p:cNvSpPr>
          <p:nvPr>
            <p:ph type="ftr" sz="quarter" idx="11"/>
          </p:nvPr>
        </p:nvSpPr>
        <p:spPr/>
        <p:txBody>
          <a:bodyPr/>
          <a:lstStyle/>
          <a:p>
            <a:pPr>
              <a:defRPr/>
            </a:pPr>
            <a:endParaRPr lang="ru-RU" dirty="0"/>
          </a:p>
        </p:txBody>
      </p:sp>
      <p:sp>
        <p:nvSpPr>
          <p:cNvPr id="9" name="Номер слайда 8"/>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3" name="Нижний колонтитул 2"/>
          <p:cNvSpPr>
            <a:spLocks noGrp="1"/>
          </p:cNvSpPr>
          <p:nvPr>
            <p:ph type="ftr" sz="quarter" idx="11"/>
          </p:nvPr>
        </p:nvSpPr>
        <p:spPr/>
        <p:txBody>
          <a:bodyPr/>
          <a:lstStyle/>
          <a:p>
            <a:pPr>
              <a:defRPr/>
            </a:pPr>
            <a:endParaRPr lang="ru-RU" dirty="0"/>
          </a:p>
        </p:txBody>
      </p:sp>
      <p:sp>
        <p:nvSpPr>
          <p:cNvPr id="4" name="Номер слайда 3"/>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fld id="{2EAF8AF4-2B12-4E1B-861A-88495B163954}" type="datetimeFigureOut">
              <a:rPr lang="ru-RU" smtClean="0"/>
              <a:pPr>
                <a:defRPr/>
              </a:pPr>
              <a:t>11.11.2021</a:t>
            </a:fld>
            <a:endParaRPr lang="ru-RU" dirty="0"/>
          </a:p>
        </p:txBody>
      </p:sp>
      <p:sp>
        <p:nvSpPr>
          <p:cNvPr id="6" name="Нижний колонтитул 5"/>
          <p:cNvSpPr>
            <a:spLocks noGrp="1"/>
          </p:cNvSpPr>
          <p:nvPr>
            <p:ph type="ftr" sz="quarter" idx="11"/>
          </p:nvPr>
        </p:nvSpPr>
        <p:spPr/>
        <p:txBody>
          <a:bodyPr/>
          <a:lstStyle/>
          <a:p>
            <a:pPr>
              <a:defRPr/>
            </a:pPr>
            <a:endParaRPr lang="ru-RU" dirty="0"/>
          </a:p>
        </p:txBody>
      </p:sp>
      <p:sp>
        <p:nvSpPr>
          <p:cNvPr id="7" name="Номер слайда 6"/>
          <p:cNvSpPr>
            <a:spLocks noGrp="1"/>
          </p:cNvSpPr>
          <p:nvPr>
            <p:ph type="sldNum" sz="quarter" idx="12"/>
          </p:nvPr>
        </p:nvSpPr>
        <p:spPr/>
        <p:txBody>
          <a:bodyPr/>
          <a:lstStyle/>
          <a:p>
            <a:pPr>
              <a:defRPr/>
            </a:pPr>
            <a:fld id="{41512D4F-E5D5-4435-85AA-90CCC7E5F8A9}" type="slidenum">
              <a:rPr lang="ru-RU" smtClean="0"/>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EAF8AF4-2B12-4E1B-861A-88495B163954}" type="datetimeFigureOut">
              <a:rPr lang="ru-RU" smtClean="0"/>
              <a:pPr>
                <a:defRPr/>
              </a:pPr>
              <a:t>11.11.2021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512D4F-E5D5-4435-85AA-90CCC7E5F8A9}" type="slidenum">
              <a:rPr lang="ru-RU" smtClean="0"/>
              <a:pPr>
                <a:defRPr/>
              </a:pPr>
              <a:t>‹#›</a:t>
            </a:fld>
            <a:endParaRPr lang="ru-RU" dirty="0"/>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6219" y="1448780"/>
            <a:ext cx="7920880" cy="1872208"/>
          </a:xfrm>
          <a:effectLst>
            <a:outerShdw dist="20000" dir="5400000" rotWithShape="0">
              <a:srgbClr val="000000">
                <a:alpha val="37999"/>
              </a:srgbClr>
            </a:outerShdw>
          </a:effectLst>
        </p:spPr>
        <p:txBody>
          <a:bodyPr>
            <a:normAutofit fontScale="90000"/>
          </a:bodyPr>
          <a:lstStyle/>
          <a:p>
            <a:r>
              <a:rPr lang="kk-KZ" sz="3200" b="1" cap="all" dirty="0">
                <a:solidFill>
                  <a:schemeClr val="tx2"/>
                </a:solidFill>
                <a:latin typeface="Times New Roman" pitchFamily="18" charset="0"/>
                <a:cs typeface="Times New Roman" pitchFamily="18" charset="0"/>
              </a:rPr>
              <a:t>LEGO®MINDSTORMS®EV3 Education </a:t>
            </a:r>
            <a:r>
              <a:rPr lang="en-US" sz="3200" b="1" cap="all" dirty="0">
                <a:solidFill>
                  <a:schemeClr val="tx2"/>
                </a:solidFill>
                <a:latin typeface="Times New Roman" pitchFamily="18" charset="0"/>
                <a:cs typeface="Times New Roman" pitchFamily="18" charset="0"/>
              </a:rPr>
              <a:t>EV3 </a:t>
            </a:r>
            <a:r>
              <a:rPr lang="kk-KZ" sz="3200" b="1" cap="all" dirty="0">
                <a:solidFill>
                  <a:schemeClr val="tx2"/>
                </a:solidFill>
                <a:latin typeface="Times New Roman" pitchFamily="18" charset="0"/>
                <a:cs typeface="Times New Roman" pitchFamily="18" charset="0"/>
              </a:rPr>
              <a:t>қосылу.  </a:t>
            </a:r>
            <a:br>
              <a:rPr lang="" sz="3200" b="1" cap="all">
                <a:solidFill>
                  <a:schemeClr val="tx2"/>
                </a:solidFill>
                <a:latin typeface="Times New Roman" pitchFamily="18" charset="0"/>
                <a:cs typeface="Times New Roman" pitchFamily="18" charset="0"/>
              </a:rPr>
            </a:br>
            <a:r>
              <a:rPr lang="" sz="3200" b="1" cap="all">
                <a:solidFill>
                  <a:schemeClr val="tx2"/>
                </a:solidFill>
                <a:latin typeface="Times New Roman" pitchFamily="18" charset="0"/>
                <a:cs typeface="Times New Roman" pitchFamily="18" charset="0"/>
              </a:rPr>
              <a:t>Мотор арқылы қозғалыс.</a:t>
            </a:r>
            <a:br>
              <a:rPr lang="ru-RU" dirty="0"/>
            </a:br>
            <a:br>
              <a:rPr lang="ru-RU" sz="3200" b="1" cap="all" dirty="0">
                <a:solidFill>
                  <a:schemeClr val="tx2"/>
                </a:solidFill>
                <a:latin typeface="Times New Roman" pitchFamily="18" charset="0"/>
                <a:cs typeface="Times New Roman" pitchFamily="18" charset="0"/>
              </a:rPr>
            </a:br>
            <a:br>
              <a:rPr lang="ru-RU" sz="3200" b="1" cap="all" dirty="0">
                <a:solidFill>
                  <a:schemeClr val="tx2"/>
                </a:solidFill>
                <a:latin typeface="Times New Roman" pitchFamily="18" charset="0"/>
                <a:cs typeface="Times New Roman" pitchFamily="18" charset="0"/>
              </a:rPr>
            </a:br>
            <a:endParaRPr lang="en-US" sz="3200" b="1" cap="all" dirty="0">
              <a:solidFill>
                <a:schemeClr val="tx2"/>
              </a:solidFill>
              <a:latin typeface="Times New Roman" pitchFamily="18" charset="0"/>
              <a:cs typeface="Times New Roman" pitchFamily="18" charset="0"/>
            </a:endParaRPr>
          </a:p>
        </p:txBody>
      </p:sp>
      <p:sp>
        <p:nvSpPr>
          <p:cNvPr id="5" name="Прямоугольник 4"/>
          <p:cNvSpPr/>
          <p:nvPr/>
        </p:nvSpPr>
        <p:spPr>
          <a:xfrm>
            <a:off x="683568" y="332656"/>
            <a:ext cx="8136904" cy="369332"/>
          </a:xfrm>
          <a:prstGeom prst="rect">
            <a:avLst/>
          </a:prstGeom>
        </p:spPr>
        <p:txBody>
          <a:bodyPr wrap="square">
            <a:spAutoFit/>
          </a:bodyPr>
          <a:lstStyle/>
          <a:p>
            <a:pPr algn="ctr"/>
            <a:r>
              <a:rPr lang="kk-KZ" b="1" dirty="0">
                <a:latin typeface="Times New Roman" pitchFamily="18" charset="0"/>
                <a:cs typeface="Times New Roman" pitchFamily="18" charset="0"/>
              </a:rPr>
              <a:t>Л.Н. Гумилев атындағы Еуразия ұлттық университеті</a:t>
            </a:r>
            <a:endParaRPr lang="ru-RU" dirty="0">
              <a:latin typeface="Times New Roman" pitchFamily="18" charset="0"/>
              <a:cs typeface="Times New Roman" pitchFamily="18" charset="0"/>
            </a:endParaRPr>
          </a:p>
        </p:txBody>
      </p:sp>
      <p:pic>
        <p:nvPicPr>
          <p:cNvPr id="6" name="Рисунок 5"/>
          <p:cNvPicPr/>
          <p:nvPr/>
        </p:nvPicPr>
        <p:blipFill>
          <a:blip r:embed="rId3" cstate="print"/>
          <a:srcRect/>
          <a:stretch>
            <a:fillRect/>
          </a:stretch>
        </p:blipFill>
        <p:spPr bwMode="auto">
          <a:xfrm>
            <a:off x="3973261" y="3653893"/>
            <a:ext cx="1557518" cy="1224136"/>
          </a:xfrm>
          <a:prstGeom prst="rect">
            <a:avLst/>
          </a:prstGeom>
          <a:noFill/>
          <a:ln w="9525">
            <a:noFill/>
            <a:miter lim="800000"/>
            <a:headEnd/>
            <a:tailEnd/>
          </a:ln>
        </p:spPr>
      </p:pic>
      <p:sp>
        <p:nvSpPr>
          <p:cNvPr id="7" name="Прямоугольник 6">
            <a:extLst>
              <a:ext uri="{FF2B5EF4-FFF2-40B4-BE49-F238E27FC236}">
                <a16:creationId xmlns:a16="http://schemas.microsoft.com/office/drawing/2014/main" id="{99827A0E-4B7C-4650-9B53-AD0D5C96A689}"/>
              </a:ext>
            </a:extLst>
          </p:cNvPr>
          <p:cNvSpPr>
            <a:spLocks noChangeArrowheads="1"/>
          </p:cNvSpPr>
          <p:nvPr/>
        </p:nvSpPr>
        <p:spPr bwMode="auto">
          <a:xfrm>
            <a:off x="2643026" y="5517232"/>
            <a:ext cx="42179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altLang="kk-KZ" dirty="0">
                <a:solidFill>
                  <a:srgbClr val="242424"/>
                </a:solidFill>
                <a:latin typeface="Tahoma" panose="020B0604030504040204" pitchFamily="34" charset="0"/>
                <a:cs typeface="Calibri" panose="020F0502020204030204" pitchFamily="34" charset="0"/>
              </a:rPr>
              <a:t>Лектор: Информатика </a:t>
            </a:r>
            <a:r>
              <a:rPr lang="ru-RU" altLang="kk-KZ" dirty="0" err="1">
                <a:solidFill>
                  <a:srgbClr val="242424"/>
                </a:solidFill>
                <a:latin typeface="Tahoma" panose="020B0604030504040204" pitchFamily="34" charset="0"/>
                <a:cs typeface="Calibri" panose="020F0502020204030204" pitchFamily="34" charset="0"/>
              </a:rPr>
              <a:t>кафедрасының</a:t>
            </a:r>
            <a:r>
              <a:rPr lang="ru-RU" altLang="kk-KZ" dirty="0">
                <a:solidFill>
                  <a:srgbClr val="242424"/>
                </a:solidFill>
                <a:latin typeface="Tahoma" panose="020B0604030504040204" pitchFamily="34" charset="0"/>
                <a:cs typeface="Calibri" panose="020F0502020204030204" pitchFamily="34" charset="0"/>
              </a:rPr>
              <a:t> </a:t>
            </a:r>
            <a:r>
              <a:rPr lang="ru-RU" altLang="kk-KZ" dirty="0" err="1">
                <a:solidFill>
                  <a:srgbClr val="242424"/>
                </a:solidFill>
                <a:latin typeface="Tahoma" panose="020B0604030504040204" pitchFamily="34" charset="0"/>
                <a:cs typeface="Calibri" panose="020F0502020204030204" pitchFamily="34" charset="0"/>
              </a:rPr>
              <a:t>доценті</a:t>
            </a:r>
            <a:r>
              <a:rPr lang="ru-RU" altLang="kk-KZ" dirty="0">
                <a:solidFill>
                  <a:srgbClr val="242424"/>
                </a:solidFill>
                <a:latin typeface="Tahoma" panose="020B0604030504040204" pitchFamily="34" charset="0"/>
                <a:cs typeface="Calibri" panose="020F0502020204030204" pitchFamily="34" charset="0"/>
              </a:rPr>
              <a:t>, </a:t>
            </a:r>
            <a:r>
              <a:rPr lang="en-US" altLang="kk-KZ" dirty="0">
                <a:solidFill>
                  <a:srgbClr val="242424"/>
                </a:solidFill>
                <a:latin typeface="Tahoma" panose="020B0604030504040204" pitchFamily="34" charset="0"/>
                <a:cs typeface="Calibri" panose="020F0502020204030204" pitchFamily="34" charset="0"/>
              </a:rPr>
              <a:t>PhD </a:t>
            </a:r>
            <a:r>
              <a:rPr lang="ru-RU" altLang="kk-KZ" dirty="0">
                <a:solidFill>
                  <a:srgbClr val="242424"/>
                </a:solidFill>
                <a:latin typeface="Tahoma" panose="020B0604030504040204" pitchFamily="34" charset="0"/>
                <a:cs typeface="Calibri" panose="020F0502020204030204" pitchFamily="34" charset="0"/>
              </a:rPr>
              <a:t>Карелхан Н. </a:t>
            </a:r>
            <a:endParaRPr lang="ru-RU" altLang="kk-K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30A3368-C1B2-47AD-91B6-7513B3216EDC}"/>
              </a:ext>
            </a:extLst>
          </p:cNvPr>
          <p:cNvSpPr>
            <a:spLocks noGrp="1"/>
          </p:cNvSpPr>
          <p:nvPr>
            <p:ph sz="half" idx="1"/>
          </p:nvPr>
        </p:nvSpPr>
        <p:spPr>
          <a:xfrm>
            <a:off x="457200" y="764704"/>
            <a:ext cx="4038600" cy="5361459"/>
          </a:xfrm>
        </p:spPr>
        <p:txBody>
          <a:bodyPr anchor="ctr">
            <a:normAutofit/>
          </a:bodyPr>
          <a:lstStyle/>
          <a:p>
            <a:pPr>
              <a:lnSpc>
                <a:spcPct val="90000"/>
              </a:lnSpc>
            </a:pPr>
            <a:r>
              <a:rPr lang="kk-KZ" sz="1500" dirty="0">
                <a:effectLst/>
              </a:rPr>
              <a:t>1. «Іс-әрекет (Action)» бөлімінен «Рульдік Басқару (Move Steering)» блогын таңдаңыз. </a:t>
            </a:r>
          </a:p>
          <a:p>
            <a:pPr>
              <a:lnSpc>
                <a:spcPct val="90000"/>
              </a:lnSpc>
            </a:pPr>
            <a:r>
              <a:rPr lang="kk-KZ" sz="1500" dirty="0">
                <a:effectLst/>
              </a:rPr>
              <a:t>Бұл блок бір уақытта екі үлкен мотордың қозғалуы үшін қолданылады.</a:t>
            </a:r>
          </a:p>
          <a:p>
            <a:pPr>
              <a:lnSpc>
                <a:spcPct val="90000"/>
              </a:lnSpc>
            </a:pPr>
            <a:r>
              <a:rPr lang="kk-KZ" sz="1500" dirty="0">
                <a:effectLst/>
              </a:rPr>
              <a:t>Бұл блокты ортаға қарай тасымалдап, Старт блогына жалғап қосу керек.</a:t>
            </a:r>
          </a:p>
          <a:p>
            <a:pPr>
              <a:lnSpc>
                <a:spcPct val="90000"/>
              </a:lnSpc>
            </a:pPr>
            <a:r>
              <a:rPr lang="kk-KZ" sz="1500" dirty="0">
                <a:effectLst/>
              </a:rPr>
              <a:t>2. Бұл үшін осы блоктың үстінен бір рет басу керек. </a:t>
            </a:r>
          </a:p>
          <a:p>
            <a:pPr>
              <a:lnSpc>
                <a:spcPct val="90000"/>
              </a:lnSpc>
            </a:pPr>
            <a:r>
              <a:rPr lang="kk-KZ" sz="1500" dirty="0">
                <a:effectLst/>
              </a:rPr>
              <a:t>3. Тінтуірдің меңгерін ақ алаңға тасымалдаңыз. Сол кезде алаңда сұр көлеңке пайда болады. Сіз блогынызды осы көлеңкеге қоюыңыз керек.</a:t>
            </a:r>
          </a:p>
          <a:p>
            <a:pPr>
              <a:lnSpc>
                <a:spcPct val="90000"/>
              </a:lnSpc>
            </a:pPr>
            <a:r>
              <a:rPr lang="kk-KZ" sz="1500" dirty="0">
                <a:effectLst/>
              </a:rPr>
              <a:t>4. Сұр көлеңкені басыңыз. Сол кезде сіздің блогыныз Старт блогына автоматты түрде қосылады.</a:t>
            </a:r>
          </a:p>
          <a:p>
            <a:pPr>
              <a:lnSpc>
                <a:spcPct val="90000"/>
              </a:lnSpc>
            </a:pPr>
            <a:r>
              <a:rPr lang="kk-KZ" sz="1500" dirty="0">
                <a:effectLst/>
              </a:rPr>
              <a:t>Нәтижесінде келесі суреттегідей орналасу қажет.</a:t>
            </a:r>
          </a:p>
          <a:p>
            <a:pPr>
              <a:lnSpc>
                <a:spcPct val="90000"/>
              </a:lnSpc>
            </a:pPr>
            <a:endParaRPr lang="kk-KZ" sz="1500" dirty="0"/>
          </a:p>
        </p:txBody>
      </p:sp>
      <p:pic>
        <p:nvPicPr>
          <p:cNvPr id="2050" name="Рисунок 3">
            <a:extLst>
              <a:ext uri="{FF2B5EF4-FFF2-40B4-BE49-F238E27FC236}">
                <a16:creationId xmlns:a16="http://schemas.microsoft.com/office/drawing/2014/main" id="{4C5A5B3A-D3CC-4B68-AC95-90B7D4B842D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1628800"/>
            <a:ext cx="4038600" cy="36882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496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1F6BBBD-1153-4293-8116-728E9F7BADFB}"/>
              </a:ext>
            </a:extLst>
          </p:cNvPr>
          <p:cNvSpPr>
            <a:spLocks noGrp="1"/>
          </p:cNvSpPr>
          <p:nvPr>
            <p:ph sz="half" idx="1"/>
          </p:nvPr>
        </p:nvSpPr>
        <p:spPr>
          <a:xfrm>
            <a:off x="457200" y="764704"/>
            <a:ext cx="4038600" cy="5361459"/>
          </a:xfrm>
        </p:spPr>
        <p:txBody>
          <a:bodyPr>
            <a:normAutofit/>
          </a:bodyPr>
          <a:lstStyle/>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300" dirty="0">
                <a:effectLst/>
              </a:rPr>
              <a:t>1. Суретте көрсетілген «</a:t>
            </a:r>
            <a:r>
              <a:rPr lang="kk-KZ" sz="1300" b="1" dirty="0">
                <a:effectLst/>
              </a:rPr>
              <a:t>Қасиеттері</a:t>
            </a:r>
            <a:r>
              <a:rPr lang="kk-KZ" sz="1300" dirty="0">
                <a:effectLst/>
              </a:rPr>
              <a:t>» батырмасын басыңыз.</a:t>
            </a: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300" dirty="0">
                <a:effectLst/>
              </a:rPr>
              <a:t>2. Моторды қосу және өшіру мәзірі пайда болады.</a:t>
            </a: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300" dirty="0">
                <a:effectLst/>
              </a:rPr>
              <a:t>Көрсетілген мәзір моторды келесідей параметрлер бойынша орналастыруға мүмкіндік береді:</a:t>
            </a: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ru-RU" sz="1300" dirty="0">
                <a:effectLst/>
              </a:rPr>
              <a:t>А. </a:t>
            </a:r>
            <a:r>
              <a:rPr lang="kk-KZ" sz="1300" dirty="0">
                <a:effectLst/>
              </a:rPr>
              <a:t>Мотор өшірулі</a:t>
            </a:r>
            <a:r>
              <a:rPr lang="ru-RU" sz="1300" dirty="0">
                <a:effectLst/>
              </a:rPr>
              <a:t>.</a:t>
            </a:r>
            <a:endParaRPr lang="kk-KZ" sz="1300" dirty="0">
              <a:effectLst/>
            </a:endParaRP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ru-RU" sz="1300" dirty="0">
                <a:effectLst/>
              </a:rPr>
              <a:t>Б. </a:t>
            </a:r>
            <a:r>
              <a:rPr lang="kk-KZ" sz="1300" dirty="0">
                <a:effectLst/>
              </a:rPr>
              <a:t>Мотор қосулы</a:t>
            </a:r>
            <a:r>
              <a:rPr lang="ru-RU" sz="1300" dirty="0">
                <a:effectLst/>
              </a:rPr>
              <a:t>.</a:t>
            </a:r>
            <a:endParaRPr lang="kk-KZ" sz="1300" dirty="0">
              <a:effectLst/>
            </a:endParaRP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ru-RU" sz="1300" dirty="0">
                <a:effectLst/>
              </a:rPr>
              <a:t>В. </a:t>
            </a:r>
            <a:r>
              <a:rPr lang="kk-KZ" sz="1300" dirty="0">
                <a:effectLst/>
              </a:rPr>
              <a:t>Мотор берілген Секунд уақытына байланысты қосылып тұрады</a:t>
            </a:r>
            <a:r>
              <a:rPr lang="ru-RU" sz="1300" dirty="0">
                <a:effectLst/>
              </a:rPr>
              <a:t>.</a:t>
            </a:r>
            <a:endParaRPr lang="kk-KZ" sz="1300" dirty="0">
              <a:effectLst/>
            </a:endParaRP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ru-RU" sz="1300" dirty="0">
                <a:effectLst/>
              </a:rPr>
              <a:t>Г. </a:t>
            </a:r>
            <a:r>
              <a:rPr lang="kk-KZ" sz="1300" dirty="0">
                <a:effectLst/>
              </a:rPr>
              <a:t>Мотор берілген Градустың мөлшеріне байланысты қосылып тұрады</a:t>
            </a:r>
            <a:r>
              <a:rPr lang="ru-RU" sz="1300" dirty="0">
                <a:effectLst/>
              </a:rPr>
              <a:t>.</a:t>
            </a:r>
            <a:endParaRPr lang="kk-KZ" sz="1300" dirty="0">
              <a:effectLst/>
            </a:endParaRP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ru-RU" sz="1300" dirty="0">
                <a:effectLst/>
              </a:rPr>
              <a:t>Д. </a:t>
            </a:r>
            <a:r>
              <a:rPr lang="kk-KZ" sz="1300" dirty="0">
                <a:effectLst/>
              </a:rPr>
              <a:t>Мотор берілген Айналымның санына байланысты қосылып тұрады</a:t>
            </a:r>
            <a:r>
              <a:rPr lang="ru-RU" sz="1300" dirty="0">
                <a:effectLst/>
              </a:rPr>
              <a:t>.</a:t>
            </a:r>
            <a:endParaRPr lang="kk-KZ" sz="1300" dirty="0">
              <a:effectLst/>
            </a:endParaRPr>
          </a:p>
          <a:p>
            <a:pPr>
              <a:lnSpc>
                <a:spcPct val="90000"/>
              </a:lnSpc>
              <a:spcAft>
                <a:spcPts val="1000"/>
              </a:spcAft>
              <a:tabLst>
                <a:tab pos="45720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300" b="1" dirty="0">
                <a:effectLst/>
              </a:rPr>
              <a:t>Д пунктін таңдаңыз</a:t>
            </a:r>
            <a:r>
              <a:rPr lang="ru-RU" sz="1300" b="1" dirty="0">
                <a:effectLst/>
              </a:rPr>
              <a:t>.</a:t>
            </a:r>
            <a:endParaRPr lang="kk-KZ" sz="1300" dirty="0">
              <a:effectLst/>
            </a:endParaRPr>
          </a:p>
          <a:p>
            <a:pPr>
              <a:lnSpc>
                <a:spcPct val="90000"/>
              </a:lnSpc>
            </a:pPr>
            <a:endParaRPr lang="kk-KZ" sz="1300" dirty="0"/>
          </a:p>
        </p:txBody>
      </p:sp>
      <p:pic>
        <p:nvPicPr>
          <p:cNvPr id="3074" name="Рисунок 6">
            <a:extLst>
              <a:ext uri="{FF2B5EF4-FFF2-40B4-BE49-F238E27FC236}">
                <a16:creationId xmlns:a16="http://schemas.microsoft.com/office/drawing/2014/main" id="{4FA46467-CB85-45B4-A857-59F0488120F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51610" y="689697"/>
            <a:ext cx="4038600" cy="280820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75" name="Рисунок 8">
            <a:extLst>
              <a:ext uri="{FF2B5EF4-FFF2-40B4-BE49-F238E27FC236}">
                <a16:creationId xmlns:a16="http://schemas.microsoft.com/office/drawing/2014/main" id="{19FAD159-D055-4367-A1D4-A82F9D3098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3860" y="3717031"/>
            <a:ext cx="3586572" cy="207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1213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F40D20-86F5-48F9-947A-15B9927552FA}"/>
              </a:ext>
            </a:extLst>
          </p:cNvPr>
          <p:cNvSpPr>
            <a:spLocks noGrp="1"/>
          </p:cNvSpPr>
          <p:nvPr>
            <p:ph idx="1"/>
          </p:nvPr>
        </p:nvSpPr>
        <p:spPr>
          <a:xfrm>
            <a:off x="457200" y="836712"/>
            <a:ext cx="8229600" cy="5289451"/>
          </a:xfrm>
        </p:spPr>
        <p:txBody>
          <a:bodyPr>
            <a:normAutofit fontScale="92500"/>
          </a:bodyPr>
          <a:lstStyle/>
          <a:p>
            <a:pPr marL="342900" lvl="0" indent="-342900">
              <a:lnSpc>
                <a:spcPct val="115000"/>
              </a:lnSpc>
              <a:spcAft>
                <a:spcPts val="1000"/>
              </a:spcAft>
              <a:buFont typeface="+mj-lt"/>
              <a:buAutoNum type="arabicPeriod"/>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Суретте көрсетілген «Бағыттау» батырмасын басыңыз. «0» саны мотордың Түзу – «Алға» бағытталғанын білдіреді.</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Берілген мағынаны слайдерді оңға және солға ауыстыру жолымен өзгертуге тырысыңыз немесе санды қолмен теріңіз. Берілген мағынаға байланысты мотор қозғалысындағы сызық суреті және бағыты өзгереді.</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indent="450215">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Бірінші суретте көрсетілгендей, моторға Түзу – «Алға» бұйрығын беріңіз.</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Суретте көрсетілген «Қуат» батырмасын басыңыз. «75» саны мотордың 75 санына сәйкес қуатпен қозғалатынын білдіреді. </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Берілген мағынаны слайдерді оңға және солға ауыстыру жолымен немесе санды қолмен теру арқылы (пернетақта көмегімен) өзгертуге тырысыңыз. Берілген мағынаға байланысты мотор қозғалысындағы сурет және қозғалыс қуаты өзгереді.</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indent="450215">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Көрсетілген блок екі мотор үшін бірдей қуат беретінін есіңізде сақтаңыз.</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indent="450215">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Мотор «40»-қа тең қуатпен қозғалсын деген бұйрықты беріңіз.</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endParaRPr lang="kk-KZ" dirty="0"/>
          </a:p>
        </p:txBody>
      </p:sp>
    </p:spTree>
    <p:extLst>
      <p:ext uri="{BB962C8B-B14F-4D97-AF65-F5344CB8AC3E}">
        <p14:creationId xmlns:p14="http://schemas.microsoft.com/office/powerpoint/2010/main" val="717017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87DE8B-D0B3-439B-AF4B-CD883DED9D85}"/>
              </a:ext>
            </a:extLst>
          </p:cNvPr>
          <p:cNvSpPr>
            <a:spLocks noGrp="1"/>
          </p:cNvSpPr>
          <p:nvPr>
            <p:ph idx="1"/>
          </p:nvPr>
        </p:nvSpPr>
        <p:spPr>
          <a:xfrm>
            <a:off x="457200" y="836712"/>
            <a:ext cx="8229600" cy="5289451"/>
          </a:xfrm>
        </p:spPr>
        <p:txBody>
          <a:bodyPr>
            <a:normAutofit/>
          </a:bodyPr>
          <a:lstStyle/>
          <a:p>
            <a:pPr marL="342900" lvl="0" indent="-342900">
              <a:lnSpc>
                <a:spcPct val="115000"/>
              </a:lnSpc>
              <a:spcAft>
                <a:spcPts val="1000"/>
              </a:spcAft>
              <a:buFont typeface="+mj-lt"/>
              <a:buAutoNum type="arabicPeriod"/>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Суретте көрсетілген «Айналым» батырмасын басыңыз. «1» саны мотордың бір айналым жасайтынын білдіреді. </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mj-lt"/>
              <a:buAutoNum type="arabicPeriod"/>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Берілген мағынаны слайдерді оңға және солға ауыстыру жолымен немесе санды қолмен теру арқылы (пернетақта көмегімен) өзгертуге тырысыңыз. Берілген мағынаға байланысты мотордың жасайтын айналым саны өзгереді</a:t>
            </a:r>
            <a:r>
              <a:rPr lang="ru-RU"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indent="450215">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Көрсетілген блок үшін 1 айналым жолдың шамамен 22 сантиметріне тең болады</a:t>
            </a:r>
            <a:r>
              <a:rPr lang="ru-RU"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indent="450215">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Моторға 4 айналым жасау бұйрығын беріңіз</a:t>
            </a:r>
            <a:r>
              <a:rPr lang="ru-RU"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15000"/>
              </a:lnSpc>
              <a:spcAft>
                <a:spcPts val="1000"/>
              </a:spcAft>
              <a:buFont typeface="Arial" panose="020B0604020202020204" pitchFamily="34" charset="0"/>
              <a:buChar char="•"/>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Бұйрықты дұрыс түрде бергеніңізге көзіңізді жеткізіңіз</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Ол үшін өз кодыңызды төмендегі суретпен салыстырыңыз</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Arial" panose="020B0604020202020204" pitchFamily="34" charset="0"/>
              <a:buChar char="•"/>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Сіздің бағдарламаңыз тура суреттегідей болып шығуы керек</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kk-KZ"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dirty="0">
                <a:effectLst/>
                <a:latin typeface="Times New Roman" panose="02020603050405020304" pitchFamily="18" charset="0"/>
                <a:ea typeface="Times New Roman" panose="02020603050405020304" pitchFamily="18" charset="0"/>
                <a:cs typeface="Arial" panose="020B0604020202020204" pitchFamily="34" charset="0"/>
              </a:rPr>
              <a:t>Енді сіздің роботқа қатысты алғашқы бағдарламаңызды жүктейік</a:t>
            </a:r>
            <a:r>
              <a:rPr lang="ru-RU"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endParaRPr lang="kk-KZ" dirty="0"/>
          </a:p>
        </p:txBody>
      </p:sp>
    </p:spTree>
    <p:extLst>
      <p:ext uri="{BB962C8B-B14F-4D97-AF65-F5344CB8AC3E}">
        <p14:creationId xmlns:p14="http://schemas.microsoft.com/office/powerpoint/2010/main" val="3473006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D2FEB8F-B55D-49EA-9D7A-AA368BD0F19F}"/>
              </a:ext>
            </a:extLst>
          </p:cNvPr>
          <p:cNvSpPr>
            <a:spLocks noChangeArrowheads="1"/>
          </p:cNvSpPr>
          <p:nvPr/>
        </p:nvSpPr>
        <p:spPr bwMode="auto">
          <a:xfrm>
            <a:off x="457200" y="1600200"/>
            <a:ext cx="4038600" cy="452596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indent="450850" eaLnBrk="0" hangingPunct="0">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1pPr>
            <a:lvl2pPr eaLnBrk="0" hangingPunct="0">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2pPr>
            <a:lvl3pPr eaLnBrk="0" hangingPunct="0">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3pPr>
            <a:lvl4pPr eaLnBrk="0" hangingPunct="0">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4pPr>
            <a:lvl5pPr eaLnBrk="0" hangingPunct="0">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5pPr>
            <a:lvl6pPr eaLnBrk="0" fontAlgn="base" hangingPunct="0">
              <a:spcBef>
                <a:spcPct val="0"/>
              </a:spcBef>
              <a:spcAft>
                <a:spcPct val="0"/>
              </a:spcAf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6pPr>
            <a:lvl7pPr eaLnBrk="0" fontAlgn="base" hangingPunct="0">
              <a:spcBef>
                <a:spcPct val="0"/>
              </a:spcBef>
              <a:spcAft>
                <a:spcPct val="0"/>
              </a:spcAf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7pPr>
            <a:lvl8pPr eaLnBrk="0" fontAlgn="base" hangingPunct="0">
              <a:spcBef>
                <a:spcPct val="0"/>
              </a:spcBef>
              <a:spcAft>
                <a:spcPct val="0"/>
              </a:spcAf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8pPr>
            <a:lvl9pPr eaLnBrk="0" fontAlgn="base" hangingPunct="0">
              <a:spcBef>
                <a:spcPct val="0"/>
              </a:spcBef>
              <a:spcAft>
                <a:spcPct val="0"/>
              </a:spcAft>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defRPr>
                <a:solidFill>
                  <a:schemeClr val="tx1"/>
                </a:solidFill>
                <a:latin typeface="Arial" panose="020B0604020202020204" pitchFamily="34" charset="0"/>
              </a:defRPr>
            </a:lvl9pPr>
          </a:lstStyle>
          <a:p>
            <a:pPr marL="0" marR="0" lvl="0" indent="450850" eaLnBrk="1" fontAlgn="base" hangingPunct="1">
              <a:lnSpc>
                <a:spcPct val="90000"/>
              </a:lnSpc>
              <a:spcBef>
                <a:spcPct val="20000"/>
              </a:spcBef>
              <a:spcAft>
                <a:spcPct val="0"/>
              </a:spcAft>
              <a:buClrTx/>
              <a:buSzTx/>
              <a:buFont typeface="Arial" pitchFamily="34" charset="0"/>
              <a:buChar cha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pPr>
            <a:r>
              <a:rPr kumimoji="0" lang="ru-RU" altLang="kk-KZ" sz="2400" b="0" i="0" u="none" strike="noStrike" cap="none" normalizeH="0" baseline="0">
                <a:ln>
                  <a:noFill/>
                </a:ln>
                <a:effectLst/>
                <a:latin typeface="+mn-lt"/>
              </a:rPr>
              <a:t>EV3-дің компьютерге қосылғанына көз жеткізіңіз.</a:t>
            </a:r>
          </a:p>
          <a:p>
            <a:pPr marL="0" marR="0" lvl="0" indent="450850" eaLnBrk="1" fontAlgn="base" hangingPunct="1">
              <a:lnSpc>
                <a:spcPct val="90000"/>
              </a:lnSpc>
              <a:spcBef>
                <a:spcPct val="20000"/>
              </a:spcBef>
              <a:spcAft>
                <a:spcPct val="0"/>
              </a:spcAft>
              <a:buClrTx/>
              <a:buSzTx/>
              <a:buFont typeface="Arial" pitchFamily="34" charset="0"/>
              <a:buChar char="•"/>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pPr>
            <a:r>
              <a:rPr kumimoji="0" lang="ru-RU" altLang="kk-KZ" sz="2400" b="0" i="0" u="none" strike="noStrike" cap="none" normalizeH="0" baseline="0">
                <a:ln>
                  <a:noFill/>
                </a:ln>
                <a:effectLst/>
                <a:latin typeface="+mn-lt"/>
              </a:rPr>
              <a:t>Сіздің роботыңыздағы екі мотор қай порттарға қосылғанын тексеріңіз. Ол үшін «Порттың Көрінісі» (Port View) бөлімін ашыңыз. </a:t>
            </a:r>
          </a:p>
          <a:p>
            <a:pPr marL="0" marR="0" lvl="0" indent="450850" eaLnBrk="1" fontAlgn="base" hangingPunct="1">
              <a:lnSpc>
                <a:spcPct val="90000"/>
              </a:lnSpc>
              <a:spcBef>
                <a:spcPct val="20000"/>
              </a:spcBef>
              <a:spcAft>
                <a:spcPct val="0"/>
              </a:spcAft>
              <a:buClrTx/>
              <a:buSzTx/>
              <a:buFont typeface="Arial" pitchFamily="34" charset="0"/>
              <a:buNone/>
              <a:tabLst>
                <a:tab pos="449263" algn="l"/>
                <a:tab pos="898525" algn="l"/>
                <a:tab pos="1349375" algn="l"/>
                <a:tab pos="1798638" algn="l"/>
                <a:tab pos="2247900" algn="l"/>
                <a:tab pos="2697163" algn="l"/>
                <a:tab pos="3146425" algn="l"/>
                <a:tab pos="3597275" algn="l"/>
                <a:tab pos="4046538" algn="l"/>
                <a:tab pos="4495800" algn="l"/>
                <a:tab pos="4945063" algn="l"/>
                <a:tab pos="5394325" algn="l"/>
                <a:tab pos="5845175" algn="l"/>
                <a:tab pos="6294438" algn="l"/>
              </a:tabLst>
            </a:pPr>
            <a:r>
              <a:rPr kumimoji="0" lang="ru-RU" altLang="kk-KZ" sz="2400" b="0" i="0" u="none" strike="noStrike" cap="none" normalizeH="0" baseline="0">
                <a:ln>
                  <a:noFill/>
                </a:ln>
                <a:effectLst/>
                <a:latin typeface="+mn-lt"/>
              </a:rPr>
              <a:t>Суретке қарасаңыз, бір үлкен моторд «В» портына, ал екінші үлкен моторд «С» портына қосылған.</a:t>
            </a:r>
          </a:p>
        </p:txBody>
      </p:sp>
      <p:pic>
        <p:nvPicPr>
          <p:cNvPr id="4097" name="Рисунок 4">
            <a:extLst>
              <a:ext uri="{FF2B5EF4-FFF2-40B4-BE49-F238E27FC236}">
                <a16:creationId xmlns:a16="http://schemas.microsoft.com/office/drawing/2014/main" id="{820E407E-0864-41AD-B321-9E40C50094B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2949448"/>
            <a:ext cx="4038600" cy="1827466"/>
          </a:xfrm>
          <a:prstGeom prst="rect">
            <a:avLst/>
          </a:prstGeom>
          <a:solidFill>
            <a:srgbClr val="FFFFFF"/>
          </a:solidFill>
        </p:spPr>
      </p:pic>
    </p:spTree>
    <p:extLst>
      <p:ext uri="{BB962C8B-B14F-4D97-AF65-F5344CB8AC3E}">
        <p14:creationId xmlns:p14="http://schemas.microsoft.com/office/powerpoint/2010/main" val="796961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16571F-35F8-4C5D-B0DC-D1737A4C6CF1}"/>
              </a:ext>
            </a:extLst>
          </p:cNvPr>
          <p:cNvSpPr>
            <a:spLocks noGrp="1"/>
          </p:cNvSpPr>
          <p:nvPr>
            <p:ph type="title"/>
          </p:nvPr>
        </p:nvSpPr>
        <p:spPr/>
        <p:txBody>
          <a:bodyPr>
            <a:normAutofit fontScale="90000"/>
          </a:bodyPr>
          <a:lstStyle/>
          <a:p>
            <a:r>
              <a:rPr lang="kk-KZ" b="1" i="1" dirty="0">
                <a:latin typeface="Times New Roman" panose="02020603050405020304" pitchFamily="18" charset="0"/>
                <a:ea typeface="Times New Roman" panose="02020603050405020304" pitchFamily="18" charset="0"/>
                <a:cs typeface="Arial" panose="020B0604020202020204" pitchFamily="34" charset="0"/>
              </a:rPr>
              <a:t>Бақылау сұрақтары:	</a:t>
            </a:r>
            <a:br>
              <a:rPr lang="kk-KZ" dirty="0">
                <a:latin typeface="Calibri" panose="020F0502020204030204" pitchFamily="34" charset="0"/>
                <a:ea typeface="Calibri" panose="020F0502020204030204" pitchFamily="34" charset="0"/>
                <a:cs typeface="Arial" panose="020B0604020202020204" pitchFamily="34" charset="0"/>
              </a:rPr>
            </a:br>
            <a:endParaRPr lang="kk-KZ" dirty="0"/>
          </a:p>
        </p:txBody>
      </p:sp>
      <p:sp>
        <p:nvSpPr>
          <p:cNvPr id="3" name="Объект 2">
            <a:extLst>
              <a:ext uri="{FF2B5EF4-FFF2-40B4-BE49-F238E27FC236}">
                <a16:creationId xmlns:a16="http://schemas.microsoft.com/office/drawing/2014/main" id="{5215AE5E-7CE5-422A-85B2-1F5696AEA723}"/>
              </a:ext>
            </a:extLst>
          </p:cNvPr>
          <p:cNvSpPr>
            <a:spLocks noGrp="1"/>
          </p:cNvSpPr>
          <p:nvPr>
            <p:ph idx="1"/>
          </p:nvPr>
        </p:nvSpPr>
        <p:spPr/>
        <p:txBody>
          <a:bodyPr/>
          <a:lstStyle/>
          <a:p>
            <a:pPr marL="342900" marR="774700" lvl="0" indent="-342900" hangingPunct="0">
              <a:buFont typeface="+mj-lt"/>
              <a:buAutoNum type="arabicPeriod"/>
              <a:tabLst>
                <a:tab pos="457200" algn="l"/>
              </a:tabLst>
            </a:pPr>
            <a:r>
              <a:rPr lang="kk-KZ" sz="1800" dirty="0">
                <a:effectLst/>
                <a:latin typeface="Times New Roman" panose="02020603050405020304" pitchFamily="18" charset="0"/>
                <a:ea typeface="Times New Roman" panose="02020603050405020304" pitchFamily="18" charset="0"/>
              </a:rPr>
              <a:t>«</a:t>
            </a:r>
            <a:r>
              <a:rPr lang="kk-KZ" sz="1800" b="1" dirty="0">
                <a:effectLst/>
                <a:latin typeface="Times New Roman" panose="02020603050405020304" pitchFamily="18" charset="0"/>
                <a:ea typeface="Times New Roman" panose="02020603050405020304" pitchFamily="18" charset="0"/>
              </a:rPr>
              <a:t>Рульдік Басқару</a:t>
            </a:r>
            <a:r>
              <a:rPr lang="kk-KZ" sz="1800" dirty="0">
                <a:effectLst/>
                <a:latin typeface="Times New Roman" panose="02020603050405020304" pitchFamily="18" charset="0"/>
                <a:ea typeface="Times New Roman" panose="02020603050405020304" pitchFamily="18" charset="0"/>
              </a:rPr>
              <a:t>» блогына қосылатын мотордың аты қалай?</a:t>
            </a:r>
          </a:p>
          <a:p>
            <a:pPr marL="342900" marR="774700" lvl="0" indent="-342900" hangingPunct="0">
              <a:buFont typeface="+mj-lt"/>
              <a:buAutoNum type="arabicPeriod"/>
              <a:tabLst>
                <a:tab pos="457200" algn="l"/>
              </a:tabLst>
            </a:pPr>
            <a:r>
              <a:rPr lang="kk-KZ" sz="1800" dirty="0">
                <a:effectLst/>
                <a:latin typeface="Times New Roman" panose="02020603050405020304" pitchFamily="18" charset="0"/>
                <a:ea typeface="Times New Roman" panose="02020603050405020304" pitchFamily="18" charset="0"/>
              </a:rPr>
              <a:t>«</a:t>
            </a:r>
            <a:r>
              <a:rPr lang="kk-KZ" sz="1800" b="1" dirty="0">
                <a:effectLst/>
                <a:latin typeface="Times New Roman" panose="02020603050405020304" pitchFamily="18" charset="0"/>
                <a:ea typeface="Times New Roman" panose="02020603050405020304" pitchFamily="18" charset="0"/>
              </a:rPr>
              <a:t>Рульдік Басқару</a:t>
            </a:r>
            <a:r>
              <a:rPr lang="kk-KZ" sz="1800" dirty="0">
                <a:effectLst/>
                <a:latin typeface="Times New Roman" panose="02020603050405020304" pitchFamily="18" charset="0"/>
                <a:ea typeface="Times New Roman" panose="02020603050405020304" pitchFamily="18" charset="0"/>
              </a:rPr>
              <a:t>» блогына қанша мотор қосу кажет?</a:t>
            </a:r>
          </a:p>
          <a:p>
            <a:pPr marL="342900" marR="774700" lvl="0" indent="-342900" hangingPunct="0">
              <a:buFont typeface="+mj-lt"/>
              <a:buAutoNum type="arabicPeriod"/>
              <a:tabLst>
                <a:tab pos="457200" algn="l"/>
              </a:tabLst>
            </a:pPr>
            <a:r>
              <a:rPr lang="kk-KZ" sz="1800" dirty="0">
                <a:effectLst/>
                <a:latin typeface="Times New Roman" panose="02020603050405020304" pitchFamily="18" charset="0"/>
                <a:ea typeface="Times New Roman" panose="02020603050405020304" pitchFamily="18" charset="0"/>
              </a:rPr>
              <a:t>Проекттіңізді EV3-де қалай жіберу керек?</a:t>
            </a:r>
          </a:p>
          <a:p>
            <a:endParaRPr lang="kk-KZ" dirty="0"/>
          </a:p>
        </p:txBody>
      </p:sp>
    </p:spTree>
    <p:extLst>
      <p:ext uri="{BB962C8B-B14F-4D97-AF65-F5344CB8AC3E}">
        <p14:creationId xmlns:p14="http://schemas.microsoft.com/office/powerpoint/2010/main" val="3227030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p:cNvSpPr>
          <p:nvPr>
            <p:ph idx="1"/>
          </p:nvPr>
        </p:nvSpPr>
        <p:spPr>
          <a:xfrm>
            <a:off x="457200" y="692696"/>
            <a:ext cx="8229600" cy="5433467"/>
          </a:xfrm>
        </p:spPr>
        <p:txBody>
          <a:bodyPr/>
          <a:lstStyle/>
          <a:p>
            <a:pPr>
              <a:buFont typeface="Arial" charset="0"/>
              <a:buNone/>
            </a:pPr>
            <a:endParaRPr lang="kk-KZ" dirty="0"/>
          </a:p>
          <a:p>
            <a:pPr algn="ctr">
              <a:buFont typeface="Arial" charset="0"/>
              <a:buNone/>
            </a:pPr>
            <a:endParaRPr lang="kk-KZ" sz="4400" b="1" dirty="0">
              <a:solidFill>
                <a:schemeClr val="tx2"/>
              </a:solidFill>
              <a:latin typeface="Times New Roman" pitchFamily="18" charset="0"/>
            </a:endParaRPr>
          </a:p>
          <a:p>
            <a:pPr algn="ctr">
              <a:buFont typeface="Arial" charset="0"/>
              <a:buNone/>
            </a:pPr>
            <a:r>
              <a:rPr lang="kk-KZ" sz="4400" b="1" dirty="0">
                <a:solidFill>
                  <a:schemeClr val="tx2"/>
                </a:solidFill>
                <a:latin typeface="Times New Roman" pitchFamily="18" charset="0"/>
              </a:rPr>
              <a:t>Назар аударып </a:t>
            </a:r>
          </a:p>
          <a:p>
            <a:pPr algn="ctr">
              <a:buFont typeface="Arial" charset="0"/>
              <a:buNone/>
            </a:pPr>
            <a:r>
              <a:rPr lang="kk-KZ" sz="4400" b="1" dirty="0">
                <a:solidFill>
                  <a:schemeClr val="tx2"/>
                </a:solidFill>
                <a:latin typeface="Times New Roman" pitchFamily="18" charset="0"/>
              </a:rPr>
              <a:t>тыңдағандарыңызға</a:t>
            </a:r>
          </a:p>
          <a:p>
            <a:pPr algn="ctr">
              <a:buFont typeface="Arial" charset="0"/>
              <a:buNone/>
            </a:pPr>
            <a:r>
              <a:rPr lang="kk-KZ" sz="4400" b="1" dirty="0">
                <a:solidFill>
                  <a:schemeClr val="tx2"/>
                </a:solidFill>
                <a:latin typeface="Times New Roman" pitchFamily="18" charset="0"/>
              </a:rPr>
              <a:t> рақмет</a:t>
            </a:r>
            <a:r>
              <a:rPr lang="en-US" sz="4400" b="1" dirty="0">
                <a:solidFill>
                  <a:schemeClr val="tx2"/>
                </a:solidFill>
                <a:latin typeface="Times New Roman" pitchFamily="18" charset="0"/>
              </a:rPr>
              <a:t>!</a:t>
            </a:r>
            <a:endParaRPr lang="ru-RU" sz="4400" b="1" dirty="0">
              <a:solidFill>
                <a:schemeClr val="tx2"/>
              </a:solidFill>
              <a:latin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229600" cy="1143000"/>
          </a:xfrm>
        </p:spPr>
        <p:txBody>
          <a:bodyPr>
            <a:normAutofit fontScale="90000"/>
          </a:bodyPr>
          <a:lstStyle/>
          <a:p>
            <a:r>
              <a:rPr lang="kk-KZ" dirty="0"/>
              <a:t>Қолданылған әдебиеттер</a:t>
            </a:r>
            <a:br>
              <a:rPr lang="kk-KZ" dirty="0"/>
            </a:br>
            <a:endParaRPr lang="ru-RU" dirty="0"/>
          </a:p>
        </p:txBody>
      </p:sp>
      <p:sp>
        <p:nvSpPr>
          <p:cNvPr id="3" name="Объект 2"/>
          <p:cNvSpPr>
            <a:spLocks noGrp="1"/>
          </p:cNvSpPr>
          <p:nvPr>
            <p:ph idx="1"/>
          </p:nvPr>
        </p:nvSpPr>
        <p:spPr/>
        <p:txBody>
          <a:bodyPr>
            <a:normAutofit fontScale="77500" lnSpcReduction="20000"/>
          </a:bodyPr>
          <a:lstStyle/>
          <a:p>
            <a:pPr marL="514350" indent="-514350">
              <a:buFont typeface="+mj-lt"/>
              <a:buAutoNum type="arabicPeriod"/>
            </a:pPr>
            <a:r>
              <a:rPr lang="kk-KZ" sz="3200" u="sng" dirty="0">
                <a:latin typeface="Times New Roman" panose="02020603050405020304" pitchFamily="18" charset="0"/>
                <a:cs typeface="Times New Roman" panose="02020603050405020304" pitchFamily="18" charset="0"/>
              </a:rPr>
              <a:t>https://www.virtualroboticstoolkit.com/documentation/sections/19/articles/98</a:t>
            </a:r>
          </a:p>
          <a:p>
            <a:pPr marL="514350" indent="-514350">
              <a:buFont typeface="+mj-lt"/>
              <a:buAutoNum type="arabicPeriod"/>
            </a:pPr>
            <a:r>
              <a:rPr lang="en-US" sz="3200" dirty="0">
                <a:latin typeface="Times New Roman" panose="02020603050405020304" pitchFamily="18" charset="0"/>
                <a:cs typeface="Times New Roman" panose="02020603050405020304" pitchFamily="18" charset="0"/>
              </a:rPr>
              <a:t>https://informburo.kz/stati/sofiya-robot-kotoryy-vyglyadit-kak-chelovek-national-geographic.html</a:t>
            </a:r>
            <a:endParaRPr lang="ru-RU" sz="3200"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ru-RU" sz="3200" dirty="0">
                <a:latin typeface="Times New Roman" panose="02020603050405020304" pitchFamily="18" charset="0"/>
                <a:cs typeface="Times New Roman" panose="02020603050405020304" pitchFamily="18" charset="0"/>
              </a:rPr>
              <a:t> </a:t>
            </a:r>
            <a:r>
              <a:rPr lang="kk-KZ" sz="3200" dirty="0">
                <a:latin typeface="Times New Roman" panose="02020603050405020304" pitchFamily="18" charset="0"/>
                <a:cs typeface="Times New Roman" panose="02020603050405020304" pitchFamily="18" charset="0"/>
              </a:rPr>
              <a:t>LEGO EV3 бойынша оқу құралы роботты техника бойынша біліктілікті арттыру курстары бағдарламасына арналған, «Халықаралық ақпараттық технологиялар университеті» АҚ, Алматы, 2016</a:t>
            </a:r>
          </a:p>
          <a:p>
            <a:pPr marL="514350" indent="-514350">
              <a:buFont typeface="+mj-lt"/>
              <a:buAutoNum type="arabicPeriod"/>
            </a:pPr>
            <a:r>
              <a:rPr lang="kk-KZ" sz="3200" dirty="0">
                <a:latin typeface="Times New Roman" panose="02020603050405020304" pitchFamily="18" charset="0"/>
                <a:cs typeface="Times New Roman" panose="02020603050405020304" pitchFamily="18" charset="0"/>
              </a:rPr>
              <a:t> Lego Education https://education.lego.com/ru-ru/downloads/mindstorms-ev3/curriculum      //18.06.2020</a:t>
            </a:r>
          </a:p>
          <a:p>
            <a:pPr marL="514350" indent="-514350">
              <a:buFont typeface="+mj-lt"/>
              <a:buAutoNum type="arabicPeriod"/>
            </a:pPr>
            <a:r>
              <a:rPr lang="kk-KZ" sz="3200" dirty="0">
                <a:latin typeface="Times New Roman" panose="02020603050405020304" pitchFamily="18" charset="0"/>
                <a:cs typeface="Times New Roman" panose="02020603050405020304" pitchFamily="18" charset="0"/>
              </a:rPr>
              <a:t> https://leally.ru/kk/chem-otkryt-fajjl/spravochnik-funkcii-arduino-yazyki-programmirovaniya/ //18.06.2020</a:t>
            </a:r>
            <a:endParaRPr lang="ru-RU" sz="3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1587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0832" y="188640"/>
            <a:ext cx="8229600" cy="1143000"/>
          </a:xfrm>
        </p:spPr>
        <p:txBody>
          <a:bodyPr/>
          <a:lstStyle/>
          <a:p>
            <a:r>
              <a:rPr lang="kk-KZ" b="1" dirty="0"/>
              <a:t>Мотордың айналу тетігі</a:t>
            </a:r>
            <a:endParaRPr lang="ru-RU" dirty="0"/>
          </a:p>
        </p:txBody>
      </p:sp>
      <p:sp>
        <p:nvSpPr>
          <p:cNvPr id="5" name="Прямоугольник 4"/>
          <p:cNvSpPr/>
          <p:nvPr/>
        </p:nvSpPr>
        <p:spPr>
          <a:xfrm>
            <a:off x="683568" y="3789040"/>
            <a:ext cx="7776864" cy="2677656"/>
          </a:xfrm>
          <a:prstGeom prst="rect">
            <a:avLst/>
          </a:prstGeom>
        </p:spPr>
        <p:txBody>
          <a:bodyPr wrap="square">
            <a:spAutoFit/>
          </a:bodyPr>
          <a:lstStyle/>
          <a:p>
            <a:pPr algn="just"/>
            <a:r>
              <a:rPr lang="ru-RU" sz="2400" dirty="0">
                <a:solidFill>
                  <a:srgbClr val="002060"/>
                </a:solidFill>
                <a:latin typeface="Times New Roman" pitchFamily="18" charset="0"/>
                <a:ea typeface="+mj-ea"/>
                <a:cs typeface="+mj-cs"/>
              </a:rPr>
              <a:t>Модуль </a:t>
            </a:r>
            <a:r>
              <a:rPr lang="ru-RU" sz="2400" dirty="0" err="1">
                <a:solidFill>
                  <a:srgbClr val="002060"/>
                </a:solidFill>
                <a:latin typeface="Times New Roman" pitchFamily="18" charset="0"/>
                <a:ea typeface="+mj-ea"/>
                <a:cs typeface="+mj-cs"/>
              </a:rPr>
              <a:t>жағдайының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индикаторының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блогы</a:t>
            </a:r>
            <a:r>
              <a:rPr lang="ru-RU" sz="2400" dirty="0">
                <a:solidFill>
                  <a:srgbClr val="002060"/>
                </a:solidFill>
                <a:latin typeface="Times New Roman" pitchFamily="18" charset="0"/>
                <a:ea typeface="+mj-ea"/>
                <a:cs typeface="+mj-cs"/>
              </a:rPr>
              <a:t> модуль </a:t>
            </a:r>
            <a:r>
              <a:rPr lang="ru-RU" sz="2400" dirty="0" err="1">
                <a:solidFill>
                  <a:srgbClr val="002060"/>
                </a:solidFill>
                <a:latin typeface="Times New Roman" pitchFamily="18" charset="0"/>
                <a:ea typeface="+mj-ea"/>
                <a:cs typeface="+mj-cs"/>
              </a:rPr>
              <a:t>жағдайының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индикаторын</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басқарады</a:t>
            </a:r>
            <a:r>
              <a:rPr lang="ru-RU" sz="2400" dirty="0">
                <a:solidFill>
                  <a:srgbClr val="002060"/>
                </a:solidFill>
                <a:latin typeface="Times New Roman" pitchFamily="18" charset="0"/>
                <a:ea typeface="+mj-ea"/>
                <a:cs typeface="+mj-cs"/>
              </a:rPr>
              <a:t>. Модуль </a:t>
            </a:r>
            <a:r>
              <a:rPr lang="ru-RU" sz="2400" dirty="0" err="1">
                <a:solidFill>
                  <a:srgbClr val="002060"/>
                </a:solidFill>
                <a:latin typeface="Times New Roman" pitchFamily="18" charset="0"/>
                <a:ea typeface="+mj-ea"/>
                <a:cs typeface="+mj-cs"/>
              </a:rPr>
              <a:t>жағдайының</a:t>
            </a:r>
            <a:r>
              <a:rPr lang="ru-RU" sz="2400" dirty="0">
                <a:solidFill>
                  <a:srgbClr val="002060"/>
                </a:solidFill>
                <a:latin typeface="Times New Roman" pitchFamily="18" charset="0"/>
                <a:ea typeface="+mj-ea"/>
                <a:cs typeface="+mj-cs"/>
              </a:rPr>
              <a:t> индикаторы </a:t>
            </a:r>
            <a:r>
              <a:rPr lang="ru-RU" sz="2400" dirty="0" err="1">
                <a:solidFill>
                  <a:srgbClr val="002060"/>
                </a:solidFill>
                <a:latin typeface="Times New Roman" pitchFamily="18" charset="0"/>
                <a:ea typeface="+mj-ea"/>
                <a:cs typeface="+mj-cs"/>
              </a:rPr>
              <a:t>EV3</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модулінің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беткі</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панелінің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модульді</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басқару</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түймешіктерінің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айналасында</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орналасқан</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Сіз</a:t>
            </a:r>
            <a:r>
              <a:rPr lang="ru-RU" sz="2400" dirty="0">
                <a:solidFill>
                  <a:srgbClr val="002060"/>
                </a:solidFill>
                <a:latin typeface="Times New Roman" pitchFamily="18" charset="0"/>
                <a:ea typeface="+mj-ea"/>
                <a:cs typeface="+mj-cs"/>
              </a:rPr>
              <a:t> модуль </a:t>
            </a:r>
            <a:r>
              <a:rPr lang="ru-RU" sz="2400" dirty="0" err="1">
                <a:solidFill>
                  <a:srgbClr val="002060"/>
                </a:solidFill>
                <a:latin typeface="Times New Roman" pitchFamily="18" charset="0"/>
                <a:ea typeface="+mj-ea"/>
                <a:cs typeface="+mj-cs"/>
              </a:rPr>
              <a:t>жағдайының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индикаторының</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түсін</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жасыл</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сарғылт</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түсті</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ете</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аласыз</a:t>
            </a:r>
            <a:r>
              <a:rPr lang="ru-RU" sz="2400" dirty="0">
                <a:solidFill>
                  <a:srgbClr val="002060"/>
                </a:solidFill>
                <a:latin typeface="Times New Roman" pitchFamily="18" charset="0"/>
                <a:ea typeface="+mj-ea"/>
                <a:cs typeface="+mj-cs"/>
              </a:rPr>
              <a:t>, оны </a:t>
            </a:r>
            <a:r>
              <a:rPr lang="ru-RU" sz="2400" dirty="0" err="1">
                <a:solidFill>
                  <a:srgbClr val="002060"/>
                </a:solidFill>
                <a:latin typeface="Times New Roman" pitchFamily="18" charset="0"/>
                <a:ea typeface="+mj-ea"/>
                <a:cs typeface="+mj-cs"/>
              </a:rPr>
              <a:t>қосылуға</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немесе</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жыпылықтауға</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мәжбүрлей</a:t>
            </a:r>
            <a:r>
              <a:rPr lang="ru-RU" sz="2400" dirty="0">
                <a:solidFill>
                  <a:srgbClr val="002060"/>
                </a:solidFill>
                <a:latin typeface="Times New Roman" pitchFamily="18" charset="0"/>
                <a:ea typeface="+mj-ea"/>
                <a:cs typeface="+mj-cs"/>
              </a:rPr>
              <a:t> </a:t>
            </a:r>
            <a:r>
              <a:rPr lang="ru-RU" sz="2400" dirty="0" err="1">
                <a:solidFill>
                  <a:srgbClr val="002060"/>
                </a:solidFill>
                <a:latin typeface="Times New Roman" pitchFamily="18" charset="0"/>
                <a:ea typeface="+mj-ea"/>
                <a:cs typeface="+mj-cs"/>
              </a:rPr>
              <a:t>аласыз</a:t>
            </a:r>
            <a:r>
              <a:rPr lang="ru-RU" sz="2400" dirty="0">
                <a:solidFill>
                  <a:srgbClr val="002060"/>
                </a:solidFill>
                <a:latin typeface="Times New Roman" pitchFamily="18" charset="0"/>
                <a:ea typeface="+mj-ea"/>
                <a:cs typeface="+mj-cs"/>
              </a:rPr>
              <a:t>.</a:t>
            </a:r>
          </a:p>
        </p:txBody>
      </p:sp>
      <p:pic>
        <p:nvPicPr>
          <p:cNvPr id="6" name="Рисунок 5" descr="C:\Users\Aigul Sadvakassova\Desktop\робототехника\Робототехника КУРС\окулык\media\image308.jpeg"/>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21734"/>
            <a:ext cx="4248472" cy="1707266"/>
          </a:xfrm>
          <a:prstGeom prst="rect">
            <a:avLst/>
          </a:prstGeom>
          <a:noFill/>
          <a:ln>
            <a:noFill/>
          </a:ln>
        </p:spPr>
      </p:pic>
    </p:spTree>
    <p:extLst>
      <p:ext uri="{BB962C8B-B14F-4D97-AF65-F5344CB8AC3E}">
        <p14:creationId xmlns:p14="http://schemas.microsoft.com/office/powerpoint/2010/main" val="248597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5988" y="404664"/>
            <a:ext cx="8229600" cy="1143000"/>
          </a:xfrm>
        </p:spPr>
        <p:txBody>
          <a:bodyPr>
            <a:normAutofit/>
          </a:bodyPr>
          <a:lstStyle/>
          <a:p>
            <a:r>
              <a:rPr lang="ru-RU" sz="3600" b="1" dirty="0" err="1" bmk="">
                <a:solidFill>
                  <a:srgbClr val="002060"/>
                </a:solidFill>
                <a:latin typeface="Times New Roman" pitchFamily="18" charset="0"/>
                <a:ea typeface="+mn-ea"/>
                <a:cs typeface="+mn-cs"/>
              </a:rPr>
              <a:t>БАСҚАРУ</a:t>
            </a:r>
            <a:r>
              <a:rPr lang="ru-RU" sz="3600" b="1" dirty="0" bmk="">
                <a:solidFill>
                  <a:srgbClr val="002060"/>
                </a:solidFill>
                <a:latin typeface="Times New Roman" pitchFamily="18" charset="0"/>
                <a:ea typeface="+mn-ea"/>
                <a:cs typeface="+mn-cs"/>
              </a:rPr>
              <a:t> </a:t>
            </a:r>
            <a:r>
              <a:rPr lang="ru-RU" sz="3600" b="1" dirty="0" err="1" bmk="">
                <a:solidFill>
                  <a:srgbClr val="002060"/>
                </a:solidFill>
                <a:latin typeface="Times New Roman" pitchFamily="18" charset="0"/>
                <a:ea typeface="+mn-ea"/>
                <a:cs typeface="+mn-cs"/>
              </a:rPr>
              <a:t>РЕЖИМІН</a:t>
            </a:r>
            <a:r>
              <a:rPr lang="ru-RU" sz="3600" b="1" dirty="0" bmk="">
                <a:solidFill>
                  <a:srgbClr val="002060"/>
                </a:solidFill>
                <a:latin typeface="Times New Roman" pitchFamily="18" charset="0"/>
                <a:ea typeface="+mn-ea"/>
                <a:cs typeface="+mn-cs"/>
              </a:rPr>
              <a:t> </a:t>
            </a:r>
            <a:r>
              <a:rPr lang="ru-RU" sz="3600" b="1" dirty="0" err="1" bmk="">
                <a:solidFill>
                  <a:srgbClr val="002060"/>
                </a:solidFill>
                <a:latin typeface="Times New Roman" pitchFamily="18" charset="0"/>
                <a:ea typeface="+mn-ea"/>
                <a:cs typeface="+mn-cs"/>
              </a:rPr>
              <a:t>ТАҢДАУ</a:t>
            </a:r>
            <a:endParaRPr lang="ru-RU" dirty="0"/>
          </a:p>
        </p:txBody>
      </p:sp>
      <p:pic>
        <p:nvPicPr>
          <p:cNvPr id="4" name="Объект 3" descr="C:\Users\Aigul Sadvakassova\Desktop\робототехника\Робототехника КУРС\окулык\media\image309.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97400" y="1700808"/>
            <a:ext cx="2736304" cy="2736304"/>
          </a:xfrm>
          <a:prstGeom prst="rect">
            <a:avLst/>
          </a:prstGeom>
          <a:noFill/>
          <a:ln>
            <a:noFill/>
          </a:ln>
        </p:spPr>
      </p:pic>
      <p:sp>
        <p:nvSpPr>
          <p:cNvPr id="7" name="Прямоугольник 6"/>
          <p:cNvSpPr/>
          <p:nvPr/>
        </p:nvSpPr>
        <p:spPr>
          <a:xfrm>
            <a:off x="4716016" y="2276872"/>
            <a:ext cx="2119042" cy="400110"/>
          </a:xfrm>
          <a:prstGeom prst="rect">
            <a:avLst/>
          </a:prstGeom>
        </p:spPr>
        <p:txBody>
          <a:bodyPr wrap="none">
            <a:spAutoFit/>
          </a:bodyPr>
          <a:lstStyle/>
          <a:p>
            <a:r>
              <a:rPr lang="en-US" sz="2000" dirty="0">
                <a:solidFill>
                  <a:srgbClr val="000000"/>
                </a:solidFill>
                <a:latin typeface="Times New Roman"/>
                <a:ea typeface="Times New Roman"/>
                <a:cs typeface="Calibri"/>
              </a:rPr>
              <a:t>1-</a:t>
            </a:r>
            <a:r>
              <a:rPr lang="ru-RU" sz="2000" dirty="0" err="1">
                <a:solidFill>
                  <a:srgbClr val="000000"/>
                </a:solidFill>
                <a:latin typeface="Times New Roman"/>
                <a:ea typeface="Times New Roman"/>
                <a:cs typeface="Calibri"/>
              </a:rPr>
              <a:t>Режимді</a:t>
            </a:r>
            <a:r>
              <a:rPr lang="ru-RU" sz="2000" dirty="0">
                <a:solidFill>
                  <a:srgbClr val="000000"/>
                </a:solidFill>
                <a:latin typeface="Times New Roman"/>
                <a:ea typeface="Times New Roman"/>
                <a:cs typeface="Calibri"/>
              </a:rPr>
              <a:t> </a:t>
            </a:r>
            <a:r>
              <a:rPr lang="ru-RU" sz="2000" dirty="0" err="1">
                <a:solidFill>
                  <a:srgbClr val="000000"/>
                </a:solidFill>
                <a:latin typeface="Times New Roman"/>
                <a:ea typeface="Times New Roman"/>
                <a:cs typeface="Calibri"/>
              </a:rPr>
              <a:t>таңдау</a:t>
            </a:r>
            <a:endParaRPr lang="ru-RU" sz="2000" dirty="0"/>
          </a:p>
        </p:txBody>
      </p:sp>
      <p:sp>
        <p:nvSpPr>
          <p:cNvPr id="8" name="Прямоугольник 7"/>
          <p:cNvSpPr/>
          <p:nvPr/>
        </p:nvSpPr>
        <p:spPr>
          <a:xfrm>
            <a:off x="4784436" y="2996952"/>
            <a:ext cx="1306768" cy="400110"/>
          </a:xfrm>
          <a:prstGeom prst="rect">
            <a:avLst/>
          </a:prstGeom>
        </p:spPr>
        <p:txBody>
          <a:bodyPr wrap="none">
            <a:spAutoFit/>
          </a:bodyPr>
          <a:lstStyle/>
          <a:p>
            <a:r>
              <a:rPr lang="en-US" sz="2000" dirty="0">
                <a:solidFill>
                  <a:srgbClr val="000000"/>
                </a:solidFill>
                <a:latin typeface="Times New Roman"/>
                <a:ea typeface="Times New Roman"/>
                <a:cs typeface="Calibri"/>
              </a:rPr>
              <a:t>2-</a:t>
            </a:r>
            <a:r>
              <a:rPr lang="ru-RU" sz="2000" dirty="0" err="1">
                <a:solidFill>
                  <a:srgbClr val="000000"/>
                </a:solidFill>
                <a:latin typeface="Times New Roman"/>
                <a:ea typeface="Times New Roman"/>
                <a:cs typeface="Calibri"/>
              </a:rPr>
              <a:t>Кірістер</a:t>
            </a:r>
            <a:endParaRPr lang="ru-RU" sz="2000" dirty="0"/>
          </a:p>
        </p:txBody>
      </p:sp>
      <p:sp>
        <p:nvSpPr>
          <p:cNvPr id="9" name="Прямоугольник 8"/>
          <p:cNvSpPr/>
          <p:nvPr/>
        </p:nvSpPr>
        <p:spPr>
          <a:xfrm>
            <a:off x="704480" y="4606191"/>
            <a:ext cx="8023072" cy="1200329"/>
          </a:xfrm>
          <a:prstGeom prst="rect">
            <a:avLst/>
          </a:prstGeom>
        </p:spPr>
        <p:txBody>
          <a:bodyPr wrap="square">
            <a:spAutoFit/>
          </a:bodyPr>
          <a:lstStyle/>
          <a:p>
            <a:r>
              <a:rPr lang="ru-RU" dirty="0"/>
              <a:t>Модуль </a:t>
            </a:r>
            <a:r>
              <a:rPr lang="ru-RU" dirty="0" err="1"/>
              <a:t>жағдайының</a:t>
            </a:r>
            <a:r>
              <a:rPr lang="ru-RU" dirty="0"/>
              <a:t> </a:t>
            </a:r>
            <a:r>
              <a:rPr lang="ru-RU" dirty="0" err="1"/>
              <a:t>индикаторының</a:t>
            </a:r>
            <a:r>
              <a:rPr lang="ru-RU" dirty="0"/>
              <a:t> </a:t>
            </a:r>
            <a:r>
              <a:rPr lang="ru-RU" dirty="0" err="1"/>
              <a:t>сіз</a:t>
            </a:r>
            <a:r>
              <a:rPr lang="ru-RU" dirty="0"/>
              <a:t> </a:t>
            </a:r>
            <a:r>
              <a:rPr lang="ru-RU" dirty="0" err="1"/>
              <a:t>қалаған</a:t>
            </a:r>
            <a:r>
              <a:rPr lang="ru-RU" dirty="0"/>
              <a:t> </a:t>
            </a:r>
            <a:r>
              <a:rPr lang="ru-RU" dirty="0" err="1"/>
              <a:t>басқару</a:t>
            </a:r>
            <a:r>
              <a:rPr lang="ru-RU" dirty="0"/>
              <a:t> </a:t>
            </a:r>
            <a:r>
              <a:rPr lang="ru-RU" dirty="0" err="1"/>
              <a:t>типін</a:t>
            </a:r>
            <a:r>
              <a:rPr lang="ru-RU" dirty="0"/>
              <a:t> </a:t>
            </a:r>
            <a:r>
              <a:rPr lang="ru-RU" dirty="0" err="1"/>
              <a:t>таңдау</a:t>
            </a:r>
            <a:r>
              <a:rPr lang="ru-RU" dirty="0"/>
              <a:t> </a:t>
            </a:r>
            <a:r>
              <a:rPr lang="ru-RU" dirty="0" err="1"/>
              <a:t>үшін</a:t>
            </a:r>
            <a:r>
              <a:rPr lang="ru-RU" dirty="0"/>
              <a:t> </a:t>
            </a:r>
            <a:r>
              <a:rPr lang="ru-RU" dirty="0" err="1"/>
              <a:t>тәртіпті</a:t>
            </a:r>
            <a:r>
              <a:rPr lang="ru-RU" dirty="0"/>
              <a:t> </a:t>
            </a:r>
            <a:r>
              <a:rPr lang="ru-RU" dirty="0" err="1"/>
              <a:t>таңдауды</a:t>
            </a:r>
            <a:r>
              <a:rPr lang="ru-RU" dirty="0"/>
              <a:t> </a:t>
            </a:r>
            <a:r>
              <a:rPr lang="ru-RU" dirty="0" err="1"/>
              <a:t>пайдаланыңыз</a:t>
            </a:r>
            <a:r>
              <a:rPr lang="ru-RU" dirty="0"/>
              <a:t>. </a:t>
            </a:r>
            <a:r>
              <a:rPr lang="ru-RU" dirty="0" err="1"/>
              <a:t>Егер</a:t>
            </a:r>
            <a:r>
              <a:rPr lang="ru-RU" dirty="0"/>
              <a:t> </a:t>
            </a:r>
            <a:r>
              <a:rPr lang="ru-RU" dirty="0" err="1"/>
              <a:t>сіз</a:t>
            </a:r>
            <a:r>
              <a:rPr lang="ru-RU" dirty="0"/>
              <a:t> «</a:t>
            </a:r>
            <a:r>
              <a:rPr lang="ru-RU" dirty="0" err="1"/>
              <a:t>Қосу</a:t>
            </a:r>
            <a:r>
              <a:rPr lang="ru-RU" dirty="0"/>
              <a:t>» </a:t>
            </a:r>
            <a:r>
              <a:rPr lang="ru-RU" dirty="0" err="1"/>
              <a:t>тәртібін</a:t>
            </a:r>
            <a:r>
              <a:rPr lang="ru-RU" dirty="0"/>
              <a:t> </a:t>
            </a:r>
            <a:r>
              <a:rPr lang="ru-RU" dirty="0" err="1"/>
              <a:t>қоссаңыз</a:t>
            </a:r>
            <a:r>
              <a:rPr lang="ru-RU" dirty="0"/>
              <a:t>, </a:t>
            </a:r>
            <a:r>
              <a:rPr lang="ru-RU" dirty="0" err="1"/>
              <a:t>сіз</a:t>
            </a:r>
            <a:r>
              <a:rPr lang="ru-RU" dirty="0"/>
              <a:t> </a:t>
            </a:r>
            <a:r>
              <a:rPr lang="ru-RU" dirty="0" err="1"/>
              <a:t>кірістерді</a:t>
            </a:r>
            <a:r>
              <a:rPr lang="ru-RU" dirty="0"/>
              <a:t> </a:t>
            </a:r>
            <a:r>
              <a:rPr lang="ru-RU" dirty="0" err="1"/>
              <a:t>пайдалана</a:t>
            </a:r>
            <a:r>
              <a:rPr lang="ru-RU" dirty="0"/>
              <a:t> </a:t>
            </a:r>
            <a:r>
              <a:rPr lang="ru-RU" dirty="0" err="1"/>
              <a:t>отырып</a:t>
            </a:r>
            <a:r>
              <a:rPr lang="ru-RU" dirty="0"/>
              <a:t>, </a:t>
            </a:r>
            <a:r>
              <a:rPr lang="ru-RU" dirty="0" err="1"/>
              <a:t>түс</a:t>
            </a:r>
            <a:r>
              <a:rPr lang="ru-RU" dirty="0"/>
              <a:t> пен </a:t>
            </a:r>
            <a:r>
              <a:rPr lang="ru-RU" dirty="0" err="1"/>
              <a:t>импульсті</a:t>
            </a:r>
            <a:r>
              <a:rPr lang="ru-RU" dirty="0"/>
              <a:t> </a:t>
            </a:r>
            <a:r>
              <a:rPr lang="ru-RU" dirty="0" err="1"/>
              <a:t>пайдалана</a:t>
            </a:r>
            <a:r>
              <a:rPr lang="ru-RU" dirty="0"/>
              <a:t> </a:t>
            </a:r>
            <a:r>
              <a:rPr lang="ru-RU" dirty="0" err="1"/>
              <a:t>аласыз</a:t>
            </a:r>
            <a:r>
              <a:rPr lang="ru-RU" dirty="0"/>
              <a:t>. </a:t>
            </a:r>
            <a:r>
              <a:rPr lang="ru-RU" dirty="0" err="1"/>
              <a:t>Режимдер</a:t>
            </a:r>
            <a:r>
              <a:rPr lang="ru-RU" dirty="0"/>
              <a:t> мен </a:t>
            </a:r>
            <a:r>
              <a:rPr lang="ru-RU" dirty="0" err="1"/>
              <a:t>кірістер</a:t>
            </a:r>
            <a:r>
              <a:rPr lang="ru-RU" dirty="0"/>
              <a:t> </a:t>
            </a:r>
            <a:r>
              <a:rPr lang="ru-RU" dirty="0" err="1"/>
              <a:t>төменде</a:t>
            </a:r>
            <a:r>
              <a:rPr lang="ru-RU" dirty="0"/>
              <a:t> </a:t>
            </a:r>
            <a:r>
              <a:rPr lang="ru-RU" dirty="0" err="1"/>
              <a:t>суреттелген</a:t>
            </a:r>
            <a:r>
              <a:rPr lang="ru-RU" dirty="0"/>
              <a:t>.</a:t>
            </a:r>
          </a:p>
        </p:txBody>
      </p:sp>
    </p:spTree>
    <p:extLst>
      <p:ext uri="{BB962C8B-B14F-4D97-AF65-F5344CB8AC3E}">
        <p14:creationId xmlns:p14="http://schemas.microsoft.com/office/powerpoint/2010/main" val="242603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a:t>Режимдер</a:t>
            </a:r>
            <a:r>
              <a:rPr lang="ru-RU" dirty="0"/>
              <a:t>: </a:t>
            </a:r>
            <a:r>
              <a:rPr lang="ru-RU" dirty="0" err="1"/>
              <a:t>Қосу</a:t>
            </a:r>
            <a:endParaRPr lang="ru-RU" dirty="0"/>
          </a:p>
        </p:txBody>
      </p:sp>
      <p:pic>
        <p:nvPicPr>
          <p:cNvPr id="4" name="Объект 3" descr="C:\Users\Aigul Sadvakassova\Desktop\робототехника\Робототехника КУРС\окулык\media\image310.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2060848"/>
            <a:ext cx="3679656" cy="2097229"/>
          </a:xfrm>
          <a:prstGeom prst="rect">
            <a:avLst/>
          </a:prstGeom>
          <a:noFill/>
          <a:ln>
            <a:noFill/>
          </a:ln>
        </p:spPr>
      </p:pic>
    </p:spTree>
    <p:extLst>
      <p:ext uri="{BB962C8B-B14F-4D97-AF65-F5344CB8AC3E}">
        <p14:creationId xmlns:p14="http://schemas.microsoft.com/office/powerpoint/2010/main" val="859736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normAutofit fontScale="90000"/>
          </a:bodyPr>
          <a:lstStyle/>
          <a:p>
            <a:r>
              <a:rPr lang="ru-RU" dirty="0" err="1"/>
              <a:t>Өшіру</a:t>
            </a:r>
            <a:r>
              <a:rPr lang="en-US" dirty="0"/>
              <a:t>          </a:t>
            </a:r>
            <a:r>
              <a:rPr lang="kk-KZ" dirty="0"/>
              <a:t>                 </a:t>
            </a:r>
            <a:r>
              <a:rPr lang="en-US" dirty="0"/>
              <a:t>  </a:t>
            </a:r>
            <a:r>
              <a:rPr lang="kk-KZ" dirty="0"/>
              <a:t>Лақтыру</a:t>
            </a:r>
            <a:r>
              <a:rPr lang="en-US" dirty="0"/>
              <a:t> </a:t>
            </a:r>
            <a:br>
              <a:rPr lang="ru-RU" dirty="0"/>
            </a:br>
            <a:endParaRPr lang="ru-RU" dirty="0"/>
          </a:p>
        </p:txBody>
      </p:sp>
      <p:pic>
        <p:nvPicPr>
          <p:cNvPr id="4" name="Объект 3" descr="C:\Users\Aigul Sadvakassova\Desktop\робототехника\Робототехника КУРС\окулык\media\image312.jpe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772817"/>
            <a:ext cx="2088232" cy="2664296"/>
          </a:xfrm>
          <a:prstGeom prst="rect">
            <a:avLst/>
          </a:prstGeom>
          <a:noFill/>
          <a:ln>
            <a:noFill/>
          </a:ln>
        </p:spPr>
      </p:pic>
      <p:pic>
        <p:nvPicPr>
          <p:cNvPr id="5" name="Рисунок 4" descr="C:\Users\Aigul Sadvakassova\Desktop\робототехника\Робототехника КУРС\окулык\media\image313.jpeg"/>
          <p:cNvPicPr/>
          <p:nvPr/>
        </p:nvPicPr>
        <p:blipFill>
          <a:blip r:embed="rId3">
            <a:extLst>
              <a:ext uri="{28A0092B-C50C-407E-A947-70E740481C1C}">
                <a14:useLocalDpi xmlns:a14="http://schemas.microsoft.com/office/drawing/2010/main" val="0"/>
              </a:ext>
            </a:extLst>
          </a:blip>
          <a:srcRect/>
          <a:stretch>
            <a:fillRect/>
          </a:stretch>
        </p:blipFill>
        <p:spPr bwMode="auto">
          <a:xfrm>
            <a:off x="5508104" y="1772816"/>
            <a:ext cx="2232248" cy="2664296"/>
          </a:xfrm>
          <a:prstGeom prst="rect">
            <a:avLst/>
          </a:prstGeom>
          <a:noFill/>
          <a:ln>
            <a:noFill/>
          </a:ln>
        </p:spPr>
      </p:pic>
    </p:spTree>
    <p:extLst>
      <p:ext uri="{BB962C8B-B14F-4D97-AF65-F5344CB8AC3E}">
        <p14:creationId xmlns:p14="http://schemas.microsoft.com/office/powerpoint/2010/main" val="155773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484784"/>
            <a:ext cx="8229600" cy="1143000"/>
          </a:xfrm>
        </p:spPr>
        <p:txBody>
          <a:bodyPr>
            <a:normAutofit fontScale="90000"/>
          </a:bodyPr>
          <a:lstStyle/>
          <a:p>
            <a:pPr algn="just"/>
            <a:r>
              <a:rPr lang="ru-RU" sz="2000" dirty="0" err="1">
                <a:latin typeface="Times New Roman" pitchFamily="18" charset="0"/>
                <a:cs typeface="Times New Roman" pitchFamily="18" charset="0"/>
              </a:rPr>
              <a:t>КІРІСТЕР</a:t>
            </a:r>
            <a:br>
              <a:rPr lang="ru-RU" sz="2000" dirty="0">
                <a:latin typeface="Times New Roman" pitchFamily="18" charset="0"/>
                <a:cs typeface="Times New Roman" pitchFamily="18" charset="0"/>
              </a:rPr>
            </a:b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Қосу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режимінде</a:t>
            </a:r>
            <a:r>
              <a:rPr lang="ru-RU" sz="2000" dirty="0">
                <a:latin typeface="Times New Roman" pitchFamily="18" charset="0"/>
                <a:cs typeface="Times New Roman" pitchFamily="18" charset="0"/>
              </a:rPr>
              <a:t> модуль </a:t>
            </a:r>
            <a:r>
              <a:rPr lang="ru-RU" sz="2000" dirty="0" err="1">
                <a:latin typeface="Times New Roman" pitchFamily="18" charset="0"/>
                <a:cs typeface="Times New Roman" pitchFamily="18" charset="0"/>
              </a:rPr>
              <a:t>жағдайының</a:t>
            </a:r>
            <a:r>
              <a:rPr lang="ru-RU" sz="2000" dirty="0">
                <a:latin typeface="Times New Roman" pitchFamily="18" charset="0"/>
                <a:cs typeface="Times New Roman" pitchFamily="18" charset="0"/>
              </a:rPr>
              <a:t> индикаторы модуль </a:t>
            </a:r>
            <a:r>
              <a:rPr lang="ru-RU" sz="2000" dirty="0" err="1">
                <a:latin typeface="Times New Roman" pitchFamily="18" charset="0"/>
                <a:cs typeface="Times New Roman" pitchFamily="18" charset="0"/>
              </a:rPr>
              <a:t>күйі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индикаторының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қызметін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басқарады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Сіз</a:t>
            </a:r>
            <a:r>
              <a:rPr lang="ru-RU" sz="2000" dirty="0">
                <a:latin typeface="Times New Roman" pitchFamily="18" charset="0"/>
                <a:cs typeface="Times New Roman" pitchFamily="18" charset="0"/>
              </a:rPr>
              <a:t> тура </a:t>
            </a:r>
            <a:r>
              <a:rPr lang="ru-RU" sz="2000" dirty="0" err="1">
                <a:latin typeface="Times New Roman" pitchFamily="18" charset="0"/>
                <a:cs typeface="Times New Roman" pitchFamily="18" charset="0"/>
              </a:rPr>
              <a:t>блоктың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өзінде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кірістің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мәндерін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енгізе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аласыз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нұсқау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ретінде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бағдарламалық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блоктардың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қорытындыларынан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деректердің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шиналары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бойынша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болады</a:t>
            </a:r>
            <a:r>
              <a:rPr lang="ru-RU" sz="2000" dirty="0">
                <a:latin typeface="Times New Roman" pitchFamily="18" charset="0"/>
                <a:cs typeface="Times New Roman" pitchFamily="18" charset="0"/>
              </a:rPr>
              <a:t>.</a:t>
            </a:r>
            <a:br>
              <a:rPr lang="ru-RU" dirty="0"/>
            </a:br>
            <a:br>
              <a:rPr lang="ru-RU" dirty="0"/>
            </a:br>
            <a:endParaRPr lang="ru-RU" dirty="0"/>
          </a:p>
        </p:txBody>
      </p:sp>
      <p:graphicFrame>
        <p:nvGraphicFramePr>
          <p:cNvPr id="6" name="Объект 5"/>
          <p:cNvGraphicFramePr>
            <a:graphicFrameLocks noGrp="1"/>
          </p:cNvGraphicFramePr>
          <p:nvPr>
            <p:ph idx="1"/>
          </p:nvPr>
        </p:nvGraphicFramePr>
        <p:xfrm>
          <a:off x="323528" y="2780928"/>
          <a:ext cx="8208912" cy="3409028"/>
        </p:xfrm>
        <a:graphic>
          <a:graphicData uri="http://schemas.openxmlformats.org/drawingml/2006/table">
            <a:tbl>
              <a:tblPr firstRow="1" firstCol="1" bandRow="1">
                <a:tableStyleId>{5C22544A-7EE6-4342-B048-85BDC9FD1C3A}</a:tableStyleId>
              </a:tblPr>
              <a:tblGrid>
                <a:gridCol w="1734976">
                  <a:extLst>
                    <a:ext uri="{9D8B030D-6E8A-4147-A177-3AD203B41FA5}">
                      <a16:colId xmlns:a16="http://schemas.microsoft.com/office/drawing/2014/main" val="20000"/>
                    </a:ext>
                  </a:extLst>
                </a:gridCol>
                <a:gridCol w="1401170">
                  <a:extLst>
                    <a:ext uri="{9D8B030D-6E8A-4147-A177-3AD203B41FA5}">
                      <a16:colId xmlns:a16="http://schemas.microsoft.com/office/drawing/2014/main" val="20001"/>
                    </a:ext>
                  </a:extLst>
                </a:gridCol>
                <a:gridCol w="1517279">
                  <a:extLst>
                    <a:ext uri="{9D8B030D-6E8A-4147-A177-3AD203B41FA5}">
                      <a16:colId xmlns:a16="http://schemas.microsoft.com/office/drawing/2014/main" val="20002"/>
                    </a:ext>
                  </a:extLst>
                </a:gridCol>
                <a:gridCol w="3555487">
                  <a:extLst>
                    <a:ext uri="{9D8B030D-6E8A-4147-A177-3AD203B41FA5}">
                      <a16:colId xmlns:a16="http://schemas.microsoft.com/office/drawing/2014/main" val="20003"/>
                    </a:ext>
                  </a:extLst>
                </a:gridCol>
              </a:tblGrid>
              <a:tr h="888441">
                <a:tc>
                  <a:txBody>
                    <a:bodyPr/>
                    <a:lstStyle/>
                    <a:p>
                      <a:pPr algn="ctr">
                        <a:lnSpc>
                          <a:spcPct val="115000"/>
                        </a:lnSpc>
                        <a:spcAft>
                          <a:spcPts val="1000"/>
                        </a:spcAft>
                      </a:pPr>
                      <a:r>
                        <a:rPr lang="ru-RU" sz="1800" dirty="0" err="1">
                          <a:effectLst/>
                        </a:rPr>
                        <a:t>Кіріс</a:t>
                      </a:r>
                      <a:endParaRPr lang="ru-RU" sz="1800" dirty="0">
                        <a:effectLst/>
                        <a:latin typeface="Calibri"/>
                        <a:ea typeface="Calibri"/>
                        <a:cs typeface="Times New Roman"/>
                      </a:endParaRPr>
                    </a:p>
                  </a:txBody>
                  <a:tcPr marL="6350" marR="6350" marT="0" marB="0" anchor="ctr"/>
                </a:tc>
                <a:tc>
                  <a:txBody>
                    <a:bodyPr/>
                    <a:lstStyle/>
                    <a:p>
                      <a:pPr algn="ctr">
                        <a:lnSpc>
                          <a:spcPct val="115000"/>
                        </a:lnSpc>
                        <a:spcAft>
                          <a:spcPts val="1000"/>
                        </a:spcAft>
                      </a:pPr>
                      <a:r>
                        <a:rPr lang="ru-RU" sz="1800" dirty="0" err="1">
                          <a:effectLst/>
                        </a:rPr>
                        <a:t>Түр</a:t>
                      </a:r>
                      <a:endParaRPr lang="ru-RU" sz="1800" dirty="0">
                        <a:effectLst/>
                        <a:latin typeface="Calibri"/>
                        <a:ea typeface="Calibri"/>
                        <a:cs typeface="Times New Roman"/>
                      </a:endParaRPr>
                    </a:p>
                  </a:txBody>
                  <a:tcPr marL="6350" marR="6350" marT="0" marB="0" anchor="ctr"/>
                </a:tc>
                <a:tc>
                  <a:txBody>
                    <a:bodyPr/>
                    <a:lstStyle/>
                    <a:p>
                      <a:pPr algn="ctr">
                        <a:lnSpc>
                          <a:spcPct val="115000"/>
                        </a:lnSpc>
                        <a:spcAft>
                          <a:spcPts val="1000"/>
                        </a:spcAft>
                      </a:pPr>
                      <a:r>
                        <a:rPr lang="ru-RU" sz="1800" dirty="0" err="1">
                          <a:effectLst/>
                        </a:rPr>
                        <a:t>Ұйғарынды</a:t>
                      </a:r>
                      <a:r>
                        <a:rPr lang="ru-RU" sz="1800" dirty="0">
                          <a:effectLst/>
                        </a:rPr>
                        <a:t> </a:t>
                      </a:r>
                      <a:r>
                        <a:rPr lang="ru-RU" sz="1800" dirty="0" err="1">
                          <a:effectLst/>
                        </a:rPr>
                        <a:t>мәндер</a:t>
                      </a:r>
                      <a:endParaRPr lang="ru-RU" sz="1800" dirty="0">
                        <a:effectLst/>
                        <a:latin typeface="Calibri"/>
                        <a:ea typeface="Calibri"/>
                        <a:cs typeface="Times New Roman"/>
                      </a:endParaRPr>
                    </a:p>
                  </a:txBody>
                  <a:tcPr marL="6350" marR="6350" marT="0" marB="0" anchor="ctr"/>
                </a:tc>
                <a:tc>
                  <a:txBody>
                    <a:bodyPr/>
                    <a:lstStyle/>
                    <a:p>
                      <a:pPr algn="ctr">
                        <a:lnSpc>
                          <a:spcPct val="115000"/>
                        </a:lnSpc>
                        <a:spcAft>
                          <a:spcPts val="1000"/>
                        </a:spcAft>
                      </a:pPr>
                      <a:r>
                        <a:rPr lang="ru-RU" sz="1800" dirty="0" err="1">
                          <a:effectLst/>
                        </a:rPr>
                        <a:t>Ескертпелер</a:t>
                      </a:r>
                      <a:endParaRPr lang="ru-RU" sz="1800" dirty="0">
                        <a:effectLst/>
                        <a:latin typeface="Calibri"/>
                        <a:ea typeface="Calibri"/>
                        <a:cs typeface="Times New Roman"/>
                      </a:endParaRPr>
                    </a:p>
                  </a:txBody>
                  <a:tcPr marL="6350" marR="6350" marT="0" marB="0" anchor="ctr"/>
                </a:tc>
                <a:extLst>
                  <a:ext uri="{0D108BD9-81ED-4DB2-BD59-A6C34878D82A}">
                    <a16:rowId xmlns:a16="http://schemas.microsoft.com/office/drawing/2014/main" val="10000"/>
                  </a:ext>
                </a:extLst>
              </a:tr>
              <a:tr h="971086">
                <a:tc>
                  <a:txBody>
                    <a:bodyPr/>
                    <a:lstStyle/>
                    <a:p>
                      <a:pPr marL="80645">
                        <a:lnSpc>
                          <a:spcPct val="115000"/>
                        </a:lnSpc>
                        <a:spcAft>
                          <a:spcPts val="1000"/>
                        </a:spcAft>
                      </a:pPr>
                      <a:r>
                        <a:rPr lang="ru-RU" sz="1800">
                          <a:effectLst/>
                        </a:rPr>
                        <a:t>Түс</a:t>
                      </a:r>
                      <a:endParaRPr lang="ru-RU" sz="18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a:effectLst/>
                        </a:rPr>
                        <a:t>Сандық мән</a:t>
                      </a:r>
                      <a:endParaRPr lang="ru-RU" sz="18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dirty="0">
                          <a:effectLst/>
                        </a:rPr>
                        <a:t>0, 1 </a:t>
                      </a:r>
                      <a:r>
                        <a:rPr lang="ru-RU" sz="1800" dirty="0" err="1">
                          <a:effectLst/>
                        </a:rPr>
                        <a:t>немесе</a:t>
                      </a:r>
                      <a:r>
                        <a:rPr lang="ru-RU" sz="1800" dirty="0">
                          <a:effectLst/>
                        </a:rPr>
                        <a:t> 2</a:t>
                      </a:r>
                      <a:endParaRPr lang="ru-RU" sz="1800" dirty="0">
                        <a:effectLst/>
                        <a:latin typeface="Calibri"/>
                        <a:ea typeface="Calibri"/>
                        <a:cs typeface="Times New Roman"/>
                      </a:endParaRPr>
                    </a:p>
                  </a:txBody>
                  <a:tcPr marL="6350" marR="6350" marT="0" marB="0"/>
                </a:tc>
                <a:tc>
                  <a:txBody>
                    <a:bodyPr/>
                    <a:lstStyle/>
                    <a:p>
                      <a:pPr marL="342900" lvl="0" indent="-342900">
                        <a:lnSpc>
                          <a:spcPct val="115000"/>
                        </a:lnSpc>
                        <a:spcAft>
                          <a:spcPts val="0"/>
                        </a:spcAft>
                        <a:buClr>
                          <a:srgbClr val="000000"/>
                        </a:buClr>
                        <a:buSzPts val="1100"/>
                        <a:buFont typeface="Times New Roman"/>
                        <a:buAutoNum type="arabicPeriod"/>
                        <a:tabLst>
                          <a:tab pos="262890" algn="l"/>
                          <a:tab pos="442595" algn="l"/>
                        </a:tabLst>
                      </a:pPr>
                      <a:r>
                        <a:rPr lang="ru-RU" sz="1800" u="none" strike="noStrike" spc="0" dirty="0">
                          <a:effectLst/>
                        </a:rPr>
                        <a:t>=	</a:t>
                      </a:r>
                      <a:r>
                        <a:rPr lang="ru-RU" sz="1800" u="none" strike="noStrike" spc="0" dirty="0" err="1">
                          <a:effectLst/>
                        </a:rPr>
                        <a:t>жасыл</a:t>
                      </a:r>
                      <a:endParaRPr lang="ru-RU" sz="1800" u="none" strike="noStrike" spc="0" dirty="0">
                        <a:effectLst/>
                      </a:endParaRPr>
                    </a:p>
                    <a:p>
                      <a:pPr marL="342900" lvl="0" indent="-342900">
                        <a:lnSpc>
                          <a:spcPct val="115000"/>
                        </a:lnSpc>
                        <a:spcAft>
                          <a:spcPts val="0"/>
                        </a:spcAft>
                        <a:buClr>
                          <a:srgbClr val="000000"/>
                        </a:buClr>
                        <a:buSzPts val="1100"/>
                        <a:buFont typeface="Times New Roman"/>
                        <a:buAutoNum type="arabicPeriod"/>
                        <a:tabLst>
                          <a:tab pos="262890" algn="l"/>
                          <a:tab pos="442595" algn="l"/>
                        </a:tabLst>
                      </a:pPr>
                      <a:r>
                        <a:rPr lang="ru-RU" sz="1800" u="none" strike="noStrike" spc="0" dirty="0">
                          <a:effectLst/>
                        </a:rPr>
                        <a:t>=	</a:t>
                      </a:r>
                      <a:r>
                        <a:rPr lang="ru-RU" sz="1800" u="none" strike="noStrike" spc="0" dirty="0" err="1">
                          <a:effectLst/>
                        </a:rPr>
                        <a:t>сарғылт</a:t>
                      </a:r>
                      <a:endParaRPr lang="ru-RU" sz="1800" u="none" strike="noStrike" spc="0" dirty="0">
                        <a:effectLst/>
                      </a:endParaRPr>
                    </a:p>
                    <a:p>
                      <a:pPr marL="342900" lvl="0" indent="-342900">
                        <a:lnSpc>
                          <a:spcPct val="115000"/>
                        </a:lnSpc>
                        <a:spcAft>
                          <a:spcPts val="0"/>
                        </a:spcAft>
                        <a:buClr>
                          <a:srgbClr val="000000"/>
                        </a:buClr>
                        <a:buSzPts val="1100"/>
                        <a:buFont typeface="Times New Roman"/>
                        <a:buAutoNum type="arabicPeriod"/>
                        <a:tabLst>
                          <a:tab pos="262890" algn="l"/>
                          <a:tab pos="442595" algn="l"/>
                        </a:tabLst>
                      </a:pPr>
                      <a:r>
                        <a:rPr lang="ru-RU" sz="1800" u="none" strike="noStrike" spc="0" dirty="0">
                          <a:effectLst/>
                        </a:rPr>
                        <a:t>=	</a:t>
                      </a:r>
                      <a:r>
                        <a:rPr lang="ru-RU" sz="1800" u="none" strike="noStrike" spc="0" dirty="0" err="1">
                          <a:effectLst/>
                        </a:rPr>
                        <a:t>қызыл</a:t>
                      </a:r>
                      <a:endParaRPr lang="ru-RU" sz="1800" u="none" strike="noStrike" spc="0" dirty="0">
                        <a:effectLst/>
                        <a:latin typeface="Calibri"/>
                        <a:ea typeface="Calibri"/>
                        <a:cs typeface="Times New Roman"/>
                      </a:endParaRPr>
                    </a:p>
                  </a:txBody>
                  <a:tcPr marL="6350" marR="6350" marT="0" marB="0"/>
                </a:tc>
                <a:extLst>
                  <a:ext uri="{0D108BD9-81ED-4DB2-BD59-A6C34878D82A}">
                    <a16:rowId xmlns:a16="http://schemas.microsoft.com/office/drawing/2014/main" val="10001"/>
                  </a:ext>
                </a:extLst>
              </a:tr>
              <a:tr h="640504">
                <a:tc>
                  <a:txBody>
                    <a:bodyPr/>
                    <a:lstStyle/>
                    <a:p>
                      <a:pPr marL="80645">
                        <a:lnSpc>
                          <a:spcPct val="115000"/>
                        </a:lnSpc>
                        <a:spcAft>
                          <a:spcPts val="1000"/>
                        </a:spcAft>
                      </a:pPr>
                      <a:r>
                        <a:rPr lang="ru-RU" sz="1800">
                          <a:effectLst/>
                        </a:rPr>
                        <a:t>Импульстік</a:t>
                      </a:r>
                      <a:endParaRPr lang="ru-RU" sz="18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dirty="0" err="1">
                          <a:effectLst/>
                        </a:rPr>
                        <a:t>Логикалық</a:t>
                      </a:r>
                      <a:r>
                        <a:rPr lang="ru-RU" sz="1800" dirty="0">
                          <a:effectLst/>
                        </a:rPr>
                        <a:t> </a:t>
                      </a:r>
                      <a:r>
                        <a:rPr lang="ru-RU" sz="1800" dirty="0" err="1">
                          <a:effectLst/>
                        </a:rPr>
                        <a:t>мәні</a:t>
                      </a:r>
                      <a:endParaRPr lang="ru-RU" sz="1800" dirty="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a:effectLst/>
                        </a:rPr>
                        <a:t>Ақиқат/Өтірік</a:t>
                      </a:r>
                      <a:endParaRPr lang="ru-RU" sz="18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dirty="0" err="1">
                          <a:effectLst/>
                        </a:rPr>
                        <a:t>Егер</a:t>
                      </a:r>
                      <a:r>
                        <a:rPr lang="ru-RU" sz="1800" dirty="0">
                          <a:effectLst/>
                        </a:rPr>
                        <a:t> </a:t>
                      </a:r>
                      <a:r>
                        <a:rPr lang="ru-RU" sz="1800" dirty="0" err="1">
                          <a:effectLst/>
                        </a:rPr>
                        <a:t>бұл</a:t>
                      </a:r>
                      <a:r>
                        <a:rPr lang="ru-RU" sz="1800" dirty="0">
                          <a:effectLst/>
                        </a:rPr>
                        <a:t> </a:t>
                      </a:r>
                      <a:r>
                        <a:rPr lang="ru-RU" sz="1800" dirty="0" err="1">
                          <a:effectLst/>
                        </a:rPr>
                        <a:t>ақиқат</a:t>
                      </a:r>
                      <a:r>
                        <a:rPr lang="ru-RU" sz="1800" dirty="0">
                          <a:effectLst/>
                        </a:rPr>
                        <a:t> </a:t>
                      </a:r>
                      <a:r>
                        <a:rPr lang="ru-RU" sz="1800" dirty="0" err="1">
                          <a:effectLst/>
                        </a:rPr>
                        <a:t>болса</a:t>
                      </a:r>
                      <a:r>
                        <a:rPr lang="ru-RU" sz="1800" dirty="0">
                          <a:effectLst/>
                        </a:rPr>
                        <a:t>, </a:t>
                      </a:r>
                      <a:r>
                        <a:rPr lang="ru-RU" sz="1800" dirty="0" err="1">
                          <a:effectLst/>
                        </a:rPr>
                        <a:t>онда</a:t>
                      </a:r>
                      <a:r>
                        <a:rPr lang="ru-RU" sz="1800" dirty="0">
                          <a:effectLst/>
                        </a:rPr>
                        <a:t> индикатор </a:t>
                      </a:r>
                      <a:r>
                        <a:rPr lang="ru-RU" sz="1800" dirty="0" err="1">
                          <a:effectLst/>
                        </a:rPr>
                        <a:t>циклдік</a:t>
                      </a:r>
                      <a:r>
                        <a:rPr lang="ru-RU" sz="1800" dirty="0">
                          <a:effectLst/>
                        </a:rPr>
                        <a:t> </a:t>
                      </a:r>
                      <a:r>
                        <a:rPr lang="ru-RU" sz="1800" dirty="0" err="1">
                          <a:effectLst/>
                        </a:rPr>
                        <a:t>түрде</a:t>
                      </a:r>
                      <a:r>
                        <a:rPr lang="ru-RU" sz="1800" dirty="0">
                          <a:effectLst/>
                        </a:rPr>
                        <a:t> </a:t>
                      </a:r>
                      <a:r>
                        <a:rPr lang="ru-RU" sz="1800" dirty="0" err="1">
                          <a:effectLst/>
                        </a:rPr>
                        <a:t>қосылып</a:t>
                      </a:r>
                      <a:r>
                        <a:rPr lang="ru-RU" sz="1800" dirty="0">
                          <a:effectLst/>
                        </a:rPr>
                        <a:t>, </a:t>
                      </a:r>
                      <a:r>
                        <a:rPr lang="ru-RU" sz="1800" dirty="0" err="1">
                          <a:effectLst/>
                        </a:rPr>
                        <a:t>сөндірілетін</a:t>
                      </a:r>
                      <a:r>
                        <a:rPr lang="ru-RU" sz="1800" dirty="0">
                          <a:effectLst/>
                        </a:rPr>
                        <a:t> </a:t>
                      </a:r>
                      <a:r>
                        <a:rPr lang="ru-RU" sz="1800" dirty="0" err="1">
                          <a:effectLst/>
                        </a:rPr>
                        <a:t>болады</a:t>
                      </a:r>
                      <a:r>
                        <a:rPr lang="ru-RU" sz="1800" dirty="0">
                          <a:effectLst/>
                        </a:rPr>
                        <a:t>.</a:t>
                      </a:r>
                      <a:endParaRPr lang="ru-RU" sz="1800" dirty="0">
                        <a:effectLst/>
                        <a:latin typeface="Calibri"/>
                        <a:ea typeface="Calibri"/>
                        <a:cs typeface="Times New Roman"/>
                      </a:endParaRPr>
                    </a:p>
                  </a:txBody>
                  <a:tcPr marL="6350" marR="6350" marT="0" marB="0"/>
                </a:tc>
                <a:extLst>
                  <a:ext uri="{0D108BD9-81ED-4DB2-BD59-A6C34878D82A}">
                    <a16:rowId xmlns:a16="http://schemas.microsoft.com/office/drawing/2014/main" val="10002"/>
                  </a:ext>
                </a:extLst>
              </a:tr>
              <a:tr h="621639">
                <a:tc>
                  <a:txBody>
                    <a:bodyPr/>
                    <a:lstStyle/>
                    <a:p>
                      <a:pPr marL="80645">
                        <a:lnSpc>
                          <a:spcPct val="115000"/>
                        </a:lnSpc>
                        <a:spcAft>
                          <a:spcPts val="1000"/>
                        </a:spcAft>
                      </a:pPr>
                      <a:r>
                        <a:rPr lang="ru-RU" sz="1800">
                          <a:effectLst/>
                        </a:rPr>
                        <a:t> </a:t>
                      </a:r>
                      <a:endParaRPr lang="ru-RU" sz="18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a:effectLst/>
                        </a:rPr>
                        <a:t> </a:t>
                      </a:r>
                      <a:endParaRPr lang="ru-RU" sz="18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a:effectLst/>
                        </a:rPr>
                        <a:t> </a:t>
                      </a:r>
                      <a:endParaRPr lang="ru-RU" sz="1800">
                        <a:effectLst/>
                        <a:latin typeface="Calibri"/>
                        <a:ea typeface="Calibri"/>
                        <a:cs typeface="Times New Roman"/>
                      </a:endParaRPr>
                    </a:p>
                  </a:txBody>
                  <a:tcPr marL="6350" marR="6350" marT="0" marB="0"/>
                </a:tc>
                <a:tc>
                  <a:txBody>
                    <a:bodyPr/>
                    <a:lstStyle/>
                    <a:p>
                      <a:pPr marL="80645">
                        <a:lnSpc>
                          <a:spcPct val="115000"/>
                        </a:lnSpc>
                        <a:spcAft>
                          <a:spcPts val="1000"/>
                        </a:spcAft>
                      </a:pPr>
                      <a:r>
                        <a:rPr lang="ru-RU" sz="1800" dirty="0" err="1">
                          <a:effectLst/>
                        </a:rPr>
                        <a:t>Егер</a:t>
                      </a:r>
                      <a:r>
                        <a:rPr lang="ru-RU" sz="1800" dirty="0">
                          <a:effectLst/>
                        </a:rPr>
                        <a:t> </a:t>
                      </a:r>
                      <a:r>
                        <a:rPr lang="ru-RU" sz="1800" dirty="0" err="1">
                          <a:effectLst/>
                        </a:rPr>
                        <a:t>бұл</a:t>
                      </a:r>
                      <a:r>
                        <a:rPr lang="ru-RU" sz="1800" dirty="0">
                          <a:effectLst/>
                        </a:rPr>
                        <a:t> </a:t>
                      </a:r>
                      <a:r>
                        <a:rPr lang="ru-RU" sz="1800" dirty="0" err="1">
                          <a:effectLst/>
                        </a:rPr>
                        <a:t>өтірік</a:t>
                      </a:r>
                      <a:r>
                        <a:rPr lang="ru-RU" sz="1800" dirty="0">
                          <a:effectLst/>
                        </a:rPr>
                        <a:t> </a:t>
                      </a:r>
                      <a:r>
                        <a:rPr lang="ru-RU" sz="1800" dirty="0" err="1">
                          <a:effectLst/>
                        </a:rPr>
                        <a:t>болса</a:t>
                      </a:r>
                      <a:r>
                        <a:rPr lang="ru-RU" sz="1800" dirty="0">
                          <a:effectLst/>
                        </a:rPr>
                        <a:t>, </a:t>
                      </a:r>
                      <a:r>
                        <a:rPr lang="ru-RU" sz="1800" dirty="0" err="1">
                          <a:effectLst/>
                        </a:rPr>
                        <a:t>онда</a:t>
                      </a:r>
                      <a:r>
                        <a:rPr lang="ru-RU" sz="1800" dirty="0">
                          <a:effectLst/>
                        </a:rPr>
                        <a:t> индикатор </a:t>
                      </a:r>
                      <a:r>
                        <a:rPr lang="ru-RU" sz="1800" dirty="0" err="1">
                          <a:effectLst/>
                        </a:rPr>
                        <a:t>үнемі</a:t>
                      </a:r>
                      <a:r>
                        <a:rPr lang="ru-RU" sz="1800" dirty="0">
                          <a:effectLst/>
                        </a:rPr>
                        <a:t> </a:t>
                      </a:r>
                      <a:r>
                        <a:rPr lang="ru-RU" sz="1800" dirty="0" err="1">
                          <a:effectLst/>
                        </a:rPr>
                        <a:t>жанатын</a:t>
                      </a:r>
                      <a:r>
                        <a:rPr lang="ru-RU" sz="1800" dirty="0">
                          <a:effectLst/>
                        </a:rPr>
                        <a:t> </a:t>
                      </a:r>
                      <a:r>
                        <a:rPr lang="ru-RU" sz="1800" dirty="0" err="1">
                          <a:effectLst/>
                        </a:rPr>
                        <a:t>болады</a:t>
                      </a:r>
                      <a:r>
                        <a:rPr lang="ru-RU" sz="1800" dirty="0">
                          <a:effectLst/>
                        </a:rPr>
                        <a:t>.</a:t>
                      </a:r>
                      <a:endParaRPr lang="ru-RU" sz="1800" dirty="0">
                        <a:effectLst/>
                        <a:latin typeface="Calibri"/>
                        <a:ea typeface="Calibri"/>
                        <a:cs typeface="Times New Roman"/>
                      </a:endParaRPr>
                    </a:p>
                  </a:txBody>
                  <a:tcPr marL="6350" marR="635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28489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nvPr>
        </p:nvGraphicFramePr>
        <p:xfrm>
          <a:off x="323528" y="1196752"/>
          <a:ext cx="8496943" cy="2736304"/>
        </p:xfrm>
        <a:graphic>
          <a:graphicData uri="http://schemas.openxmlformats.org/drawingml/2006/table">
            <a:tbl>
              <a:tblPr firstRow="1" firstCol="1" bandRow="1">
                <a:tableStyleId>{5C22544A-7EE6-4342-B048-85BDC9FD1C3A}</a:tableStyleId>
              </a:tblPr>
              <a:tblGrid>
                <a:gridCol w="1375166">
                  <a:extLst>
                    <a:ext uri="{9D8B030D-6E8A-4147-A177-3AD203B41FA5}">
                      <a16:colId xmlns:a16="http://schemas.microsoft.com/office/drawing/2014/main" val="20000"/>
                    </a:ext>
                  </a:extLst>
                </a:gridCol>
                <a:gridCol w="7121777">
                  <a:extLst>
                    <a:ext uri="{9D8B030D-6E8A-4147-A177-3AD203B41FA5}">
                      <a16:colId xmlns:a16="http://schemas.microsoft.com/office/drawing/2014/main" val="20001"/>
                    </a:ext>
                  </a:extLst>
                </a:gridCol>
              </a:tblGrid>
              <a:tr h="2736304">
                <a:tc>
                  <a:txBody>
                    <a:bodyPr/>
                    <a:lstStyle/>
                    <a:p>
                      <a:pPr>
                        <a:lnSpc>
                          <a:spcPct val="115000"/>
                        </a:lnSpc>
                        <a:spcAft>
                          <a:spcPts val="1000"/>
                        </a:spcAft>
                      </a:pPr>
                      <a:endParaRPr lang="ru-RU" sz="1100" dirty="0">
                        <a:effectLst/>
                        <a:latin typeface="Times New Roman"/>
                        <a:ea typeface="Times New Roman"/>
                        <a:cs typeface="Times New Roman"/>
                      </a:endParaRPr>
                    </a:p>
                  </a:txBody>
                  <a:tcPr marL="6350" marR="6350" marT="0" marB="0"/>
                </a:tc>
                <a:tc>
                  <a:txBody>
                    <a:bodyPr/>
                    <a:lstStyle/>
                    <a:p>
                      <a:pPr algn="just">
                        <a:lnSpc>
                          <a:spcPct val="115000"/>
                        </a:lnSpc>
                        <a:spcAft>
                          <a:spcPts val="1000"/>
                        </a:spcAft>
                      </a:pPr>
                      <a:r>
                        <a:rPr lang="ru-RU" sz="1000" u="none" strike="noStrike" spc="0" dirty="0">
                          <a:effectLst/>
                        </a:rPr>
                        <a:t>«</a:t>
                      </a:r>
                      <a:r>
                        <a:rPr lang="ru-RU" sz="2000" u="none" strike="noStrike" spc="0" dirty="0" err="1">
                          <a:effectLst/>
                        </a:rPr>
                        <a:t>Басталу</a:t>
                      </a:r>
                      <a:r>
                        <a:rPr lang="ru-RU" sz="2000" u="none" strike="noStrike" spc="0" dirty="0">
                          <a:effectLst/>
                        </a:rPr>
                        <a:t>» </a:t>
                      </a:r>
                      <a:r>
                        <a:rPr lang="ru-RU" sz="2000" u="none" strike="noStrike" spc="0" dirty="0" err="1">
                          <a:effectLst/>
                        </a:rPr>
                        <a:t>блогы</a:t>
                      </a:r>
                      <a:r>
                        <a:rPr lang="ru-RU" sz="2000" u="none" strike="noStrike" spc="0" dirty="0">
                          <a:effectLst/>
                        </a:rPr>
                        <a:t> </a:t>
                      </a:r>
                      <a:r>
                        <a:rPr lang="ru-RU" sz="2000" u="none" strike="noStrike" spc="0" dirty="0" err="1">
                          <a:effectLst/>
                        </a:rPr>
                        <a:t>сіздің</a:t>
                      </a:r>
                      <a:r>
                        <a:rPr lang="ru-RU" sz="2000" u="none" strike="noStrike" spc="0" dirty="0">
                          <a:effectLst/>
                        </a:rPr>
                        <a:t> </a:t>
                      </a:r>
                      <a:r>
                        <a:rPr lang="ru-RU" sz="2000" u="none" strike="noStrike" spc="0" dirty="0" err="1">
                          <a:effectLst/>
                        </a:rPr>
                        <a:t>бағдарламаңыздағы</a:t>
                      </a:r>
                      <a:r>
                        <a:rPr lang="ru-RU" sz="2000" u="none" strike="noStrike" spc="0" dirty="0">
                          <a:effectLst/>
                        </a:rPr>
                        <a:t> </a:t>
                      </a:r>
                      <a:r>
                        <a:rPr lang="ru-RU" sz="2000" u="none" strike="noStrike" spc="0" dirty="0" err="1">
                          <a:effectLst/>
                        </a:rPr>
                        <a:t>бағдарламалық</a:t>
                      </a:r>
                      <a:r>
                        <a:rPr lang="ru-RU" sz="2000" u="none" strike="noStrike" spc="0" dirty="0">
                          <a:effectLst/>
                        </a:rPr>
                        <a:t> </a:t>
                      </a:r>
                      <a:r>
                        <a:rPr lang="ru-RU" sz="2000" u="none" strike="noStrike" spc="0" dirty="0" err="1">
                          <a:effectLst/>
                        </a:rPr>
                        <a:t>блоктың</a:t>
                      </a:r>
                      <a:r>
                        <a:rPr lang="ru-RU" sz="2000" u="none" strike="noStrike" spc="0" dirty="0">
                          <a:effectLst/>
                        </a:rPr>
                        <a:t> </a:t>
                      </a:r>
                      <a:r>
                        <a:rPr lang="ru-RU" sz="2000" u="none" strike="noStrike" spc="0" dirty="0" err="1">
                          <a:effectLst/>
                        </a:rPr>
                        <a:t>бірізділігінің</a:t>
                      </a:r>
                      <a:r>
                        <a:rPr lang="ru-RU" sz="2000" u="none" strike="noStrike" spc="0" dirty="0">
                          <a:effectLst/>
                        </a:rPr>
                        <a:t> </a:t>
                      </a:r>
                      <a:r>
                        <a:rPr lang="ru-RU" sz="2000" u="none" strike="noStrike" spc="0" dirty="0" err="1">
                          <a:effectLst/>
                        </a:rPr>
                        <a:t>басталуын</a:t>
                      </a:r>
                      <a:r>
                        <a:rPr lang="ru-RU" sz="2000" u="none" strike="noStrike" spc="0" dirty="0">
                          <a:effectLst/>
                        </a:rPr>
                        <a:t> </a:t>
                      </a:r>
                      <a:r>
                        <a:rPr lang="ru-RU" sz="2000" u="none" strike="noStrike" spc="0" dirty="0" err="1">
                          <a:effectLst/>
                        </a:rPr>
                        <a:t>белгілейді</a:t>
                      </a:r>
                      <a:r>
                        <a:rPr lang="ru-RU" sz="2000" u="none" strike="noStrike" spc="0" dirty="0">
                          <a:effectLst/>
                        </a:rPr>
                        <a:t>. </a:t>
                      </a:r>
                      <a:r>
                        <a:rPr lang="ru-RU" sz="2000" u="none" strike="noStrike" spc="0" dirty="0" err="1">
                          <a:effectLst/>
                        </a:rPr>
                        <a:t>Сіздің</a:t>
                      </a:r>
                      <a:r>
                        <a:rPr lang="ru-RU" sz="2000" u="none" strike="noStrike" spc="0" dirty="0">
                          <a:effectLst/>
                        </a:rPr>
                        <a:t> </a:t>
                      </a:r>
                      <a:r>
                        <a:rPr lang="ru-RU" sz="2000" u="none" strike="noStrike" spc="0" dirty="0" err="1">
                          <a:effectLst/>
                        </a:rPr>
                        <a:t>бағдарламаңызда</a:t>
                      </a:r>
                      <a:r>
                        <a:rPr lang="ru-RU" sz="2000" u="none" strike="noStrike" spc="0" dirty="0">
                          <a:effectLst/>
                        </a:rPr>
                        <a:t> </a:t>
                      </a:r>
                      <a:r>
                        <a:rPr lang="ru-RU" sz="2000" u="none" strike="noStrike" spc="0" dirty="0" err="1">
                          <a:effectLst/>
                        </a:rPr>
                        <a:t>біреуден</a:t>
                      </a:r>
                      <a:r>
                        <a:rPr lang="ru-RU" sz="2000" u="none" strike="noStrike" spc="0" dirty="0">
                          <a:effectLst/>
                        </a:rPr>
                        <a:t> </a:t>
                      </a:r>
                      <a:r>
                        <a:rPr lang="ru-RU" sz="2000" u="none" strike="noStrike" spc="0" dirty="0" err="1">
                          <a:effectLst/>
                        </a:rPr>
                        <a:t>артық</a:t>
                      </a:r>
                      <a:r>
                        <a:rPr lang="ru-RU" sz="2000" u="none" strike="noStrike" spc="0" dirty="0">
                          <a:effectLst/>
                        </a:rPr>
                        <a:t> </a:t>
                      </a:r>
                      <a:r>
                        <a:rPr lang="ru-RU" sz="2000" u="none" strike="noStrike" spc="0" dirty="0" err="1">
                          <a:effectLst/>
                        </a:rPr>
                        <a:t>бірізділік</a:t>
                      </a:r>
                      <a:r>
                        <a:rPr lang="ru-RU" sz="2000" u="none" strike="noStrike" spc="0" dirty="0">
                          <a:effectLst/>
                        </a:rPr>
                        <a:t> </a:t>
                      </a:r>
                      <a:r>
                        <a:rPr lang="ru-RU" sz="2000" u="none" strike="noStrike" spc="0" dirty="0" err="1">
                          <a:effectLst/>
                        </a:rPr>
                        <a:t>болуы</a:t>
                      </a:r>
                      <a:r>
                        <a:rPr lang="ru-RU" sz="2000" u="none" strike="noStrike" spc="0" dirty="0">
                          <a:effectLst/>
                        </a:rPr>
                        <a:t> </a:t>
                      </a:r>
                      <a:r>
                        <a:rPr lang="ru-RU" sz="2000" u="none" strike="noStrike" spc="0" dirty="0" err="1">
                          <a:effectLst/>
                        </a:rPr>
                        <a:t>мүмкін</a:t>
                      </a:r>
                      <a:r>
                        <a:rPr lang="ru-RU" sz="2000" u="none" strike="noStrike" spc="0" dirty="0">
                          <a:effectLst/>
                        </a:rPr>
                        <a:t>. </a:t>
                      </a:r>
                      <a:r>
                        <a:rPr lang="ru-RU" sz="2000" u="none" strike="noStrike" spc="0" dirty="0" err="1">
                          <a:effectLst/>
                        </a:rPr>
                        <a:t>Барлық</a:t>
                      </a:r>
                      <a:r>
                        <a:rPr lang="ru-RU" sz="2000" u="none" strike="noStrike" spc="0" dirty="0">
                          <a:effectLst/>
                        </a:rPr>
                        <a:t> </a:t>
                      </a:r>
                      <a:r>
                        <a:rPr lang="ru-RU" sz="2000" u="none" strike="noStrike" spc="0" dirty="0" err="1">
                          <a:effectLst/>
                        </a:rPr>
                        <a:t>бірізділіктер</a:t>
                      </a:r>
                      <a:r>
                        <a:rPr lang="ru-RU" sz="2000" u="none" strike="noStrike" spc="0" dirty="0">
                          <a:effectLst/>
                        </a:rPr>
                        <a:t> </a:t>
                      </a:r>
                      <a:r>
                        <a:rPr lang="ru-RU" sz="2000" u="none" strike="noStrike" spc="0" dirty="0" err="1">
                          <a:effectLst/>
                        </a:rPr>
                        <a:t>бағдарлама</a:t>
                      </a:r>
                      <a:r>
                        <a:rPr lang="ru-RU" sz="2000" u="none" strike="noStrike" spc="0" dirty="0">
                          <a:effectLst/>
                        </a:rPr>
                        <a:t> </a:t>
                      </a:r>
                      <a:r>
                        <a:rPr lang="ru-RU" sz="2000" u="none" strike="noStrike" spc="0" dirty="0" err="1">
                          <a:effectLst/>
                        </a:rPr>
                        <a:t>іске</a:t>
                      </a:r>
                      <a:r>
                        <a:rPr lang="ru-RU" sz="2000" u="none" strike="noStrike" spc="0" dirty="0">
                          <a:effectLst/>
                        </a:rPr>
                        <a:t> </a:t>
                      </a:r>
                      <a:r>
                        <a:rPr lang="ru-RU" sz="2000" u="none" strike="noStrike" spc="0" dirty="0" err="1">
                          <a:effectLst/>
                        </a:rPr>
                        <a:t>қосылған</a:t>
                      </a:r>
                      <a:r>
                        <a:rPr lang="ru-RU" sz="2000" u="none" strike="noStrike" spc="0" dirty="0">
                          <a:effectLst/>
                        </a:rPr>
                        <a:t> </a:t>
                      </a:r>
                      <a:r>
                        <a:rPr lang="ru-RU" sz="2000" u="none" strike="noStrike" spc="0" dirty="0" err="1">
                          <a:effectLst/>
                        </a:rPr>
                        <a:t>кезде</a:t>
                      </a:r>
                      <a:r>
                        <a:rPr lang="ru-RU" sz="2000" u="none" strike="noStrike" spc="0" dirty="0">
                          <a:effectLst/>
                        </a:rPr>
                        <a:t> «</a:t>
                      </a:r>
                      <a:r>
                        <a:rPr lang="ru-RU" sz="2000" u="none" strike="noStrike" spc="0" dirty="0" err="1">
                          <a:effectLst/>
                        </a:rPr>
                        <a:t>Басталу</a:t>
                      </a:r>
                      <a:r>
                        <a:rPr lang="ru-RU" sz="2000" u="none" strike="noStrike" spc="0" dirty="0">
                          <a:effectLst/>
                        </a:rPr>
                        <a:t>» </a:t>
                      </a:r>
                      <a:r>
                        <a:rPr lang="ru-RU" sz="2000" u="none" strike="noStrike" spc="0" dirty="0" err="1">
                          <a:effectLst/>
                        </a:rPr>
                        <a:t>блогымен</a:t>
                      </a:r>
                      <a:r>
                        <a:rPr lang="ru-RU" sz="2000" u="none" strike="noStrike" spc="0" dirty="0">
                          <a:effectLst/>
                        </a:rPr>
                        <a:t> </a:t>
                      </a:r>
                      <a:r>
                        <a:rPr lang="ru-RU" sz="2000" u="none" strike="noStrike" spc="0" dirty="0" err="1">
                          <a:effectLst/>
                        </a:rPr>
                        <a:t>автоматты</a:t>
                      </a:r>
                      <a:r>
                        <a:rPr lang="ru-RU" sz="2000" u="none" strike="noStrike" spc="0" dirty="0">
                          <a:effectLst/>
                        </a:rPr>
                        <a:t> </a:t>
                      </a:r>
                      <a:r>
                        <a:rPr lang="ru-RU" sz="2000" u="none" strike="noStrike" spc="0" dirty="0" err="1">
                          <a:effectLst/>
                        </a:rPr>
                        <a:t>түрде</a:t>
                      </a:r>
                      <a:r>
                        <a:rPr lang="ru-RU" sz="2000" u="none" strike="noStrike" spc="0" dirty="0">
                          <a:effectLst/>
                        </a:rPr>
                        <a:t> </a:t>
                      </a:r>
                      <a:r>
                        <a:rPr lang="ru-RU" sz="2000" u="none" strike="noStrike" spc="0" dirty="0" err="1">
                          <a:effectLst/>
                        </a:rPr>
                        <a:t>басталады</a:t>
                      </a:r>
                      <a:r>
                        <a:rPr lang="ru-RU" sz="2000" u="none" strike="noStrike" spc="0" dirty="0">
                          <a:effectLst/>
                        </a:rPr>
                        <a:t> </a:t>
                      </a:r>
                      <a:r>
                        <a:rPr lang="ru-RU" sz="2000" u="none" strike="noStrike" spc="0" dirty="0" err="1">
                          <a:effectLst/>
                        </a:rPr>
                        <a:t>және</a:t>
                      </a:r>
                      <a:r>
                        <a:rPr lang="ru-RU" sz="2000" u="none" strike="noStrike" spc="0" dirty="0">
                          <a:effectLst/>
                        </a:rPr>
                        <a:t> </a:t>
                      </a:r>
                      <a:r>
                        <a:rPr lang="ru-RU" sz="2000" u="none" strike="noStrike" spc="0" dirty="0" err="1">
                          <a:effectLst/>
                        </a:rPr>
                        <a:t>бірізділіктер</a:t>
                      </a:r>
                      <a:r>
                        <a:rPr lang="ru-RU" sz="2000" u="none" strike="noStrike" spc="0" dirty="0">
                          <a:effectLst/>
                        </a:rPr>
                        <a:t> </a:t>
                      </a:r>
                      <a:r>
                        <a:rPr lang="ru-RU" sz="2000" u="none" strike="noStrike" spc="0" dirty="0" err="1">
                          <a:effectLst/>
                        </a:rPr>
                        <a:t>бір</a:t>
                      </a:r>
                      <a:r>
                        <a:rPr lang="ru-RU" sz="2000" u="none" strike="noStrike" spc="0" dirty="0">
                          <a:effectLst/>
                        </a:rPr>
                        <a:t> </a:t>
                      </a:r>
                      <a:r>
                        <a:rPr lang="ru-RU" sz="2000" u="none" strike="noStrike" spc="0" dirty="0" err="1">
                          <a:effectLst/>
                        </a:rPr>
                        <a:t>мезгілде</a:t>
                      </a:r>
                      <a:r>
                        <a:rPr lang="ru-RU" sz="2000" u="none" strike="noStrike" spc="0" dirty="0">
                          <a:effectLst/>
                        </a:rPr>
                        <a:t> </a:t>
                      </a:r>
                      <a:r>
                        <a:rPr lang="ru-RU" sz="2000" u="none" strike="noStrike" spc="0" dirty="0" err="1">
                          <a:effectLst/>
                        </a:rPr>
                        <a:t>орындалатын</a:t>
                      </a:r>
                      <a:r>
                        <a:rPr lang="ru-RU" sz="2000" u="none" strike="noStrike" spc="0" dirty="0">
                          <a:effectLst/>
                        </a:rPr>
                        <a:t> </a:t>
                      </a:r>
                      <a:r>
                        <a:rPr lang="ru-RU" sz="2000" u="none" strike="noStrike" spc="0" dirty="0" err="1">
                          <a:effectLst/>
                        </a:rPr>
                        <a:t>болады</a:t>
                      </a:r>
                      <a:r>
                        <a:rPr lang="ru-RU" sz="1000" u="none" strike="noStrike" spc="0" dirty="0">
                          <a:effectLst/>
                        </a:rPr>
                        <a:t>.</a:t>
                      </a:r>
                      <a:endParaRPr lang="ru-RU" sz="1100" dirty="0">
                        <a:effectLst/>
                        <a:latin typeface="Calibri"/>
                        <a:ea typeface="Calibri"/>
                        <a:cs typeface="Times New Roman"/>
                      </a:endParaRPr>
                    </a:p>
                  </a:txBody>
                  <a:tcPr marL="6350" marR="6350" marT="0" marB="0"/>
                </a:tc>
                <a:extLst>
                  <a:ext uri="{0D108BD9-81ED-4DB2-BD59-A6C34878D82A}">
                    <a16:rowId xmlns:a16="http://schemas.microsoft.com/office/drawing/2014/main" val="10000"/>
                  </a:ext>
                </a:extLst>
              </a:tr>
            </a:tbl>
          </a:graphicData>
        </a:graphic>
      </p:graphicFrame>
      <p:pic>
        <p:nvPicPr>
          <p:cNvPr id="1025" name="Рисунок 379" descr="Описание: C:\Users\Aigul Sadvakassova\Desktop\робототехника\Робототехника КУРС\окулык\media\image314.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0" y="1772816"/>
            <a:ext cx="8763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212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5A6A0B-8968-4EED-BB56-0A722548984F}"/>
              </a:ext>
            </a:extLst>
          </p:cNvPr>
          <p:cNvSpPr>
            <a:spLocks noGrp="1"/>
          </p:cNvSpPr>
          <p:nvPr>
            <p:ph type="title"/>
          </p:nvPr>
        </p:nvSpPr>
        <p:spPr>
          <a:xfrm>
            <a:off x="457200" y="274638"/>
            <a:ext cx="8229600" cy="418058"/>
          </a:xfrm>
        </p:spPr>
        <p:txBody>
          <a:bodyPr>
            <a:noAutofit/>
          </a:bodyPr>
          <a:lstStyle/>
          <a:p>
            <a:r>
              <a:rPr lang="ru-RU" sz="2800" b="1" dirty="0" err="1">
                <a:effectLst/>
                <a:latin typeface="Times New Roman" panose="02020603050405020304" pitchFamily="18" charset="0"/>
                <a:ea typeface="Calibri" panose="020F0502020204030204" pitchFamily="34" charset="0"/>
              </a:rPr>
              <a:t>Моторлар</a:t>
            </a:r>
            <a:r>
              <a:rPr lang="ru-RU" sz="2800" b="1" dirty="0">
                <a:effectLst/>
                <a:latin typeface="Times New Roman" panose="02020603050405020304" pitchFamily="18" charset="0"/>
                <a:ea typeface="Calibri" panose="020F0502020204030204" pitchFamily="34" charset="0"/>
              </a:rPr>
              <a:t> </a:t>
            </a:r>
            <a:r>
              <a:rPr lang="ru-RU" sz="2800" b="1" dirty="0" err="1">
                <a:effectLst/>
                <a:latin typeface="Times New Roman" panose="02020603050405020304" pitchFamily="18" charset="0"/>
                <a:ea typeface="Calibri" panose="020F0502020204030204" pitchFamily="34" charset="0"/>
              </a:rPr>
              <a:t>арқылы</a:t>
            </a:r>
            <a:r>
              <a:rPr lang="ru-RU" sz="2800" b="1" dirty="0">
                <a:effectLst/>
                <a:latin typeface="Times New Roman" panose="02020603050405020304" pitchFamily="18" charset="0"/>
                <a:ea typeface="Calibri" panose="020F0502020204030204" pitchFamily="34" charset="0"/>
              </a:rPr>
              <a:t> </a:t>
            </a:r>
            <a:r>
              <a:rPr lang="ru-RU" sz="2800" b="1" dirty="0" err="1">
                <a:effectLst/>
                <a:latin typeface="Times New Roman" panose="02020603050405020304" pitchFamily="18" charset="0"/>
                <a:ea typeface="Calibri" panose="020F0502020204030204" pitchFamily="34" charset="0"/>
              </a:rPr>
              <a:t>қозғалыс</a:t>
            </a:r>
            <a:r>
              <a:rPr lang="ru-RU" sz="2800" dirty="0">
                <a:effectLst/>
                <a:latin typeface="Times New Roman" panose="02020603050405020304" pitchFamily="18" charset="0"/>
                <a:ea typeface="Calibri" panose="020F0502020204030204" pitchFamily="34" charset="0"/>
              </a:rPr>
              <a:t> </a:t>
            </a:r>
            <a:endParaRPr lang="kk-KZ" sz="2800" dirty="0"/>
          </a:p>
        </p:txBody>
      </p:sp>
      <p:sp>
        <p:nvSpPr>
          <p:cNvPr id="3" name="Объект 2">
            <a:extLst>
              <a:ext uri="{FF2B5EF4-FFF2-40B4-BE49-F238E27FC236}">
                <a16:creationId xmlns:a16="http://schemas.microsoft.com/office/drawing/2014/main" id="{7E6BBFAA-F0CF-4822-8FDB-E530B098B114}"/>
              </a:ext>
            </a:extLst>
          </p:cNvPr>
          <p:cNvSpPr>
            <a:spLocks noGrp="1"/>
          </p:cNvSpPr>
          <p:nvPr>
            <p:ph idx="1"/>
          </p:nvPr>
        </p:nvSpPr>
        <p:spPr>
          <a:xfrm>
            <a:off x="345505" y="1124745"/>
            <a:ext cx="8229600" cy="5307122"/>
          </a:xfrm>
        </p:spPr>
        <p:txBody>
          <a:bodyPr/>
          <a:lstStyle/>
          <a:p>
            <a:pPr indent="450215" algn="just">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i="1" dirty="0">
                <a:effectLst/>
                <a:latin typeface="Times New Roman" panose="02020603050405020304" pitchFamily="18" charset="0"/>
                <a:ea typeface="Times New Roman" panose="02020603050405020304" pitchFamily="18" charset="0"/>
                <a:cs typeface="Arial" panose="020B0604020202020204" pitchFamily="34" charset="0"/>
              </a:rPr>
              <a:t> </a:t>
            </a:r>
            <a:r>
              <a:rPr lang="ru-RU" sz="1800" dirty="0">
                <a:effectLst/>
                <a:latin typeface="Times New Roman" panose="02020603050405020304" pitchFamily="18" charset="0"/>
                <a:ea typeface="Times New Roman" panose="02020603050405020304" pitchFamily="18" charset="0"/>
                <a:cs typeface="Arial" panose="020B0604020202020204" pitchFamily="34" charset="0"/>
              </a:rPr>
              <a:t>EV3-</a:t>
            </a:r>
            <a:r>
              <a:rPr lang="kk-KZ" sz="1800" dirty="0">
                <a:effectLst/>
                <a:latin typeface="Times New Roman" panose="02020603050405020304" pitchFamily="18" charset="0"/>
                <a:ea typeface="Times New Roman" panose="02020603050405020304" pitchFamily="18" charset="0"/>
                <a:cs typeface="Arial" panose="020B0604020202020204" pitchFamily="34" charset="0"/>
              </a:rPr>
              <a:t>ге арналған алғашқы бағдарлама</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pPr indent="450215" algn="just">
              <a:lnSpc>
                <a:spcPct val="115000"/>
              </a:lnSpc>
              <a:spcAft>
                <a:spcPts val="1000"/>
              </a:spcAft>
              <a:tabLst>
                <a:tab pos="449580" algn="l"/>
                <a:tab pos="899160" algn="l"/>
                <a:tab pos="1348740" algn="l"/>
                <a:tab pos="1798320" algn="l"/>
                <a:tab pos="2247900" algn="l"/>
                <a:tab pos="2697480" algn="l"/>
                <a:tab pos="3147060" algn="l"/>
                <a:tab pos="3596640" algn="l"/>
                <a:tab pos="4046220" algn="l"/>
                <a:tab pos="4495800" algn="l"/>
                <a:tab pos="4945380" algn="l"/>
                <a:tab pos="5394960" algn="l"/>
                <a:tab pos="5844540" algn="l"/>
                <a:tab pos="6294120" algn="l"/>
              </a:tabLst>
            </a:pPr>
            <a:r>
              <a:rPr lang="kk-KZ" sz="1800" b="1" dirty="0">
                <a:effectLst/>
                <a:latin typeface="Times New Roman" panose="02020603050405020304" pitchFamily="18" charset="0"/>
                <a:ea typeface="Times New Roman" panose="02020603050405020304" pitchFamily="18" charset="0"/>
                <a:cs typeface="Arial" panose="020B0604020202020204" pitchFamily="34" charset="0"/>
              </a:rPr>
              <a:t>Старт блогы </a:t>
            </a:r>
            <a:r>
              <a:rPr lang="ru-RU" sz="1800" dirty="0">
                <a:effectLst/>
                <a:latin typeface="Times New Roman" panose="02020603050405020304" pitchFamily="18" charset="0"/>
                <a:ea typeface="Times New Roman" panose="02020603050405020304" pitchFamily="18" charset="0"/>
                <a:cs typeface="Arial" panose="020B0604020202020204" pitchFamily="34" charset="0"/>
              </a:rPr>
              <a:t>– </a:t>
            </a:r>
            <a:r>
              <a:rPr lang="kk-KZ" sz="1800" dirty="0">
                <a:effectLst/>
                <a:latin typeface="Times New Roman" panose="02020603050405020304" pitchFamily="18" charset="0"/>
                <a:ea typeface="Times New Roman" panose="02020603050405020304" pitchFamily="18" charset="0"/>
                <a:cs typeface="Arial" panose="020B0604020202020204" pitchFamily="34" charset="0"/>
              </a:rPr>
              <a:t>бағдарламаның басы болып табылады</a:t>
            </a:r>
            <a:r>
              <a:rPr lang="ru-RU" sz="1800" dirty="0">
                <a:effectLst/>
                <a:latin typeface="Times New Roman" panose="02020603050405020304" pitchFamily="18" charset="0"/>
                <a:ea typeface="Times New Roman" panose="02020603050405020304" pitchFamily="18" charset="0"/>
                <a:cs typeface="Arial" panose="020B0604020202020204" pitchFamily="34" charset="0"/>
              </a:rPr>
              <a:t>.</a:t>
            </a:r>
            <a:endParaRPr lang="kk-KZ" sz="1800" dirty="0">
              <a:effectLst/>
              <a:latin typeface="Calibri" panose="020F0502020204030204" pitchFamily="34" charset="0"/>
              <a:ea typeface="Calibri" panose="020F0502020204030204" pitchFamily="34" charset="0"/>
              <a:cs typeface="Arial" panose="020B0604020202020204" pitchFamily="34" charset="0"/>
            </a:endParaRPr>
          </a:p>
          <a:p>
            <a:endParaRPr lang="kk-KZ" dirty="0"/>
          </a:p>
        </p:txBody>
      </p:sp>
      <p:pic>
        <p:nvPicPr>
          <p:cNvPr id="1026" name="Рисунок 5">
            <a:extLst>
              <a:ext uri="{FF2B5EF4-FFF2-40B4-BE49-F238E27FC236}">
                <a16:creationId xmlns:a16="http://schemas.microsoft.com/office/drawing/2014/main" id="{974E2433-F420-447D-8389-43B7EF14E5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189703"/>
            <a:ext cx="4896544" cy="354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4660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96044" y="3068960"/>
            <a:ext cx="8229600" cy="2481139"/>
          </a:xfrm>
        </p:spPr>
        <p:txBody>
          <a:bodyPr/>
          <a:lstStyle/>
          <a:p>
            <a:r>
              <a:rPr lang="ru-RU" dirty="0" err="1"/>
              <a:t>Бағдарламалар</a:t>
            </a:r>
            <a:r>
              <a:rPr lang="ru-RU" dirty="0"/>
              <a:t> </a:t>
            </a:r>
            <a:r>
              <a:rPr lang="ru-RU" dirty="0" err="1"/>
              <a:t>іске</a:t>
            </a:r>
            <a:r>
              <a:rPr lang="ru-RU" dirty="0"/>
              <a:t> </a:t>
            </a:r>
            <a:r>
              <a:rPr lang="ru-RU" dirty="0" err="1"/>
              <a:t>қосылған</a:t>
            </a:r>
            <a:r>
              <a:rPr lang="ru-RU" dirty="0"/>
              <a:t> </a:t>
            </a:r>
            <a:r>
              <a:rPr lang="ru-RU" dirty="0" err="1"/>
              <a:t>кезде</a:t>
            </a:r>
            <a:r>
              <a:rPr lang="ru-RU" dirty="0"/>
              <a:t>, </a:t>
            </a:r>
            <a:r>
              <a:rPr lang="ru-RU" dirty="0" err="1"/>
              <a:t>бағдарламалық</a:t>
            </a:r>
            <a:r>
              <a:rPr lang="ru-RU" dirty="0"/>
              <a:t> </a:t>
            </a:r>
            <a:r>
              <a:rPr lang="ru-RU" dirty="0" err="1"/>
              <a:t>блоктар</a:t>
            </a:r>
            <a:r>
              <a:rPr lang="ru-RU" dirty="0"/>
              <a:t> </a:t>
            </a:r>
            <a:r>
              <a:rPr lang="ru-RU" dirty="0" err="1"/>
              <a:t>экранда</a:t>
            </a:r>
            <a:r>
              <a:rPr lang="ru-RU" dirty="0"/>
              <a:t> </a:t>
            </a:r>
            <a:r>
              <a:rPr lang="ru-RU" dirty="0" err="1"/>
              <a:t>бейнеленген</a:t>
            </a:r>
            <a:r>
              <a:rPr lang="ru-RU" dirty="0"/>
              <a:t> </a:t>
            </a:r>
            <a:r>
              <a:rPr lang="ru-RU" dirty="0" err="1"/>
              <a:t>тәртіп</a:t>
            </a:r>
            <a:r>
              <a:rPr lang="ru-RU" dirty="0"/>
              <a:t> </a:t>
            </a:r>
            <a:r>
              <a:rPr lang="ru-RU" dirty="0" err="1"/>
              <a:t>бойынша</a:t>
            </a:r>
            <a:r>
              <a:rPr lang="ru-RU" dirty="0"/>
              <a:t> </a:t>
            </a:r>
            <a:r>
              <a:rPr lang="ru-RU" dirty="0" err="1"/>
              <a:t>солдан</a:t>
            </a:r>
            <a:r>
              <a:rPr lang="ru-RU" dirty="0"/>
              <a:t> </a:t>
            </a:r>
            <a:r>
              <a:rPr lang="ru-RU" dirty="0" err="1"/>
              <a:t>оңға</a:t>
            </a:r>
            <a:r>
              <a:rPr lang="ru-RU" dirty="0"/>
              <a:t> </a:t>
            </a:r>
            <a:r>
              <a:rPr lang="ru-RU" dirty="0" err="1"/>
              <a:t>қарай</a:t>
            </a:r>
            <a:r>
              <a:rPr lang="ru-RU" dirty="0"/>
              <a:t> </a:t>
            </a:r>
            <a:r>
              <a:rPr lang="ru-RU" dirty="0" err="1"/>
              <a:t>іске</a:t>
            </a:r>
            <a:r>
              <a:rPr lang="ru-RU" dirty="0"/>
              <a:t> </a:t>
            </a:r>
            <a:r>
              <a:rPr lang="ru-RU" dirty="0" err="1"/>
              <a:t>қосылатын</a:t>
            </a:r>
            <a:r>
              <a:rPr lang="ru-RU" dirty="0"/>
              <a:t> </a:t>
            </a:r>
            <a:r>
              <a:rPr lang="ru-RU" dirty="0" err="1"/>
              <a:t>болады</a:t>
            </a:r>
            <a:r>
              <a:rPr lang="ru-RU" dirty="0"/>
              <a:t>.</a:t>
            </a:r>
          </a:p>
          <a:p>
            <a:endParaRPr lang="ru-RU" dirty="0"/>
          </a:p>
        </p:txBody>
      </p:sp>
      <p:pic>
        <p:nvPicPr>
          <p:cNvPr id="7" name="Рисунок 6" descr="C:\Users\Aigul Sadvakassova\Desktop\робототехника\Робототехника КУРС\окулык\media\image20.jpeg"/>
          <p:cNvPicPr/>
          <p:nvPr/>
        </p:nvPicPr>
        <p:blipFill>
          <a:blip r:embed="rId2">
            <a:extLst>
              <a:ext uri="{28A0092B-C50C-407E-A947-70E740481C1C}">
                <a14:useLocalDpi xmlns:a14="http://schemas.microsoft.com/office/drawing/2010/main" val="0"/>
              </a:ext>
            </a:extLst>
          </a:blip>
          <a:srcRect/>
          <a:stretch>
            <a:fillRect/>
          </a:stretch>
        </p:blipFill>
        <p:spPr bwMode="auto">
          <a:xfrm>
            <a:off x="457200" y="332656"/>
            <a:ext cx="8507288" cy="2016224"/>
          </a:xfrm>
          <a:prstGeom prst="rect">
            <a:avLst/>
          </a:prstGeom>
          <a:noFill/>
          <a:ln>
            <a:noFill/>
          </a:ln>
        </p:spPr>
      </p:pic>
    </p:spTree>
    <p:extLst>
      <p:ext uri="{BB962C8B-B14F-4D97-AF65-F5344CB8AC3E}">
        <p14:creationId xmlns:p14="http://schemas.microsoft.com/office/powerpoint/2010/main" val="405046144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4185</TotalTime>
  <Words>887</Words>
  <Application>Microsoft Office PowerPoint</Application>
  <PresentationFormat>Экран (4:3)</PresentationFormat>
  <Paragraphs>85</Paragraphs>
  <Slides>17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Tahoma</vt:lpstr>
      <vt:lpstr>Times New Roman</vt:lpstr>
      <vt:lpstr>Тема Office</vt:lpstr>
      <vt:lpstr>LEGO®MINDSTORMS®EV3 Education EV3 қосылу.   Мотор арқылы қозғалыс.   </vt:lpstr>
      <vt:lpstr>Мотордың айналу тетігі</vt:lpstr>
      <vt:lpstr>БАСҚАРУ РЕЖИМІН ТАҢДАУ</vt:lpstr>
      <vt:lpstr>Режимдер: Қосу</vt:lpstr>
      <vt:lpstr>Өшіру                             Лақтыру  </vt:lpstr>
      <vt:lpstr>КІРІСТЕР  «Қосу» режимінде модуль жағдайының индикаторы модуль күйі индикаторының қызметін басқарады. Сіз тура блоктың өзінде кірістің мәндерін енгізе аласыз. Немесе, нұсқау ретінде, басқа бағдарламалық блоктардың қорытындыларынан деректердің шиналары бойынша беруге болады.  </vt:lpstr>
      <vt:lpstr>Презентация PowerPoint</vt:lpstr>
      <vt:lpstr>Моторлар арқылы қозғалыс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Бақылау сұрақтары:  </vt:lpstr>
      <vt:lpstr>Презентация PowerPoint</vt:lpstr>
      <vt:lpstr>Қолданылған әдебиеттер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Деректерді өңдеуде процессорларды  параллель қолдану</dc:title>
  <dc:creator>23</dc:creator>
  <cp:lastModifiedBy>Карелхан Нурсауле</cp:lastModifiedBy>
  <cp:revision>486</cp:revision>
  <cp:lastPrinted>2020-01-29T03:16:21Z</cp:lastPrinted>
  <dcterms:created xsi:type="dcterms:W3CDTF">2015-06-01T09:04:29Z</dcterms:created>
  <dcterms:modified xsi:type="dcterms:W3CDTF">2021-11-10T18:09:06Z</dcterms:modified>
</cp:coreProperties>
</file>