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20"/>
  </p:notesMasterIdLst>
  <p:handoutMasterIdLst>
    <p:handoutMasterId r:id="rId21"/>
  </p:handoutMasterIdLst>
  <p:sldIdLst>
    <p:sldId id="285" r:id="rId2"/>
    <p:sldId id="478" r:id="rId3"/>
    <p:sldId id="482" r:id="rId4"/>
    <p:sldId id="483" r:id="rId5"/>
    <p:sldId id="484" r:id="rId6"/>
    <p:sldId id="486" r:id="rId7"/>
    <p:sldId id="488" r:id="rId8"/>
    <p:sldId id="490" r:id="rId9"/>
    <p:sldId id="491" r:id="rId10"/>
    <p:sldId id="492" r:id="rId11"/>
    <p:sldId id="493" r:id="rId12"/>
    <p:sldId id="494" r:id="rId13"/>
    <p:sldId id="495" r:id="rId14"/>
    <p:sldId id="496" r:id="rId15"/>
    <p:sldId id="497" r:id="rId16"/>
    <p:sldId id="498" r:id="rId17"/>
    <p:sldId id="343" r:id="rId18"/>
    <p:sldId id="489"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6219" y="1448780"/>
            <a:ext cx="7920880" cy="1872208"/>
          </a:xfrm>
          <a:effectLst>
            <a:outerShdw dist="20000" dir="5400000" rotWithShape="0">
              <a:srgbClr val="000000">
                <a:alpha val="37999"/>
              </a:srgbClr>
            </a:outerShdw>
          </a:effectLst>
        </p:spPr>
        <p:txBody>
          <a:bodyPr>
            <a:normAutofit fontScale="90000"/>
          </a:bodyPr>
          <a:lstStyle/>
          <a:p>
            <a:r>
              <a:rPr lang="kk-KZ" sz="3200" b="1" cap="all" dirty="0">
                <a:solidFill>
                  <a:schemeClr val="tx2"/>
                </a:solidFill>
                <a:latin typeface="Times New Roman" pitchFamily="18" charset="0"/>
                <a:cs typeface="Times New Roman" pitchFamily="18" charset="0"/>
              </a:rPr>
              <a:t>Education жинағы. Бағдарламалық блоктарды түзету. </a:t>
            </a:r>
            <a:r>
              <a:rPr lang="ru-RU" sz="3200" b="1" cap="all" dirty="0" err="1">
                <a:solidFill>
                  <a:schemeClr val="tx2"/>
                </a:solidFill>
                <a:latin typeface="Times New Roman" pitchFamily="18" charset="0"/>
                <a:cs typeface="Times New Roman" pitchFamily="18" charset="0"/>
              </a:rPr>
              <a:t>Порттармен</a:t>
            </a:r>
            <a:r>
              <a:rPr lang="ru-RU" sz="3200" b="1" cap="all" dirty="0">
                <a:solidFill>
                  <a:schemeClr val="tx2"/>
                </a:solidFill>
                <a:latin typeface="Times New Roman" pitchFamily="18" charset="0"/>
                <a:cs typeface="Times New Roman" pitchFamily="18" charset="0"/>
              </a:rPr>
              <a:t> </a:t>
            </a:r>
            <a:r>
              <a:rPr lang="ru-RU" sz="3200" b="1" cap="all" dirty="0" err="1">
                <a:solidFill>
                  <a:schemeClr val="tx2"/>
                </a:solidFill>
                <a:latin typeface="Times New Roman" pitchFamily="18" charset="0"/>
                <a:cs typeface="Times New Roman" pitchFamily="18" charset="0"/>
              </a:rPr>
              <a:t>танысу</a:t>
            </a:r>
            <a:br>
              <a:rPr lang="ru-RU" sz="3200" b="1" cap="all" dirty="0">
                <a:solidFill>
                  <a:schemeClr val="tx2"/>
                </a:solidFill>
                <a:latin typeface="Times New Roman" pitchFamily="18" charset="0"/>
                <a:cs typeface="Times New Roman" pitchFamily="18" charset="0"/>
              </a:rPr>
            </a:br>
            <a:br>
              <a:rPr lang="ru-RU" sz="3200" b="1" cap="all" dirty="0">
                <a:solidFill>
                  <a:schemeClr val="tx2"/>
                </a:solidFill>
                <a:latin typeface="Times New Roman" pitchFamily="18" charset="0"/>
                <a:cs typeface="Times New Roman" pitchFamily="18" charset="0"/>
              </a:rPr>
            </a:br>
            <a:endParaRPr lang="en-US" sz="3200" b="1" cap="all"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73261" y="3653893"/>
            <a:ext cx="1557518" cy="1224136"/>
          </a:xfrm>
          <a:prstGeom prst="rect">
            <a:avLst/>
          </a:prstGeom>
          <a:noFill/>
          <a:ln w="9525">
            <a:noFill/>
            <a:miter lim="800000"/>
            <a:headEnd/>
            <a:tailEnd/>
          </a:ln>
        </p:spPr>
      </p:pic>
      <p:sp>
        <p:nvSpPr>
          <p:cNvPr id="7" name="Прямоугольник 6">
            <a:extLst>
              <a:ext uri="{FF2B5EF4-FFF2-40B4-BE49-F238E27FC236}">
                <a16:creationId xmlns:a16="http://schemas.microsoft.com/office/drawing/2014/main" id="{99827A0E-4B7C-4650-9B53-AD0D5C96A689}"/>
              </a:ext>
            </a:extLst>
          </p:cNvPr>
          <p:cNvSpPr>
            <a:spLocks noChangeArrowheads="1"/>
          </p:cNvSpPr>
          <p:nvPr/>
        </p:nvSpPr>
        <p:spPr bwMode="auto">
          <a:xfrm>
            <a:off x="2757665" y="5383288"/>
            <a:ext cx="4217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k-KZ" dirty="0">
                <a:solidFill>
                  <a:srgbClr val="242424"/>
                </a:solidFill>
                <a:latin typeface="Tahoma" panose="020B0604030504040204" pitchFamily="34" charset="0"/>
                <a:cs typeface="Calibri" panose="020F0502020204030204" pitchFamily="34" charset="0"/>
              </a:rPr>
              <a:t>Лектор: Информатика </a:t>
            </a:r>
            <a:r>
              <a:rPr lang="ru-RU" altLang="kk-KZ" dirty="0" err="1">
                <a:solidFill>
                  <a:srgbClr val="242424"/>
                </a:solidFill>
                <a:latin typeface="Tahoma" panose="020B0604030504040204" pitchFamily="34" charset="0"/>
                <a:cs typeface="Calibri" panose="020F0502020204030204" pitchFamily="34" charset="0"/>
              </a:rPr>
              <a:t>кафедрасының</a:t>
            </a:r>
            <a:r>
              <a:rPr lang="ru-RU" altLang="kk-KZ" dirty="0">
                <a:solidFill>
                  <a:srgbClr val="242424"/>
                </a:solidFill>
                <a:latin typeface="Tahoma" panose="020B0604030504040204" pitchFamily="34" charset="0"/>
                <a:cs typeface="Calibri" panose="020F0502020204030204" pitchFamily="34" charset="0"/>
              </a:rPr>
              <a:t> </a:t>
            </a:r>
            <a:r>
              <a:rPr lang="ru-RU" altLang="kk-KZ" dirty="0" err="1">
                <a:solidFill>
                  <a:srgbClr val="242424"/>
                </a:solidFill>
                <a:latin typeface="Tahoma" panose="020B0604030504040204" pitchFamily="34" charset="0"/>
                <a:cs typeface="Calibri" panose="020F0502020204030204" pitchFamily="34" charset="0"/>
              </a:rPr>
              <a:t>доценті</a:t>
            </a:r>
            <a:r>
              <a:rPr lang="ru-RU" altLang="kk-KZ" dirty="0">
                <a:solidFill>
                  <a:srgbClr val="242424"/>
                </a:solidFill>
                <a:latin typeface="Tahoma" panose="020B0604030504040204" pitchFamily="34" charset="0"/>
                <a:cs typeface="Calibri" panose="020F0502020204030204" pitchFamily="34" charset="0"/>
              </a:rPr>
              <a:t>, </a:t>
            </a:r>
            <a:r>
              <a:rPr lang="en-US" altLang="kk-KZ" dirty="0">
                <a:solidFill>
                  <a:srgbClr val="242424"/>
                </a:solidFill>
                <a:latin typeface="Tahoma" panose="020B0604030504040204" pitchFamily="34" charset="0"/>
                <a:cs typeface="Calibri" panose="020F0502020204030204" pitchFamily="34" charset="0"/>
              </a:rPr>
              <a:t>PhD </a:t>
            </a:r>
            <a:r>
              <a:rPr lang="ru-RU" altLang="kk-KZ" dirty="0">
                <a:solidFill>
                  <a:srgbClr val="242424"/>
                </a:solidFill>
                <a:latin typeface="Tahoma" panose="020B0604030504040204" pitchFamily="34" charset="0"/>
                <a:cs typeface="Calibri" panose="020F0502020204030204" pitchFamily="34" charset="0"/>
              </a:rPr>
              <a:t>Карелхан Н. </a:t>
            </a:r>
            <a:endParaRPr lang="ru-RU" altLang="kk-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836712"/>
            <a:ext cx="8229600" cy="1143000"/>
          </a:xfrm>
        </p:spPr>
        <p:txBody>
          <a:bodyPr>
            <a:normAutofit fontScale="90000"/>
          </a:bodyPr>
          <a:lstStyle/>
          <a:p>
            <a:pPr algn="just"/>
            <a:r>
              <a:rPr lang="ru-RU" sz="2000" dirty="0" err="1"/>
              <a:t>Егер</a:t>
            </a:r>
            <a:r>
              <a:rPr lang="ru-RU" sz="2000" dirty="0"/>
              <a:t> </a:t>
            </a:r>
            <a:r>
              <a:rPr lang="ru-RU" sz="2000" dirty="0" err="1"/>
              <a:t>сіз</a:t>
            </a:r>
            <a:r>
              <a:rPr lang="ru-RU" sz="2000" dirty="0"/>
              <a:t> </a:t>
            </a:r>
            <a:r>
              <a:rPr lang="ru-RU" sz="2000" dirty="0" err="1"/>
              <a:t>өз</a:t>
            </a:r>
            <a:r>
              <a:rPr lang="ru-RU" sz="2000" dirty="0"/>
              <a:t> </a:t>
            </a:r>
            <a:r>
              <a:rPr lang="ru-RU" sz="2000" dirty="0" err="1"/>
              <a:t>роботыңызды</a:t>
            </a:r>
            <a:r>
              <a:rPr lang="ru-RU" sz="2000" dirty="0"/>
              <a:t> </a:t>
            </a:r>
            <a:r>
              <a:rPr lang="ru-RU" sz="2000" dirty="0" err="1"/>
              <a:t>өзгертсеңіз</a:t>
            </a:r>
            <a:r>
              <a:rPr lang="ru-RU" sz="2000" dirty="0"/>
              <a:t> не </a:t>
            </a:r>
            <a:r>
              <a:rPr lang="ru-RU" sz="2000" dirty="0" err="1"/>
              <a:t>болады</a:t>
            </a:r>
            <a:r>
              <a:rPr lang="ru-RU" sz="2000" dirty="0"/>
              <a:t>? </a:t>
            </a:r>
            <a:r>
              <a:rPr lang="ru-RU" sz="2000" dirty="0" err="1"/>
              <a:t>Сіз</a:t>
            </a:r>
            <a:r>
              <a:rPr lang="ru-RU" sz="2000" dirty="0"/>
              <a:t>, </a:t>
            </a:r>
            <a:r>
              <a:rPr lang="ru-RU" sz="2000" dirty="0" err="1"/>
              <a:t>өз</a:t>
            </a:r>
            <a:r>
              <a:rPr lang="ru-RU" sz="2000" dirty="0"/>
              <a:t> </a:t>
            </a:r>
            <a:r>
              <a:rPr lang="ru-RU" sz="2000" dirty="0" err="1"/>
              <a:t>моторларыңыздың</a:t>
            </a:r>
            <a:r>
              <a:rPr lang="ru-RU" sz="2000" dirty="0"/>
              <a:t> </a:t>
            </a:r>
            <a:r>
              <a:rPr lang="ru-RU" sz="2000" dirty="0" err="1"/>
              <a:t>бірін</a:t>
            </a:r>
            <a:r>
              <a:rPr lang="ru-RU" sz="2000" dirty="0"/>
              <a:t> А </a:t>
            </a:r>
            <a:r>
              <a:rPr lang="ru-RU" sz="2000" dirty="0" err="1"/>
              <a:t>портынан</a:t>
            </a:r>
            <a:r>
              <a:rPr lang="ru-RU" sz="2000" dirty="0"/>
              <a:t> С </a:t>
            </a:r>
            <a:r>
              <a:rPr lang="ru-RU" sz="2000" dirty="0" err="1"/>
              <a:t>портына</a:t>
            </a:r>
            <a:r>
              <a:rPr lang="ru-RU" sz="2000" dirty="0"/>
              <a:t> </a:t>
            </a:r>
            <a:r>
              <a:rPr lang="ru-RU" sz="2000" dirty="0" err="1"/>
              <a:t>ауыстырайын</a:t>
            </a:r>
            <a:r>
              <a:rPr lang="ru-RU" sz="2000" dirty="0"/>
              <a:t> </a:t>
            </a:r>
            <a:r>
              <a:rPr lang="ru-RU" sz="2000" dirty="0" err="1"/>
              <a:t>деп</a:t>
            </a:r>
            <a:r>
              <a:rPr lang="ru-RU" sz="2000" dirty="0"/>
              <a:t> </a:t>
            </a:r>
            <a:r>
              <a:rPr lang="ru-RU" sz="2000" dirty="0" err="1"/>
              <a:t>шештіңіз</a:t>
            </a:r>
            <a:r>
              <a:rPr lang="ru-RU" sz="2000" dirty="0"/>
              <a:t> </a:t>
            </a:r>
            <a:r>
              <a:rPr lang="ru-RU" sz="2000" dirty="0" err="1"/>
              <a:t>дейік</a:t>
            </a:r>
            <a:r>
              <a:rPr lang="ru-RU" sz="2000" dirty="0"/>
              <a:t>. </a:t>
            </a:r>
            <a:r>
              <a:rPr lang="ru-RU" sz="2000" dirty="0" err="1"/>
              <a:t>Егер</a:t>
            </a:r>
            <a:r>
              <a:rPr lang="ru-RU" sz="2000" dirty="0"/>
              <a:t>, </a:t>
            </a:r>
            <a:r>
              <a:rPr lang="ru-RU" sz="2000" dirty="0" err="1"/>
              <a:t>бағдарламалық</a:t>
            </a:r>
            <a:r>
              <a:rPr lang="ru-RU" sz="2000" dirty="0"/>
              <a:t> блок </a:t>
            </a:r>
            <a:r>
              <a:rPr lang="ru-RU" sz="2000" dirty="0" err="1"/>
              <a:t>портының</a:t>
            </a:r>
            <a:r>
              <a:rPr lang="ru-RU" sz="2000" dirty="0"/>
              <a:t> </a:t>
            </a:r>
            <a:r>
              <a:rPr lang="ru-RU" sz="2000" dirty="0" err="1"/>
              <a:t>тетіктеушісі</a:t>
            </a:r>
            <a:r>
              <a:rPr lang="ru-RU" sz="2000" dirty="0"/>
              <a:t> «</a:t>
            </a:r>
            <a:r>
              <a:rPr lang="ru-RU" sz="2000" dirty="0" err="1"/>
              <a:t>Портты</a:t>
            </a:r>
            <a:r>
              <a:rPr lang="ru-RU" sz="2000" dirty="0"/>
              <a:t> </a:t>
            </a:r>
            <a:r>
              <a:rPr lang="ru-RU" sz="2000" dirty="0" err="1"/>
              <a:t>таныстыру</a:t>
            </a:r>
            <a:r>
              <a:rPr lang="ru-RU" sz="2000" dirty="0"/>
              <a:t>» </a:t>
            </a:r>
            <a:r>
              <a:rPr lang="ru-RU" sz="2000" dirty="0" err="1"/>
              <a:t>бетбелгісіне</a:t>
            </a:r>
            <a:r>
              <a:rPr lang="ru-RU" sz="2000" dirty="0"/>
              <a:t> </a:t>
            </a:r>
            <a:r>
              <a:rPr lang="ru-RU" sz="2000" dirty="0" err="1"/>
              <a:t>сәйкес</a:t>
            </a:r>
            <a:r>
              <a:rPr lang="ru-RU" sz="2000" dirty="0"/>
              <a:t> </a:t>
            </a:r>
            <a:r>
              <a:rPr lang="ru-RU" sz="2000" dirty="0" err="1"/>
              <a:t>келмесе</a:t>
            </a:r>
            <a:r>
              <a:rPr lang="ru-RU" sz="2000" dirty="0"/>
              <a:t> </a:t>
            </a:r>
            <a:r>
              <a:rPr lang="ru-RU" sz="2000" dirty="0" err="1"/>
              <a:t>онда</a:t>
            </a:r>
            <a:r>
              <a:rPr lang="ru-RU" sz="2000" dirty="0"/>
              <a:t>, EV3 </a:t>
            </a:r>
            <a:r>
              <a:rPr lang="ru-RU" sz="2000" dirty="0" err="1"/>
              <a:t>бағдарламалық</a:t>
            </a:r>
            <a:r>
              <a:rPr lang="ru-RU" sz="2000" dirty="0"/>
              <a:t> </a:t>
            </a:r>
            <a:r>
              <a:rPr lang="ru-RU" sz="2000" dirty="0" err="1"/>
              <a:t>қамту</a:t>
            </a:r>
            <a:r>
              <a:rPr lang="ru-RU" sz="2000" dirty="0"/>
              <a:t>, </a:t>
            </a:r>
            <a:r>
              <a:rPr lang="ru-RU" sz="2000" dirty="0" err="1"/>
              <a:t>түзетудің</a:t>
            </a:r>
            <a:r>
              <a:rPr lang="ru-RU" sz="2000" dirty="0"/>
              <a:t> </a:t>
            </a:r>
            <a:r>
              <a:rPr lang="ru-RU" sz="2000" dirty="0" err="1"/>
              <a:t>қажеттігін</a:t>
            </a:r>
            <a:r>
              <a:rPr lang="ru-RU" sz="2000" dirty="0"/>
              <a:t> </a:t>
            </a:r>
            <a:r>
              <a:rPr lang="ru-RU" sz="2000" dirty="0" err="1"/>
              <a:t>көрсету</a:t>
            </a:r>
            <a:r>
              <a:rPr lang="ru-RU" sz="2000" dirty="0"/>
              <a:t> </a:t>
            </a:r>
            <a:r>
              <a:rPr lang="ru-RU" sz="2000" dirty="0" err="1"/>
              <a:t>үшін</a:t>
            </a:r>
            <a:r>
              <a:rPr lang="ru-RU" sz="2000" dirty="0"/>
              <a:t> </a:t>
            </a:r>
            <a:r>
              <a:rPr lang="ru-RU" sz="2000" dirty="0" err="1"/>
              <a:t>ескертпе</a:t>
            </a:r>
            <a:r>
              <a:rPr lang="ru-RU" sz="2000" dirty="0"/>
              <a:t> </a:t>
            </a:r>
            <a:r>
              <a:rPr lang="ru-RU" sz="2000" dirty="0" err="1"/>
              <a:t>белгі</a:t>
            </a:r>
            <a:r>
              <a:rPr lang="ru-RU" sz="2000" dirty="0"/>
              <a:t> </a:t>
            </a:r>
            <a:r>
              <a:rPr lang="ru-RU" sz="2000" dirty="0" err="1"/>
              <a:t>пайдаланады</a:t>
            </a:r>
            <a:r>
              <a:rPr lang="ru-RU" sz="2000" dirty="0"/>
              <a:t>.</a:t>
            </a:r>
            <a:br>
              <a:rPr lang="ru-RU" dirty="0"/>
            </a:br>
            <a:endParaRPr lang="ru-RU" dirty="0"/>
          </a:p>
        </p:txBody>
      </p:sp>
      <p:pic>
        <p:nvPicPr>
          <p:cNvPr id="8" name="Рисунок 7" descr="C:\Users\Aigul Sadvakassova\Desktop\робототехника\Робототехника КУРС\окулык\media\image64.jpe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564904"/>
            <a:ext cx="5976664" cy="2564482"/>
          </a:xfrm>
          <a:prstGeom prst="rect">
            <a:avLst/>
          </a:prstGeom>
          <a:noFill/>
          <a:ln>
            <a:noFill/>
          </a:ln>
        </p:spPr>
      </p:pic>
    </p:spTree>
    <p:extLst>
      <p:ext uri="{BB962C8B-B14F-4D97-AF65-F5344CB8AC3E}">
        <p14:creationId xmlns:p14="http://schemas.microsoft.com/office/powerpoint/2010/main" val="3886514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ҚОЛ ЖЕТІМДІ МОДУЛЬДЕР</a:t>
            </a:r>
            <a:endParaRPr lang="ru-RU" dirty="0"/>
          </a:p>
        </p:txBody>
      </p:sp>
      <p:sp>
        <p:nvSpPr>
          <p:cNvPr id="3" name="Объект 2"/>
          <p:cNvSpPr>
            <a:spLocks noGrp="1"/>
          </p:cNvSpPr>
          <p:nvPr>
            <p:ph idx="1"/>
          </p:nvPr>
        </p:nvSpPr>
        <p:spPr>
          <a:xfrm>
            <a:off x="457200" y="1600201"/>
            <a:ext cx="8229600" cy="2836912"/>
          </a:xfrm>
        </p:spPr>
        <p:txBody>
          <a:bodyPr>
            <a:normAutofit lnSpcReduction="10000"/>
          </a:bodyPr>
          <a:lstStyle/>
          <a:p>
            <a:r>
              <a:rPr lang="ru-RU" dirty="0"/>
              <a:t>«</a:t>
            </a:r>
            <a:r>
              <a:rPr lang="ru-RU" dirty="0" err="1"/>
              <a:t>Қол</a:t>
            </a:r>
            <a:r>
              <a:rPr lang="ru-RU" dirty="0"/>
              <a:t> </a:t>
            </a:r>
            <a:r>
              <a:rPr lang="ru-RU" dirty="0" err="1"/>
              <a:t>жетімді</a:t>
            </a:r>
            <a:r>
              <a:rPr lang="ru-RU" dirty="0"/>
              <a:t> </a:t>
            </a:r>
            <a:r>
              <a:rPr lang="ru-RU" dirty="0" err="1"/>
              <a:t>модульдер</a:t>
            </a:r>
            <a:r>
              <a:rPr lang="ru-RU" dirty="0"/>
              <a:t>» </a:t>
            </a:r>
            <a:r>
              <a:rPr lang="ru-RU" dirty="0" err="1"/>
              <a:t>қосымша</a:t>
            </a:r>
            <a:r>
              <a:rPr lang="ru-RU" dirty="0"/>
              <a:t> </a:t>
            </a:r>
            <a:r>
              <a:rPr lang="ru-RU" dirty="0" err="1"/>
              <a:t>бетінде</a:t>
            </a:r>
            <a:r>
              <a:rPr lang="ru-RU" dirty="0"/>
              <a:t>, </a:t>
            </a:r>
            <a:r>
              <a:rPr lang="ru-RU" dirty="0" err="1"/>
              <a:t>қосуға</a:t>
            </a:r>
            <a:r>
              <a:rPr lang="ru-RU" dirty="0"/>
              <a:t> </a:t>
            </a:r>
            <a:r>
              <a:rPr lang="ru-RU" dirty="0" err="1"/>
              <a:t>болатын</a:t>
            </a:r>
            <a:r>
              <a:rPr lang="ru-RU" dirty="0"/>
              <a:t> EV3 </a:t>
            </a:r>
            <a:r>
              <a:rPr lang="ru-RU" dirty="0" err="1"/>
              <a:t>модульдері</a:t>
            </a:r>
            <a:r>
              <a:rPr lang="ru-RU" dirty="0"/>
              <a:t> </a:t>
            </a:r>
            <a:r>
              <a:rPr lang="ru-RU" dirty="0" err="1"/>
              <a:t>көрсетілген</a:t>
            </a:r>
            <a:r>
              <a:rPr lang="ru-RU" dirty="0"/>
              <a:t>. EV3 осы </a:t>
            </a:r>
            <a:r>
              <a:rPr lang="ru-RU" dirty="0" err="1"/>
              <a:t>модульдеріне</a:t>
            </a:r>
            <a:r>
              <a:rPr lang="ru-RU" dirty="0"/>
              <a:t> </a:t>
            </a:r>
            <a:r>
              <a:rPr lang="ru-RU" dirty="0" err="1"/>
              <a:t>жалғанғандығы</a:t>
            </a:r>
            <a:r>
              <a:rPr lang="ru-RU" dirty="0"/>
              <a:t> </a:t>
            </a:r>
            <a:r>
              <a:rPr lang="ru-RU" dirty="0" err="1"/>
              <a:t>туралы</a:t>
            </a:r>
            <a:r>
              <a:rPr lang="ru-RU" dirty="0"/>
              <a:t> </a:t>
            </a:r>
            <a:r>
              <a:rPr lang="ru-RU" dirty="0" err="1"/>
              <a:t>толығырақ</a:t>
            </a:r>
            <a:r>
              <a:rPr lang="ru-RU" dirty="0"/>
              <a:t> </a:t>
            </a:r>
            <a:r>
              <a:rPr lang="ru-RU" dirty="0" err="1"/>
              <a:t>ақпаратты</a:t>
            </a:r>
            <a:r>
              <a:rPr lang="ru-RU" dirty="0"/>
              <a:t> </a:t>
            </a:r>
            <a:r>
              <a:rPr lang="ru-RU" b="1" dirty="0"/>
              <a:t>«EV3 </a:t>
            </a:r>
            <a:r>
              <a:rPr lang="ru-RU" b="1" dirty="0" err="1"/>
              <a:t>модулінің</a:t>
            </a:r>
            <a:r>
              <a:rPr lang="ru-RU" b="1" dirty="0"/>
              <a:t> </a:t>
            </a:r>
            <a:r>
              <a:rPr lang="ru-RU" b="1" dirty="0" err="1"/>
              <a:t>жалғануы</a:t>
            </a:r>
            <a:r>
              <a:rPr lang="ru-RU" b="1" dirty="0"/>
              <a:t>»</a:t>
            </a:r>
            <a:r>
              <a:rPr lang="ru-RU" dirty="0"/>
              <a:t> </a:t>
            </a:r>
            <a:r>
              <a:rPr lang="ru-RU" dirty="0" err="1"/>
              <a:t>бөлімінен</a:t>
            </a:r>
            <a:r>
              <a:rPr lang="ru-RU" dirty="0"/>
              <a:t> </a:t>
            </a:r>
            <a:r>
              <a:rPr lang="ru-RU" dirty="0" err="1"/>
              <a:t>қараңыз</a:t>
            </a:r>
            <a:r>
              <a:rPr lang="ru-RU" dirty="0"/>
              <a:t>.</a:t>
            </a:r>
          </a:p>
        </p:txBody>
      </p:sp>
      <p:pic>
        <p:nvPicPr>
          <p:cNvPr id="4" name="Рисунок 3" descr="C:\Users\Aigul Sadvakassova\Desktop\робототехника\Робототехника КУРС\окулык\media\image65.jpeg"/>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437113"/>
            <a:ext cx="3960440" cy="1872207"/>
          </a:xfrm>
          <a:prstGeom prst="rect">
            <a:avLst/>
          </a:prstGeom>
          <a:noFill/>
          <a:ln>
            <a:noFill/>
          </a:ln>
        </p:spPr>
      </p:pic>
    </p:spTree>
    <p:extLst>
      <p:ext uri="{BB962C8B-B14F-4D97-AF65-F5344CB8AC3E}">
        <p14:creationId xmlns:p14="http://schemas.microsoft.com/office/powerpoint/2010/main" val="841117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43421"/>
            <a:ext cx="8208912" cy="4427879"/>
          </a:xfrm>
          <a:prstGeom prst="rect">
            <a:avLst/>
          </a:prstGeom>
        </p:spPr>
        <p:txBody>
          <a:bodyPr wrap="square">
            <a:spAutoFit/>
          </a:bodyPr>
          <a:lstStyle/>
          <a:p>
            <a:pPr algn="just">
              <a:lnSpc>
                <a:spcPct val="115000"/>
              </a:lnSpc>
              <a:spcAft>
                <a:spcPts val="1000"/>
              </a:spcAft>
            </a:pPr>
            <a:r>
              <a:rPr lang="ru-RU" sz="2400" b="1" dirty="0">
                <a:solidFill>
                  <a:srgbClr val="000000"/>
                </a:solidFill>
                <a:latin typeface="Calibri" panose="020F0502020204030204" pitchFamily="34" charset="0"/>
                <a:ea typeface="Calibri" panose="020F0502020204030204" pitchFamily="34" charset="0"/>
                <a:cs typeface="Calibri" panose="020F0502020204030204" pitchFamily="34" charset="0"/>
              </a:rPr>
              <a:t>NXT ҮЙЛЕСІМДІ АППАРАТТЫ САЙМАНДАР</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solidFill>
                  <a:srgbClr val="000000"/>
                </a:solidFill>
                <a:latin typeface="Times New Roman" panose="02020603050405020304" pitchFamily="18" charset="0"/>
                <a:ea typeface="Calibri" panose="020F0502020204030204" pitchFamily="34" charset="0"/>
                <a:cs typeface="Calibri" panose="020F0502020204030204" pitchFamily="34"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NXT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келесі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аппаратты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саймандары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EV3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блогымен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үйлесімді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Clr>
                <a:srgbClr val="000000"/>
              </a:buClr>
              <a:buSzPts val="1100"/>
              <a:buFont typeface="Symbol" panose="05050102010706020507" pitchFamily="18" charset="2"/>
              <a:buChar char=""/>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Жанасу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Clr>
                <a:srgbClr val="000000"/>
              </a:buClr>
              <a:buSzPts val="1100"/>
              <a:buFont typeface="Symbol" panose="05050102010706020507" pitchFamily="18" charset="2"/>
              <a:buChar char=""/>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Дыбыс</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Clr>
                <a:srgbClr val="000000"/>
              </a:buClr>
              <a:buSzPts val="1100"/>
              <a:buFont typeface="Symbol" panose="05050102010706020507" pitchFamily="18" charset="2"/>
              <a:buChar char=""/>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Ультрадыбысты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тетік</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Clr>
                <a:srgbClr val="000000"/>
              </a:buClr>
              <a:buSzPts val="1100"/>
              <a:buFont typeface="Symbol" panose="05050102010706020507" pitchFamily="18" charset="2"/>
              <a:buChar char=""/>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Жарықтылық</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5395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11560" y="1916832"/>
            <a:ext cx="8229600" cy="1287016"/>
          </a:xfrm>
        </p:spPr>
        <p:txBody>
          <a:bodyPr>
            <a:normAutofit fontScale="90000"/>
          </a:bodyPr>
          <a:lstStyle/>
          <a:p>
            <a:r>
              <a:rPr lang="ru-RU" b="1" dirty="0" err="1"/>
              <a:t>Порттарды</a:t>
            </a:r>
            <a:r>
              <a:rPr lang="ru-RU" b="1" dirty="0"/>
              <a:t> </a:t>
            </a:r>
            <a:r>
              <a:rPr lang="ru-RU" b="1" dirty="0" err="1"/>
              <a:t>таңдау</a:t>
            </a:r>
            <a:br>
              <a:rPr lang="ru-RU" b="1" dirty="0"/>
            </a:br>
            <a:br>
              <a:rPr lang="ru-RU" b="1" dirty="0"/>
            </a:br>
            <a:r>
              <a:rPr lang="ru-RU" sz="1800" b="1" dirty="0"/>
              <a:t>ПОРТТЫ ТЕТІКТЕУШІ</a:t>
            </a:r>
            <a:br>
              <a:rPr lang="ru-RU" sz="1800" dirty="0"/>
            </a:br>
            <a:r>
              <a:rPr lang="ru-RU" sz="1800" dirty="0"/>
              <a:t> </a:t>
            </a:r>
            <a:br>
              <a:rPr lang="ru-RU" sz="1800" dirty="0"/>
            </a:br>
            <a:r>
              <a:rPr lang="ru-RU" sz="1800" dirty="0" err="1"/>
              <a:t>Көптеген</a:t>
            </a:r>
            <a:r>
              <a:rPr lang="ru-RU" sz="1800" dirty="0"/>
              <a:t> </a:t>
            </a:r>
            <a:r>
              <a:rPr lang="ru-RU" sz="1800" dirty="0" err="1"/>
              <a:t>бағдарламалық</a:t>
            </a:r>
            <a:r>
              <a:rPr lang="ru-RU" sz="1800" dirty="0"/>
              <a:t> </a:t>
            </a:r>
            <a:r>
              <a:rPr lang="ru-RU" sz="1800" dirty="0" err="1"/>
              <a:t>блоктар</a:t>
            </a:r>
            <a:r>
              <a:rPr lang="ru-RU" sz="1800" dirty="0"/>
              <a:t> </a:t>
            </a:r>
            <a:r>
              <a:rPr lang="ru-RU" sz="1800" dirty="0" err="1"/>
              <a:t>үшін</a:t>
            </a:r>
            <a:r>
              <a:rPr lang="ru-RU" sz="1800" dirty="0"/>
              <a:t> EV3 </a:t>
            </a:r>
            <a:r>
              <a:rPr lang="ru-RU" sz="1800" dirty="0" err="1"/>
              <a:t>модулінде</a:t>
            </a:r>
            <a:r>
              <a:rPr lang="ru-RU" sz="1800" dirty="0"/>
              <a:t> </a:t>
            </a:r>
            <a:r>
              <a:rPr lang="ru-RU" sz="1800" dirty="0" err="1"/>
              <a:t>порттарды</a:t>
            </a:r>
            <a:r>
              <a:rPr lang="ru-RU" sz="1800" dirty="0"/>
              <a:t> </a:t>
            </a:r>
            <a:r>
              <a:rPr lang="ru-RU" sz="1800" dirty="0" err="1"/>
              <a:t>таңдау</a:t>
            </a:r>
            <a:r>
              <a:rPr lang="ru-RU" sz="1800" dirty="0"/>
              <a:t> </a:t>
            </a:r>
            <a:r>
              <a:rPr lang="ru-RU" sz="1800" dirty="0" err="1"/>
              <a:t>қажет</a:t>
            </a:r>
            <a:r>
              <a:rPr lang="ru-RU" sz="1800" dirty="0"/>
              <a:t> (A, B, C, D, 1, 2, 3, </a:t>
            </a:r>
            <a:r>
              <a:rPr lang="ru-RU" sz="1800" dirty="0" err="1"/>
              <a:t>және</a:t>
            </a:r>
            <a:r>
              <a:rPr lang="ru-RU" sz="1800" dirty="0"/>
              <a:t> 4), осы </a:t>
            </a:r>
            <a:r>
              <a:rPr lang="ru-RU" sz="1800" dirty="0" err="1"/>
              <a:t>блоктарды</a:t>
            </a:r>
            <a:r>
              <a:rPr lang="ru-RU" sz="1800" dirty="0"/>
              <a:t> </a:t>
            </a:r>
            <a:r>
              <a:rPr lang="ru-RU" sz="1800" dirty="0" err="1"/>
              <a:t>қолданатын</a:t>
            </a:r>
            <a:r>
              <a:rPr lang="ru-RU" sz="1800" dirty="0"/>
              <a:t>. </a:t>
            </a:r>
            <a:r>
              <a:rPr lang="ru-RU" sz="1800" dirty="0" err="1"/>
              <a:t>Порттарды</a:t>
            </a:r>
            <a:r>
              <a:rPr lang="ru-RU" sz="1800" dirty="0"/>
              <a:t> </a:t>
            </a:r>
            <a:r>
              <a:rPr lang="ru-RU" sz="1800" dirty="0" err="1"/>
              <a:t>тетіктеушілер</a:t>
            </a:r>
            <a:r>
              <a:rPr lang="ru-RU" sz="1800" dirty="0"/>
              <a:t> осы </a:t>
            </a:r>
            <a:r>
              <a:rPr lang="ru-RU" sz="1800" dirty="0" err="1"/>
              <a:t>блоктардың</a:t>
            </a:r>
            <a:r>
              <a:rPr lang="ru-RU" sz="1800" dirty="0"/>
              <a:t> </a:t>
            </a:r>
            <a:r>
              <a:rPr lang="ru-RU" sz="1800" dirty="0" err="1"/>
              <a:t>жоғары</a:t>
            </a:r>
            <a:r>
              <a:rPr lang="ru-RU" sz="1800" dirty="0"/>
              <a:t> </a:t>
            </a:r>
            <a:r>
              <a:rPr lang="ru-RU" sz="1800" dirty="0" err="1"/>
              <a:t>оң</a:t>
            </a:r>
            <a:r>
              <a:rPr lang="ru-RU" sz="1800" dirty="0"/>
              <a:t> </a:t>
            </a:r>
            <a:r>
              <a:rPr lang="ru-RU" sz="1800" dirty="0" err="1"/>
              <a:t>жақ</a:t>
            </a:r>
            <a:r>
              <a:rPr lang="ru-RU" sz="1800" dirty="0"/>
              <a:t> </a:t>
            </a:r>
            <a:r>
              <a:rPr lang="ru-RU" sz="1800" dirty="0" err="1"/>
              <a:t>бұрышында</a:t>
            </a:r>
            <a:r>
              <a:rPr lang="ru-RU" sz="1800" dirty="0"/>
              <a:t> </a:t>
            </a:r>
            <a:r>
              <a:rPr lang="ru-RU" sz="1800" dirty="0" err="1"/>
              <a:t>орналасқан</a:t>
            </a:r>
            <a:r>
              <a:rPr lang="ru-RU" sz="1800" dirty="0"/>
              <a:t>.</a:t>
            </a:r>
            <a:br>
              <a:rPr lang="ru-RU" sz="1800" dirty="0"/>
            </a:br>
            <a:r>
              <a:rPr lang="ru-RU" sz="1800" dirty="0"/>
              <a:t> </a:t>
            </a:r>
            <a:br>
              <a:rPr lang="ru-RU" sz="1800" dirty="0"/>
            </a:br>
            <a:r>
              <a:rPr lang="ru-RU" sz="1800" b="1" dirty="0"/>
              <a:t>МОТОРДЫҢ ПОРТТАРЫ</a:t>
            </a:r>
            <a:br>
              <a:rPr lang="ru-RU" sz="1800" dirty="0"/>
            </a:br>
            <a:r>
              <a:rPr lang="ru-RU" sz="1800" dirty="0"/>
              <a:t> </a:t>
            </a:r>
            <a:br>
              <a:rPr lang="ru-RU" sz="1800" dirty="0"/>
            </a:br>
            <a:r>
              <a:rPr lang="ru-RU" sz="1800" dirty="0"/>
              <a:t>Осы </a:t>
            </a:r>
            <a:r>
              <a:rPr lang="ru-RU" sz="1800" dirty="0" err="1"/>
              <a:t>суретте</a:t>
            </a:r>
            <a:r>
              <a:rPr lang="ru-RU" sz="1800" dirty="0"/>
              <a:t> </a:t>
            </a:r>
            <a:r>
              <a:rPr lang="ru-RU" sz="1800" dirty="0" err="1"/>
              <a:t>мотордың барлық блоктарындағы портты</a:t>
            </a:r>
            <a:r>
              <a:rPr lang="ru-RU" sz="1800" dirty="0"/>
              <a:t> </a:t>
            </a:r>
            <a:r>
              <a:rPr lang="ru-RU" sz="1800" dirty="0" err="1"/>
              <a:t>тетіктеуіштер</a:t>
            </a:r>
            <a:r>
              <a:rPr lang="ru-RU" sz="1800" dirty="0"/>
              <a:t> </a:t>
            </a:r>
            <a:r>
              <a:rPr lang="ru-RU" sz="1800" dirty="0" err="1"/>
              <a:t>көрсетілген</a:t>
            </a:r>
            <a:r>
              <a:rPr lang="ru-RU" sz="1800" dirty="0"/>
              <a:t>. «</a:t>
            </a:r>
            <a:r>
              <a:rPr lang="ru-RU" sz="1800" dirty="0" err="1"/>
              <a:t>Моторларды</a:t>
            </a:r>
            <a:r>
              <a:rPr lang="ru-RU" sz="1800" dirty="0"/>
              <a:t> </a:t>
            </a:r>
            <a:r>
              <a:rPr lang="ru-RU" sz="1800" dirty="0" err="1"/>
              <a:t>тәуелсіз басқару» блоктары</a:t>
            </a:r>
            <a:r>
              <a:rPr lang="ru-RU" sz="1800" dirty="0"/>
              <a:t> </a:t>
            </a:r>
            <a:r>
              <a:rPr lang="ru-RU" sz="1800" dirty="0" err="1"/>
              <a:t>бір</a:t>
            </a:r>
            <a:r>
              <a:rPr lang="ru-RU" sz="1800" dirty="0"/>
              <a:t>–</a:t>
            </a:r>
            <a:r>
              <a:rPr lang="ru-RU" sz="1800" dirty="0" err="1"/>
              <a:t>біріне</a:t>
            </a:r>
            <a:r>
              <a:rPr lang="ru-RU" sz="1800" dirty="0"/>
              <a:t> </a:t>
            </a:r>
            <a:r>
              <a:rPr lang="ru-RU" sz="1800" dirty="0" err="1"/>
              <a:t>ұқсас.</a:t>
            </a:r>
            <a:br>
              <a:rPr lang="ru-RU" dirty="0"/>
            </a:br>
            <a:endParaRPr lang="ru-RU" dirty="0"/>
          </a:p>
        </p:txBody>
      </p:sp>
      <p:pic>
        <p:nvPicPr>
          <p:cNvPr id="7" name="Рисунок 6" descr="C:\Users\Aigul Sadvakassova\Desktop\робототехника\Робототехника КУРС\окулык\media\image66.jpe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509120"/>
            <a:ext cx="6768752" cy="1872208"/>
          </a:xfrm>
          <a:prstGeom prst="rect">
            <a:avLst/>
          </a:prstGeom>
          <a:noFill/>
          <a:ln>
            <a:noFill/>
          </a:ln>
        </p:spPr>
      </p:pic>
    </p:spTree>
    <p:extLst>
      <p:ext uri="{BB962C8B-B14F-4D97-AF65-F5344CB8AC3E}">
        <p14:creationId xmlns:p14="http://schemas.microsoft.com/office/powerpoint/2010/main" val="2582268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52119" y="2132856"/>
            <a:ext cx="8435280" cy="2031325"/>
          </a:xfrm>
          <a:prstGeom prst="rect">
            <a:avLst/>
          </a:prstGeom>
        </p:spPr>
        <p:txBody>
          <a:bodyPr wrap="square">
            <a:spAutoFit/>
          </a:bodyPr>
          <a:lstStyle/>
          <a:p>
            <a:r>
              <a:rPr lang="ru-RU" dirty="0" err="1"/>
              <a:t>Порттардың</a:t>
            </a:r>
            <a:r>
              <a:rPr lang="ru-RU" dirty="0"/>
              <a:t> </a:t>
            </a:r>
            <a:r>
              <a:rPr lang="ru-RU" dirty="0" err="1"/>
              <a:t>тізімі</a:t>
            </a:r>
            <a:r>
              <a:rPr lang="ru-RU" dirty="0"/>
              <a:t> </a:t>
            </a:r>
            <a:r>
              <a:rPr lang="ru-RU" dirty="0" err="1"/>
              <a:t>көрінуі</a:t>
            </a:r>
            <a:r>
              <a:rPr lang="ru-RU" dirty="0"/>
              <a:t> </a:t>
            </a:r>
            <a:r>
              <a:rPr lang="ru-RU" dirty="0" err="1"/>
              <a:t>үшін</a:t>
            </a:r>
            <a:r>
              <a:rPr lang="ru-RU" dirty="0"/>
              <a:t> </a:t>
            </a:r>
            <a:r>
              <a:rPr lang="ru-RU" dirty="0" err="1"/>
              <a:t>портты</a:t>
            </a:r>
            <a:r>
              <a:rPr lang="ru-RU" dirty="0"/>
              <a:t> </a:t>
            </a:r>
            <a:r>
              <a:rPr lang="ru-RU" dirty="0" err="1"/>
              <a:t>тетіктеуішті</a:t>
            </a:r>
            <a:r>
              <a:rPr lang="ru-RU" dirty="0"/>
              <a:t> </a:t>
            </a:r>
            <a:r>
              <a:rPr lang="ru-RU" dirty="0" err="1"/>
              <a:t>шертіңіз</a:t>
            </a:r>
            <a:r>
              <a:rPr lang="ru-RU" dirty="0"/>
              <a:t> </a:t>
            </a:r>
            <a:r>
              <a:rPr lang="ru-RU" dirty="0" err="1"/>
              <a:t>және</a:t>
            </a:r>
            <a:r>
              <a:rPr lang="ru-RU" dirty="0"/>
              <a:t> </a:t>
            </a:r>
            <a:r>
              <a:rPr lang="ru-RU" dirty="0" err="1"/>
              <a:t>портты</a:t>
            </a:r>
            <a:r>
              <a:rPr lang="ru-RU" dirty="0"/>
              <a:t> </a:t>
            </a:r>
            <a:r>
              <a:rPr lang="ru-RU" dirty="0" err="1"/>
              <a:t>таңдаңыз</a:t>
            </a:r>
            <a:r>
              <a:rPr lang="ru-RU" dirty="0"/>
              <a:t>. </a:t>
            </a:r>
            <a:r>
              <a:rPr lang="ru-RU" dirty="0" err="1"/>
              <a:t>Моторлар</a:t>
            </a:r>
            <a:r>
              <a:rPr lang="ru-RU" dirty="0"/>
              <a:t> EV3 </a:t>
            </a:r>
            <a:r>
              <a:rPr lang="ru-RU" dirty="0" err="1"/>
              <a:t>модулінің</a:t>
            </a:r>
            <a:r>
              <a:rPr lang="ru-RU" dirty="0"/>
              <a:t> A, B, C </a:t>
            </a:r>
            <a:r>
              <a:rPr lang="ru-RU" dirty="0" err="1"/>
              <a:t>немесе</a:t>
            </a:r>
            <a:r>
              <a:rPr lang="ru-RU" dirty="0"/>
              <a:t> D </a:t>
            </a:r>
            <a:r>
              <a:rPr lang="ru-RU" dirty="0" err="1"/>
              <a:t>порттарына</a:t>
            </a:r>
            <a:r>
              <a:rPr lang="ru-RU" dirty="0"/>
              <a:t> </a:t>
            </a:r>
            <a:r>
              <a:rPr lang="ru-RU" dirty="0" err="1"/>
              <a:t>қосулы</a:t>
            </a:r>
            <a:r>
              <a:rPr lang="ru-RU" dirty="0"/>
              <a:t> </a:t>
            </a:r>
            <a:r>
              <a:rPr lang="ru-RU" dirty="0" err="1"/>
              <a:t>болуы</a:t>
            </a:r>
            <a:r>
              <a:rPr lang="ru-RU" dirty="0"/>
              <a:t> </a:t>
            </a:r>
            <a:r>
              <a:rPr lang="ru-RU" dirty="0" err="1"/>
              <a:t>тиіс</a:t>
            </a:r>
            <a:r>
              <a:rPr lang="ru-RU" dirty="0"/>
              <a:t>.</a:t>
            </a:r>
          </a:p>
          <a:p>
            <a:r>
              <a:rPr lang="ru-RU" dirty="0"/>
              <a:t> </a:t>
            </a:r>
          </a:p>
          <a:p>
            <a:r>
              <a:rPr lang="ru-RU" dirty="0"/>
              <a:t>«</a:t>
            </a:r>
            <a:r>
              <a:rPr lang="ru-RU" dirty="0" err="1"/>
              <a:t>Моторларды</a:t>
            </a:r>
            <a:r>
              <a:rPr lang="ru-RU" dirty="0"/>
              <a:t> </a:t>
            </a:r>
            <a:r>
              <a:rPr lang="ru-RU" dirty="0" err="1"/>
              <a:t>тәуелсіз басқару» блоктары</a:t>
            </a:r>
            <a:r>
              <a:rPr lang="ru-RU" dirty="0"/>
              <a:t> </a:t>
            </a:r>
            <a:r>
              <a:rPr lang="ru-RU" dirty="0" err="1"/>
              <a:t>екі</a:t>
            </a:r>
            <a:r>
              <a:rPr lang="ru-RU" dirty="0"/>
              <a:t> </a:t>
            </a:r>
            <a:r>
              <a:rPr lang="ru-RU" dirty="0" err="1"/>
              <a:t>өзге мотормен</a:t>
            </a:r>
            <a:r>
              <a:rPr lang="ru-RU" dirty="0"/>
              <a:t> </a:t>
            </a:r>
            <a:r>
              <a:rPr lang="ru-RU" dirty="0" err="1"/>
              <a:t>басқарылатын болғандықтан, олар</a:t>
            </a:r>
            <a:r>
              <a:rPr lang="ru-RU" dirty="0"/>
              <a:t> </a:t>
            </a:r>
            <a:r>
              <a:rPr lang="ru-RU" dirty="0" err="1"/>
              <a:t>үшін екі</a:t>
            </a:r>
            <a:r>
              <a:rPr lang="ru-RU" dirty="0"/>
              <a:t> порт </a:t>
            </a:r>
            <a:r>
              <a:rPr lang="ru-RU" dirty="0" err="1"/>
              <a:t>тетіктеуіштері</a:t>
            </a:r>
            <a:r>
              <a:rPr lang="ru-RU" dirty="0"/>
              <a:t> </a:t>
            </a:r>
            <a:r>
              <a:rPr lang="ru-RU" dirty="0" err="1"/>
              <a:t>қарастырылған</a:t>
            </a:r>
            <a:r>
              <a:rPr lang="ru-RU" dirty="0"/>
              <a:t>. </a:t>
            </a:r>
            <a:r>
              <a:rPr lang="ru-RU" dirty="0" err="1"/>
              <a:t>Бірінші</a:t>
            </a:r>
            <a:r>
              <a:rPr lang="ru-RU" dirty="0"/>
              <a:t> </a:t>
            </a:r>
            <a:r>
              <a:rPr lang="ru-RU" dirty="0" err="1"/>
              <a:t>портты</a:t>
            </a:r>
            <a:r>
              <a:rPr lang="ru-RU" dirty="0"/>
              <a:t> </a:t>
            </a:r>
            <a:r>
              <a:rPr lang="ru-RU" dirty="0" err="1"/>
              <a:t>тетіктеуші</a:t>
            </a:r>
            <a:r>
              <a:rPr lang="ru-RU" dirty="0"/>
              <a:t> - </a:t>
            </a:r>
            <a:r>
              <a:rPr lang="ru-RU" dirty="0" err="1"/>
              <a:t>сол</a:t>
            </a:r>
            <a:r>
              <a:rPr lang="ru-RU" dirty="0"/>
              <a:t> мотор </a:t>
            </a:r>
            <a:r>
              <a:rPr lang="ru-RU" dirty="0" err="1"/>
              <a:t>үшін</a:t>
            </a:r>
            <a:r>
              <a:rPr lang="ru-RU" dirty="0"/>
              <a:t>, ал </a:t>
            </a:r>
            <a:r>
              <a:rPr lang="ru-RU" dirty="0" err="1"/>
              <a:t>екіншісі</a:t>
            </a:r>
            <a:r>
              <a:rPr lang="ru-RU" dirty="0"/>
              <a:t> - </a:t>
            </a:r>
            <a:r>
              <a:rPr lang="ru-RU" dirty="0" err="1"/>
              <a:t>оң</a:t>
            </a:r>
            <a:r>
              <a:rPr lang="ru-RU" dirty="0"/>
              <a:t> </a:t>
            </a:r>
            <a:r>
              <a:rPr lang="ru-RU" dirty="0" err="1"/>
              <a:t>жақ</a:t>
            </a:r>
            <a:r>
              <a:rPr lang="ru-RU" dirty="0"/>
              <a:t> мотор </a:t>
            </a:r>
            <a:r>
              <a:rPr lang="ru-RU" dirty="0" err="1"/>
              <a:t>үшін</a:t>
            </a:r>
            <a:r>
              <a:rPr lang="ru-RU" dirty="0"/>
              <a:t>.</a:t>
            </a:r>
          </a:p>
        </p:txBody>
      </p:sp>
    </p:spTree>
    <p:extLst>
      <p:ext uri="{BB962C8B-B14F-4D97-AF65-F5344CB8AC3E}">
        <p14:creationId xmlns:p14="http://schemas.microsoft.com/office/powerpoint/2010/main" val="3554141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C:\Users\Aigul Sadvakassova\Desktop\робототехника\Робототехника КУРС\окулык\media\image67.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11660" y="2640674"/>
            <a:ext cx="6552728" cy="3168352"/>
          </a:xfrm>
          <a:prstGeom prst="rect">
            <a:avLst/>
          </a:prstGeom>
          <a:noFill/>
          <a:ln>
            <a:noFill/>
          </a:ln>
        </p:spPr>
      </p:pic>
      <p:sp>
        <p:nvSpPr>
          <p:cNvPr id="5" name="Прямоугольник 4"/>
          <p:cNvSpPr/>
          <p:nvPr/>
        </p:nvSpPr>
        <p:spPr>
          <a:xfrm>
            <a:off x="3563888" y="640697"/>
            <a:ext cx="1850378" cy="410882"/>
          </a:xfrm>
          <a:prstGeom prst="rect">
            <a:avLst/>
          </a:prstGeom>
        </p:spPr>
        <p:txBody>
          <a:bodyPr wrap="none">
            <a:spAutoFit/>
          </a:bodyPr>
          <a:lstStyle/>
          <a:p>
            <a:pPr algn="just">
              <a:lnSpc>
                <a:spcPct val="115000"/>
              </a:lnSpc>
              <a:spcAft>
                <a:spcPts val="1000"/>
              </a:spcAft>
            </a:pPr>
            <a:r>
              <a:rPr lang="ru-RU" b="1" dirty="0">
                <a:solidFill>
                  <a:srgbClr val="000000"/>
                </a:solidFill>
                <a:latin typeface="Calibri" panose="020F0502020204030204" pitchFamily="34" charset="0"/>
                <a:ea typeface="Calibri" panose="020F0502020204030204" pitchFamily="34" charset="0"/>
                <a:cs typeface="Calibri" panose="020F0502020204030204" pitchFamily="34" charset="0"/>
              </a:rPr>
              <a:t>ТЕТІК ПОРТТАРЫ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899592" y="1411180"/>
            <a:ext cx="7776864" cy="835613"/>
          </a:xfrm>
          <a:prstGeom prst="rect">
            <a:avLst/>
          </a:prstGeom>
        </p:spPr>
        <p:txBody>
          <a:bodyPr wrap="square">
            <a:spAutoFit/>
          </a:bodyPr>
          <a:lstStyle/>
          <a:p>
            <a:pPr algn="just">
              <a:lnSpc>
                <a:spcPct val="115000"/>
              </a:lnSpc>
              <a:spcAft>
                <a:spcPts val="1000"/>
              </a:spcAft>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Төмендегі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суретте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тетік</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кірісін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пайдаланатын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кейбір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блоктар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порттарының</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тетіктеуіштері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көрсетілген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527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err="1"/>
              <a:t>Порттардың</a:t>
            </a:r>
            <a:r>
              <a:rPr lang="ru-RU" dirty="0"/>
              <a:t> </a:t>
            </a:r>
            <a:r>
              <a:rPr lang="ru-RU" dirty="0" err="1"/>
              <a:t>тізімі</a:t>
            </a:r>
            <a:r>
              <a:rPr lang="ru-RU" dirty="0"/>
              <a:t> </a:t>
            </a:r>
            <a:r>
              <a:rPr lang="ru-RU" dirty="0" err="1"/>
              <a:t>көрінуі</a:t>
            </a:r>
            <a:r>
              <a:rPr lang="ru-RU" dirty="0"/>
              <a:t> </a:t>
            </a:r>
            <a:r>
              <a:rPr lang="ru-RU" dirty="0" err="1"/>
              <a:t>үшін</a:t>
            </a:r>
            <a:r>
              <a:rPr lang="ru-RU" dirty="0"/>
              <a:t> </a:t>
            </a:r>
            <a:r>
              <a:rPr lang="ru-RU" dirty="0" err="1"/>
              <a:t>портты</a:t>
            </a:r>
            <a:r>
              <a:rPr lang="ru-RU" dirty="0"/>
              <a:t> </a:t>
            </a:r>
            <a:r>
              <a:rPr lang="ru-RU" dirty="0" err="1"/>
              <a:t>тетіктеуішті</a:t>
            </a:r>
            <a:r>
              <a:rPr lang="ru-RU" dirty="0"/>
              <a:t> </a:t>
            </a:r>
            <a:r>
              <a:rPr lang="ru-RU" dirty="0" err="1"/>
              <a:t>шертіңіз</a:t>
            </a:r>
            <a:r>
              <a:rPr lang="ru-RU" dirty="0"/>
              <a:t> </a:t>
            </a:r>
            <a:r>
              <a:rPr lang="ru-RU" dirty="0" err="1"/>
              <a:t>және</a:t>
            </a:r>
            <a:r>
              <a:rPr lang="ru-RU" dirty="0"/>
              <a:t> </a:t>
            </a:r>
            <a:r>
              <a:rPr lang="ru-RU" dirty="0" err="1"/>
              <a:t>портты</a:t>
            </a:r>
            <a:r>
              <a:rPr lang="ru-RU" dirty="0"/>
              <a:t> </a:t>
            </a:r>
            <a:r>
              <a:rPr lang="ru-RU" dirty="0" err="1"/>
              <a:t>таңдаңыз</a:t>
            </a:r>
            <a:r>
              <a:rPr lang="ru-RU" dirty="0"/>
              <a:t>. </a:t>
            </a:r>
            <a:r>
              <a:rPr lang="ru-RU" dirty="0" err="1"/>
              <a:t>Тетіктер</a:t>
            </a:r>
            <a:r>
              <a:rPr lang="ru-RU" dirty="0"/>
              <a:t>, A, B, C </a:t>
            </a:r>
            <a:r>
              <a:rPr lang="ru-RU" dirty="0" err="1"/>
              <a:t>немесе</a:t>
            </a:r>
            <a:r>
              <a:rPr lang="ru-RU" dirty="0"/>
              <a:t> D </a:t>
            </a:r>
            <a:r>
              <a:rPr lang="ru-RU" dirty="0" err="1"/>
              <a:t>порттарына</a:t>
            </a:r>
            <a:r>
              <a:rPr lang="ru-RU" dirty="0"/>
              <a:t> </a:t>
            </a:r>
            <a:r>
              <a:rPr lang="ru-RU" dirty="0" err="1"/>
              <a:t>жалғануы</a:t>
            </a:r>
            <a:r>
              <a:rPr lang="ru-RU" dirty="0"/>
              <a:t> </a:t>
            </a:r>
            <a:r>
              <a:rPr lang="ru-RU" dirty="0" err="1"/>
              <a:t>тиіс</a:t>
            </a:r>
            <a:r>
              <a:rPr lang="ru-RU" dirty="0"/>
              <a:t> </a:t>
            </a:r>
            <a:r>
              <a:rPr lang="ru-RU" dirty="0" err="1"/>
              <a:t>мотордың</a:t>
            </a:r>
            <a:r>
              <a:rPr lang="ru-RU" dirty="0"/>
              <a:t> </a:t>
            </a:r>
            <a:r>
              <a:rPr lang="ru-RU" dirty="0" err="1"/>
              <a:t>айналуының</a:t>
            </a:r>
            <a:r>
              <a:rPr lang="ru-RU" dirty="0"/>
              <a:t> </a:t>
            </a:r>
            <a:r>
              <a:rPr lang="ru-RU" dirty="0" err="1"/>
              <a:t>тетіктерін</a:t>
            </a:r>
            <a:r>
              <a:rPr lang="ru-RU" dirty="0"/>
              <a:t> </a:t>
            </a:r>
            <a:r>
              <a:rPr lang="ru-RU" dirty="0" err="1"/>
              <a:t>есепке</a:t>
            </a:r>
            <a:r>
              <a:rPr lang="ru-RU" dirty="0"/>
              <a:t> </a:t>
            </a:r>
            <a:r>
              <a:rPr lang="ru-RU" dirty="0" err="1"/>
              <a:t>алмағанда</a:t>
            </a:r>
            <a:r>
              <a:rPr lang="ru-RU" dirty="0"/>
              <a:t>, EV3 </a:t>
            </a:r>
            <a:r>
              <a:rPr lang="ru-RU" dirty="0" err="1"/>
              <a:t>зияткерлі</a:t>
            </a:r>
            <a:r>
              <a:rPr lang="ru-RU" dirty="0"/>
              <a:t> </a:t>
            </a:r>
            <a:r>
              <a:rPr lang="ru-RU" dirty="0" err="1"/>
              <a:t>модулінің</a:t>
            </a:r>
            <a:r>
              <a:rPr lang="ru-RU" dirty="0"/>
              <a:t> 1, 2, 3 </a:t>
            </a:r>
            <a:r>
              <a:rPr lang="ru-RU" dirty="0" err="1"/>
              <a:t>немесе</a:t>
            </a:r>
            <a:r>
              <a:rPr lang="ru-RU" dirty="0"/>
              <a:t> 4 </a:t>
            </a:r>
            <a:r>
              <a:rPr lang="ru-RU" dirty="0" err="1"/>
              <a:t>порттарына</a:t>
            </a:r>
            <a:r>
              <a:rPr lang="ru-RU" dirty="0"/>
              <a:t> </a:t>
            </a:r>
            <a:r>
              <a:rPr lang="ru-RU" dirty="0" err="1"/>
              <a:t>жалғануы</a:t>
            </a:r>
            <a:r>
              <a:rPr lang="ru-RU" dirty="0"/>
              <a:t> </a:t>
            </a:r>
            <a:r>
              <a:rPr lang="ru-RU" dirty="0" err="1"/>
              <a:t>керек</a:t>
            </a:r>
            <a:r>
              <a:rPr lang="ru-RU" dirty="0"/>
              <a:t>.</a:t>
            </a:r>
          </a:p>
          <a:p>
            <a:endParaRPr lang="ru-RU" dirty="0"/>
          </a:p>
        </p:txBody>
      </p:sp>
    </p:spTree>
    <p:extLst>
      <p:ext uri="{BB962C8B-B14F-4D97-AF65-F5344CB8AC3E}">
        <p14:creationId xmlns:p14="http://schemas.microsoft.com/office/powerpoint/2010/main" val="2408527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lgn="ctr">
              <a:buFont typeface="Arial" charset="0"/>
              <a:buNone/>
            </a:pPr>
            <a:endParaRPr lang="kk-KZ" sz="4400" b="1" dirty="0">
              <a:solidFill>
                <a:schemeClr val="tx2"/>
              </a:solidFill>
              <a:latin typeface="Times New Roman" pitchFamily="18" charset="0"/>
            </a:endParaRPr>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r>
              <a:rPr lang="kk-KZ" dirty="0"/>
              <a:t>Қолданылған әдебиеттер</a:t>
            </a:r>
            <a:br>
              <a:rPr lang="kk-KZ" dirty="0"/>
            </a:br>
            <a:endParaRPr lang="ru-RU" dirty="0"/>
          </a:p>
        </p:txBody>
      </p:sp>
      <p:sp>
        <p:nvSpPr>
          <p:cNvPr id="3" name="Объект 2"/>
          <p:cNvSpPr>
            <a:spLocks noGrp="1"/>
          </p:cNvSpPr>
          <p:nvPr>
            <p:ph idx="1"/>
          </p:nvPr>
        </p:nvSpPr>
        <p:spPr/>
        <p:txBody>
          <a:bodyPr/>
          <a:lstStyle/>
          <a:p>
            <a:pPr marL="514350" indent="-514350">
              <a:buFont typeface="+mj-lt"/>
              <a:buAutoNum type="arabicPeriod"/>
            </a:pPr>
            <a:r>
              <a:rPr lang="kk-KZ" sz="1400" u="sng" dirty="0"/>
              <a:t>https://www.virtualroboticstoolkit.com/documentation/sections/19/articles/98</a:t>
            </a:r>
          </a:p>
          <a:p>
            <a:pPr marL="514350" indent="-514350">
              <a:buFont typeface="+mj-lt"/>
              <a:buAutoNum type="arabicPeriod"/>
            </a:pPr>
            <a:r>
              <a:rPr lang="en-US" sz="1400" dirty="0"/>
              <a:t>https://informburo.kz/stati/sofiya-robot-kotoryy-vyglyadit-kak-chelovek-national-geographic.html</a:t>
            </a:r>
            <a:endParaRPr lang="ru-RU" sz="1400" dirty="0"/>
          </a:p>
          <a:p>
            <a:pPr marL="514350" indent="-514350">
              <a:buFont typeface="+mj-lt"/>
              <a:buAutoNum type="arabicPeriod"/>
            </a:pPr>
            <a:r>
              <a:rPr lang="ru-RU" sz="1400" dirty="0"/>
              <a:t> </a:t>
            </a:r>
            <a:r>
              <a:rPr lang="kk-KZ" sz="1400" dirty="0"/>
              <a:t>LEGO EV3 бойынша оқу құралы роботты техника бойынша біліктілікті арттыру курстары бағдарламасына арналған, «Халықаралық ақпараттық технологиялар университеті» АҚ, Алматы, 2016</a:t>
            </a:r>
          </a:p>
          <a:p>
            <a:pPr marL="514350" indent="-514350">
              <a:buFont typeface="+mj-lt"/>
              <a:buAutoNum type="arabicPeriod"/>
            </a:pPr>
            <a:r>
              <a:rPr lang="kk-KZ" sz="1400" dirty="0"/>
              <a:t> Lego Education https://education.lego.com/ru-ru/downloads/mindstorms-ev3/curriculum      //18.06.2020</a:t>
            </a:r>
          </a:p>
          <a:p>
            <a:pPr marL="514350" indent="-514350">
              <a:buFont typeface="+mj-lt"/>
              <a:buAutoNum type="arabicPeriod"/>
            </a:pPr>
            <a:r>
              <a:rPr lang="kk-KZ" sz="1400" dirty="0"/>
              <a:t> https://leally.ru/kk/chem-otkryt-fajjl/spravochnik-funkcii-arduino-yazyki-programmirovaniya/ //18.06.2020</a:t>
            </a:r>
            <a:endParaRPr lang="ru-RU" sz="1400"/>
          </a:p>
          <a:p>
            <a:pPr marL="0" indent="0">
              <a:buNone/>
            </a:pPr>
            <a:endParaRPr lang="ru-RU" dirty="0"/>
          </a:p>
          <a:p>
            <a:endParaRPr lang="ru-RU" dirty="0"/>
          </a:p>
        </p:txBody>
      </p:sp>
    </p:spTree>
    <p:extLst>
      <p:ext uri="{BB962C8B-B14F-4D97-AF65-F5344CB8AC3E}">
        <p14:creationId xmlns:p14="http://schemas.microsoft.com/office/powerpoint/2010/main" val="135276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29600" cy="720080"/>
          </a:xfrm>
        </p:spPr>
        <p:txBody>
          <a:bodyPr>
            <a:normAutofit/>
          </a:bodyPr>
          <a:lstStyle/>
          <a:p>
            <a:r>
              <a:rPr lang="ru-RU" b="1" dirty="0"/>
              <a:t>БАҒДАРЛАМАЛЫҚ БЛОКТАРДЫ ТҮЗЕТУ</a:t>
            </a:r>
            <a:endParaRPr lang="ru-RU" dirty="0"/>
          </a:p>
          <a:p>
            <a:endParaRPr lang="ru-RU" dirty="0"/>
          </a:p>
        </p:txBody>
      </p:sp>
      <p:pic>
        <p:nvPicPr>
          <p:cNvPr id="4" name="Рисунок 3" descr="C:\Users\Aigul Sadvakassova\Desktop\робототехника\Робототехника КУРС\окулык\media\image21.jpeg"/>
          <p:cNvPicPr/>
          <p:nvPr/>
        </p:nvPicPr>
        <p:blipFill>
          <a:blip r:embed="rId2">
            <a:extLst>
              <a:ext uri="{28A0092B-C50C-407E-A947-70E740481C1C}">
                <a14:useLocalDpi xmlns:a14="http://schemas.microsoft.com/office/drawing/2010/main" val="0"/>
              </a:ext>
            </a:extLst>
          </a:blip>
          <a:srcRect/>
          <a:stretch>
            <a:fillRect/>
          </a:stretch>
        </p:blipFill>
        <p:spPr bwMode="auto">
          <a:xfrm>
            <a:off x="1259633" y="1104193"/>
            <a:ext cx="6552728" cy="1872556"/>
          </a:xfrm>
          <a:prstGeom prst="rect">
            <a:avLst/>
          </a:prstGeom>
          <a:noFill/>
          <a:ln>
            <a:noFill/>
          </a:ln>
        </p:spPr>
      </p:pic>
      <p:graphicFrame>
        <p:nvGraphicFramePr>
          <p:cNvPr id="5" name="Таблица 4"/>
          <p:cNvGraphicFramePr>
            <a:graphicFrameLocks noGrp="1"/>
          </p:cNvGraphicFramePr>
          <p:nvPr>
            <p:extLst>
              <p:ext uri="{D42A27DB-BD31-4B8C-83A1-F6EECF244321}">
                <p14:modId xmlns:p14="http://schemas.microsoft.com/office/powerpoint/2010/main" val="1743839439"/>
              </p:ext>
            </p:extLst>
          </p:nvPr>
        </p:nvGraphicFramePr>
        <p:xfrm>
          <a:off x="1331639" y="3520876"/>
          <a:ext cx="6120765" cy="2450846"/>
        </p:xfrm>
        <a:graphic>
          <a:graphicData uri="http://schemas.openxmlformats.org/drawingml/2006/table">
            <a:tbl>
              <a:tblPr firstRow="1" firstCol="1" bandRow="1">
                <a:tableStyleId>{5C22544A-7EE6-4342-B048-85BDC9FD1C3A}</a:tableStyleId>
              </a:tblPr>
              <a:tblGrid>
                <a:gridCol w="270510">
                  <a:extLst>
                    <a:ext uri="{9D8B030D-6E8A-4147-A177-3AD203B41FA5}">
                      <a16:colId xmlns:a16="http://schemas.microsoft.com/office/drawing/2014/main" val="3530886360"/>
                    </a:ext>
                  </a:extLst>
                </a:gridCol>
                <a:gridCol w="5850255">
                  <a:extLst>
                    <a:ext uri="{9D8B030D-6E8A-4147-A177-3AD203B41FA5}">
                      <a16:colId xmlns:a16="http://schemas.microsoft.com/office/drawing/2014/main" val="1686953764"/>
                    </a:ext>
                  </a:extLst>
                </a:gridCol>
              </a:tblGrid>
              <a:tr h="194945">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a:effectLst/>
                        </a:rPr>
                        <a:t>Блок түрі: Пиктограмма блок түрін сілтейді</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3976634289"/>
                  </a:ext>
                </a:extLst>
              </a:tr>
              <a:tr h="182880">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85775774"/>
                  </a:ext>
                </a:extLst>
              </a:tr>
              <a:tr h="194945">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dirty="0">
                          <a:effectLst/>
                        </a:rPr>
                        <a:t>Блок </a:t>
                      </a:r>
                      <a:r>
                        <a:rPr lang="ru-RU" sz="1000" u="none" strike="noStrike" spc="0" dirty="0" err="1">
                          <a:effectLst/>
                        </a:rPr>
                        <a:t>бөлігі</a:t>
                      </a:r>
                      <a:r>
                        <a:rPr lang="ru-RU" sz="1000" u="none" strike="noStrike" spc="0" dirty="0">
                          <a:effectLst/>
                        </a:rPr>
                        <a:t>: </a:t>
                      </a:r>
                      <a:r>
                        <a:rPr lang="ru-RU" sz="1000" u="none" strike="noStrike" spc="0" dirty="0" err="1">
                          <a:effectLst/>
                        </a:rPr>
                        <a:t>Блокты</a:t>
                      </a:r>
                      <a:r>
                        <a:rPr lang="ru-RU" sz="1000" u="none" strike="noStrike" spc="0" dirty="0">
                          <a:effectLst/>
                        </a:rPr>
                        <a:t> </a:t>
                      </a:r>
                      <a:r>
                        <a:rPr lang="ru-RU" sz="1000" u="none" strike="noStrike" spc="0" dirty="0" err="1">
                          <a:effectLst/>
                        </a:rPr>
                        <a:t>таңдау</a:t>
                      </a:r>
                      <a:r>
                        <a:rPr lang="ru-RU" sz="1000" u="none" strike="noStrike" spc="0" dirty="0">
                          <a:effectLst/>
                        </a:rPr>
                        <a:t> </a:t>
                      </a:r>
                      <a:r>
                        <a:rPr lang="ru-RU" sz="1000" u="none" strike="noStrike" spc="0" dirty="0" err="1">
                          <a:effectLst/>
                        </a:rPr>
                        <a:t>және</a:t>
                      </a:r>
                      <a:r>
                        <a:rPr lang="ru-RU" sz="1000" u="none" strike="noStrike" spc="0" dirty="0">
                          <a:effectLst/>
                        </a:rPr>
                        <a:t> </a:t>
                      </a:r>
                      <a:r>
                        <a:rPr lang="ru-RU" sz="1000" u="none" strike="noStrike" spc="0" dirty="0" err="1">
                          <a:effectLst/>
                        </a:rPr>
                        <a:t>көшіру</a:t>
                      </a:r>
                      <a:r>
                        <a:rPr lang="ru-RU" sz="1000" u="none" strike="noStrike" spc="0" dirty="0">
                          <a:effectLst/>
                        </a:rPr>
                        <a:t> </a:t>
                      </a:r>
                      <a:r>
                        <a:rPr lang="ru-RU" sz="1000" u="none" strike="noStrike" spc="0" dirty="0" err="1">
                          <a:effectLst/>
                        </a:rPr>
                        <a:t>үшін</a:t>
                      </a:r>
                      <a:r>
                        <a:rPr lang="ru-RU" sz="1000" u="none" strike="noStrike" spc="0" dirty="0">
                          <a:effectLst/>
                        </a:rPr>
                        <a:t>, осы </a:t>
                      </a:r>
                      <a:r>
                        <a:rPr lang="ru-RU" sz="1000" u="none" strike="noStrike" spc="0" dirty="0" err="1">
                          <a:effectLst/>
                        </a:rPr>
                        <a:t>жерді</a:t>
                      </a:r>
                      <a:r>
                        <a:rPr lang="ru-RU" sz="1000" u="none" strike="noStrike" spc="0" dirty="0">
                          <a:effectLst/>
                        </a:rPr>
                        <a:t> </a:t>
                      </a:r>
                      <a:r>
                        <a:rPr lang="ru-RU" sz="1000" u="none" strike="noStrike" spc="0" dirty="0" err="1">
                          <a:effectLst/>
                        </a:rPr>
                        <a:t>шертіңіз</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1710591124"/>
                  </a:ext>
                </a:extLst>
              </a:tr>
              <a:tr h="176530">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2718038071"/>
                  </a:ext>
                </a:extLst>
              </a:tr>
              <a:tr h="194945">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a:effectLst/>
                        </a:rPr>
                        <a:t>Портты таңдау</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3392028245"/>
                  </a:ext>
                </a:extLst>
              </a:tr>
              <a:tr h="182880">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901303563"/>
                  </a:ext>
                </a:extLst>
              </a:tr>
              <a:tr h="189230">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a:effectLst/>
                        </a:rPr>
                        <a:t>Режимді таңдау: Режимді таңдау үшін, ашылатын режимдер мәзірін ашу үшін, осы жерді шертіңіз.</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449151442"/>
                  </a:ext>
                </a:extLst>
              </a:tr>
              <a:tr h="176530">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3807040763"/>
                  </a:ext>
                </a:extLst>
              </a:tr>
              <a:tr h="189230">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a:effectLst/>
                        </a:rPr>
                        <a:t>Кіріс параметрінің мәні: Мұнда кіріс деректерді таңдауға немесе олардың мәнін көрсетуге болады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1228757209"/>
                  </a:ext>
                </a:extLst>
              </a:tr>
              <a:tr h="186055">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589795553"/>
                  </a:ext>
                </a:extLst>
              </a:tr>
              <a:tr h="194945">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a:effectLst/>
                        </a:rPr>
                        <a:t>Қосылудың кіріс жалғағышы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3924225819"/>
                  </a:ext>
                </a:extLst>
              </a:tr>
              <a:tr h="182880">
                <a:tc>
                  <a:txBody>
                    <a:bodyPr/>
                    <a:lstStyle/>
                    <a:p>
                      <a:pPr>
                        <a:lnSpc>
                          <a:spcPct val="115000"/>
                        </a:lnSpc>
                        <a:spcAft>
                          <a:spcPts val="100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773837289"/>
                  </a:ext>
                </a:extLst>
              </a:tr>
              <a:tr h="194945">
                <a:tc>
                  <a:txBody>
                    <a:bodyPr/>
                    <a:lstStyle/>
                    <a:p>
                      <a:pPr>
                        <a:lnSpc>
                          <a:spcPct val="115000"/>
                        </a:lnSpc>
                        <a:spcAft>
                          <a:spcPts val="1000"/>
                        </a:spcAft>
                      </a:pP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dirty="0" err="1">
                          <a:effectLst/>
                        </a:rPr>
                        <a:t>Шығудың</a:t>
                      </a:r>
                      <a:r>
                        <a:rPr lang="ru-RU" sz="1000" u="none" strike="noStrike" spc="0" dirty="0">
                          <a:effectLst/>
                        </a:rPr>
                        <a:t> </a:t>
                      </a:r>
                      <a:r>
                        <a:rPr lang="ru-RU" sz="1000" u="none" strike="noStrike" spc="0" dirty="0" err="1">
                          <a:effectLst/>
                        </a:rPr>
                        <a:t>кіріс</a:t>
                      </a:r>
                      <a:r>
                        <a:rPr lang="ru-RU" sz="1000" u="none" strike="noStrike" spc="0" dirty="0">
                          <a:effectLst/>
                        </a:rPr>
                        <a:t> </a:t>
                      </a:r>
                      <a:r>
                        <a:rPr lang="ru-RU" sz="1000" u="none" strike="noStrike" spc="0" dirty="0" err="1">
                          <a:effectLst/>
                        </a:rPr>
                        <a:t>жалғағышы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722672972"/>
                  </a:ext>
                </a:extLst>
              </a:tr>
            </a:tbl>
          </a:graphicData>
        </a:graphic>
      </p:graphicFrame>
      <p:pic>
        <p:nvPicPr>
          <p:cNvPr id="1036" name="Рисунок 25" descr="image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494391"/>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Рисунок 26" descr="image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5905" y="3902705"/>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Рисунок 27" descr="image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4293093"/>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Рисунок 28" descr="image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7639" y="4657234"/>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Рисунок 29" descr="image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7639" y="5021375"/>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Рисунок 30" descr="image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1640" y="5427486"/>
            <a:ext cx="200025"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Рисунок 45" descr="image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31639" y="5814859"/>
            <a:ext cx="200025" cy="190500"/>
          </a:xfrm>
          <a:prstGeom prst="rect">
            <a:avLst/>
          </a:prstGeom>
          <a:noFill/>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736184" y="5737573"/>
            <a:ext cx="7920880" cy="822276"/>
          </a:xfrm>
          <a:prstGeom prst="rect">
            <a:avLst/>
          </a:prstGeom>
        </p:spPr>
        <p:txBody>
          <a:bodyPr wrap="square">
            <a:spAutoFit/>
          </a:bodyPr>
          <a:lstStyle/>
          <a:p>
            <a:pPr>
              <a:lnSpc>
                <a:spcPct val="115000"/>
              </a:lnSpc>
              <a:spcAft>
                <a:spcPts val="1000"/>
              </a:spcAft>
            </a:pPr>
            <a:r>
              <a:rPr lang="ru-RU" dirty="0">
                <a:solidFill>
                  <a:srgbClr val="000000"/>
                </a:solidFill>
                <a:latin typeface="Times New Roman" panose="02020603050405020304" pitchFamily="18" charset="0"/>
                <a:ea typeface="Calibri" panose="020F0502020204030204" pitchFamily="34" charset="0"/>
                <a:cs typeface="Calibri" panose="020F0502020204030204" pitchFamily="34"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Екінші</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блоктың</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қосылуының</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кірістік</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тетігінде</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шерту</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арқылы</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жалғауышты</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өшіруге</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sz="1000"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болады</a:t>
            </a:r>
            <a:r>
              <a:rPr lang="ru-RU" sz="1000"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717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3399" y="836712"/>
            <a:ext cx="8229600" cy="1143000"/>
          </a:xfrm>
        </p:spPr>
        <p:txBody>
          <a:bodyPr>
            <a:normAutofit/>
          </a:bodyPr>
          <a:lstStyle/>
          <a:p>
            <a:r>
              <a:rPr lang="ru-RU" b="1" dirty="0"/>
              <a:t>БІРІЗДІ ӘРЕКЕТТЕР ШИНАЛАРЫ</a:t>
            </a:r>
            <a:endParaRPr lang="ru-RU" dirty="0"/>
          </a:p>
        </p:txBody>
      </p:sp>
      <p:sp>
        <p:nvSpPr>
          <p:cNvPr id="3" name="Объект 2"/>
          <p:cNvSpPr>
            <a:spLocks noGrp="1"/>
          </p:cNvSpPr>
          <p:nvPr>
            <p:ph idx="1"/>
          </p:nvPr>
        </p:nvSpPr>
        <p:spPr>
          <a:xfrm>
            <a:off x="539552" y="1982502"/>
            <a:ext cx="7645306" cy="2044824"/>
          </a:xfrm>
        </p:spPr>
        <p:txBody>
          <a:bodyPr>
            <a:normAutofit fontScale="92500"/>
          </a:bodyPr>
          <a:lstStyle/>
          <a:p>
            <a:r>
              <a:rPr lang="ru-RU" dirty="0" err="1"/>
              <a:t>Бағдарламалық</a:t>
            </a:r>
            <a:r>
              <a:rPr lang="ru-RU" dirty="0"/>
              <a:t> </a:t>
            </a:r>
            <a:r>
              <a:rPr lang="ru-RU" dirty="0" err="1"/>
              <a:t>блоктар</a:t>
            </a:r>
            <a:r>
              <a:rPr lang="ru-RU" dirty="0"/>
              <a:t> </a:t>
            </a:r>
            <a:r>
              <a:rPr lang="ru-RU" dirty="0" err="1"/>
              <a:t>бір-біріне</a:t>
            </a:r>
            <a:r>
              <a:rPr lang="ru-RU" dirty="0"/>
              <a:t> </a:t>
            </a:r>
            <a:r>
              <a:rPr lang="ru-RU" dirty="0" err="1"/>
              <a:t>сәйкесінше</a:t>
            </a:r>
            <a:r>
              <a:rPr lang="ru-RU" dirty="0"/>
              <a:t> </a:t>
            </a:r>
            <a:r>
              <a:rPr lang="ru-RU" dirty="0" err="1"/>
              <a:t>жақын</a:t>
            </a:r>
            <a:r>
              <a:rPr lang="ru-RU" dirty="0"/>
              <a:t> </a:t>
            </a:r>
            <a:r>
              <a:rPr lang="ru-RU" dirty="0" err="1"/>
              <a:t>орналаспаса</a:t>
            </a:r>
            <a:r>
              <a:rPr lang="ru-RU" dirty="0"/>
              <a:t>, </a:t>
            </a:r>
            <a:r>
              <a:rPr lang="ru-RU" dirty="0" err="1"/>
              <a:t>сіз</a:t>
            </a:r>
            <a:r>
              <a:rPr lang="ru-RU" dirty="0"/>
              <a:t> </a:t>
            </a:r>
            <a:r>
              <a:rPr lang="ru-RU" dirty="0" err="1"/>
              <a:t>оларды</a:t>
            </a:r>
            <a:r>
              <a:rPr lang="ru-RU" dirty="0"/>
              <a:t> </a:t>
            </a:r>
            <a:r>
              <a:rPr lang="ru-RU" dirty="0" err="1"/>
              <a:t>жалғай</a:t>
            </a:r>
            <a:r>
              <a:rPr lang="ru-RU" dirty="0"/>
              <a:t> </a:t>
            </a:r>
            <a:r>
              <a:rPr lang="ru-RU" dirty="0" err="1"/>
              <a:t>аласыз</a:t>
            </a:r>
            <a:r>
              <a:rPr lang="ru-RU" dirty="0"/>
              <a:t>. </a:t>
            </a:r>
            <a:r>
              <a:rPr lang="ru-RU" dirty="0" err="1"/>
              <a:t>Жалғауышты</a:t>
            </a:r>
            <a:r>
              <a:rPr lang="ru-RU" dirty="0"/>
              <a:t> </a:t>
            </a:r>
            <a:r>
              <a:rPr lang="ru-RU" dirty="0" err="1"/>
              <a:t>бірінші</a:t>
            </a:r>
            <a:r>
              <a:rPr lang="ru-RU" dirty="0"/>
              <a:t> </a:t>
            </a:r>
            <a:r>
              <a:rPr lang="ru-RU" dirty="0" err="1"/>
              <a:t>блоктан</a:t>
            </a:r>
            <a:r>
              <a:rPr lang="ru-RU" dirty="0"/>
              <a:t> </a:t>
            </a:r>
            <a:r>
              <a:rPr lang="ru-RU" dirty="0" err="1"/>
              <a:t>екінші</a:t>
            </a:r>
            <a:r>
              <a:rPr lang="ru-RU" dirty="0"/>
              <a:t> </a:t>
            </a:r>
            <a:r>
              <a:rPr lang="ru-RU" dirty="0" err="1"/>
              <a:t>блокқа</a:t>
            </a:r>
            <a:r>
              <a:rPr lang="ru-RU" dirty="0"/>
              <a:t> </a:t>
            </a:r>
            <a:r>
              <a:rPr lang="ru-RU" dirty="0" err="1"/>
              <a:t>көшір</a:t>
            </a:r>
            <a:r>
              <a:rPr lang="kk-KZ" dirty="0"/>
              <a:t>уге болады</a:t>
            </a:r>
            <a:r>
              <a:rPr lang="ru-RU" dirty="0"/>
              <a:t>.</a:t>
            </a:r>
          </a:p>
        </p:txBody>
      </p:sp>
      <p:pic>
        <p:nvPicPr>
          <p:cNvPr id="7" name="Рисунок 6" descr="C:\Users\Aigul Sadvakassova\Desktop\робототехника\Робототехника КУРС\окулык\media\image29.jpeg"/>
          <p:cNvPicPr/>
          <p:nvPr/>
        </p:nvPicPr>
        <p:blipFill>
          <a:blip r:embed="rId2">
            <a:extLst>
              <a:ext uri="{28A0092B-C50C-407E-A947-70E740481C1C}">
                <a14:useLocalDpi xmlns:a14="http://schemas.microsoft.com/office/drawing/2010/main" val="0"/>
              </a:ext>
            </a:extLst>
          </a:blip>
          <a:srcRect/>
          <a:stretch>
            <a:fillRect/>
          </a:stretch>
        </p:blipFill>
        <p:spPr bwMode="auto">
          <a:xfrm>
            <a:off x="971600" y="4221088"/>
            <a:ext cx="7213258" cy="1512168"/>
          </a:xfrm>
          <a:prstGeom prst="rect">
            <a:avLst/>
          </a:prstGeom>
          <a:noFill/>
          <a:ln>
            <a:noFill/>
          </a:ln>
        </p:spPr>
      </p:pic>
    </p:spTree>
    <p:extLst>
      <p:ext uri="{BB962C8B-B14F-4D97-AF65-F5344CB8AC3E}">
        <p14:creationId xmlns:p14="http://schemas.microsoft.com/office/powerpoint/2010/main" val="180204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КОДТАР ҮЗІНДІЛЕРІ</a:t>
            </a:r>
            <a:br>
              <a:rPr lang="ru-RU" dirty="0"/>
            </a:br>
            <a:endParaRPr lang="ru-RU" dirty="0"/>
          </a:p>
        </p:txBody>
      </p:sp>
      <p:sp>
        <p:nvSpPr>
          <p:cNvPr id="3" name="Объект 2"/>
          <p:cNvSpPr>
            <a:spLocks noGrp="1"/>
          </p:cNvSpPr>
          <p:nvPr>
            <p:ph idx="1"/>
          </p:nvPr>
        </p:nvSpPr>
        <p:spPr/>
        <p:txBody>
          <a:bodyPr>
            <a:normAutofit fontScale="85000" lnSpcReduction="20000"/>
          </a:bodyPr>
          <a:lstStyle/>
          <a:p>
            <a:r>
              <a:rPr lang="ru-RU" dirty="0" err="1"/>
              <a:t>Ұзын</a:t>
            </a:r>
            <a:r>
              <a:rPr lang="ru-RU" dirty="0"/>
              <a:t> </a:t>
            </a:r>
            <a:r>
              <a:rPr lang="ru-RU" dirty="0" err="1"/>
              <a:t>бағдарламаларға</a:t>
            </a:r>
            <a:r>
              <a:rPr lang="ru-RU" dirty="0"/>
              <a:t>, </a:t>
            </a:r>
            <a:r>
              <a:rPr lang="ru-RU" dirty="0" err="1"/>
              <a:t>бағдарламаны</a:t>
            </a:r>
            <a:r>
              <a:rPr lang="ru-RU" dirty="0"/>
              <a:t> </a:t>
            </a:r>
            <a:r>
              <a:rPr lang="ru-RU" dirty="0" err="1"/>
              <a:t>үзінділер</a:t>
            </a:r>
            <a:r>
              <a:rPr lang="ru-RU" dirty="0"/>
              <a:t> </a:t>
            </a:r>
            <a:r>
              <a:rPr lang="ru-RU" dirty="0" err="1"/>
              <a:t>арасындағы</a:t>
            </a:r>
            <a:r>
              <a:rPr lang="ru-RU" dirty="0"/>
              <a:t> </a:t>
            </a:r>
            <a:r>
              <a:rPr lang="ru-RU" dirty="0" err="1"/>
              <a:t>аралықтармен</a:t>
            </a:r>
            <a:r>
              <a:rPr lang="ru-RU" dirty="0"/>
              <a:t> </a:t>
            </a:r>
            <a:r>
              <a:rPr lang="ru-RU" dirty="0" err="1"/>
              <a:t>бағдарламалық</a:t>
            </a:r>
            <a:r>
              <a:rPr lang="ru-RU" dirty="0"/>
              <a:t> </a:t>
            </a:r>
            <a:r>
              <a:rPr lang="ru-RU" dirty="0" err="1"/>
              <a:t>блоктарды</a:t>
            </a:r>
            <a:r>
              <a:rPr lang="ru-RU" dirty="0"/>
              <a:t> </a:t>
            </a:r>
            <a:r>
              <a:rPr lang="ru-RU" dirty="0" err="1"/>
              <a:t>өте</a:t>
            </a:r>
            <a:r>
              <a:rPr lang="ru-RU" dirty="0"/>
              <a:t> </a:t>
            </a:r>
            <a:r>
              <a:rPr lang="ru-RU" dirty="0" err="1"/>
              <a:t>ұсақ</a:t>
            </a:r>
            <a:r>
              <a:rPr lang="ru-RU" dirty="0"/>
              <a:t> </a:t>
            </a:r>
            <a:r>
              <a:rPr lang="ru-RU" dirty="0" err="1"/>
              <a:t>үзінділерге</a:t>
            </a:r>
            <a:r>
              <a:rPr lang="ru-RU" dirty="0"/>
              <a:t> </a:t>
            </a:r>
            <a:r>
              <a:rPr lang="ru-RU" dirty="0" err="1"/>
              <a:t>бөлген</a:t>
            </a:r>
            <a:r>
              <a:rPr lang="ru-RU" dirty="0"/>
              <a:t> </a:t>
            </a:r>
            <a:r>
              <a:rPr lang="ru-RU" dirty="0" err="1"/>
              <a:t>ыңғайлырақ</a:t>
            </a:r>
            <a:r>
              <a:rPr lang="ru-RU" dirty="0"/>
              <a:t> </a:t>
            </a:r>
            <a:r>
              <a:rPr lang="ru-RU" dirty="0" err="1"/>
              <a:t>болады</a:t>
            </a:r>
            <a:r>
              <a:rPr lang="ru-RU" dirty="0"/>
              <a:t>. </a:t>
            </a:r>
            <a:r>
              <a:rPr lang="ru-RU" dirty="0" err="1"/>
              <a:t>Бұл</a:t>
            </a:r>
            <a:r>
              <a:rPr lang="ru-RU" dirty="0"/>
              <a:t>, </a:t>
            </a:r>
            <a:r>
              <a:rPr lang="ru-RU" dirty="0" err="1"/>
              <a:t>бағдарламаны</a:t>
            </a:r>
            <a:r>
              <a:rPr lang="ru-RU" dirty="0"/>
              <a:t> </a:t>
            </a:r>
            <a:r>
              <a:rPr lang="ru-RU" dirty="0" err="1"/>
              <a:t>түсінуге</a:t>
            </a:r>
            <a:r>
              <a:rPr lang="ru-RU" dirty="0"/>
              <a:t> </a:t>
            </a:r>
            <a:r>
              <a:rPr lang="ru-RU" dirty="0" err="1"/>
              <a:t>өте</a:t>
            </a:r>
            <a:r>
              <a:rPr lang="ru-RU" dirty="0"/>
              <a:t> </a:t>
            </a:r>
            <a:r>
              <a:rPr lang="ru-RU" dirty="0" err="1"/>
              <a:t>қарапайым</a:t>
            </a:r>
            <a:r>
              <a:rPr lang="ru-RU" dirty="0"/>
              <a:t> </a:t>
            </a:r>
            <a:r>
              <a:rPr lang="ru-RU" dirty="0" err="1"/>
              <a:t>ете</a:t>
            </a:r>
            <a:r>
              <a:rPr lang="ru-RU" dirty="0"/>
              <a:t> </a:t>
            </a:r>
            <a:r>
              <a:rPr lang="ru-RU" dirty="0" err="1"/>
              <a:t>алады</a:t>
            </a:r>
            <a:r>
              <a:rPr lang="ru-RU" dirty="0"/>
              <a:t>.</a:t>
            </a:r>
          </a:p>
          <a:p>
            <a:pPr marL="0" indent="0">
              <a:buNone/>
            </a:pPr>
            <a:endParaRPr lang="ru-RU" dirty="0"/>
          </a:p>
          <a:p>
            <a:r>
              <a:rPr lang="ru-RU" dirty="0" err="1"/>
              <a:t>Егер</a:t>
            </a:r>
            <a:r>
              <a:rPr lang="ru-RU" dirty="0"/>
              <a:t>, </a:t>
            </a:r>
            <a:r>
              <a:rPr lang="ru-RU" dirty="0" err="1"/>
              <a:t>бағдарламалық</a:t>
            </a:r>
            <a:r>
              <a:rPr lang="ru-RU" dirty="0"/>
              <a:t> </a:t>
            </a:r>
            <a:r>
              <a:rPr lang="ru-RU" dirty="0" err="1"/>
              <a:t>блоктың</a:t>
            </a:r>
            <a:r>
              <a:rPr lang="ru-RU" dirty="0"/>
              <a:t> </a:t>
            </a:r>
            <a:r>
              <a:rPr lang="ru-RU" dirty="0" err="1"/>
              <a:t>қосылуының</a:t>
            </a:r>
            <a:r>
              <a:rPr lang="ru-RU" dirty="0"/>
              <a:t> </a:t>
            </a:r>
            <a:r>
              <a:rPr lang="ru-RU" dirty="0" err="1"/>
              <a:t>шығыстық</a:t>
            </a:r>
            <a:r>
              <a:rPr lang="ru-RU" dirty="0"/>
              <a:t> </a:t>
            </a:r>
            <a:r>
              <a:rPr lang="ru-RU" dirty="0" err="1"/>
              <a:t>тетігінде</a:t>
            </a:r>
            <a:r>
              <a:rPr lang="ru-RU" dirty="0"/>
              <a:t> </a:t>
            </a:r>
            <a:r>
              <a:rPr lang="ru-RU" dirty="0" err="1"/>
              <a:t>шертсек</a:t>
            </a:r>
            <a:r>
              <a:rPr lang="ru-RU" dirty="0"/>
              <a:t>, </a:t>
            </a:r>
            <a:r>
              <a:rPr lang="ru-RU" dirty="0" err="1"/>
              <a:t>аралық</a:t>
            </a:r>
            <a:r>
              <a:rPr lang="ru-RU" dirty="0"/>
              <a:t> пен </a:t>
            </a:r>
            <a:r>
              <a:rPr lang="ru-RU" dirty="0" err="1"/>
              <a:t>реттілік</a:t>
            </a:r>
            <a:r>
              <a:rPr lang="ru-RU" dirty="0"/>
              <a:t> </a:t>
            </a:r>
            <a:r>
              <a:rPr lang="ru-RU" dirty="0" err="1"/>
              <a:t>шинасы</a:t>
            </a:r>
            <a:r>
              <a:rPr lang="ru-RU" dirty="0"/>
              <a:t> </a:t>
            </a:r>
            <a:r>
              <a:rPr lang="ru-RU" dirty="0" err="1"/>
              <a:t>пайда</a:t>
            </a:r>
            <a:r>
              <a:rPr lang="ru-RU" dirty="0"/>
              <a:t> </a:t>
            </a:r>
            <a:r>
              <a:rPr lang="ru-RU" dirty="0" err="1"/>
              <a:t>болады</a:t>
            </a:r>
            <a:r>
              <a:rPr lang="ru-RU" dirty="0"/>
              <a:t>.</a:t>
            </a:r>
          </a:p>
          <a:p>
            <a:pPr marL="0" indent="0">
              <a:buNone/>
            </a:pPr>
            <a:r>
              <a:rPr lang="ru-RU" dirty="0"/>
              <a:t> </a:t>
            </a:r>
          </a:p>
          <a:p>
            <a:r>
              <a:rPr lang="ru-RU" dirty="0" err="1"/>
              <a:t>Аралық</a:t>
            </a:r>
            <a:r>
              <a:rPr lang="ru-RU" dirty="0"/>
              <a:t> пен </a:t>
            </a:r>
            <a:r>
              <a:rPr lang="ru-RU" dirty="0" err="1"/>
              <a:t>реттілік</a:t>
            </a:r>
            <a:r>
              <a:rPr lang="ru-RU" dirty="0"/>
              <a:t> </a:t>
            </a:r>
            <a:r>
              <a:rPr lang="ru-RU" dirty="0" err="1"/>
              <a:t>шинасын</a:t>
            </a:r>
            <a:r>
              <a:rPr lang="ru-RU" dirty="0"/>
              <a:t> </a:t>
            </a:r>
            <a:r>
              <a:rPr lang="ru-RU" dirty="0" err="1"/>
              <a:t>жою</a:t>
            </a:r>
            <a:r>
              <a:rPr lang="ru-RU" dirty="0"/>
              <a:t> </a:t>
            </a:r>
            <a:r>
              <a:rPr lang="ru-RU" dirty="0" err="1"/>
              <a:t>үшін</a:t>
            </a:r>
            <a:r>
              <a:rPr lang="ru-RU" dirty="0"/>
              <a:t>, </a:t>
            </a:r>
            <a:r>
              <a:rPr lang="ru-RU" dirty="0" err="1"/>
              <a:t>қосылудың</a:t>
            </a:r>
            <a:r>
              <a:rPr lang="ru-RU" dirty="0"/>
              <a:t> </a:t>
            </a:r>
            <a:r>
              <a:rPr lang="ru-RU" dirty="0" err="1"/>
              <a:t>шығыстық</a:t>
            </a:r>
            <a:r>
              <a:rPr lang="ru-RU" dirty="0"/>
              <a:t> </a:t>
            </a:r>
            <a:r>
              <a:rPr lang="ru-RU" dirty="0" err="1"/>
              <a:t>тетігінде</a:t>
            </a:r>
            <a:r>
              <a:rPr lang="ru-RU" dirty="0"/>
              <a:t> </a:t>
            </a:r>
            <a:r>
              <a:rPr lang="ru-RU" dirty="0" err="1"/>
              <a:t>тағы</a:t>
            </a:r>
            <a:r>
              <a:rPr lang="ru-RU" dirty="0"/>
              <a:t> да </a:t>
            </a:r>
            <a:r>
              <a:rPr lang="ru-RU" dirty="0" err="1"/>
              <a:t>шертіңіз</a:t>
            </a:r>
            <a:r>
              <a:rPr lang="ru-RU" dirty="0"/>
              <a:t>.</a:t>
            </a:r>
          </a:p>
        </p:txBody>
      </p:sp>
    </p:spTree>
    <p:extLst>
      <p:ext uri="{BB962C8B-B14F-4D97-AF65-F5344CB8AC3E}">
        <p14:creationId xmlns:p14="http://schemas.microsoft.com/office/powerpoint/2010/main" val="91410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C:\Users\Aigul Sadvakassova\Desktop\робототехника\Робототехника КУРС\окулык\media\image30.jpeg"/>
          <p:cNvPicPr/>
          <p:nvPr/>
        </p:nvPicPr>
        <p:blipFill>
          <a:blip r:embed="rId2">
            <a:extLst>
              <a:ext uri="{28A0092B-C50C-407E-A947-70E740481C1C}">
                <a14:useLocalDpi xmlns:a14="http://schemas.microsoft.com/office/drawing/2010/main" val="0"/>
              </a:ext>
            </a:extLst>
          </a:blip>
          <a:srcRect/>
          <a:stretch>
            <a:fillRect/>
          </a:stretch>
        </p:blipFill>
        <p:spPr bwMode="auto">
          <a:xfrm>
            <a:off x="846777" y="1124744"/>
            <a:ext cx="7344816" cy="2592288"/>
          </a:xfrm>
          <a:prstGeom prst="rect">
            <a:avLst/>
          </a:prstGeom>
          <a:noFill/>
          <a:ln>
            <a:noFill/>
          </a:ln>
        </p:spPr>
      </p:pic>
      <p:sp>
        <p:nvSpPr>
          <p:cNvPr id="6" name="Прямоугольник 5"/>
          <p:cNvSpPr/>
          <p:nvPr/>
        </p:nvSpPr>
        <p:spPr>
          <a:xfrm>
            <a:off x="864216" y="4365104"/>
            <a:ext cx="7344816" cy="729430"/>
          </a:xfrm>
          <a:prstGeom prst="rect">
            <a:avLst/>
          </a:prstGeom>
        </p:spPr>
        <p:txBody>
          <a:bodyPr wrap="square">
            <a:spAutoFit/>
          </a:bodyPr>
          <a:lstStyle/>
          <a:p>
            <a:pPr algn="just">
              <a:lnSpc>
                <a:spcPct val="115000"/>
              </a:lnSpc>
              <a:spcAft>
                <a:spcPts val="100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Бағдарламаны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оңай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бақылау</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сіздің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роботыңыз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орындайтын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әрекетке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жеке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үзінді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жасауға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610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36712"/>
            <a:ext cx="8229600" cy="1143000"/>
          </a:xfrm>
        </p:spPr>
        <p:txBody>
          <a:bodyPr>
            <a:normAutofit fontScale="90000"/>
          </a:bodyPr>
          <a:lstStyle/>
          <a:p>
            <a:r>
              <a:rPr lang="ru-RU" dirty="0"/>
              <a:t>ӘРЕКЕТ РЕТТІЛІГІ БАҒДАРЛАМАЛЫҚ БЛОКТАРЫНЫҢ МӨЛШЕРІН ӨЗГЕРТУ</a:t>
            </a:r>
            <a:br>
              <a:rPr lang="ru-RU" dirty="0"/>
            </a:br>
            <a:endParaRPr lang="ru-RU" dirty="0"/>
          </a:p>
        </p:txBody>
      </p:sp>
      <p:pic>
        <p:nvPicPr>
          <p:cNvPr id="3" name="Рисунок 2" descr="C:\Users\Aigul Sadvakassova\Desktop\робототехника\Робототехника КУРС\окулык\media\image31.jpe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808422"/>
            <a:ext cx="4486275" cy="1724025"/>
          </a:xfrm>
          <a:prstGeom prst="rect">
            <a:avLst/>
          </a:prstGeom>
          <a:noFill/>
          <a:ln>
            <a:noFill/>
          </a:ln>
        </p:spPr>
      </p:pic>
      <p:sp>
        <p:nvSpPr>
          <p:cNvPr id="4" name="Прямоугольник 3"/>
          <p:cNvSpPr/>
          <p:nvPr/>
        </p:nvSpPr>
        <p:spPr>
          <a:xfrm>
            <a:off x="827584" y="3532447"/>
            <a:ext cx="7848872" cy="729430"/>
          </a:xfrm>
          <a:prstGeom prst="rect">
            <a:avLst/>
          </a:prstGeom>
        </p:spPr>
        <p:txBody>
          <a:bodyPr wrap="square">
            <a:spAutoFit/>
          </a:bodyPr>
          <a:lstStyle/>
          <a:p>
            <a:pPr>
              <a:lnSpc>
                <a:spcPct val="115000"/>
              </a:lnSpc>
              <a:spcAft>
                <a:spcPts val="100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Егер</a:t>
            </a:r>
            <a:r>
              <a:rPr lang="ru-RU"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блогына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әрбір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жағдайдың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мөлшерін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емін-еркін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өзгертуге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descr="C:\Users\Aigul Sadvakassova\Desktop\робототехника\Робототехника КУРС\окулык\media\image32.jpeg"/>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189647"/>
            <a:ext cx="3744416" cy="2448272"/>
          </a:xfrm>
          <a:prstGeom prst="rect">
            <a:avLst/>
          </a:prstGeom>
          <a:noFill/>
          <a:ln>
            <a:noFill/>
          </a:ln>
        </p:spPr>
      </p:pic>
    </p:spTree>
    <p:extLst>
      <p:ext uri="{BB962C8B-B14F-4D97-AF65-F5344CB8AC3E}">
        <p14:creationId xmlns:p14="http://schemas.microsoft.com/office/powerpoint/2010/main" val="1574842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ПАРАЛЛЕЛЬ РЕТТІЛІКТЕР</a:t>
            </a:r>
            <a:br>
              <a:rPr lang="ru-RU" dirty="0"/>
            </a:br>
            <a:endParaRPr lang="ru-RU" dirty="0"/>
          </a:p>
        </p:txBody>
      </p:sp>
      <p:sp>
        <p:nvSpPr>
          <p:cNvPr id="3" name="Прямоугольник 2"/>
          <p:cNvSpPr/>
          <p:nvPr/>
        </p:nvSpPr>
        <p:spPr>
          <a:xfrm>
            <a:off x="457200" y="1184027"/>
            <a:ext cx="8435280" cy="2897203"/>
          </a:xfrm>
          <a:prstGeom prst="rect">
            <a:avLst/>
          </a:prstGeom>
        </p:spPr>
        <p:txBody>
          <a:bodyPr wrap="square">
            <a:spAutoFit/>
          </a:bodyPr>
          <a:lstStyle/>
          <a:p>
            <a:pPr algn="just">
              <a:lnSpc>
                <a:spcPct val="115000"/>
              </a:lnSpc>
              <a:spcAft>
                <a:spcPts val="100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Сіз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тапсырмалар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жинағының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бірнешеуін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уақытта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іске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аласыз</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Мысалы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бағдарламалық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блоктардың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бір</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реттілігі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роботтың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алдыға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жылжуын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басқара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бағдарламалық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блоктардың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өзге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реттілігі</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роботтың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жоғарғы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жағында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роботтандырылған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қолды</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басқара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алады</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err="1">
                <a:latin typeface="Times New Roman" panose="02020603050405020304" pitchFamily="18" charset="0"/>
                <a:ea typeface="Times New Roman" panose="02020603050405020304" pitchFamily="18" charset="0"/>
                <a:cs typeface="Times New Roman" panose="02020603050405020304" pitchFamily="18" charset="0"/>
              </a:rPr>
              <a:t>Сіз</a:t>
            </a:r>
            <a:r>
              <a:rPr lang="ru-RU" dirty="0">
                <a:latin typeface="Times New Roman" panose="02020603050405020304" pitchFamily="18" charset="0"/>
                <a:ea typeface="Times New Roman" panose="02020603050405020304" pitchFamily="18" charset="0"/>
                <a:cs typeface="Times New Roman" panose="02020603050405020304" pitchFamily="18" charset="0"/>
              </a:rPr>
              <a:t>, параллель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реттілік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алдында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бағдарламалық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блоктың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қосылуының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шығыстық</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тетігінен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реттіліктің</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жаңа</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шинасын</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көшіре</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отырып</a:t>
            </a:r>
            <a:r>
              <a:rPr lang="ru-RU" dirty="0">
                <a:latin typeface="Times New Roman" panose="02020603050405020304" pitchFamily="18" charset="0"/>
                <a:ea typeface="Times New Roman" panose="02020603050405020304" pitchFamily="18" charset="0"/>
                <a:cs typeface="Times New Roman" panose="02020603050405020304" pitchFamily="18" charset="0"/>
              </a:rPr>
              <a:t>, параллель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реттілік</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құрай</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аласыз</a:t>
            </a:r>
            <a:r>
              <a:rPr lang="ru-RU"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descr="C:\Users\Aigul Sadvakassova\Desktop\робототехника\Робототехника КУРС\окулык\media\image33.jpeg"/>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097498"/>
            <a:ext cx="4248472" cy="2057400"/>
          </a:xfrm>
          <a:prstGeom prst="rect">
            <a:avLst/>
          </a:prstGeom>
          <a:noFill/>
          <a:ln>
            <a:noFill/>
          </a:ln>
        </p:spPr>
      </p:pic>
    </p:spTree>
    <p:extLst>
      <p:ext uri="{BB962C8B-B14F-4D97-AF65-F5344CB8AC3E}">
        <p14:creationId xmlns:p14="http://schemas.microsoft.com/office/powerpoint/2010/main" val="1826973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692696"/>
            <a:ext cx="8064896" cy="2260106"/>
          </a:xfrm>
          <a:prstGeom prst="rect">
            <a:avLst/>
          </a:prstGeom>
        </p:spPr>
        <p:txBody>
          <a:bodyPr wrap="square">
            <a:spAutoFit/>
          </a:bodyPr>
          <a:lstStyle/>
          <a:p>
            <a:pPr algn="just">
              <a:lnSpc>
                <a:spcPct val="115000"/>
              </a:lnSpc>
              <a:spcAft>
                <a:spcPts val="1000"/>
              </a:spcAft>
            </a:pPr>
            <a:r>
              <a:rPr lang="ru-RU" sz="2400" b="1" dirty="0">
                <a:solidFill>
                  <a:srgbClr val="000000"/>
                </a:solidFill>
                <a:latin typeface="Calibri" panose="020F0502020204030204" pitchFamily="34" charset="0"/>
                <a:ea typeface="Calibri" panose="020F0502020204030204" pitchFamily="34" charset="0"/>
                <a:cs typeface="Calibri" panose="020F0502020204030204" pitchFamily="34" charset="0"/>
              </a:rPr>
              <a:t>ПОРТТАРМЕН ТАНЫСТЫРУ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solidFill>
                  <a:srgbClr val="000000"/>
                </a:solidFill>
                <a:latin typeface="Times New Roman" panose="02020603050405020304" pitchFamily="18" charset="0"/>
                <a:ea typeface="Calibri" panose="020F0502020204030204" pitchFamily="34" charset="0"/>
                <a:cs typeface="Calibri" panose="020F0502020204030204" pitchFamily="34"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таныстыру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қосымша</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парағында</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EV3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модуліне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қосылған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тетіктер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мен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моторлар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туралы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ақпарат</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бейнеленеді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EV3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модулін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компьютерге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жалғаған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кезде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олар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автоматты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түрде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анықталады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descr="C:\Users\Aigul Sadvakassova\Desktop\робототехника\Робототехника КУРС\окулык\media\image62.jpe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197232"/>
            <a:ext cx="6048672" cy="2232248"/>
          </a:xfrm>
          <a:prstGeom prst="rect">
            <a:avLst/>
          </a:prstGeom>
          <a:noFill/>
          <a:ln>
            <a:noFill/>
          </a:ln>
        </p:spPr>
      </p:pic>
      <p:graphicFrame>
        <p:nvGraphicFramePr>
          <p:cNvPr id="5" name="Таблица 4"/>
          <p:cNvGraphicFramePr>
            <a:graphicFrameLocks noGrp="1"/>
          </p:cNvGraphicFramePr>
          <p:nvPr/>
        </p:nvGraphicFramePr>
        <p:xfrm>
          <a:off x="1115616" y="6334736"/>
          <a:ext cx="5974080" cy="181483"/>
        </p:xfrm>
        <a:graphic>
          <a:graphicData uri="http://schemas.openxmlformats.org/drawingml/2006/table">
            <a:tbl>
              <a:tblPr firstRow="1" firstCol="1" bandRow="1">
                <a:tableStyleId>{5C22544A-7EE6-4342-B048-85BDC9FD1C3A}</a:tableStyleId>
              </a:tblPr>
              <a:tblGrid>
                <a:gridCol w="277495">
                  <a:extLst>
                    <a:ext uri="{9D8B030D-6E8A-4147-A177-3AD203B41FA5}">
                      <a16:colId xmlns:a16="http://schemas.microsoft.com/office/drawing/2014/main" val="639846842"/>
                    </a:ext>
                  </a:extLst>
                </a:gridCol>
                <a:gridCol w="5696585">
                  <a:extLst>
                    <a:ext uri="{9D8B030D-6E8A-4147-A177-3AD203B41FA5}">
                      <a16:colId xmlns:a16="http://schemas.microsoft.com/office/drawing/2014/main" val="289460930"/>
                    </a:ext>
                  </a:extLst>
                </a:gridCol>
              </a:tblGrid>
              <a:tr h="164465">
                <a:tc>
                  <a:txBody>
                    <a:bodyPr/>
                    <a:lstStyle/>
                    <a:p>
                      <a:pPr>
                        <a:lnSpc>
                          <a:spcPct val="115000"/>
                        </a:lnSpc>
                        <a:spcAft>
                          <a:spcPts val="1000"/>
                        </a:spcAft>
                      </a:pP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a:txBody>
                    <a:bodyPr/>
                    <a:lstStyle/>
                    <a:p>
                      <a:pPr>
                        <a:lnSpc>
                          <a:spcPct val="115000"/>
                        </a:lnSpc>
                        <a:spcAft>
                          <a:spcPts val="1000"/>
                        </a:spcAft>
                      </a:pPr>
                      <a:r>
                        <a:rPr lang="ru-RU" sz="1000" u="none" strike="noStrike" spc="0" dirty="0">
                          <a:effectLst/>
                        </a:rPr>
                        <a:t>«</a:t>
                      </a:r>
                      <a:r>
                        <a:rPr lang="ru-RU" sz="1000" u="none" strike="noStrike" spc="0" dirty="0" err="1">
                          <a:effectLst/>
                        </a:rPr>
                        <a:t>Портты</a:t>
                      </a:r>
                      <a:r>
                        <a:rPr lang="ru-RU" sz="1000" u="none" strike="noStrike" spc="0" dirty="0">
                          <a:effectLst/>
                        </a:rPr>
                        <a:t> </a:t>
                      </a:r>
                      <a:r>
                        <a:rPr lang="ru-RU" sz="1000" u="none" strike="noStrike" spc="0" dirty="0" err="1">
                          <a:effectLst/>
                        </a:rPr>
                        <a:t>таныстыру</a:t>
                      </a:r>
                      <a:r>
                        <a:rPr lang="ru-RU" sz="1000" u="none" strike="noStrike" spc="0" dirty="0">
                          <a:effectLst/>
                        </a:rPr>
                        <a:t>» </a:t>
                      </a:r>
                      <a:r>
                        <a:rPr lang="ru-RU" sz="1000" u="none" strike="noStrike" spc="0" dirty="0" err="1">
                          <a:effectLst/>
                        </a:rPr>
                        <a:t>бетбелгісі</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3839363337"/>
                  </a:ext>
                </a:extLst>
              </a:tr>
            </a:tbl>
          </a:graphicData>
        </a:graphic>
      </p:graphicFrame>
      <p:pic>
        <p:nvPicPr>
          <p:cNvPr id="1025" name="Рисунок 81" descr="image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4981" y="6335086"/>
            <a:ext cx="200025"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58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229600" cy="720080"/>
          </a:xfrm>
        </p:spPr>
        <p:txBody>
          <a:bodyPr>
            <a:normAutofit/>
          </a:bodyPr>
          <a:lstStyle/>
          <a:p>
            <a:r>
              <a:rPr lang="ru-RU" b="1" dirty="0"/>
              <a:t>БАҒДАРЛАМАЛЫҚ БЛОКТАРДЫ ТҮЗЕТУ</a:t>
            </a:r>
            <a:endParaRPr lang="ru-RU" dirty="0"/>
          </a:p>
          <a:p>
            <a:endParaRPr lang="ru-RU" dirty="0"/>
          </a:p>
        </p:txBody>
      </p:sp>
      <p:pic>
        <p:nvPicPr>
          <p:cNvPr id="13" name="Рисунок 12" descr="C:\Users\Aigul Sadvakassova\Desktop\робототехника\Робототехника КУРС\окулык\media\image63.jpeg"/>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412776"/>
            <a:ext cx="5616624" cy="2952328"/>
          </a:xfrm>
          <a:prstGeom prst="rect">
            <a:avLst/>
          </a:prstGeom>
          <a:noFill/>
          <a:ln>
            <a:noFill/>
          </a:ln>
        </p:spPr>
      </p:pic>
      <p:sp>
        <p:nvSpPr>
          <p:cNvPr id="2" name="Прямоугольник 1"/>
          <p:cNvSpPr/>
          <p:nvPr/>
        </p:nvSpPr>
        <p:spPr>
          <a:xfrm>
            <a:off x="827584" y="4890047"/>
            <a:ext cx="7437512" cy="1791260"/>
          </a:xfrm>
          <a:prstGeom prst="rect">
            <a:avLst/>
          </a:prstGeom>
        </p:spPr>
        <p:txBody>
          <a:bodyPr wrap="square">
            <a:spAutoFit/>
          </a:bodyPr>
          <a:lstStyle/>
          <a:p>
            <a:pPr algn="just">
              <a:lnSpc>
                <a:spcPct val="115000"/>
              </a:lnSpc>
              <a:spcAft>
                <a:spcPts val="1000"/>
              </a:spcAft>
            </a:pP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Баптау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немесе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порттың</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аппаратты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саймандарын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анықтағаннан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кейін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бағдарламалық</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блоктар</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порттардың</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осы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көрсеткіштерін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әдеттегідей</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қолданатын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болады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Мысалы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сіздің</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жанасу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тетігіңіз</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4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портқа</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бапталған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EV3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бағдарламалық</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қамту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жанасу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анықтағаннан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кейін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жанасу</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тетігіне</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портты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тетіктеуші</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әрқашанда</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4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портқа</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қойылған</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 </a:t>
            </a:r>
            <a:r>
              <a:rPr lang="ru-RU" dirty="0" err="1">
                <a:solidFill>
                  <a:srgbClr val="000000"/>
                </a:solidFill>
                <a:latin typeface="Times New Roman" panose="02020603050405020304" pitchFamily="18" charset="0"/>
                <a:ea typeface="Times New Roman" panose="02020603050405020304" pitchFamily="18" charset="0"/>
                <a:cs typeface="Calibri" panose="020F0502020204030204" pitchFamily="34" charset="0"/>
              </a:rPr>
              <a:t>болады</a:t>
            </a:r>
            <a:r>
              <a:rPr lang="ru-RU" dirty="0">
                <a:solidFill>
                  <a:srgbClr val="000000"/>
                </a:solidFill>
                <a:latin typeface="Times New Roman" panose="02020603050405020304" pitchFamily="18" charset="0"/>
                <a:ea typeface="Times New Roman" panose="02020603050405020304" pitchFamily="18" charset="0"/>
                <a:cs typeface="Calibri" panose="020F0502020204030204" pitchFamily="34"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8879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4167</TotalTime>
  <Words>783</Words>
  <Application>Microsoft Office PowerPoint</Application>
  <PresentationFormat>Экран (4:3)</PresentationFormat>
  <Paragraphs>77</Paragraphs>
  <Slides>18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Symbol</vt:lpstr>
      <vt:lpstr>Tahoma</vt:lpstr>
      <vt:lpstr>Times New Roman</vt:lpstr>
      <vt:lpstr>Тема Office</vt:lpstr>
      <vt:lpstr>Education жинағы. Бағдарламалық блоктарды түзету. Порттармен танысу  </vt:lpstr>
      <vt:lpstr>Презентация PowerPoint</vt:lpstr>
      <vt:lpstr>БІРІЗДІ ӘРЕКЕТТЕР ШИНАЛАРЫ</vt:lpstr>
      <vt:lpstr>КОДТАР ҮЗІНДІЛЕРІ </vt:lpstr>
      <vt:lpstr>Презентация PowerPoint</vt:lpstr>
      <vt:lpstr>ӘРЕКЕТ РЕТТІЛІГІ БАҒДАРЛАМАЛЫҚ БЛОКТАРЫНЫҢ МӨЛШЕРІН ӨЗГЕРТУ </vt:lpstr>
      <vt:lpstr>ПАРАЛЛЕЛЬ РЕТТІЛІКТЕР </vt:lpstr>
      <vt:lpstr>Презентация PowerPoint</vt:lpstr>
      <vt:lpstr>Презентация PowerPoint</vt:lpstr>
      <vt:lpstr>Егер сіз өз роботыңызды өзгертсеңіз не болады? Сіз, өз моторларыңыздың бірін А портынан С портына ауыстырайын деп шештіңіз дейік. Егер, бағдарламалық блок портының тетіктеушісі «Портты таныстыру» бетбелгісіне сәйкес келмесе онда, EV3 бағдарламалық қамту, түзетудің қажеттігін көрсету үшін ескертпе белгі пайдаланады. </vt:lpstr>
      <vt:lpstr>ҚОЛ ЖЕТІМДІ МОДУЛЬДЕР</vt:lpstr>
      <vt:lpstr>Презентация PowerPoint</vt:lpstr>
      <vt:lpstr>Порттарды таңдау  ПОРТТЫ ТЕТІКТЕУШІ   Көптеген бағдарламалық блоктар үшін EV3 модулінде порттарды таңдау қажет (A, B, C, D, 1, 2, 3, және 4), осы блоктарды қолданатын. Порттарды тетіктеушілер осы блоктардың жоғары оң жақ бұрышында орналасқан.   МОТОРДЫҢ ПОРТТАРЫ   Осы суретте мотордың барлық блоктарындағы портты тетіктеуіштер көрсетілген. «Моторларды тәуелсіз басқару» блоктары бір–біріне ұқсас. </vt:lpstr>
      <vt:lpstr>Презентация PowerPoint</vt:lpstr>
      <vt:lpstr>Презентация PowerPoint</vt:lpstr>
      <vt:lpstr>Презентация PowerPoint</vt:lpstr>
      <vt:lpstr>Презентация PowerPoint</vt:lpstr>
      <vt:lpstr>Қолданылған әдебиеттер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482</cp:revision>
  <cp:lastPrinted>2020-01-29T03:16:21Z</cp:lastPrinted>
  <dcterms:created xsi:type="dcterms:W3CDTF">2015-06-01T09:04:29Z</dcterms:created>
  <dcterms:modified xsi:type="dcterms:W3CDTF">2021-11-10T18:08:58Z</dcterms:modified>
</cp:coreProperties>
</file>