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1"/>
  </p:sldMasterIdLst>
  <p:notesMasterIdLst>
    <p:notesMasterId r:id="rId21"/>
  </p:notesMasterIdLst>
  <p:handoutMasterIdLst>
    <p:handoutMasterId r:id="rId22"/>
  </p:handoutMasterIdLst>
  <p:sldIdLst>
    <p:sldId id="285" r:id="rId2"/>
    <p:sldId id="428" r:id="rId3"/>
    <p:sldId id="452" r:id="rId4"/>
    <p:sldId id="471" r:id="rId5"/>
    <p:sldId id="470" r:id="rId6"/>
    <p:sldId id="472" r:id="rId7"/>
    <p:sldId id="484" r:id="rId8"/>
    <p:sldId id="491" r:id="rId9"/>
    <p:sldId id="492" r:id="rId10"/>
    <p:sldId id="493" r:id="rId11"/>
    <p:sldId id="494" r:id="rId12"/>
    <p:sldId id="495" r:id="rId13"/>
    <p:sldId id="496" r:id="rId14"/>
    <p:sldId id="479" r:id="rId15"/>
    <p:sldId id="478" r:id="rId16"/>
    <p:sldId id="477" r:id="rId17"/>
    <p:sldId id="480" r:id="rId18"/>
    <p:sldId id="343" r:id="rId19"/>
    <p:sldId id="497"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9DA"/>
    <a:srgbClr val="B3C9E3"/>
    <a:srgbClr val="B6CB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94660"/>
  </p:normalViewPr>
  <p:slideViewPr>
    <p:cSldViewPr>
      <p:cViewPr varScale="1">
        <p:scale>
          <a:sx n="68" d="100"/>
          <a:sy n="68" d="100"/>
        </p:scale>
        <p:origin x="150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9EF45D-1217-4EF8-B7BC-924A8736F2A4}" type="datetimeFigureOut">
              <a:rPr lang="ru-RU" smtClean="0"/>
              <a:t>11.11.2021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23809D-346D-4A16-9164-735B4A850B57}" type="slidenum">
              <a:rPr lang="ru-RU" smtClean="0"/>
              <a:t>‹#›</a:t>
            </a:fld>
            <a:endParaRPr lang="ru-RU"/>
          </a:p>
        </p:txBody>
      </p:sp>
    </p:spTree>
    <p:extLst>
      <p:ext uri="{BB962C8B-B14F-4D97-AF65-F5344CB8AC3E}">
        <p14:creationId xmlns:p14="http://schemas.microsoft.com/office/powerpoint/2010/main" val="806070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2F29B08-BB41-4F37-8520-F2678139B252}" type="datetimeFigureOut">
              <a:rPr lang="ru-RU"/>
              <a:pPr>
                <a:defRPr/>
              </a:pPr>
              <a:t>11.11.2021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36C7349-8787-43CD-9C38-DE4D5F39D754}" type="slidenum">
              <a:rPr lang="ru-RU"/>
              <a:pPr>
                <a:defRPr/>
              </a:pPr>
              <a:t>‹#›</a:t>
            </a:fld>
            <a:endParaRPr lang="ru-RU" dirty="0"/>
          </a:p>
        </p:txBody>
      </p:sp>
    </p:spTree>
    <p:extLst>
      <p:ext uri="{BB962C8B-B14F-4D97-AF65-F5344CB8AC3E}">
        <p14:creationId xmlns:p14="http://schemas.microsoft.com/office/powerpoint/2010/main" val="4453457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36C7349-8787-43CD-9C38-DE4D5F39D754}" type="slidenum">
              <a:rPr lang="ru-RU" smtClean="0"/>
              <a:pPr>
                <a:defRPr/>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8" name="Нижний колонтитул 7"/>
          <p:cNvSpPr>
            <a:spLocks noGrp="1"/>
          </p:cNvSpPr>
          <p:nvPr>
            <p:ph type="ftr" sz="quarter" idx="11"/>
          </p:nvPr>
        </p:nvSpPr>
        <p:spPr/>
        <p:txBody>
          <a:bodyPr/>
          <a:lstStyle/>
          <a:p>
            <a:pPr>
              <a:defRPr/>
            </a:pPr>
            <a:endParaRPr lang="ru-RU" dirty="0"/>
          </a:p>
        </p:txBody>
      </p:sp>
      <p:sp>
        <p:nvSpPr>
          <p:cNvPr id="9" name="Номер слайда 8"/>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4" name="Нижний колонтитул 3"/>
          <p:cNvSpPr>
            <a:spLocks noGrp="1"/>
          </p:cNvSpPr>
          <p:nvPr>
            <p:ph type="ftr" sz="quarter" idx="11"/>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EAF8AF4-2B12-4E1B-861A-88495B163954}" type="datetimeFigureOut">
              <a:rPr lang="ru-RU" smtClean="0"/>
              <a:pPr>
                <a:defRPr/>
              </a:pPr>
              <a:t>11.11.2021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1512D4F-E5D5-4435-85AA-90CCC7E5F8A9}" type="slidenum">
              <a:rPr lang="ru-RU" smtClean="0"/>
              <a:pPr>
                <a:defRPr/>
              </a:pPr>
              <a:t>‹#›</a:t>
            </a:fld>
            <a:endParaRPr lang="ru-RU" dirty="0"/>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utmagazine.ru/uploads/content/%D1%80%D0%BE%D0%B1%D0%BE%D1%82%D0%BE%D1%82%D0%B5%D1%85%D0%BD%D0%B8%D1%87%D0%B5%D1%81%D0%BA%D0%B0%D1%8F_%D1%81%D0%B8%D1%81%D1%82%D0%B5%D0%BC%D0%B0_%D0%A0%D0%A41.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tmagazine.ru/uploads/content/%D0%BA%D0%BE%D1%81%D0%BC%D0%B8%D1%87%D0%B5%D1%81%D0%BA%D0%B8%D0%B9_%D1%80%D0%BE%D0%B1%D0%BE%D1%82_%D0%A0%D0%A41.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roboting.ru/uploads/posts/2015-04/1430290222_fest-bionic-ant-3-1427427595738.jpg" TargetMode="External"/><Relationship Id="rId2" Type="http://schemas.openxmlformats.org/officeDocument/2006/relationships/hyperlink" Target="http://roboting.ru/1758-robot-strekoza-kompanii-festo.html"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roboting.ru/uploads/posts/2015-04/1430290211_festo-bionic-ant-2-1427384593786.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roboting.ru/uploads/posts/2015-04/1430290297_festo-bionic-ant-1427384253570.p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roboting.ru/uploads/posts/2015-04/1430290233_butterfly1-1427383149465.jpg"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006842"/>
            <a:ext cx="7920880" cy="1332148"/>
          </a:xfrm>
          <a:effectLst>
            <a:outerShdw dist="20000" dir="5400000" rotWithShape="0">
              <a:srgbClr val="000000">
                <a:alpha val="37999"/>
              </a:srgbClr>
            </a:outerShdw>
          </a:effectLst>
        </p:spPr>
        <p:txBody>
          <a:bodyPr>
            <a:normAutofit fontScale="90000"/>
          </a:bodyPr>
          <a:lstStyle/>
          <a:p>
            <a:r>
              <a:rPr lang="kk-KZ" sz="3200" b="1" cap="all" dirty="0">
                <a:solidFill>
                  <a:schemeClr val="tx2"/>
                </a:solidFill>
                <a:latin typeface="Times New Roman" pitchFamily="18" charset="0"/>
                <a:cs typeface="Times New Roman" pitchFamily="18" charset="0"/>
              </a:rPr>
              <a:t>Соңғы үлгідегі биондық  роботтар</a:t>
            </a:r>
            <a:br>
              <a:rPr lang="kk-KZ" sz="3200" b="1" cap="all" dirty="0">
                <a:solidFill>
                  <a:schemeClr val="tx2"/>
                </a:solidFill>
                <a:latin typeface="Times New Roman" pitchFamily="18" charset="0"/>
                <a:cs typeface="Times New Roman" pitchFamily="18" charset="0"/>
              </a:rPr>
            </a:br>
            <a:r>
              <a:rPr lang="kk-KZ" sz="3200" b="1" cap="all" dirty="0">
                <a:solidFill>
                  <a:schemeClr val="tx2"/>
                </a:solidFill>
                <a:latin typeface="Times New Roman" pitchFamily="18" charset="0"/>
                <a:cs typeface="Times New Roman" pitchFamily="18" charset="0"/>
              </a:rPr>
              <a:t>LEGO®MINDSTORMS®EV3 Education жинағында Файлдарды ұйымдастыру.</a:t>
            </a:r>
            <a:br>
              <a:rPr lang="kk-KZ" sz="3200" b="1" cap="all" dirty="0">
                <a:solidFill>
                  <a:schemeClr val="tx2"/>
                </a:solidFill>
                <a:latin typeface="Times New Roman" pitchFamily="18" charset="0"/>
                <a:cs typeface="Times New Roman" pitchFamily="18" charset="0"/>
              </a:rPr>
            </a:br>
            <a:br>
              <a:rPr lang="ru-RU" sz="3200" b="1" cap="all" dirty="0">
                <a:solidFill>
                  <a:schemeClr val="tx2"/>
                </a:solidFill>
                <a:latin typeface="Times New Roman" pitchFamily="18" charset="0"/>
                <a:cs typeface="Times New Roman" pitchFamily="18" charset="0"/>
              </a:rPr>
            </a:br>
            <a:br>
              <a:rPr lang="ru-RU" sz="3200" b="1" cap="all" dirty="0">
                <a:solidFill>
                  <a:schemeClr val="tx2"/>
                </a:solidFill>
                <a:latin typeface="Times New Roman" pitchFamily="18" charset="0"/>
                <a:cs typeface="Times New Roman" pitchFamily="18" charset="0"/>
              </a:rPr>
            </a:br>
            <a:r>
              <a:rPr lang="kk-KZ" sz="1200" b="1" dirty="0">
                <a:latin typeface="Times New Roman" pitchFamily="18" charset="0"/>
                <a:cs typeface="Times New Roman" pitchFamily="18" charset="0"/>
              </a:rPr>
              <a:t>Гумилев атындағы</a:t>
            </a:r>
            <a:endParaRPr lang="en-US" sz="3200" b="1" cap="all" dirty="0">
              <a:solidFill>
                <a:schemeClr val="tx2"/>
              </a:solidFill>
              <a:latin typeface="Times New Roman" pitchFamily="18" charset="0"/>
              <a:cs typeface="Times New Roman" pitchFamily="18" charset="0"/>
            </a:endParaRPr>
          </a:p>
        </p:txBody>
      </p:sp>
      <p:sp>
        <p:nvSpPr>
          <p:cNvPr id="5" name="Прямоугольник 4"/>
          <p:cNvSpPr/>
          <p:nvPr/>
        </p:nvSpPr>
        <p:spPr>
          <a:xfrm>
            <a:off x="683568" y="332656"/>
            <a:ext cx="8136904" cy="369332"/>
          </a:xfrm>
          <a:prstGeom prst="rect">
            <a:avLst/>
          </a:prstGeom>
        </p:spPr>
        <p:txBody>
          <a:bodyPr wrap="square">
            <a:spAutoFit/>
          </a:bodyPr>
          <a:lstStyle/>
          <a:p>
            <a:pPr algn="ctr"/>
            <a:r>
              <a:rPr lang="kk-KZ" b="1" dirty="0">
                <a:latin typeface="Times New Roman" pitchFamily="18" charset="0"/>
                <a:cs typeface="Times New Roman" pitchFamily="18" charset="0"/>
              </a:rPr>
              <a:t>Л.Н. Гумилев атындағы Еуразия ұлттық университеті</a:t>
            </a:r>
            <a:endParaRPr lang="ru-RU" dirty="0">
              <a:latin typeface="Times New Roman" pitchFamily="18" charset="0"/>
              <a:cs typeface="Times New Roman" pitchFamily="18" charset="0"/>
            </a:endParaRPr>
          </a:p>
        </p:txBody>
      </p:sp>
      <p:pic>
        <p:nvPicPr>
          <p:cNvPr id="6" name="Рисунок 5"/>
          <p:cNvPicPr/>
          <p:nvPr/>
        </p:nvPicPr>
        <p:blipFill>
          <a:blip r:embed="rId3" cstate="print"/>
          <a:srcRect/>
          <a:stretch>
            <a:fillRect/>
          </a:stretch>
        </p:blipFill>
        <p:spPr bwMode="auto">
          <a:xfrm>
            <a:off x="3973261" y="3653893"/>
            <a:ext cx="1557518" cy="1224136"/>
          </a:xfrm>
          <a:prstGeom prst="rect">
            <a:avLst/>
          </a:prstGeom>
          <a:noFill/>
          <a:ln w="9525">
            <a:noFill/>
            <a:miter lim="800000"/>
            <a:headEnd/>
            <a:tailEnd/>
          </a:ln>
        </p:spPr>
      </p:pic>
      <p:sp>
        <p:nvSpPr>
          <p:cNvPr id="8" name="Прямоугольник 7">
            <a:extLst>
              <a:ext uri="{FF2B5EF4-FFF2-40B4-BE49-F238E27FC236}">
                <a16:creationId xmlns:a16="http://schemas.microsoft.com/office/drawing/2014/main" id="{99827A0E-4B7C-4650-9B53-AD0D5C96A689}"/>
              </a:ext>
            </a:extLst>
          </p:cNvPr>
          <p:cNvSpPr>
            <a:spLocks noChangeArrowheads="1"/>
          </p:cNvSpPr>
          <p:nvPr/>
        </p:nvSpPr>
        <p:spPr bwMode="auto">
          <a:xfrm>
            <a:off x="2463006" y="5195135"/>
            <a:ext cx="42179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altLang="kk-KZ" dirty="0">
                <a:solidFill>
                  <a:srgbClr val="242424"/>
                </a:solidFill>
                <a:latin typeface="Tahoma" panose="020B0604030504040204" pitchFamily="34" charset="0"/>
                <a:cs typeface="Calibri" panose="020F0502020204030204" pitchFamily="34" charset="0"/>
              </a:rPr>
              <a:t>Лектор: Информатика </a:t>
            </a:r>
            <a:r>
              <a:rPr lang="ru-RU" altLang="kk-KZ" dirty="0" err="1">
                <a:solidFill>
                  <a:srgbClr val="242424"/>
                </a:solidFill>
                <a:latin typeface="Tahoma" panose="020B0604030504040204" pitchFamily="34" charset="0"/>
                <a:cs typeface="Calibri" panose="020F0502020204030204" pitchFamily="34" charset="0"/>
              </a:rPr>
              <a:t>кафедрасының</a:t>
            </a:r>
            <a:r>
              <a:rPr lang="ru-RU" altLang="kk-KZ" dirty="0">
                <a:solidFill>
                  <a:srgbClr val="242424"/>
                </a:solidFill>
                <a:latin typeface="Tahoma" panose="020B0604030504040204" pitchFamily="34" charset="0"/>
                <a:cs typeface="Calibri" panose="020F0502020204030204" pitchFamily="34" charset="0"/>
              </a:rPr>
              <a:t> </a:t>
            </a:r>
            <a:r>
              <a:rPr lang="ru-RU" altLang="kk-KZ" dirty="0" err="1">
                <a:solidFill>
                  <a:srgbClr val="242424"/>
                </a:solidFill>
                <a:latin typeface="Tahoma" panose="020B0604030504040204" pitchFamily="34" charset="0"/>
                <a:cs typeface="Calibri" panose="020F0502020204030204" pitchFamily="34" charset="0"/>
              </a:rPr>
              <a:t>доценті</a:t>
            </a:r>
            <a:r>
              <a:rPr lang="ru-RU" altLang="kk-KZ" dirty="0">
                <a:solidFill>
                  <a:srgbClr val="242424"/>
                </a:solidFill>
                <a:latin typeface="Tahoma" panose="020B0604030504040204" pitchFamily="34" charset="0"/>
                <a:cs typeface="Calibri" panose="020F0502020204030204" pitchFamily="34" charset="0"/>
              </a:rPr>
              <a:t>, </a:t>
            </a:r>
            <a:r>
              <a:rPr lang="en-US" altLang="kk-KZ" dirty="0">
                <a:solidFill>
                  <a:srgbClr val="242424"/>
                </a:solidFill>
                <a:latin typeface="Tahoma" panose="020B0604030504040204" pitchFamily="34" charset="0"/>
                <a:cs typeface="Calibri" panose="020F0502020204030204" pitchFamily="34" charset="0"/>
              </a:rPr>
              <a:t>PhD </a:t>
            </a:r>
            <a:r>
              <a:rPr lang="ru-RU" altLang="kk-KZ" dirty="0">
                <a:solidFill>
                  <a:srgbClr val="242424"/>
                </a:solidFill>
                <a:latin typeface="Tahoma" panose="020B0604030504040204" pitchFamily="34" charset="0"/>
                <a:cs typeface="Calibri" panose="020F0502020204030204" pitchFamily="34" charset="0"/>
              </a:rPr>
              <a:t>Карелхан Н. </a:t>
            </a:r>
            <a:endParaRPr lang="ru-RU" altLang="kk-K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rmAutofit/>
          </a:bodyPr>
          <a:lstStyle/>
          <a:p>
            <a:r>
              <a:rPr lang="kk-KZ" sz="2800" b="1" dirty="0"/>
              <a:t>Роботты өндірушілер және РФ роботтар.  Роботтың негізгі үлгісін құрастыру.</a:t>
            </a:r>
            <a:endParaRPr lang="ru-RU" sz="2800" dirty="0"/>
          </a:p>
        </p:txBody>
      </p:sp>
      <p:sp>
        <p:nvSpPr>
          <p:cNvPr id="3" name="Объект 2"/>
          <p:cNvSpPr>
            <a:spLocks noGrp="1"/>
          </p:cNvSpPr>
          <p:nvPr>
            <p:ph idx="1"/>
          </p:nvPr>
        </p:nvSpPr>
        <p:spPr>
          <a:xfrm>
            <a:off x="457200" y="1916832"/>
            <a:ext cx="8229600" cy="4209331"/>
          </a:xfrm>
        </p:spPr>
        <p:txBody>
          <a:bodyPr>
            <a:normAutofit fontScale="55000" lnSpcReduction="20000"/>
          </a:bodyPr>
          <a:lstStyle/>
          <a:p>
            <a:r>
              <a:rPr lang="kk-KZ" dirty="0"/>
              <a:t>Ресей Федерациясының мемлекеттік ғылыми орталығы Федералдық мемлекеттік автономиялық ғылыми институтының « Орталық ғылыми-зерттеу және роботты техника мен техникалық техникалық кибернетикалы эксперименттік жобалау институты»  - Санкт-Петербург қаласында 1968 жылы құрылған. Негізгі бағыттары - мехатроника, ұялы робот жүйелер, ғарыштық кибернетика, теңіз, әуе және жер үсті роботтар мен экстримальді жұмыс істеу үшін арналғаниманипуляторлар.</a:t>
            </a:r>
            <a:endParaRPr lang="ru-RU" dirty="0"/>
          </a:p>
          <a:p>
            <a:r>
              <a:rPr lang="kk-KZ" dirty="0"/>
              <a:t>ЗАО «Н.Э. Бауман атындағы МГТУ Жоғары деңгейіндегі машина технологиялар орталығы» Мәскеу – өнімдері:  жауынгерлік роботтар, барлаушылар, жер жауынгер роботтар, сапқа тұратын роботтар. 2012 жылы  таза пайда 1,95 млн рубльден 5,35 млн рубльге дейін өсті. </a:t>
            </a:r>
            <a:endParaRPr lang="ru-RU" dirty="0"/>
          </a:p>
          <a:p>
            <a:r>
              <a:rPr lang="kk-KZ" dirty="0"/>
              <a:t>ОАО «НИКИМТ-Атомқұрылыс» - басты «Росатома» материалдық ғылыми ұйымы Мәскеуде орналасқан, мобильді роботтар мен басқару жүйесін  шығарады.. 2012 жылы ОАО «НИКИМТ - Атомқұрылыс»-тың таза шығыны 2,4 есе аз өткен жылдың аналиткалық кезеңіңд 311,83 млн. руб.-дан 749,30 млн. руб. өсті.</a:t>
            </a:r>
            <a:endParaRPr lang="ru-RU" dirty="0"/>
          </a:p>
          <a:p>
            <a:r>
              <a:rPr lang="kk-KZ" dirty="0"/>
              <a:t>НИИ ғылыми жүиесі  РАН Мәскеу - көлік роботтарды, компьютерлер мен бағдарламалық қамтамасыз ету өндірісі үшін робот жабдық өндіреді.</a:t>
            </a:r>
            <a:endParaRPr lang="ru-RU" dirty="0"/>
          </a:p>
          <a:p>
            <a:endParaRPr lang="ru-RU" dirty="0"/>
          </a:p>
        </p:txBody>
      </p:sp>
    </p:spTree>
    <p:extLst>
      <p:ext uri="{BB962C8B-B14F-4D97-AF65-F5344CB8AC3E}">
        <p14:creationId xmlns:p14="http://schemas.microsoft.com/office/powerpoint/2010/main" val="537039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370386"/>
          </a:xfrm>
        </p:spPr>
        <p:txBody>
          <a:bodyPr>
            <a:noAutofit/>
          </a:bodyPr>
          <a:lstStyle/>
          <a:p>
            <a:pPr algn="just"/>
            <a:r>
              <a:rPr lang="kk-KZ" sz="2400" dirty="0"/>
              <a:t>НПО «Андроидты техника» – бас штабы Мәскеуде орналасқан, 2005 жылы құрылған салыстырмалы жас компания. Робот андроид, әскери робот- аватарлар өндірумен айналысады, биыл робот-аватарлар тексеріске шығарылатын болады. Бұл ғарыштық барлау қатысуға радио жүйесін SAR-400 пайдаланады. Робот адам өміріне қауіпті жағдайларда қызмет көрсету мен шұғыл жұмыстарды орындауға болады. Жылдық сауда айналымы  мен кірістері жұртшылыққа жарияланбайды. </a:t>
            </a:r>
            <a:endParaRPr lang="ru-RU" sz="2400" dirty="0"/>
          </a:p>
        </p:txBody>
      </p:sp>
      <p:pic>
        <p:nvPicPr>
          <p:cNvPr id="4" name="Рисунок 3" descr="http://utmagazine.ru/uploads/content/%D1%80%D0%BE%D0%B1%D0%BE%D1%82%D0%BE%D1%82%D0%B5%D1%85%D0%BD%D0%B8%D1%87%D0%B5%D1%81%D0%BA%D0%B0%D1%8F_%D1%81%D0%B8%D1%81%D1%82%D0%B5%D0%BC%D0%B0_%D0%A0%D0%A41.JPG">
            <a:hlinkClick r:id="rId2"/>
          </p:cNvPr>
          <p:cNvPicPr/>
          <p:nvPr/>
        </p:nvPicPr>
        <p:blipFill>
          <a:blip r:embed="rId3" cstate="print"/>
          <a:srcRect/>
          <a:stretch>
            <a:fillRect/>
          </a:stretch>
        </p:blipFill>
        <p:spPr bwMode="auto">
          <a:xfrm>
            <a:off x="2267744" y="4005064"/>
            <a:ext cx="6048672" cy="2664296"/>
          </a:xfrm>
          <a:prstGeom prst="rect">
            <a:avLst/>
          </a:prstGeom>
          <a:noFill/>
          <a:ln w="9525">
            <a:noFill/>
            <a:miter lim="800000"/>
            <a:headEnd/>
            <a:tailEnd/>
          </a:ln>
        </p:spPr>
      </p:pic>
    </p:spTree>
    <p:extLst>
      <p:ext uri="{BB962C8B-B14F-4D97-AF65-F5344CB8AC3E}">
        <p14:creationId xmlns:p14="http://schemas.microsoft.com/office/powerpoint/2010/main" val="2913611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74242"/>
          </a:xfrm>
        </p:spPr>
        <p:txBody>
          <a:bodyPr>
            <a:noAutofit/>
          </a:bodyPr>
          <a:lstStyle/>
          <a:p>
            <a:pPr algn="just"/>
            <a:r>
              <a:rPr lang="kk-KZ" sz="2000" dirty="0"/>
              <a:t>ФГУП ЦНИИ маш  Королев қ., негізін салушы «Роскосмос». Команда ғарыш антропоморфты робот SAR-400 институты құрылды. 2015 жылы   «Алмасу»жобасы жоспарланған, нәтижесінде айды және басқа планета бетіндегі технологиялық ақпарат алмасу және басқару роботтар құрылатын болды.2013 жылдың соңында  ОАО НПО "ЦНИИМАШ" табысы 1,7 млрд рубль дейін өсті.</a:t>
            </a:r>
            <a:br>
              <a:rPr lang="ru-RU" sz="2000" dirty="0"/>
            </a:br>
            <a:endParaRPr lang="ru-RU" sz="2000" dirty="0"/>
          </a:p>
        </p:txBody>
      </p:sp>
      <p:pic>
        <p:nvPicPr>
          <p:cNvPr id="4" name="Рисунок 3" descr="http://utmagazine.ru/uploads/content/%D0%BA%D0%BE%D1%81%D0%BC%D0%B8%D1%87%D0%B5%D1%81%D0%BA%D0%B8%D0%B9_%D1%80%D0%BE%D0%B1%D0%BE%D1%82_%D0%A0%D0%A41.jpg">
            <a:hlinkClick r:id="rId2"/>
          </p:cNvPr>
          <p:cNvPicPr/>
          <p:nvPr/>
        </p:nvPicPr>
        <p:blipFill>
          <a:blip r:embed="rId3" cstate="print"/>
          <a:srcRect/>
          <a:stretch>
            <a:fillRect/>
          </a:stretch>
        </p:blipFill>
        <p:spPr bwMode="auto">
          <a:xfrm>
            <a:off x="2339752" y="2852936"/>
            <a:ext cx="4322216" cy="3308573"/>
          </a:xfrm>
          <a:prstGeom prst="rect">
            <a:avLst/>
          </a:prstGeom>
          <a:noFill/>
          <a:ln w="9525">
            <a:noFill/>
            <a:miter lim="800000"/>
            <a:headEnd/>
            <a:tailEnd/>
          </a:ln>
        </p:spPr>
      </p:pic>
    </p:spTree>
    <p:extLst>
      <p:ext uri="{BB962C8B-B14F-4D97-AF65-F5344CB8AC3E}">
        <p14:creationId xmlns:p14="http://schemas.microsoft.com/office/powerpoint/2010/main" val="3277040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normAutofit fontScale="40000" lnSpcReduction="20000"/>
          </a:bodyPr>
          <a:lstStyle/>
          <a:p>
            <a:r>
              <a:rPr lang="kk-KZ" dirty="0">
                <a:latin typeface="Times New Roman" panose="02020603050405020304" pitchFamily="18" charset="0"/>
                <a:cs typeface="Times New Roman" panose="02020603050405020304" pitchFamily="18" charset="0"/>
              </a:rPr>
              <a:t>ОАО «ЦНИИТОЧМАШ» Ростех мемлекеттік корпорациясы, Мәскеу облысы, Климовск. 1944 жылы құрылған. Бұл оператордың бақылауында перспективалық зерттеулер -антропоморфтық жауынгерлік робот қорымен бірлесе отырып, ең перспективалы даярланымдарды бірі. Робот қолын пайдаланып тапанша атып, квадроциклда жүреді. Компания қару-жарақ пен әскери техниканың әуе және жер тасымалдаушылардың робот қадағалау және бұрыштама құрылғыларды қоса алғанда, әскерлерилердің әр түрлі қару-жарағы мен әскери техниканың ең күрделі түрлерін шығарады.</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СПКБ ПА Ковров қаласында орналасқан,  отбаслық өндіріске "Ваган" мобильді робот- балық жерде жүргіш робот конструкциясын жасады, жеңіл кластағы роботтар - барлаушылар мен саперді жасады.  «СКБ ПА» 2012 жылда сатылымнан 82,19 млн. руб. пайда тапты. </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МИРЭА (Радиотехника, электроника және автоматика Маскеу Мемлекеттік Техникалық Университет)– роботты техникалық ауа, жер мен суасты қайықтарында интеллектуалды шаңсорғыш , борттық  басқару жүйесі үшін негізделген, интернет ақылдыарқылы қашықтан басқару манипуляция мини роботты жасап шығарды.</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«Технологиялар ғылыми-зерттеу институты (ТҒЗИ) Прогресс» Ижевск, ол орыс армиясының соңғы робототехникалық кешен «платформасы-М» дамытуға тиесілі. Қашықтан басқару Бұл бронды робот, гранатомет және пулемет, шолып байқау және қорғау үшін пайдаланылатын қарсыласы, байланыста жоқ күресіп жатыр. Стационарлық және қозғалмалы нысананы жоюға қабілетті. Бірінші өндірістік үлгілер өзінде орыс Қарулы Күштерінің келді.</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Ижевск радио зауыты -  роботты техникалық жүйелерді мамандандырады, мысалы, роботты техникалық жүйе  MRK-002-BG-57, стационарлық жойып және қозғалыстағы нысаналарды, өрт қолдау және барлау роботты техникалық кешен саперлік қамтамасыз етіп, MRK-BT-1 кешені қадағаланады, 1 км қашықтықта басқарылады.</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А.Ю. Ишлинский атындағы Механика институты  АН Мәскеу - ұялы роботтарды айналысады: бірнеше түрі — қадамдайтын, кез келген көлбеу бетінің бойымен жылжыту үшін  - дөңгелекті немесе құбыр ішінде қозғалатын роботтар, миниатюрлі, мобильді,өндірістік роботтар.</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НИИ Мәскеуде – қашықтан басқару, бір құтқарушылардың және агрессиялық орталарда жұмыс істеуге саперлік бар, бірегей мульти-робот мини тиегіштің құрылғылы МКСМ 800А-СДУ роботын құрды. Ядердік, биологиялық және химиялық барлау жүргізуде.</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 СМП Роботикс компаниясы – Зеленоград қаласы,  құрылатын және іске қосылды патруль робот – «Трал Патруль 3.1»жасады. Ол үлкен аудандары қорғайды және онда  қозғалатын заттарды  анықтайды.</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652002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 y="1556792"/>
            <a:ext cx="8229600" cy="1143000"/>
          </a:xfrm>
        </p:spPr>
        <p:txBody>
          <a:bodyPr>
            <a:normAutofit/>
          </a:bodyPr>
          <a:lstStyle/>
          <a:p>
            <a:r>
              <a:rPr lang="kk-KZ" sz="1600" b="1" dirty="0"/>
              <a:t>БАҒДАРЛАМАЛАУ АЙМАҒЫНЫҢ САЙМАНДАР ҚҰРАЛЫ</a:t>
            </a:r>
            <a:br>
              <a:rPr lang="ru-RU" dirty="0"/>
            </a:br>
            <a:endParaRPr lang="ru-RU" dirty="0"/>
          </a:p>
        </p:txBody>
      </p:sp>
      <p:pic>
        <p:nvPicPr>
          <p:cNvPr id="4" name="Объект 3" descr="C:\Users\Aigul Sadvakassova\Desktop\робототехника\Робототехника КУРС\окулык\media\image10.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2420888"/>
            <a:ext cx="6840760" cy="2448272"/>
          </a:xfrm>
          <a:prstGeom prst="rect">
            <a:avLst/>
          </a:prstGeom>
          <a:noFill/>
          <a:ln>
            <a:noFill/>
          </a:ln>
        </p:spPr>
      </p:pic>
      <p:sp>
        <p:nvSpPr>
          <p:cNvPr id="5" name="TextBox 4">
            <a:extLst>
              <a:ext uri="{FF2B5EF4-FFF2-40B4-BE49-F238E27FC236}">
                <a16:creationId xmlns:a16="http://schemas.microsoft.com/office/drawing/2014/main" id="{8EDE403E-6D4C-4F18-A85D-11456C02B7B0}"/>
              </a:ext>
            </a:extLst>
          </p:cNvPr>
          <p:cNvSpPr txBox="1"/>
          <p:nvPr/>
        </p:nvSpPr>
        <p:spPr>
          <a:xfrm>
            <a:off x="1115616" y="519063"/>
            <a:ext cx="7571184" cy="707886"/>
          </a:xfrm>
          <a:prstGeom prst="rect">
            <a:avLst/>
          </a:prstGeom>
          <a:noFill/>
        </p:spPr>
        <p:txBody>
          <a:bodyPr wrap="square">
            <a:spAutoFit/>
          </a:bodyPr>
          <a:lstStyle/>
          <a:p>
            <a:r>
              <a:rPr lang="kk-KZ" sz="2000" b="1" cap="all" dirty="0">
                <a:solidFill>
                  <a:schemeClr val="tx2"/>
                </a:solidFill>
                <a:latin typeface="Times New Roman" pitchFamily="18" charset="0"/>
                <a:cs typeface="Times New Roman" pitchFamily="18" charset="0"/>
              </a:rPr>
              <a:t>LEGO®MINDSTORMS®EV3 Education жинағында Файлдарды ұйымдастыру.</a:t>
            </a:r>
            <a:endParaRPr lang="kk-KZ" sz="2000" dirty="0"/>
          </a:p>
        </p:txBody>
      </p:sp>
    </p:spTree>
    <p:extLst>
      <p:ext uri="{BB962C8B-B14F-4D97-AF65-F5344CB8AC3E}">
        <p14:creationId xmlns:p14="http://schemas.microsoft.com/office/powerpoint/2010/main" val="4172870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124744"/>
            <a:ext cx="8229600" cy="4525963"/>
          </a:xfrm>
        </p:spPr>
        <p:txBody>
          <a:bodyPr>
            <a:normAutofit lnSpcReduction="10000"/>
          </a:bodyPr>
          <a:lstStyle/>
          <a:p>
            <a:pPr marL="0" indent="0">
              <a:buNone/>
            </a:pPr>
            <a:r>
              <a:rPr lang="kk-KZ" dirty="0"/>
              <a:t>Мысалы, сіз робот-итті құрастырдыңыз. Сіз «Ит» жобасын құрасыз және осы жоба аясында, дәл осы роботқа арнайы дыбыстық файлдар, суреттер және көптеген бағдарламаларға ие бола аласыз. Егер кейін сіз, түстерді сұрыптаушы құрағыңыз келсе онда сіз, «Түстерді сұрыптаушы» жобасын осы роботқа қатысы бар барлық бағдарламалар, суреттер және дыбыстық файлдармен құрар едіңіз.</a:t>
            </a:r>
            <a:endParaRPr lang="ru-RU" dirty="0"/>
          </a:p>
          <a:p>
            <a:endParaRPr lang="ru-RU" dirty="0"/>
          </a:p>
        </p:txBody>
      </p:sp>
    </p:spTree>
    <p:extLst>
      <p:ext uri="{BB962C8B-B14F-4D97-AF65-F5344CB8AC3E}">
        <p14:creationId xmlns:p14="http://schemas.microsoft.com/office/powerpoint/2010/main" val="3847171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2924944"/>
            <a:ext cx="5328592" cy="3446215"/>
          </a:xfrm>
        </p:spPr>
        <p:txBody>
          <a:bodyPr>
            <a:normAutofit fontScale="92500" lnSpcReduction="10000"/>
          </a:bodyPr>
          <a:lstStyle/>
          <a:p>
            <a:pPr marL="0" indent="0">
              <a:buNone/>
            </a:pPr>
            <a:r>
              <a:rPr lang="kk-KZ" dirty="0"/>
              <a:t>EV3 модулінің бағдарламалық қамтамасыз етуі Лоббида ашылады. Бағдарламалық ортаға ену үшін, бар жобаны ашу үшін «Жобаны ашуды» шертіңіз. Жаңа жоба ашу үшін, «Жаңа жобаны» шертуге болады.</a:t>
            </a:r>
            <a:endParaRPr lang="ru-RU" dirty="0"/>
          </a:p>
          <a:p>
            <a:endParaRPr lang="ru-RU" dirty="0"/>
          </a:p>
        </p:txBody>
      </p:sp>
      <p:pic>
        <p:nvPicPr>
          <p:cNvPr id="4" name="Рисунок 3" descr="C:\Users\Aigul Sadvakassova\Desktop\робототехника\Робототехника КУРС\окулык\media\image3.jpeg"/>
          <p:cNvPicPr/>
          <p:nvPr/>
        </p:nvPicPr>
        <p:blipFill>
          <a:blip r:embed="rId2">
            <a:extLst>
              <a:ext uri="{28A0092B-C50C-407E-A947-70E740481C1C}">
                <a14:useLocalDpi xmlns:a14="http://schemas.microsoft.com/office/drawing/2010/main" val="0"/>
              </a:ext>
            </a:extLst>
          </a:blip>
          <a:srcRect/>
          <a:stretch>
            <a:fillRect/>
          </a:stretch>
        </p:blipFill>
        <p:spPr bwMode="auto">
          <a:xfrm>
            <a:off x="971600" y="692696"/>
            <a:ext cx="4136567" cy="1800200"/>
          </a:xfrm>
          <a:prstGeom prst="rect">
            <a:avLst/>
          </a:prstGeom>
          <a:noFill/>
          <a:ln>
            <a:noFill/>
          </a:ln>
        </p:spPr>
      </p:pic>
      <p:graphicFrame>
        <p:nvGraphicFramePr>
          <p:cNvPr id="6" name="Таблица 5"/>
          <p:cNvGraphicFramePr>
            <a:graphicFrameLocks noGrp="1"/>
          </p:cNvGraphicFramePr>
          <p:nvPr>
            <p:extLst>
              <p:ext uri="{D42A27DB-BD31-4B8C-83A1-F6EECF244321}">
                <p14:modId xmlns:p14="http://schemas.microsoft.com/office/powerpoint/2010/main" val="949135031"/>
              </p:ext>
            </p:extLst>
          </p:nvPr>
        </p:nvGraphicFramePr>
        <p:xfrm>
          <a:off x="6299874" y="836710"/>
          <a:ext cx="2016542" cy="5112569"/>
        </p:xfrm>
        <a:graphic>
          <a:graphicData uri="http://schemas.openxmlformats.org/drawingml/2006/table">
            <a:tbl>
              <a:tblPr firstRow="1" firstCol="1" bandRow="1">
                <a:tableStyleId>{5C22544A-7EE6-4342-B048-85BDC9FD1C3A}</a:tableStyleId>
              </a:tblPr>
              <a:tblGrid>
                <a:gridCol w="277023">
                  <a:extLst>
                    <a:ext uri="{9D8B030D-6E8A-4147-A177-3AD203B41FA5}">
                      <a16:colId xmlns:a16="http://schemas.microsoft.com/office/drawing/2014/main" val="1037645607"/>
                    </a:ext>
                  </a:extLst>
                </a:gridCol>
                <a:gridCol w="1739519">
                  <a:extLst>
                    <a:ext uri="{9D8B030D-6E8A-4147-A177-3AD203B41FA5}">
                      <a16:colId xmlns:a16="http://schemas.microsoft.com/office/drawing/2014/main" val="83136078"/>
                    </a:ext>
                  </a:extLst>
                </a:gridCol>
              </a:tblGrid>
              <a:tr h="733127">
                <a:tc>
                  <a:txBody>
                    <a:bodyPr/>
                    <a:lstStyle/>
                    <a:p>
                      <a:pPr>
                        <a:lnSpc>
                          <a:spcPct val="115000"/>
                        </a:lnSpc>
                        <a:spcAft>
                          <a:spcPts val="1000"/>
                        </a:spcAft>
                      </a:pP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15000"/>
                        </a:lnSpc>
                        <a:spcAft>
                          <a:spcPts val="1000"/>
                        </a:spcAft>
                      </a:pPr>
                      <a:r>
                        <a:rPr lang="kk-KZ" sz="1050" u="none" strike="noStrike" spc="0">
                          <a:effectLst/>
                        </a:rPr>
                        <a:t>Лобби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tc>
                <a:extLst>
                  <a:ext uri="{0D108BD9-81ED-4DB2-BD59-A6C34878D82A}">
                    <a16:rowId xmlns:a16="http://schemas.microsoft.com/office/drawing/2014/main" val="1313757672"/>
                  </a:ext>
                </a:extLst>
              </a:tr>
              <a:tr h="391260">
                <a:tc>
                  <a:txBody>
                    <a:bodyPr/>
                    <a:lstStyle/>
                    <a:p>
                      <a:pPr>
                        <a:lnSpc>
                          <a:spcPct val="115000"/>
                        </a:lnSpc>
                        <a:spcAft>
                          <a:spcPts val="100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tc>
                <a:tc>
                  <a:txBody>
                    <a:bodyPr/>
                    <a:lstStyle/>
                    <a:p>
                      <a:pPr>
                        <a:lnSpc>
                          <a:spcPct val="115000"/>
                        </a:lnSpc>
                        <a:spcAft>
                          <a:spcPts val="100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tc>
                <a:extLst>
                  <a:ext uri="{0D108BD9-81ED-4DB2-BD59-A6C34878D82A}">
                    <a16:rowId xmlns:a16="http://schemas.microsoft.com/office/drawing/2014/main" val="409217791"/>
                  </a:ext>
                </a:extLst>
              </a:tr>
              <a:tr h="453140">
                <a:tc>
                  <a:txBody>
                    <a:bodyPr/>
                    <a:lstStyle/>
                    <a:p>
                      <a:pPr>
                        <a:lnSpc>
                          <a:spcPct val="115000"/>
                        </a:lnSpc>
                        <a:spcAft>
                          <a:spcPts val="1000"/>
                        </a:spcAft>
                      </a:pP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15000"/>
                        </a:lnSpc>
                        <a:spcAft>
                          <a:spcPts val="1000"/>
                        </a:spcAft>
                      </a:pPr>
                      <a:r>
                        <a:rPr lang="kk-KZ" sz="1050" u="none" strike="noStrike" spc="0">
                          <a:effectLst/>
                        </a:rPr>
                        <a:t>Жоба бетбелгісі</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tc>
                <a:extLst>
                  <a:ext uri="{0D108BD9-81ED-4DB2-BD59-A6C34878D82A}">
                    <a16:rowId xmlns:a16="http://schemas.microsoft.com/office/drawing/2014/main" val="1796738546"/>
                  </a:ext>
                </a:extLst>
              </a:tr>
              <a:tr h="391260">
                <a:tc>
                  <a:txBody>
                    <a:bodyPr/>
                    <a:lstStyle/>
                    <a:p>
                      <a:pPr>
                        <a:lnSpc>
                          <a:spcPct val="115000"/>
                        </a:lnSpc>
                        <a:spcAft>
                          <a:spcPts val="100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tc>
                <a:tc>
                  <a:txBody>
                    <a:bodyPr/>
                    <a:lstStyle/>
                    <a:p>
                      <a:pPr>
                        <a:lnSpc>
                          <a:spcPct val="115000"/>
                        </a:lnSpc>
                        <a:spcAft>
                          <a:spcPts val="100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tc>
                <a:extLst>
                  <a:ext uri="{0D108BD9-81ED-4DB2-BD59-A6C34878D82A}">
                    <a16:rowId xmlns:a16="http://schemas.microsoft.com/office/drawing/2014/main" val="1056704878"/>
                  </a:ext>
                </a:extLst>
              </a:tr>
              <a:tr h="433972">
                <a:tc>
                  <a:txBody>
                    <a:bodyPr/>
                    <a:lstStyle/>
                    <a:p>
                      <a:pPr>
                        <a:lnSpc>
                          <a:spcPct val="115000"/>
                        </a:lnSpc>
                        <a:spcAft>
                          <a:spcPts val="1000"/>
                        </a:spcAft>
                      </a:pP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15000"/>
                        </a:lnSpc>
                        <a:spcAft>
                          <a:spcPts val="1000"/>
                        </a:spcAft>
                      </a:pPr>
                      <a:r>
                        <a:rPr lang="kk-KZ" sz="1050" u="none" strike="noStrike" spc="0">
                          <a:effectLst/>
                        </a:rPr>
                        <a:t>Жобаны қосу</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tc>
                <a:extLst>
                  <a:ext uri="{0D108BD9-81ED-4DB2-BD59-A6C34878D82A}">
                    <a16:rowId xmlns:a16="http://schemas.microsoft.com/office/drawing/2014/main" val="135384828"/>
                  </a:ext>
                </a:extLst>
              </a:tr>
              <a:tr h="391260">
                <a:tc>
                  <a:txBody>
                    <a:bodyPr/>
                    <a:lstStyle/>
                    <a:p>
                      <a:pPr>
                        <a:lnSpc>
                          <a:spcPct val="115000"/>
                        </a:lnSpc>
                        <a:spcAft>
                          <a:spcPts val="100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tc>
                <a:tc>
                  <a:txBody>
                    <a:bodyPr/>
                    <a:lstStyle/>
                    <a:p>
                      <a:pPr>
                        <a:lnSpc>
                          <a:spcPct val="115000"/>
                        </a:lnSpc>
                        <a:spcAft>
                          <a:spcPts val="100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tc>
                <a:extLst>
                  <a:ext uri="{0D108BD9-81ED-4DB2-BD59-A6C34878D82A}">
                    <a16:rowId xmlns:a16="http://schemas.microsoft.com/office/drawing/2014/main" val="1909783350"/>
                  </a:ext>
                </a:extLst>
              </a:tr>
              <a:tr h="551029">
                <a:tc>
                  <a:txBody>
                    <a:bodyPr/>
                    <a:lstStyle/>
                    <a:p>
                      <a:pPr>
                        <a:lnSpc>
                          <a:spcPct val="115000"/>
                        </a:lnSpc>
                        <a:spcAft>
                          <a:spcPts val="1000"/>
                        </a:spcAft>
                      </a:pP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15000"/>
                        </a:lnSpc>
                        <a:spcAft>
                          <a:spcPts val="1000"/>
                        </a:spcAft>
                      </a:pPr>
                      <a:r>
                        <a:rPr lang="kk-KZ" sz="1050" u="none" strike="noStrike" spc="0">
                          <a:effectLst/>
                        </a:rPr>
                        <a:t>Бағдарлама бетбелгісі</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tc>
                <a:extLst>
                  <a:ext uri="{0D108BD9-81ED-4DB2-BD59-A6C34878D82A}">
                    <a16:rowId xmlns:a16="http://schemas.microsoft.com/office/drawing/2014/main" val="3417087182"/>
                  </a:ext>
                </a:extLst>
              </a:tr>
              <a:tr h="391260">
                <a:tc>
                  <a:txBody>
                    <a:bodyPr/>
                    <a:lstStyle/>
                    <a:p>
                      <a:pPr>
                        <a:lnSpc>
                          <a:spcPct val="115000"/>
                        </a:lnSpc>
                        <a:spcAft>
                          <a:spcPts val="100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tc>
                <a:tc>
                  <a:txBody>
                    <a:bodyPr/>
                    <a:lstStyle/>
                    <a:p>
                      <a:pPr>
                        <a:lnSpc>
                          <a:spcPct val="115000"/>
                        </a:lnSpc>
                        <a:spcAft>
                          <a:spcPts val="100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tc>
                <a:extLst>
                  <a:ext uri="{0D108BD9-81ED-4DB2-BD59-A6C34878D82A}">
                    <a16:rowId xmlns:a16="http://schemas.microsoft.com/office/drawing/2014/main" val="3251975574"/>
                  </a:ext>
                </a:extLst>
              </a:tr>
              <a:tr h="551029">
                <a:tc>
                  <a:txBody>
                    <a:bodyPr/>
                    <a:lstStyle/>
                    <a:p>
                      <a:pPr>
                        <a:lnSpc>
                          <a:spcPct val="115000"/>
                        </a:lnSpc>
                        <a:spcAft>
                          <a:spcPts val="1000"/>
                        </a:spcAft>
                      </a:pP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15000"/>
                        </a:lnSpc>
                        <a:spcAft>
                          <a:spcPts val="1000"/>
                        </a:spcAft>
                      </a:pPr>
                      <a:r>
                        <a:rPr lang="kk-KZ" sz="1050" u="none" strike="noStrike" spc="0">
                          <a:effectLst/>
                        </a:rPr>
                        <a:t>Бағдарламаны қосу</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tc>
                <a:extLst>
                  <a:ext uri="{0D108BD9-81ED-4DB2-BD59-A6C34878D82A}">
                    <a16:rowId xmlns:a16="http://schemas.microsoft.com/office/drawing/2014/main" val="3411068451"/>
                  </a:ext>
                </a:extLst>
              </a:tr>
              <a:tr h="391260">
                <a:tc>
                  <a:txBody>
                    <a:bodyPr/>
                    <a:lstStyle/>
                    <a:p>
                      <a:pPr>
                        <a:lnSpc>
                          <a:spcPct val="115000"/>
                        </a:lnSpc>
                        <a:spcAft>
                          <a:spcPts val="100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tc>
                <a:tc>
                  <a:txBody>
                    <a:bodyPr/>
                    <a:lstStyle/>
                    <a:p>
                      <a:pPr>
                        <a:lnSpc>
                          <a:spcPct val="115000"/>
                        </a:lnSpc>
                        <a:spcAft>
                          <a:spcPts val="100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tc>
                <a:extLst>
                  <a:ext uri="{0D108BD9-81ED-4DB2-BD59-A6C34878D82A}">
                    <a16:rowId xmlns:a16="http://schemas.microsoft.com/office/drawing/2014/main" val="109659098"/>
                  </a:ext>
                </a:extLst>
              </a:tr>
              <a:tr h="433972">
                <a:tc>
                  <a:txBody>
                    <a:bodyPr/>
                    <a:lstStyle/>
                    <a:p>
                      <a:pPr>
                        <a:lnSpc>
                          <a:spcPct val="115000"/>
                        </a:lnSpc>
                        <a:spcAft>
                          <a:spcPts val="1000"/>
                        </a:spcAft>
                      </a:pP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a:lnSpc>
                          <a:spcPct val="115000"/>
                        </a:lnSpc>
                        <a:spcAft>
                          <a:spcPts val="1000"/>
                        </a:spcAft>
                      </a:pPr>
                      <a:r>
                        <a:rPr lang="kk-KZ" sz="1050" u="none" strike="noStrike" spc="0" dirty="0">
                          <a:effectLst/>
                        </a:rPr>
                        <a:t>Жоба құрылымы</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tc>
                <a:extLst>
                  <a:ext uri="{0D108BD9-81ED-4DB2-BD59-A6C34878D82A}">
                    <a16:rowId xmlns:a16="http://schemas.microsoft.com/office/drawing/2014/main" val="3704907197"/>
                  </a:ext>
                </a:extLst>
              </a:tr>
            </a:tbl>
          </a:graphicData>
        </a:graphic>
      </p:graphicFrame>
    </p:spTree>
    <p:extLst>
      <p:ext uri="{BB962C8B-B14F-4D97-AF65-F5344CB8AC3E}">
        <p14:creationId xmlns:p14="http://schemas.microsoft.com/office/powerpoint/2010/main" val="4050461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3337201783"/>
              </p:ext>
            </p:extLst>
          </p:nvPr>
        </p:nvGraphicFramePr>
        <p:xfrm>
          <a:off x="251520" y="1772816"/>
          <a:ext cx="8712967" cy="4729005"/>
        </p:xfrm>
        <a:graphic>
          <a:graphicData uri="http://schemas.openxmlformats.org/drawingml/2006/table">
            <a:tbl>
              <a:tblPr firstRow="1" firstCol="1" bandRow="1">
                <a:tableStyleId>{5C22544A-7EE6-4342-B048-85BDC9FD1C3A}</a:tableStyleId>
              </a:tblPr>
              <a:tblGrid>
                <a:gridCol w="8712967">
                  <a:extLst>
                    <a:ext uri="{9D8B030D-6E8A-4147-A177-3AD203B41FA5}">
                      <a16:colId xmlns:a16="http://schemas.microsoft.com/office/drawing/2014/main" val="234968571"/>
                    </a:ext>
                  </a:extLst>
                </a:gridCol>
              </a:tblGrid>
              <a:tr h="494807">
                <a:tc>
                  <a:txBody>
                    <a:bodyPr/>
                    <a:lstStyle/>
                    <a:p>
                      <a:pPr marL="0" indent="0" algn="just">
                        <a:lnSpc>
                          <a:spcPct val="115000"/>
                        </a:lnSpc>
                        <a:spcAft>
                          <a:spcPts val="1000"/>
                        </a:spcAft>
                        <a:buFont typeface="+mj-lt"/>
                        <a:buNone/>
                      </a:pPr>
                      <a:r>
                        <a:rPr lang="kk-KZ" sz="1400" u="none" strike="noStrike" spc="0" dirty="0">
                          <a:effectLst/>
                        </a:rPr>
                        <a:t>Бағдарламалар/ сараптамалар тізімі: Бұл саймандарға басқан кезде ашық жобалардың ашылатын тізімі пайда болады. Онда жоба аясында қазір ашық барлық бағдарламалар тізілген.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3373762093"/>
                  </a:ext>
                </a:extLst>
              </a:tr>
              <a:tr h="489870">
                <a:tc>
                  <a:txBody>
                    <a:bodyPr/>
                    <a:lstStyle/>
                    <a:p>
                      <a:pPr marL="0" indent="0" algn="just">
                        <a:lnSpc>
                          <a:spcPct val="115000"/>
                        </a:lnSpc>
                        <a:spcAft>
                          <a:spcPts val="1000"/>
                        </a:spcAft>
                        <a:buFont typeface="+mj-lt"/>
                        <a:buNone/>
                      </a:pPr>
                      <a:r>
                        <a:rPr lang="ru-RU" sz="1400" dirty="0" err="1">
                          <a:effectLst/>
                        </a:rPr>
                        <a:t>Таңдау</a:t>
                      </a:r>
                      <a:r>
                        <a:rPr lang="ru-RU" sz="1400" dirty="0">
                          <a:effectLst/>
                        </a:rPr>
                        <a:t>: </a:t>
                      </a:r>
                      <a:r>
                        <a:rPr lang="ru-RU" sz="1400" dirty="0" err="1">
                          <a:effectLst/>
                        </a:rPr>
                        <a:t>Бағдарламаны</a:t>
                      </a:r>
                      <a:r>
                        <a:rPr lang="ru-RU" sz="1400" dirty="0">
                          <a:effectLst/>
                        </a:rPr>
                        <a:t> </a:t>
                      </a:r>
                      <a:r>
                        <a:rPr lang="ru-RU" sz="1400" dirty="0" err="1">
                          <a:effectLst/>
                        </a:rPr>
                        <a:t>түзету</a:t>
                      </a:r>
                      <a:r>
                        <a:rPr lang="ru-RU" sz="1400" dirty="0">
                          <a:effectLst/>
                        </a:rPr>
                        <a:t> </a:t>
                      </a:r>
                      <a:r>
                        <a:rPr lang="ru-RU" sz="1400" dirty="0" err="1">
                          <a:effectLst/>
                        </a:rPr>
                        <a:t>үшін</a:t>
                      </a:r>
                      <a:r>
                        <a:rPr lang="ru-RU" sz="1400" dirty="0">
                          <a:effectLst/>
                        </a:rPr>
                        <a:t> </a:t>
                      </a:r>
                      <a:r>
                        <a:rPr lang="ru-RU" sz="1400" dirty="0" err="1">
                          <a:effectLst/>
                        </a:rPr>
                        <a:t>сіз</a:t>
                      </a:r>
                      <a:r>
                        <a:rPr lang="ru-RU" sz="1400" dirty="0">
                          <a:effectLst/>
                        </a:rPr>
                        <a:t> осы </a:t>
                      </a:r>
                      <a:r>
                        <a:rPr lang="ru-RU" sz="1400" dirty="0" err="1">
                          <a:effectLst/>
                        </a:rPr>
                        <a:t>режимде</a:t>
                      </a:r>
                      <a:r>
                        <a:rPr lang="ru-RU" sz="1400" dirty="0">
                          <a:effectLst/>
                        </a:rPr>
                        <a:t> </a:t>
                      </a:r>
                      <a:r>
                        <a:rPr lang="ru-RU" sz="1400" dirty="0" err="1">
                          <a:effectLst/>
                        </a:rPr>
                        <a:t>болуыңыз</a:t>
                      </a:r>
                      <a:r>
                        <a:rPr lang="ru-RU" sz="1400" dirty="0">
                          <a:effectLst/>
                        </a:rPr>
                        <a:t> </a:t>
                      </a:r>
                      <a:r>
                        <a:rPr lang="ru-RU" sz="1400" dirty="0" err="1">
                          <a:effectLst/>
                        </a:rPr>
                        <a:t>керек</a:t>
                      </a:r>
                      <a:r>
                        <a:rPr lang="ru-RU" sz="1400" dirty="0">
                          <a:effectLst/>
                        </a:rPr>
                        <a:t>. «</a:t>
                      </a:r>
                      <a:r>
                        <a:rPr lang="ru-RU" sz="1400" dirty="0" err="1">
                          <a:effectLst/>
                        </a:rPr>
                        <a:t>Таңдауды</a:t>
                      </a:r>
                      <a:r>
                        <a:rPr lang="ru-RU" sz="1400" dirty="0">
                          <a:effectLst/>
                        </a:rPr>
                        <a:t>» </a:t>
                      </a:r>
                      <a:r>
                        <a:rPr lang="ru-RU" sz="1400" dirty="0" err="1">
                          <a:effectLst/>
                        </a:rPr>
                        <a:t>шертіңіз</a:t>
                      </a:r>
                      <a:r>
                        <a:rPr lang="ru-RU" sz="1400" dirty="0">
                          <a:effectLst/>
                        </a:rPr>
                        <a:t>, </a:t>
                      </a:r>
                      <a:r>
                        <a:rPr lang="ru-RU" sz="1400" dirty="0" err="1">
                          <a:effectLst/>
                        </a:rPr>
                        <a:t>кейін</a:t>
                      </a:r>
                      <a:r>
                        <a:rPr lang="ru-RU" sz="1400" dirty="0">
                          <a:effectLst/>
                        </a:rPr>
                        <a:t> </a:t>
                      </a:r>
                      <a:r>
                        <a:rPr lang="ru-RU" sz="1400" dirty="0" err="1">
                          <a:effectLst/>
                        </a:rPr>
                        <a:t>түзету</a:t>
                      </a:r>
                      <a:r>
                        <a:rPr lang="ru-RU" sz="1400" dirty="0">
                          <a:effectLst/>
                        </a:rPr>
                        <a:t> </a:t>
                      </a:r>
                      <a:r>
                        <a:rPr lang="ru-RU" sz="1400" dirty="0" err="1">
                          <a:effectLst/>
                        </a:rPr>
                        <a:t>үшін</a:t>
                      </a:r>
                      <a:r>
                        <a:rPr lang="ru-RU" sz="1400" dirty="0">
                          <a:effectLst/>
                        </a:rPr>
                        <a:t> </a:t>
                      </a:r>
                      <a:r>
                        <a:rPr lang="ru-RU" sz="1400" dirty="0" err="1">
                          <a:effectLst/>
                        </a:rPr>
                        <a:t>бағдарламалық</a:t>
                      </a:r>
                      <a:r>
                        <a:rPr lang="ru-RU" sz="1400" dirty="0">
                          <a:effectLst/>
                        </a:rPr>
                        <a:t> </a:t>
                      </a:r>
                      <a:r>
                        <a:rPr lang="ru-RU" sz="1400" dirty="0" err="1">
                          <a:effectLst/>
                        </a:rPr>
                        <a:t>блоктың</a:t>
                      </a:r>
                      <a:r>
                        <a:rPr lang="ru-RU" sz="1400" dirty="0">
                          <a:effectLst/>
                        </a:rPr>
                        <a:t> </a:t>
                      </a:r>
                      <a:r>
                        <a:rPr lang="ru-RU" sz="1400" dirty="0" err="1">
                          <a:effectLst/>
                        </a:rPr>
                        <a:t>біреуін</a:t>
                      </a:r>
                      <a:r>
                        <a:rPr lang="ru-RU" sz="1400" dirty="0">
                          <a:effectLst/>
                        </a:rPr>
                        <a:t> </a:t>
                      </a:r>
                      <a:r>
                        <a:rPr lang="ru-RU" sz="1400" dirty="0" err="1">
                          <a:effectLst/>
                        </a:rPr>
                        <a:t>таңдау</a:t>
                      </a:r>
                      <a:r>
                        <a:rPr lang="ru-RU" sz="1400" dirty="0">
                          <a:effectLst/>
                        </a:rPr>
                        <a:t> </a:t>
                      </a:r>
                      <a:r>
                        <a:rPr lang="ru-RU" sz="1400" dirty="0" err="1">
                          <a:effectLst/>
                        </a:rPr>
                        <a:t>үшін</a:t>
                      </a:r>
                      <a:r>
                        <a:rPr lang="ru-RU" sz="1400" dirty="0">
                          <a:effectLst/>
                        </a:rPr>
                        <a:t> </a:t>
                      </a:r>
                      <a:r>
                        <a:rPr lang="ru-RU" sz="1400" dirty="0" err="1">
                          <a:effectLst/>
                        </a:rPr>
                        <a:t>тышқанның</a:t>
                      </a:r>
                      <a:r>
                        <a:rPr lang="ru-RU" sz="1400" dirty="0">
                          <a:effectLst/>
                        </a:rPr>
                        <a:t> </a:t>
                      </a:r>
                      <a:r>
                        <a:rPr lang="ru-RU" sz="1400" dirty="0" err="1">
                          <a:effectLst/>
                        </a:rPr>
                        <a:t>бір</a:t>
                      </a:r>
                      <a:r>
                        <a:rPr lang="ru-RU" sz="1400" dirty="0">
                          <a:effectLst/>
                        </a:rPr>
                        <a:t> </a:t>
                      </a:r>
                      <a:r>
                        <a:rPr lang="ru-RU" sz="1400" dirty="0" err="1">
                          <a:effectLst/>
                        </a:rPr>
                        <a:t>түймешігін</a:t>
                      </a:r>
                      <a:r>
                        <a:rPr lang="ru-RU" sz="1400" dirty="0">
                          <a:effectLst/>
                        </a:rPr>
                        <a:t> </a:t>
                      </a:r>
                      <a:r>
                        <a:rPr lang="ru-RU" sz="1400" dirty="0" err="1">
                          <a:effectLst/>
                        </a:rPr>
                        <a:t>пайдаланыңыз</a:t>
                      </a:r>
                      <a:r>
                        <a:rPr lang="ru-RU" sz="1400" dirty="0">
                          <a:effectLst/>
                        </a:rPr>
                        <a:t>. </a:t>
                      </a:r>
                      <a:r>
                        <a:rPr lang="ru-RU" sz="1400" dirty="0" err="1">
                          <a:effectLst/>
                        </a:rPr>
                        <a:t>Балама</a:t>
                      </a:r>
                      <a:r>
                        <a:rPr lang="ru-RU" sz="1400" dirty="0">
                          <a:effectLst/>
                        </a:rPr>
                        <a:t> </a:t>
                      </a:r>
                      <a:r>
                        <a:rPr lang="ru-RU" sz="1400" dirty="0" err="1">
                          <a:effectLst/>
                        </a:rPr>
                        <a:t>ретінде</a:t>
                      </a:r>
                      <a:r>
                        <a:rPr lang="ru-RU" sz="1400" dirty="0">
                          <a:effectLst/>
                        </a:rPr>
                        <a:t>, </a:t>
                      </a:r>
                      <a:r>
                        <a:rPr lang="ru-RU" sz="1400" dirty="0" err="1">
                          <a:effectLst/>
                        </a:rPr>
                        <a:t>бірнеше</a:t>
                      </a:r>
                      <a:r>
                        <a:rPr lang="ru-RU" sz="1400" dirty="0">
                          <a:effectLst/>
                        </a:rPr>
                        <a:t> </a:t>
                      </a:r>
                      <a:r>
                        <a:rPr lang="ru-RU" sz="1400" dirty="0" err="1">
                          <a:effectLst/>
                        </a:rPr>
                        <a:t>бағдарламалық</a:t>
                      </a:r>
                      <a:r>
                        <a:rPr lang="ru-RU" sz="1400" dirty="0">
                          <a:effectLst/>
                        </a:rPr>
                        <a:t> </a:t>
                      </a:r>
                      <a:r>
                        <a:rPr lang="ru-RU" sz="1400" dirty="0" err="1">
                          <a:effectLst/>
                        </a:rPr>
                        <a:t>блоктарды</a:t>
                      </a:r>
                      <a:r>
                        <a:rPr lang="ru-RU" sz="1400" dirty="0">
                          <a:effectLst/>
                        </a:rPr>
                        <a:t> </a:t>
                      </a:r>
                      <a:r>
                        <a:rPr lang="ru-RU" sz="1400" dirty="0" err="1">
                          <a:effectLst/>
                        </a:rPr>
                        <a:t>таңдау</a:t>
                      </a:r>
                      <a:r>
                        <a:rPr lang="ru-RU" sz="1400" dirty="0">
                          <a:effectLst/>
                        </a:rPr>
                        <a:t> </a:t>
                      </a:r>
                      <a:r>
                        <a:rPr lang="ru-RU" sz="1400" dirty="0" err="1">
                          <a:effectLst/>
                        </a:rPr>
                        <a:t>үшін</a:t>
                      </a:r>
                      <a:r>
                        <a:rPr lang="ru-RU" sz="1400" dirty="0">
                          <a:effectLst/>
                        </a:rPr>
                        <a:t> </a:t>
                      </a:r>
                      <a:r>
                        <a:rPr lang="ru-RU" sz="1400" dirty="0" err="1">
                          <a:effectLst/>
                        </a:rPr>
                        <a:t>оларды</a:t>
                      </a:r>
                      <a:r>
                        <a:rPr lang="ru-RU" sz="1400" dirty="0">
                          <a:effectLst/>
                        </a:rPr>
                        <a:t> </a:t>
                      </a:r>
                      <a:r>
                        <a:rPr lang="ru-RU" sz="1400" dirty="0" err="1">
                          <a:effectLst/>
                        </a:rPr>
                        <a:t>жиектемеге</a:t>
                      </a:r>
                      <a:r>
                        <a:rPr lang="ru-RU" sz="1400" dirty="0">
                          <a:effectLst/>
                        </a:rPr>
                        <a:t> </a:t>
                      </a:r>
                      <a:r>
                        <a:rPr lang="ru-RU" sz="1400" dirty="0" err="1">
                          <a:effectLst/>
                        </a:rPr>
                        <a:t>алуға</a:t>
                      </a:r>
                      <a:r>
                        <a:rPr lang="ru-RU" sz="1400" dirty="0">
                          <a:effectLst/>
                        </a:rPr>
                        <a:t> </a:t>
                      </a:r>
                      <a:r>
                        <a:rPr lang="ru-RU" sz="1400" dirty="0" err="1">
                          <a:effectLst/>
                        </a:rPr>
                        <a:t>болады</a:t>
                      </a: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3009245605"/>
                  </a:ext>
                </a:extLst>
              </a:tr>
              <a:tr h="178833">
                <a:tc>
                  <a:txBody>
                    <a:bodyPr/>
                    <a:lstStyle/>
                    <a:p>
                      <a:pPr marL="0" indent="0">
                        <a:lnSpc>
                          <a:spcPct val="115000"/>
                        </a:lnSpc>
                        <a:spcAft>
                          <a:spcPts val="1000"/>
                        </a:spcAft>
                        <a:buFont typeface="+mj-lt"/>
                        <a:buNone/>
                      </a:pPr>
                      <a:r>
                        <a:rPr lang="kk-KZ" sz="1400" u="none" strike="noStrike" spc="0" dirty="0">
                          <a:effectLst/>
                        </a:rPr>
                        <a:t>Жылжыту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353439240"/>
                  </a:ext>
                </a:extLst>
              </a:tr>
              <a:tr h="156780">
                <a:tc>
                  <a:txBody>
                    <a:bodyPr/>
                    <a:lstStyle/>
                    <a:p>
                      <a:pPr marL="0" indent="0">
                        <a:lnSpc>
                          <a:spcPct val="115000"/>
                        </a:lnSpc>
                        <a:spcAft>
                          <a:spcPts val="1000"/>
                        </a:spcAft>
                        <a:buFont typeface="+mj-lt"/>
                        <a:buNone/>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2682028310"/>
                  </a:ext>
                </a:extLst>
              </a:tr>
              <a:tr h="163473">
                <a:tc>
                  <a:txBody>
                    <a:bodyPr/>
                    <a:lstStyle/>
                    <a:p>
                      <a:pPr marL="0" indent="0">
                        <a:lnSpc>
                          <a:spcPct val="115000"/>
                        </a:lnSpc>
                        <a:spcAft>
                          <a:spcPts val="1000"/>
                        </a:spcAft>
                        <a:buFont typeface="+mj-lt"/>
                        <a:buNone/>
                      </a:pPr>
                      <a:r>
                        <a:rPr lang="kk-KZ" sz="1400" u="none" strike="noStrike" spc="0" dirty="0">
                          <a:effectLst/>
                        </a:rPr>
                        <a:t>Пікірлер</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1089772274"/>
                  </a:ext>
                </a:extLst>
              </a:tr>
              <a:tr h="157987">
                <a:tc>
                  <a:txBody>
                    <a:bodyPr/>
                    <a:lstStyle/>
                    <a:p>
                      <a:pPr marL="0" indent="0">
                        <a:lnSpc>
                          <a:spcPct val="115000"/>
                        </a:lnSpc>
                        <a:spcAft>
                          <a:spcPts val="1000"/>
                        </a:spcAft>
                        <a:buFont typeface="+mj-lt"/>
                        <a:buNone/>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1281285617"/>
                  </a:ext>
                </a:extLst>
              </a:tr>
              <a:tr h="279220">
                <a:tc>
                  <a:txBody>
                    <a:bodyPr/>
                    <a:lstStyle/>
                    <a:p>
                      <a:pPr marL="0" indent="0">
                        <a:lnSpc>
                          <a:spcPct val="115000"/>
                        </a:lnSpc>
                        <a:spcAft>
                          <a:spcPts val="1000"/>
                        </a:spcAft>
                        <a:buFont typeface="+mj-lt"/>
                        <a:buNone/>
                      </a:pPr>
                      <a:r>
                        <a:rPr lang="kk-KZ" sz="1400" u="none" strike="noStrike" spc="0" dirty="0">
                          <a:effectLst/>
                        </a:rPr>
                        <a:t>Жобаны сақтау: Жобаны сақтаған кезде, осы жобаға қатысты барлық бағдарламалар да сақталатын болады.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34627961"/>
                  </a:ext>
                </a:extLst>
              </a:tr>
              <a:tr h="156780">
                <a:tc>
                  <a:txBody>
                    <a:bodyPr/>
                    <a:lstStyle/>
                    <a:p>
                      <a:pPr marL="0" indent="0">
                        <a:lnSpc>
                          <a:spcPct val="115000"/>
                        </a:lnSpc>
                        <a:spcAft>
                          <a:spcPts val="1000"/>
                        </a:spcAft>
                        <a:buFont typeface="+mj-lt"/>
                        <a:buNone/>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2037970678"/>
                  </a:ext>
                </a:extLst>
              </a:tr>
              <a:tr h="168410">
                <a:tc>
                  <a:txBody>
                    <a:bodyPr/>
                    <a:lstStyle/>
                    <a:p>
                      <a:pPr marL="0" indent="0">
                        <a:lnSpc>
                          <a:spcPct val="115000"/>
                        </a:lnSpc>
                        <a:spcAft>
                          <a:spcPts val="1000"/>
                        </a:spcAft>
                        <a:buFont typeface="+mj-lt"/>
                        <a:buNone/>
                      </a:pPr>
                      <a:r>
                        <a:rPr lang="kk-KZ" sz="1400" u="none" strike="noStrike" spc="0" dirty="0">
                          <a:effectLst/>
                        </a:rPr>
                        <a:t>Болдырмау: Бағдарламалау аймағында соңғы әрекеттерді болдырмау.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3407827555"/>
                  </a:ext>
                </a:extLst>
              </a:tr>
              <a:tr h="156780">
                <a:tc>
                  <a:txBody>
                    <a:bodyPr/>
                    <a:lstStyle/>
                    <a:p>
                      <a:pPr marL="0" indent="0">
                        <a:lnSpc>
                          <a:spcPct val="115000"/>
                        </a:lnSpc>
                        <a:spcAft>
                          <a:spcPts val="1000"/>
                        </a:spcAft>
                        <a:buFont typeface="+mj-lt"/>
                        <a:buNone/>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3821473591"/>
                  </a:ext>
                </a:extLst>
              </a:tr>
              <a:tr h="173896">
                <a:tc>
                  <a:txBody>
                    <a:bodyPr/>
                    <a:lstStyle/>
                    <a:p>
                      <a:pPr marL="0" indent="0">
                        <a:lnSpc>
                          <a:spcPct val="115000"/>
                        </a:lnSpc>
                        <a:spcAft>
                          <a:spcPts val="1000"/>
                        </a:spcAft>
                        <a:buFont typeface="+mj-lt"/>
                        <a:buNone/>
                      </a:pPr>
                      <a:r>
                        <a:rPr lang="kk-KZ" sz="1400" u="none" strike="noStrike" spc="0" dirty="0">
                          <a:effectLst/>
                        </a:rPr>
                        <a:t>Қайтару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1441434009"/>
                  </a:ext>
                </a:extLst>
              </a:tr>
              <a:tr h="156780">
                <a:tc>
                  <a:txBody>
                    <a:bodyPr/>
                    <a:lstStyle/>
                    <a:p>
                      <a:pPr marL="0" indent="0">
                        <a:lnSpc>
                          <a:spcPct val="115000"/>
                        </a:lnSpc>
                        <a:spcAft>
                          <a:spcPts val="1000"/>
                        </a:spcAft>
                        <a:buFont typeface="+mj-lt"/>
                        <a:buNone/>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4013114346"/>
                  </a:ext>
                </a:extLst>
              </a:tr>
              <a:tr h="168410">
                <a:tc>
                  <a:txBody>
                    <a:bodyPr/>
                    <a:lstStyle/>
                    <a:p>
                      <a:pPr marL="0" indent="0">
                        <a:lnSpc>
                          <a:spcPct val="115000"/>
                        </a:lnSpc>
                        <a:spcAft>
                          <a:spcPts val="1000"/>
                        </a:spcAft>
                        <a:buFont typeface="+mj-lt"/>
                        <a:buNone/>
                      </a:pPr>
                      <a:r>
                        <a:rPr lang="kk-KZ" sz="1400" u="none" strike="noStrike" spc="0" dirty="0">
                          <a:effectLst/>
                        </a:rPr>
                        <a:t>Масштабты кішірейту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1645574562"/>
                  </a:ext>
                </a:extLst>
              </a:tr>
              <a:tr h="156780">
                <a:tc>
                  <a:txBody>
                    <a:bodyPr/>
                    <a:lstStyle/>
                    <a:p>
                      <a:pPr marL="0" indent="0">
                        <a:lnSpc>
                          <a:spcPct val="115000"/>
                        </a:lnSpc>
                        <a:spcAft>
                          <a:spcPts val="1000"/>
                        </a:spcAft>
                        <a:buFont typeface="+mj-lt"/>
                        <a:buNone/>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2898945254"/>
                  </a:ext>
                </a:extLst>
              </a:tr>
              <a:tr h="168410">
                <a:tc>
                  <a:txBody>
                    <a:bodyPr/>
                    <a:lstStyle/>
                    <a:p>
                      <a:pPr marL="0" indent="0">
                        <a:lnSpc>
                          <a:spcPct val="115000"/>
                        </a:lnSpc>
                        <a:spcAft>
                          <a:spcPts val="1000"/>
                        </a:spcAft>
                        <a:buFont typeface="+mj-lt"/>
                        <a:buNone/>
                      </a:pPr>
                      <a:r>
                        <a:rPr lang="kk-KZ" sz="1400" u="none" strike="noStrike" spc="0" dirty="0">
                          <a:effectLst/>
                        </a:rPr>
                        <a:t>Масштабты үлкейту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933933502"/>
                  </a:ext>
                </a:extLst>
              </a:tr>
              <a:tr h="157987">
                <a:tc>
                  <a:txBody>
                    <a:bodyPr/>
                    <a:lstStyle/>
                    <a:p>
                      <a:pPr marL="0" indent="0">
                        <a:lnSpc>
                          <a:spcPct val="115000"/>
                        </a:lnSpc>
                        <a:spcAft>
                          <a:spcPts val="1000"/>
                        </a:spcAft>
                        <a:buFont typeface="+mj-lt"/>
                        <a:buNone/>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2283558494"/>
                  </a:ext>
                </a:extLst>
              </a:tr>
              <a:tr h="165667">
                <a:tc>
                  <a:txBody>
                    <a:bodyPr/>
                    <a:lstStyle/>
                    <a:p>
                      <a:pPr marL="0" indent="0">
                        <a:lnSpc>
                          <a:spcPct val="115000"/>
                        </a:lnSpc>
                        <a:spcAft>
                          <a:spcPts val="1000"/>
                        </a:spcAft>
                        <a:buFont typeface="+mj-lt"/>
                        <a:buNone/>
                      </a:pPr>
                      <a:r>
                        <a:rPr lang="kk-KZ" sz="1400" u="none" strike="noStrike" spc="0" dirty="0">
                          <a:effectLst/>
                        </a:rPr>
                        <a:t>Масштабты лақтыру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1303153724"/>
                  </a:ext>
                </a:extLst>
              </a:tr>
            </a:tbl>
          </a:graphicData>
        </a:graphic>
      </p:graphicFrame>
      <p:pic>
        <p:nvPicPr>
          <p:cNvPr id="17" name="Объект 3" descr="C:\Users\Aigul Sadvakassova\Desktop\робототехника\Робототехника КУРС\окулык\media\image10.jpe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61514" y="260648"/>
            <a:ext cx="6840760" cy="1512168"/>
          </a:xfrm>
          <a:prstGeom prst="rect">
            <a:avLst/>
          </a:prstGeom>
          <a:noFill/>
          <a:ln>
            <a:noFill/>
          </a:ln>
        </p:spPr>
      </p:pic>
    </p:spTree>
    <p:extLst>
      <p:ext uri="{BB962C8B-B14F-4D97-AF65-F5344CB8AC3E}">
        <p14:creationId xmlns:p14="http://schemas.microsoft.com/office/powerpoint/2010/main" val="317012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p:cNvSpPr>
          <p:nvPr>
            <p:ph idx="1"/>
          </p:nvPr>
        </p:nvSpPr>
        <p:spPr>
          <a:xfrm>
            <a:off x="457200" y="692696"/>
            <a:ext cx="8229600" cy="5433467"/>
          </a:xfrm>
        </p:spPr>
        <p:txBody>
          <a:bodyPr/>
          <a:lstStyle/>
          <a:p>
            <a:pPr>
              <a:buFont typeface="Arial" charset="0"/>
              <a:buNone/>
            </a:pPr>
            <a:endParaRPr lang="kk-KZ" dirty="0"/>
          </a:p>
          <a:p>
            <a:pPr algn="ctr">
              <a:buFont typeface="Arial" charset="0"/>
              <a:buNone/>
            </a:pPr>
            <a:endParaRPr lang="kk-KZ" sz="4400" b="1" dirty="0">
              <a:solidFill>
                <a:schemeClr val="tx2"/>
              </a:solidFill>
              <a:latin typeface="Times New Roman" pitchFamily="18" charset="0"/>
            </a:endParaRPr>
          </a:p>
          <a:p>
            <a:pPr algn="ctr">
              <a:buFont typeface="Arial" charset="0"/>
              <a:buNone/>
            </a:pPr>
            <a:r>
              <a:rPr lang="kk-KZ" sz="4400" b="1" dirty="0">
                <a:solidFill>
                  <a:schemeClr val="tx2"/>
                </a:solidFill>
                <a:latin typeface="Times New Roman" pitchFamily="18" charset="0"/>
              </a:rPr>
              <a:t>Назар аударып </a:t>
            </a:r>
          </a:p>
          <a:p>
            <a:pPr algn="ctr">
              <a:buFont typeface="Arial" charset="0"/>
              <a:buNone/>
            </a:pPr>
            <a:r>
              <a:rPr lang="kk-KZ" sz="4400" b="1" dirty="0">
                <a:solidFill>
                  <a:schemeClr val="tx2"/>
                </a:solidFill>
                <a:latin typeface="Times New Roman" pitchFamily="18" charset="0"/>
              </a:rPr>
              <a:t>тыңдағандарыңызға</a:t>
            </a:r>
          </a:p>
          <a:p>
            <a:pPr algn="ctr">
              <a:buFont typeface="Arial" charset="0"/>
              <a:buNone/>
            </a:pPr>
            <a:r>
              <a:rPr lang="kk-KZ" sz="4400" b="1" dirty="0">
                <a:solidFill>
                  <a:schemeClr val="tx2"/>
                </a:solidFill>
                <a:latin typeface="Times New Roman" pitchFamily="18" charset="0"/>
              </a:rPr>
              <a:t> рақмет</a:t>
            </a:r>
            <a:r>
              <a:rPr lang="en-US" sz="4400" b="1" dirty="0">
                <a:solidFill>
                  <a:schemeClr val="tx2"/>
                </a:solidFill>
                <a:latin typeface="Times New Roman" pitchFamily="18" charset="0"/>
              </a:rPr>
              <a:t>!</a:t>
            </a:r>
            <a:endParaRPr lang="ru-RU" sz="4400" b="1" dirty="0">
              <a:solidFill>
                <a:schemeClr val="tx2"/>
              </a:solidFill>
              <a:latin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29600" cy="1143000"/>
          </a:xfrm>
        </p:spPr>
        <p:txBody>
          <a:bodyPr>
            <a:normAutofit fontScale="90000"/>
          </a:bodyPr>
          <a:lstStyle/>
          <a:p>
            <a:r>
              <a:rPr lang="kk-KZ" dirty="0"/>
              <a:t>Қолданылған әдебиеттер</a:t>
            </a:r>
            <a:br>
              <a:rPr lang="kk-KZ" dirty="0"/>
            </a:br>
            <a:endParaRPr lang="ru-RU" dirty="0"/>
          </a:p>
        </p:txBody>
      </p:sp>
      <p:sp>
        <p:nvSpPr>
          <p:cNvPr id="3" name="Объект 2"/>
          <p:cNvSpPr>
            <a:spLocks noGrp="1"/>
          </p:cNvSpPr>
          <p:nvPr>
            <p:ph idx="1"/>
          </p:nvPr>
        </p:nvSpPr>
        <p:spPr/>
        <p:txBody>
          <a:bodyPr/>
          <a:lstStyle/>
          <a:p>
            <a:pPr marL="514350" indent="-514350">
              <a:buFont typeface="+mj-lt"/>
              <a:buAutoNum type="arabicPeriod"/>
            </a:pPr>
            <a:r>
              <a:rPr lang="kk-KZ" sz="1400" u="sng" dirty="0"/>
              <a:t>https://www.virtualroboticstoolkit.com/documentation/sections/19/articles/98</a:t>
            </a:r>
          </a:p>
          <a:p>
            <a:pPr marL="514350" indent="-514350">
              <a:buFont typeface="+mj-lt"/>
              <a:buAutoNum type="arabicPeriod"/>
            </a:pPr>
            <a:r>
              <a:rPr lang="en-US" sz="1400" dirty="0"/>
              <a:t>https://informburo.kz/stati/sofiya-robot-kotoryy-vyglyadit-kak-chelovek-national-geographic.html</a:t>
            </a:r>
            <a:endParaRPr lang="ru-RU" sz="1400" dirty="0"/>
          </a:p>
          <a:p>
            <a:pPr marL="514350" indent="-514350">
              <a:buFont typeface="+mj-lt"/>
              <a:buAutoNum type="arabicPeriod"/>
            </a:pPr>
            <a:r>
              <a:rPr lang="ru-RU" sz="1400" dirty="0"/>
              <a:t> </a:t>
            </a:r>
            <a:r>
              <a:rPr lang="kk-KZ" sz="1400" dirty="0"/>
              <a:t>LEGO EV3 бойынша оқу құралы роботты техника бойынша біліктілікті арттыру курстары бағдарламасына арналған, «Халықаралық ақпараттық технологиялар университеті» АҚ, Алматы, 2016</a:t>
            </a:r>
          </a:p>
          <a:p>
            <a:pPr marL="514350" indent="-514350">
              <a:buFont typeface="+mj-lt"/>
              <a:buAutoNum type="arabicPeriod"/>
            </a:pPr>
            <a:r>
              <a:rPr lang="kk-KZ" sz="1400" dirty="0"/>
              <a:t> Lego Education https://education.lego.com/ru-ru/downloads/mindstorms-ev3/curriculum      //18.06.2020</a:t>
            </a:r>
          </a:p>
          <a:p>
            <a:pPr marL="514350" indent="-514350">
              <a:buFont typeface="+mj-lt"/>
              <a:buAutoNum type="arabicPeriod"/>
            </a:pPr>
            <a:r>
              <a:rPr lang="kk-KZ" sz="1400" dirty="0"/>
              <a:t> https://leally.ru/kk/chem-otkryt-fajjl/spravochnik-funkcii-arduino-yazyki-programmirovaniya/ //18.06.2020</a:t>
            </a:r>
            <a:endParaRPr lang="ru-RU" sz="1400"/>
          </a:p>
          <a:p>
            <a:pPr marL="0" indent="0">
              <a:buNone/>
            </a:pPr>
            <a:endParaRPr lang="ru-RU" dirty="0"/>
          </a:p>
          <a:p>
            <a:endParaRPr lang="ru-RU" dirty="0"/>
          </a:p>
        </p:txBody>
      </p:sp>
    </p:spTree>
    <p:extLst>
      <p:ext uri="{BB962C8B-B14F-4D97-AF65-F5344CB8AC3E}">
        <p14:creationId xmlns:p14="http://schemas.microsoft.com/office/powerpoint/2010/main" val="1032727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467544" y="737321"/>
            <a:ext cx="8461448" cy="1467543"/>
          </a:xfrm>
        </p:spPr>
        <p:txBody>
          <a:bodyPr>
            <a:normAutofit fontScale="90000"/>
          </a:bodyPr>
          <a:lstStyle/>
          <a:p>
            <a:pPr algn="l"/>
            <a:br>
              <a:rPr lang="kk-KZ" b="1" dirty="0">
                <a:solidFill>
                  <a:srgbClr val="002060"/>
                </a:solidFill>
                <a:latin typeface="Times New Roman" pitchFamily="18" charset="0"/>
              </a:rPr>
            </a:br>
            <a:r>
              <a:rPr lang="kk-KZ" b="1" dirty="0">
                <a:solidFill>
                  <a:srgbClr val="002060"/>
                </a:solidFill>
                <a:latin typeface="Times New Roman" pitchFamily="18" charset="0"/>
              </a:rPr>
              <a:t>	</a:t>
            </a:r>
            <a:r>
              <a:rPr lang="kk-KZ" sz="2000" dirty="0">
                <a:solidFill>
                  <a:srgbClr val="002060"/>
                </a:solidFill>
                <a:latin typeface="Times New Roman" pitchFamily="18" charset="0"/>
              </a:rPr>
              <a:t>Соңғы жылдары Фесто робот-кенгуру, робот-шағала, </a:t>
            </a:r>
            <a:r>
              <a:rPr lang="kk-KZ" sz="2000" dirty="0">
                <a:solidFill>
                  <a:srgbClr val="002060"/>
                </a:solidFill>
                <a:latin typeface="Times New Roman" pitchFamily="18" charset="0"/>
                <a:hlinkClick r:id="rId2"/>
              </a:rPr>
              <a:t>робото-</a:t>
            </a:r>
            <a:r>
              <a:rPr lang="kk-KZ" sz="2000" dirty="0">
                <a:solidFill>
                  <a:srgbClr val="002060"/>
                </a:solidFill>
                <a:latin typeface="Times New Roman" pitchFamily="18" charset="0"/>
              </a:rPr>
              <a:t>шегітрке және  “құбылмалы ауа желе” жасап шығарды[16,17]. 2015 жылы . Фесто : жаңа екі жәндік тектес: құмырсқалар мен көбелектің құжынай бірлескен роботтарды көрсетеді.</a:t>
            </a:r>
            <a:br>
              <a:rPr lang="ru-RU" dirty="0"/>
            </a:br>
            <a:br>
              <a:rPr lang="ru-RU" sz="3800" dirty="0">
                <a:solidFill>
                  <a:srgbClr val="002060"/>
                </a:solidFill>
                <a:latin typeface="Times New Roman" pitchFamily="18" charset="0"/>
              </a:rPr>
            </a:br>
            <a:endParaRPr lang="ru-RU" sz="3800" dirty="0">
              <a:solidFill>
                <a:srgbClr val="002060"/>
              </a:solidFill>
              <a:latin typeface="Times New Roman" pitchFamily="18" charset="0"/>
            </a:endParaRPr>
          </a:p>
        </p:txBody>
      </p:sp>
      <p:pic>
        <p:nvPicPr>
          <p:cNvPr id="3" name="Рисунок 2" descr="Роботы-насекомые от Фесто ">
            <a:hlinkClick r:id="rId3"/>
          </p:cNvPr>
          <p:cNvPicPr/>
          <p:nvPr/>
        </p:nvPicPr>
        <p:blipFill>
          <a:blip r:embed="rId4" cstate="print"/>
          <a:srcRect/>
          <a:stretch>
            <a:fillRect/>
          </a:stretch>
        </p:blipFill>
        <p:spPr bwMode="auto">
          <a:xfrm>
            <a:off x="2195736" y="2180438"/>
            <a:ext cx="4896544" cy="3984866"/>
          </a:xfrm>
          <a:prstGeom prst="rect">
            <a:avLst/>
          </a:prstGeom>
          <a:noFill/>
          <a:ln w="9525">
            <a:noFill/>
            <a:miter lim="800000"/>
            <a:headEnd/>
            <a:tailEnd/>
          </a:ln>
        </p:spPr>
      </p:pic>
    </p:spTree>
    <p:extLst>
      <p:ext uri="{BB962C8B-B14F-4D97-AF65-F5344CB8AC3E}">
        <p14:creationId xmlns:p14="http://schemas.microsoft.com/office/powerpoint/2010/main" val="2423626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Мультимедийный комплект КАРАОКЕ: №53674047 — медиаплееры в Алматы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Мультимедийный комплект КАРАОКЕ: №53674047 — медиаплееры в Алматы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Мультимедийный комплект КАРАОКЕ: №53674047 — медиаплееры в Алматы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8" descr="Мультимедийный комплект КАРАОКЕ: №53674047 — медиаплееры в Алматы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603646" y="465137"/>
            <a:ext cx="8000801" cy="1366528"/>
          </a:xfrm>
          <a:prstGeom prst="rect">
            <a:avLst/>
          </a:prstGeom>
        </p:spPr>
        <p:txBody>
          <a:bodyPr wrap="square">
            <a:spAutoFit/>
          </a:bodyPr>
          <a:lstStyle/>
          <a:p>
            <a:pPr algn="just">
              <a:lnSpc>
                <a:spcPct val="115000"/>
              </a:lnSpc>
              <a:spcAft>
                <a:spcPts val="0"/>
              </a:spcAft>
              <a:tabLst>
                <a:tab pos="180340" algn="l"/>
                <a:tab pos="450215" algn="l"/>
              </a:tabLst>
            </a:pPr>
            <a:r>
              <a:rPr lang="kk-KZ" dirty="0">
                <a:latin typeface="Times New Roman" panose="02020603050405020304" pitchFamily="18" charset="0"/>
                <a:ea typeface="Times New Roman" panose="02020603050405020304" pitchFamily="18" charset="0"/>
                <a:cs typeface="Times New Roman" panose="02020603050405020304" pitchFamily="18" charset="0"/>
              </a:rPr>
              <a:t>Биылғы тақырыбы «білім беру желісі Фесто Бионды» «желісіне қосыңыз» бағдарламасы болып табылады.  Ал олардың ірі жобалар мен жәндіктер ынтымақтасуға жол еліктеп, бір-бірімен өзара іс-қимыл шағын роботтарды тобы айналасында негізделген.</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descr="Роботы-насекомые от Фесто ">
            <a:hlinkClick r:id="rId2"/>
          </p:cNvPr>
          <p:cNvPicPr/>
          <p:nvPr/>
        </p:nvPicPr>
        <p:blipFill>
          <a:blip r:embed="rId3" cstate="print"/>
          <a:srcRect/>
          <a:stretch>
            <a:fillRect/>
          </a:stretch>
        </p:blipFill>
        <p:spPr bwMode="auto">
          <a:xfrm>
            <a:off x="2195736" y="2348880"/>
            <a:ext cx="4896544" cy="3449291"/>
          </a:xfrm>
          <a:prstGeom prst="rect">
            <a:avLst/>
          </a:prstGeom>
          <a:noFill/>
          <a:ln w="9525">
            <a:noFill/>
            <a:miter lim="800000"/>
            <a:headEnd/>
            <a:tailEnd/>
          </a:ln>
        </p:spPr>
      </p:pic>
    </p:spTree>
    <p:extLst>
      <p:ext uri="{BB962C8B-B14F-4D97-AF65-F5344CB8AC3E}">
        <p14:creationId xmlns:p14="http://schemas.microsoft.com/office/powerpoint/2010/main" val="137555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980728"/>
            <a:ext cx="8496944" cy="3888052"/>
          </a:xfrm>
          <a:prstGeom prst="rect">
            <a:avLst/>
          </a:prstGeom>
        </p:spPr>
        <p:txBody>
          <a:bodyPr wrap="square">
            <a:spAutoFit/>
          </a:bodyPr>
          <a:lstStyle/>
          <a:p>
            <a:pPr algn="just">
              <a:lnSpc>
                <a:spcPct val="115000"/>
              </a:lnSpc>
              <a:spcAft>
                <a:spcPts val="0"/>
              </a:spcAft>
              <a:tabLst>
                <a:tab pos="180340" algn="l"/>
                <a:tab pos="450215" algn="l"/>
              </a:tabLst>
            </a:pPr>
            <a:r>
              <a:rPr lang="kk-KZ" sz="2400" dirty="0">
                <a:latin typeface="Times New Roman" panose="02020603050405020304" pitchFamily="18" charset="0"/>
                <a:ea typeface="Times New Roman" panose="02020603050405020304" pitchFamily="18" charset="0"/>
                <a:cs typeface="Times New Roman" panose="02020603050405020304" pitchFamily="18" charset="0"/>
              </a:rPr>
              <a:t>BionicANTs Ants робот-құрмысқа табиғи үлгілерін негізінде, кооперативтік қылық көрсетеді арналған</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kk-KZ" sz="2400" dirty="0">
                <a:latin typeface="Times New Roman" panose="02020603050405020304" pitchFamily="18" charset="0"/>
                <a:ea typeface="Times New Roman" panose="02020603050405020304" pitchFamily="18" charset="0"/>
                <a:cs typeface="Times New Roman" panose="02020603050405020304" pitchFamily="18" charset="0"/>
              </a:rPr>
              <a:t> Нақты құмырсқалар сияқты, BionicANTs қарапайым ережелердің жиынтығын орындайды. Олар өз бетінше жұмыс істейді, бірақ ауқымды, күрделі проблемаларды жүзеге асыру үшін бірлесіп жұмыс істеу қажет болады. Олар өз әрекеттерін мен қозғалыстар үйлестіру-бірімен қарым-қатынас жасайды. Ал (жай құмырсқа сияқты) құмырсқалар-роботтардың шағын топтары өздеріне қарағанда үлкенірек нысандарды айналдыра біледі.</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6953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0266"/>
          </a:xfrm>
        </p:spPr>
        <p:txBody>
          <a:bodyPr>
            <a:normAutofit fontScale="90000"/>
          </a:bodyPr>
          <a:lstStyle/>
          <a:p>
            <a:r>
              <a:rPr lang="kk-KZ" sz="2200" dirty="0"/>
              <a:t>Аппараттық тұрғысынан, робот құмырсқа денесі 3D басып шығару арқылы лазерлік сәуле, емдеуге бағынатын полимердің жасалған. Робот барлық функционалдық компоненттері (процессор, датчиктер, атқарушы механизмдер) қалың қатайтылған полимер болып табылады. Органнан тыс электрондық тізбектер (өткізгіш жолдар), сондай-ақ 3D басып шығарып жасалғаны функционалдығы бар болып табылады.</a:t>
            </a:r>
            <a:br>
              <a:rPr lang="ru-RU" dirty="0"/>
            </a:br>
            <a:endParaRPr lang="ru-RU" dirty="0"/>
          </a:p>
        </p:txBody>
      </p:sp>
      <p:pic>
        <p:nvPicPr>
          <p:cNvPr id="5" name="Рисунок 4" descr="Роботы-насекомые от Фесто "/>
          <p:cNvPicPr/>
          <p:nvPr/>
        </p:nvPicPr>
        <p:blipFill>
          <a:blip r:embed="rId2" cstate="print"/>
          <a:srcRect/>
          <a:stretch>
            <a:fillRect/>
          </a:stretch>
        </p:blipFill>
        <p:spPr bwMode="auto">
          <a:xfrm>
            <a:off x="1979712" y="2924944"/>
            <a:ext cx="4416127" cy="2932336"/>
          </a:xfrm>
          <a:prstGeom prst="rect">
            <a:avLst/>
          </a:prstGeom>
          <a:noFill/>
          <a:ln w="9525">
            <a:noFill/>
            <a:miter lim="800000"/>
            <a:headEnd/>
            <a:tailEnd/>
          </a:ln>
        </p:spPr>
      </p:pic>
    </p:spTree>
    <p:extLst>
      <p:ext uri="{BB962C8B-B14F-4D97-AF65-F5344CB8AC3E}">
        <p14:creationId xmlns:p14="http://schemas.microsoft.com/office/powerpoint/2010/main" val="1409399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Роботы-насекомые от Фесто ">
            <a:hlinkClick r:id="rId2"/>
          </p:cNvPr>
          <p:cNvPicPr/>
          <p:nvPr/>
        </p:nvPicPr>
        <p:blipFill>
          <a:blip r:embed="rId3" cstate="print"/>
          <a:srcRect/>
          <a:stretch>
            <a:fillRect/>
          </a:stretch>
        </p:blipFill>
        <p:spPr bwMode="auto">
          <a:xfrm>
            <a:off x="179512" y="332656"/>
            <a:ext cx="8712968" cy="6192688"/>
          </a:xfrm>
          <a:prstGeom prst="rect">
            <a:avLst/>
          </a:prstGeom>
          <a:noFill/>
          <a:ln w="9525">
            <a:noFill/>
            <a:miter lim="800000"/>
            <a:headEnd/>
            <a:tailEnd/>
          </a:ln>
        </p:spPr>
      </p:pic>
    </p:spTree>
    <p:extLst>
      <p:ext uri="{BB962C8B-B14F-4D97-AF65-F5344CB8AC3E}">
        <p14:creationId xmlns:p14="http://schemas.microsoft.com/office/powerpoint/2010/main" val="489765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412776"/>
            <a:ext cx="8136904" cy="3277820"/>
          </a:xfrm>
          <a:prstGeom prst="rect">
            <a:avLst/>
          </a:prstGeom>
        </p:spPr>
        <p:txBody>
          <a:bodyPr wrap="square">
            <a:spAutoFit/>
          </a:bodyPr>
          <a:lstStyle/>
          <a:p>
            <a:pPr algn="just">
              <a:lnSpc>
                <a:spcPct val="115000"/>
              </a:lnSpc>
              <a:spcAft>
                <a:spcPts val="0"/>
              </a:spcAft>
              <a:tabLst>
                <a:tab pos="180340" algn="l"/>
                <a:tab pos="450215" algn="l"/>
              </a:tabLst>
            </a:pPr>
            <a:r>
              <a:rPr lang="kk-KZ" dirty="0">
                <a:latin typeface="Times New Roman" panose="02020603050405020304" pitchFamily="18" charset="0"/>
                <a:ea typeface="Times New Roman" panose="02020603050405020304" pitchFamily="18" charset="0"/>
                <a:cs typeface="Times New Roman" panose="02020603050405020304" pitchFamily="18" charset="0"/>
              </a:rPr>
              <a:t>Робот басшысы 3D стерео камералар бар, және олардың мұртты антенна жүзінде батареяны зарядтау үшін контактілер ретінде әрекет етеді. Қозғалмалы бөліктері (аяқтары және жақ) тез және тиімді жылжыту, иілу түрлендіргіштердің жалпы көлемі 20-ға жуық келтіріледі. Олар сенімді және ең төменгі кеңістікті қажет етеді. Олар сенімді және ең төменгі кеңістік қажет етеді. Оптикалық сенсор (мысалы, компьютерлік тышқан сияқты) құмырсқа ішінде бұл қораптың қабатында инфрақызыл маркер арқылы арнаулы терезесіне оның орналасқан жерін анықтауға мүмкіндік береді, сондай-ақ олардың жасушалары бағдарларды пайдаланып құмырсқадан орын  көздеуі мүмкін.  Әрбір құмырсқаның ұзындығы 13,5 сантиметр және салмағы 105 грамм.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9022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Роботы-насекомые от Фесто ">
            <a:hlinkClick r:id="rId2"/>
          </p:cNvPr>
          <p:cNvPicPr/>
          <p:nvPr/>
        </p:nvPicPr>
        <p:blipFill>
          <a:blip r:embed="rId3" cstate="print"/>
          <a:srcRect/>
          <a:stretch>
            <a:fillRect/>
          </a:stretch>
        </p:blipFill>
        <p:spPr bwMode="auto">
          <a:xfrm>
            <a:off x="1043608" y="1196752"/>
            <a:ext cx="7632848" cy="4914096"/>
          </a:xfrm>
          <a:prstGeom prst="rect">
            <a:avLst/>
          </a:prstGeom>
          <a:noFill/>
          <a:ln w="9525">
            <a:noFill/>
            <a:miter lim="800000"/>
            <a:headEnd/>
            <a:tailEnd/>
          </a:ln>
        </p:spPr>
      </p:pic>
    </p:spTree>
    <p:extLst>
      <p:ext uri="{BB962C8B-B14F-4D97-AF65-F5344CB8AC3E}">
        <p14:creationId xmlns:p14="http://schemas.microsoft.com/office/powerpoint/2010/main" val="2158724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74638"/>
            <a:ext cx="8229600" cy="6322714"/>
          </a:xfrm>
        </p:spPr>
        <p:txBody>
          <a:bodyPr>
            <a:normAutofit/>
          </a:bodyPr>
          <a:lstStyle/>
          <a:p>
            <a:pPr algn="l"/>
            <a:r>
              <a:rPr lang="kk-KZ" sz="1800" dirty="0"/>
              <a:t>Festo биондық ұшатын роботтарды көп жасады. Бәлкім, бұл көбелек  ең әдемісі шығар. Әрқайсысы өзін-өзі қамтылған болып табылады және оның алдын ала белгіленген маршрутты ұшып, дербес бақыланатын қанаттарын ұшуға пайдаланады.</a:t>
            </a:r>
            <a:br>
              <a:rPr lang="ru-RU" sz="1800" dirty="0"/>
            </a:br>
            <a:r>
              <a:rPr lang="kk-KZ" sz="1800" dirty="0"/>
              <a:t>Видеода  көптеген көбелектер бір-біріне жақын ұшып, бірақ бір-бірімен бетпе-бет келмейтіні таң қалдырады. Фесто ұсынатын технология бұл жерде өндіретін жән еұшатын микроробтанмен қығығатындаға таныс. Көбелек  үздіксіз ұшу үшін айналасындағы тіркелген жоғары жылдамдықтағы 10 инфрақызыл камералары оларды бақылайды. Әр көбелектегі квадратты түрлде келген  белсенді жанатын инфрақызыл сигналдарды дөңгелек орын алады, .</a:t>
            </a:r>
            <a:br>
              <a:rPr lang="ru-RU" sz="1800" dirty="0"/>
            </a:br>
            <a:r>
              <a:rPr lang="kk-KZ" sz="1800" dirty="0"/>
              <a:t>Әрбір көбелек 50-дюймдік көлемді қанатының бар, және тек 32 грамм, бірақ екі сервоприводов дербес қанаты жұмыс істейді қозғалтқыштардың, акселерометр, гироскопа, компас және екі кішкентай батареялармен жабдықталған. Қанаттары өте жұқа көміртек шыбықтар жасалған және одан да жұқа пленкалы конденсатор қамтылған.</a:t>
            </a:r>
            <a:br>
              <a:rPr lang="ru-RU" sz="1800" dirty="0"/>
            </a:br>
            <a:r>
              <a:rPr lang="kk-KZ" sz="1800" dirty="0"/>
              <a:t>Жалпы алғанда, әлемдік нарық робототехника өндірумен айналысатын 400-ге жуық компаниялар жұмыс істейді.</a:t>
            </a:r>
            <a:br>
              <a:rPr lang="ru-RU" dirty="0"/>
            </a:br>
            <a:endParaRPr lang="ru-RU" dirty="0"/>
          </a:p>
        </p:txBody>
      </p:sp>
    </p:spTree>
    <p:extLst>
      <p:ext uri="{BB962C8B-B14F-4D97-AF65-F5344CB8AC3E}">
        <p14:creationId xmlns:p14="http://schemas.microsoft.com/office/powerpoint/2010/main" val="235291861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4131</TotalTime>
  <Words>1508</Words>
  <Application>Microsoft Office PowerPoint</Application>
  <PresentationFormat>Экран (4:3)</PresentationFormat>
  <Paragraphs>73</Paragraphs>
  <Slides>19</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Tahoma</vt:lpstr>
      <vt:lpstr>Times New Roman</vt:lpstr>
      <vt:lpstr>Тема Office</vt:lpstr>
      <vt:lpstr>Соңғы үлгідегі биондық  роботтар LEGO®MINDSTORMS®EV3 Education жинағында Файлдарды ұйымдастыру.   Гумилев атындағы</vt:lpstr>
      <vt:lpstr>  Соңғы жылдары Фесто робот-кенгуру, робот-шағала, робото-шегітрке және  “құбылмалы ауа желе” жасап шығарды[16,17]. 2015 жылы . Фесто : жаңа екі жәндік тектес: құмырсқалар мен көбелектің құжынай бірлескен роботтарды көрсетеді.  </vt:lpstr>
      <vt:lpstr>Презентация PowerPoint</vt:lpstr>
      <vt:lpstr>Презентация PowerPoint</vt:lpstr>
      <vt:lpstr>Аппараттық тұрғысынан, робот құмырсқа денесі 3D басып шығару арқылы лазерлік сәуле, емдеуге бағынатын полимердің жасалған. Робот барлық функционалдық компоненттері (процессор, датчиктер, атқарушы механизмдер) қалың қатайтылған полимер болып табылады. Органнан тыс электрондық тізбектер (өткізгіш жолдар), сондай-ақ 3D басып шығарып жасалғаны функционалдығы бар болып табылады. </vt:lpstr>
      <vt:lpstr>Презентация PowerPoint</vt:lpstr>
      <vt:lpstr>Презентация PowerPoint</vt:lpstr>
      <vt:lpstr>Презентация PowerPoint</vt:lpstr>
      <vt:lpstr>Festo биондық ұшатын роботтарды көп жасады. Бәлкім, бұл көбелек  ең әдемісі шығар. Әрқайсысы өзін-өзі қамтылған болып табылады және оның алдын ала белгіленген маршрутты ұшып, дербес бақыланатын қанаттарын ұшуға пайдаланады. Видеода  көптеген көбелектер бір-біріне жақын ұшып, бірақ бір-бірімен бетпе-бет келмейтіні таң қалдырады. Фесто ұсынатын технология бұл жерде өндіретін жән еұшатын микроробтанмен қығығатындаға таныс. Көбелек  үздіксіз ұшу үшін айналасындағы тіркелген жоғары жылдамдықтағы 10 инфрақызыл камералары оларды бақылайды. Әр көбелектегі квадратты түрлде келген  белсенді жанатын инфрақызыл сигналдарды дөңгелек орын алады, . Әрбір көбелек 50-дюймдік көлемді қанатының бар, және тек 32 грамм, бірақ екі сервоприводов дербес қанаты жұмыс істейді қозғалтқыштардың, акселерометр, гироскопа, компас және екі кішкентай батареялармен жабдықталған. Қанаттары өте жұқа көміртек шыбықтар жасалған және одан да жұқа пленкалы конденсатор қамтылған. Жалпы алғанда, әлемдік нарық робототехника өндірумен айналысатын 400-ге жуық компаниялар жұмыс істейді. </vt:lpstr>
      <vt:lpstr>Роботты өндірушілер және РФ роботтар.  Роботтың негізгі үлгісін құрастыру.</vt:lpstr>
      <vt:lpstr>НПО «Андроидты техника» – бас штабы Мәскеуде орналасқан, 2005 жылы құрылған салыстырмалы жас компания. Робот андроид, әскери робот- аватарлар өндірумен айналысады, биыл робот-аватарлар тексеріске шығарылатын болады. Бұл ғарыштық барлау қатысуға радио жүйесін SAR-400 пайдаланады. Робот адам өміріне қауіпті жағдайларда қызмет көрсету мен шұғыл жұмыстарды орындауға болады. Жылдық сауда айналымы  мен кірістері жұртшылыққа жарияланбайды. </vt:lpstr>
      <vt:lpstr>ФГУП ЦНИИ маш  Королев қ., негізін салушы «Роскосмос». Команда ғарыш антропоморфты робот SAR-400 институты құрылды. 2015 жылы   «Алмасу»жобасы жоспарланған, нәтижесінде айды және басқа планета бетіндегі технологиялық ақпарат алмасу және басқару роботтар құрылатын болды.2013 жылдың соңында  ОАО НПО "ЦНИИМАШ" табысы 1,7 млрд рубль дейін өсті. </vt:lpstr>
      <vt:lpstr>Презентация PowerPoint</vt:lpstr>
      <vt:lpstr>БАҒДАРЛАМАЛАУ АЙМАҒЫНЫҢ САЙМАНДАР ҚҰРАЛЫ </vt:lpstr>
      <vt:lpstr>Презентация PowerPoint</vt:lpstr>
      <vt:lpstr>Презентация PowerPoint</vt:lpstr>
      <vt:lpstr>Презентация PowerPoint</vt:lpstr>
      <vt:lpstr>Презентация PowerPoint</vt:lpstr>
      <vt:lpstr>Қолданылған әдебиеттер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Деректерді өңдеуде процессорларды  параллель қолдану</dc:title>
  <dc:creator>23</dc:creator>
  <cp:lastModifiedBy>Карелхан Нурсауле</cp:lastModifiedBy>
  <cp:revision>481</cp:revision>
  <cp:lastPrinted>2020-01-29T03:16:21Z</cp:lastPrinted>
  <dcterms:created xsi:type="dcterms:W3CDTF">2015-06-01T09:04:29Z</dcterms:created>
  <dcterms:modified xsi:type="dcterms:W3CDTF">2021-11-10T18:08:51Z</dcterms:modified>
</cp:coreProperties>
</file>