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0" r:id="rId1"/>
  </p:sldMasterIdLst>
  <p:notesMasterIdLst>
    <p:notesMasterId r:id="rId24"/>
  </p:notesMasterIdLst>
  <p:handoutMasterIdLst>
    <p:handoutMasterId r:id="rId25"/>
  </p:handoutMasterIdLst>
  <p:sldIdLst>
    <p:sldId id="285" r:id="rId2"/>
    <p:sldId id="428" r:id="rId3"/>
    <p:sldId id="453" r:id="rId4"/>
    <p:sldId id="454" r:id="rId5"/>
    <p:sldId id="455" r:id="rId6"/>
    <p:sldId id="457" r:id="rId7"/>
    <p:sldId id="458" r:id="rId8"/>
    <p:sldId id="459" r:id="rId9"/>
    <p:sldId id="452" r:id="rId10"/>
    <p:sldId id="460" r:id="rId11"/>
    <p:sldId id="461" r:id="rId12"/>
    <p:sldId id="462" r:id="rId13"/>
    <p:sldId id="463" r:id="rId14"/>
    <p:sldId id="456" r:id="rId15"/>
    <p:sldId id="466" r:id="rId16"/>
    <p:sldId id="464" r:id="rId17"/>
    <p:sldId id="471" r:id="rId18"/>
    <p:sldId id="477" r:id="rId19"/>
    <p:sldId id="470" r:id="rId20"/>
    <p:sldId id="472" r:id="rId21"/>
    <p:sldId id="343" r:id="rId22"/>
    <p:sldId id="476"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B9DA"/>
    <a:srgbClr val="B3C9E3"/>
    <a:srgbClr val="B6CB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94660"/>
  </p:normalViewPr>
  <p:slideViewPr>
    <p:cSldViewPr>
      <p:cViewPr varScale="1">
        <p:scale>
          <a:sx n="65" d="100"/>
          <a:sy n="65" d="100"/>
        </p:scale>
        <p:origin x="157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9EF45D-1217-4EF8-B7BC-924A8736F2A4}" type="datetimeFigureOut">
              <a:rPr lang="ru-RU" smtClean="0"/>
              <a:t>24.11.2021</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23809D-346D-4A16-9164-735B4A850B57}" type="slidenum">
              <a:rPr lang="ru-RU" smtClean="0"/>
              <a:t>‹#›</a:t>
            </a:fld>
            <a:endParaRPr lang="ru-RU"/>
          </a:p>
        </p:txBody>
      </p:sp>
    </p:spTree>
    <p:extLst>
      <p:ext uri="{BB962C8B-B14F-4D97-AF65-F5344CB8AC3E}">
        <p14:creationId xmlns:p14="http://schemas.microsoft.com/office/powerpoint/2010/main" val="806070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42F29B08-BB41-4F37-8520-F2678139B252}" type="datetimeFigureOut">
              <a:rPr lang="ru-RU"/>
              <a:pPr>
                <a:defRPr/>
              </a:pPr>
              <a:t>24.11.2021</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36C7349-8787-43CD-9C38-DE4D5F39D754}" type="slidenum">
              <a:rPr lang="ru-RU"/>
              <a:pPr>
                <a:defRPr/>
              </a:pPr>
              <a:t>‹#›</a:t>
            </a:fld>
            <a:endParaRPr lang="ru-RU" dirty="0"/>
          </a:p>
        </p:txBody>
      </p:sp>
    </p:spTree>
    <p:extLst>
      <p:ext uri="{BB962C8B-B14F-4D97-AF65-F5344CB8AC3E}">
        <p14:creationId xmlns:p14="http://schemas.microsoft.com/office/powerpoint/2010/main" val="4453457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36C7349-8787-43CD-9C38-DE4D5F39D754}" type="slidenum">
              <a:rPr lang="ru-RU" smtClean="0"/>
              <a:pPr>
                <a:defRPr/>
              </a:pPr>
              <a:t>1</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pPr>
              <a:defRPr/>
            </a:pPr>
            <a:fld id="{2EAF8AF4-2B12-4E1B-861A-88495B163954}" type="datetimeFigureOut">
              <a:rPr lang="ru-RU" smtClean="0"/>
              <a:pPr>
                <a:defRPr/>
              </a:pPr>
              <a:t>24.11.2021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2EAF8AF4-2B12-4E1B-861A-88495B163954}" type="datetimeFigureOut">
              <a:rPr lang="ru-RU" smtClean="0"/>
              <a:pPr>
                <a:defRPr/>
              </a:pPr>
              <a:t>24.11.2021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2EAF8AF4-2B12-4E1B-861A-88495B163954}" type="datetimeFigureOut">
              <a:rPr lang="ru-RU" smtClean="0"/>
              <a:pPr>
                <a:defRPr/>
              </a:pPr>
              <a:t>24.11.2021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2EAF8AF4-2B12-4E1B-861A-88495B163954}" type="datetimeFigureOut">
              <a:rPr lang="ru-RU" smtClean="0"/>
              <a:pPr>
                <a:defRPr/>
              </a:pPr>
              <a:t>24.11.2021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a:defRPr/>
            </a:pPr>
            <a:fld id="{2EAF8AF4-2B12-4E1B-861A-88495B163954}" type="datetimeFigureOut">
              <a:rPr lang="ru-RU" smtClean="0"/>
              <a:pPr>
                <a:defRPr/>
              </a:pPr>
              <a:t>24.11.2021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pPr>
              <a:defRPr/>
            </a:pPr>
            <a:fld id="{2EAF8AF4-2B12-4E1B-861A-88495B163954}" type="datetimeFigureOut">
              <a:rPr lang="ru-RU" smtClean="0"/>
              <a:pPr>
                <a:defRPr/>
              </a:pPr>
              <a:t>24.11.2021</a:t>
            </a:fld>
            <a:endParaRPr lang="ru-RU" dirty="0"/>
          </a:p>
        </p:txBody>
      </p:sp>
      <p:sp>
        <p:nvSpPr>
          <p:cNvPr id="6" name="Нижний колонтитул 5"/>
          <p:cNvSpPr>
            <a:spLocks noGrp="1"/>
          </p:cNvSpPr>
          <p:nvPr>
            <p:ph type="ftr" sz="quarter" idx="11"/>
          </p:nvPr>
        </p:nvSpPr>
        <p:spPr/>
        <p:txBody>
          <a:bodyPr/>
          <a:lstStyle/>
          <a:p>
            <a:pPr>
              <a:defRPr/>
            </a:pPr>
            <a:endParaRPr lang="ru-RU" dirty="0"/>
          </a:p>
        </p:txBody>
      </p:sp>
      <p:sp>
        <p:nvSpPr>
          <p:cNvPr id="7" name="Номер слайда 6"/>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pPr>
              <a:defRPr/>
            </a:pPr>
            <a:fld id="{2EAF8AF4-2B12-4E1B-861A-88495B163954}" type="datetimeFigureOut">
              <a:rPr lang="ru-RU" smtClean="0"/>
              <a:pPr>
                <a:defRPr/>
              </a:pPr>
              <a:t>24.11.2021</a:t>
            </a:fld>
            <a:endParaRPr lang="ru-RU" dirty="0"/>
          </a:p>
        </p:txBody>
      </p:sp>
      <p:sp>
        <p:nvSpPr>
          <p:cNvPr id="8" name="Нижний колонтитул 7"/>
          <p:cNvSpPr>
            <a:spLocks noGrp="1"/>
          </p:cNvSpPr>
          <p:nvPr>
            <p:ph type="ftr" sz="quarter" idx="11"/>
          </p:nvPr>
        </p:nvSpPr>
        <p:spPr/>
        <p:txBody>
          <a:bodyPr/>
          <a:lstStyle/>
          <a:p>
            <a:pPr>
              <a:defRPr/>
            </a:pPr>
            <a:endParaRPr lang="ru-RU" dirty="0"/>
          </a:p>
        </p:txBody>
      </p:sp>
      <p:sp>
        <p:nvSpPr>
          <p:cNvPr id="9" name="Номер слайда 8"/>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pPr>
              <a:defRPr/>
            </a:pPr>
            <a:fld id="{2EAF8AF4-2B12-4E1B-861A-88495B163954}" type="datetimeFigureOut">
              <a:rPr lang="ru-RU" smtClean="0"/>
              <a:pPr>
                <a:defRPr/>
              </a:pPr>
              <a:t>24.11.2021</a:t>
            </a:fld>
            <a:endParaRPr lang="ru-RU" dirty="0"/>
          </a:p>
        </p:txBody>
      </p:sp>
      <p:sp>
        <p:nvSpPr>
          <p:cNvPr id="4" name="Нижний колонтитул 3"/>
          <p:cNvSpPr>
            <a:spLocks noGrp="1"/>
          </p:cNvSpPr>
          <p:nvPr>
            <p:ph type="ftr" sz="quarter" idx="11"/>
          </p:nvPr>
        </p:nvSpPr>
        <p:spPr/>
        <p:txBody>
          <a:bodyPr/>
          <a:lstStyle/>
          <a:p>
            <a:pPr>
              <a:defRPr/>
            </a:pPr>
            <a:endParaRPr lang="ru-RU" dirty="0"/>
          </a:p>
        </p:txBody>
      </p:sp>
      <p:sp>
        <p:nvSpPr>
          <p:cNvPr id="5" name="Номер слайда 4"/>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2EAF8AF4-2B12-4E1B-861A-88495B163954}" type="datetimeFigureOut">
              <a:rPr lang="ru-RU" smtClean="0"/>
              <a:pPr>
                <a:defRPr/>
              </a:pPr>
              <a:t>24.11.2021</a:t>
            </a:fld>
            <a:endParaRPr lang="ru-RU" dirty="0"/>
          </a:p>
        </p:txBody>
      </p:sp>
      <p:sp>
        <p:nvSpPr>
          <p:cNvPr id="3" name="Нижний колонтитул 2"/>
          <p:cNvSpPr>
            <a:spLocks noGrp="1"/>
          </p:cNvSpPr>
          <p:nvPr>
            <p:ph type="ftr" sz="quarter" idx="11"/>
          </p:nvPr>
        </p:nvSpPr>
        <p:spPr/>
        <p:txBody>
          <a:bodyPr/>
          <a:lstStyle/>
          <a:p>
            <a:pPr>
              <a:defRPr/>
            </a:pPr>
            <a:endParaRPr lang="ru-RU" dirty="0"/>
          </a:p>
        </p:txBody>
      </p:sp>
      <p:sp>
        <p:nvSpPr>
          <p:cNvPr id="4" name="Номер слайда 3"/>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fld id="{2EAF8AF4-2B12-4E1B-861A-88495B163954}" type="datetimeFigureOut">
              <a:rPr lang="ru-RU" smtClean="0"/>
              <a:pPr>
                <a:defRPr/>
              </a:pPr>
              <a:t>24.11.2021</a:t>
            </a:fld>
            <a:endParaRPr lang="ru-RU" dirty="0"/>
          </a:p>
        </p:txBody>
      </p:sp>
      <p:sp>
        <p:nvSpPr>
          <p:cNvPr id="6" name="Нижний колонтитул 5"/>
          <p:cNvSpPr>
            <a:spLocks noGrp="1"/>
          </p:cNvSpPr>
          <p:nvPr>
            <p:ph type="ftr" sz="quarter" idx="11"/>
          </p:nvPr>
        </p:nvSpPr>
        <p:spPr/>
        <p:txBody>
          <a:bodyPr/>
          <a:lstStyle/>
          <a:p>
            <a:pPr>
              <a:defRPr/>
            </a:pPr>
            <a:endParaRPr lang="ru-RU" dirty="0"/>
          </a:p>
        </p:txBody>
      </p:sp>
      <p:sp>
        <p:nvSpPr>
          <p:cNvPr id="7" name="Номер слайда 6"/>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fld id="{2EAF8AF4-2B12-4E1B-861A-88495B163954}" type="datetimeFigureOut">
              <a:rPr lang="ru-RU" smtClean="0"/>
              <a:pPr>
                <a:defRPr/>
              </a:pPr>
              <a:t>24.11.2021</a:t>
            </a:fld>
            <a:endParaRPr lang="ru-RU" dirty="0"/>
          </a:p>
        </p:txBody>
      </p:sp>
      <p:sp>
        <p:nvSpPr>
          <p:cNvPr id="6" name="Нижний колонтитул 5"/>
          <p:cNvSpPr>
            <a:spLocks noGrp="1"/>
          </p:cNvSpPr>
          <p:nvPr>
            <p:ph type="ftr" sz="quarter" idx="11"/>
          </p:nvPr>
        </p:nvSpPr>
        <p:spPr/>
        <p:txBody>
          <a:bodyPr/>
          <a:lstStyle/>
          <a:p>
            <a:pPr>
              <a:defRPr/>
            </a:pPr>
            <a:endParaRPr lang="ru-RU" dirty="0"/>
          </a:p>
        </p:txBody>
      </p:sp>
      <p:sp>
        <p:nvSpPr>
          <p:cNvPr id="7" name="Номер слайда 6"/>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EAF8AF4-2B12-4E1B-861A-88495B163954}" type="datetimeFigureOut">
              <a:rPr lang="ru-RU" smtClean="0"/>
              <a:pPr>
                <a:defRPr/>
              </a:pPr>
              <a:t>24.11.2021</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1512D4F-E5D5-4435-85AA-90CCC7E5F8A9}" type="slidenum">
              <a:rPr lang="ru-RU" smtClean="0"/>
              <a:pPr>
                <a:defRPr/>
              </a:pPr>
              <a:t>‹#›</a:t>
            </a:fld>
            <a:endParaRPr lang="ru-RU" dirty="0"/>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6219" y="1448780"/>
            <a:ext cx="7920880" cy="1872208"/>
          </a:xfrm>
          <a:effectLst>
            <a:outerShdw dist="20000" dir="5400000" rotWithShape="0">
              <a:srgbClr val="000000">
                <a:alpha val="37999"/>
              </a:srgbClr>
            </a:outerShdw>
          </a:effectLst>
        </p:spPr>
        <p:txBody>
          <a:bodyPr>
            <a:normAutofit fontScale="90000"/>
          </a:bodyPr>
          <a:lstStyle/>
          <a:p>
            <a:r>
              <a:rPr lang="kk-KZ" sz="3200" b="1" cap="all" dirty="0">
                <a:solidFill>
                  <a:schemeClr val="tx2"/>
                </a:solidFill>
                <a:latin typeface="Times New Roman" pitchFamily="18" charset="0"/>
                <a:cs typeface="Times New Roman" pitchFamily="18" charset="0"/>
              </a:rPr>
              <a:t>Робототехниканың даму тарихы. LEGO®MINDSTORMS ®EV3 Education жинағымен танысу</a:t>
            </a:r>
            <a:br>
              <a:rPr lang="ru-RU" sz="3200" dirty="0"/>
            </a:br>
            <a:endParaRPr lang="en-US" sz="3200" dirty="0">
              <a:solidFill>
                <a:schemeClr val="tx2"/>
              </a:solidFill>
              <a:latin typeface="Times New Roman" pitchFamily="18" charset="0"/>
              <a:cs typeface="Times New Roman" pitchFamily="18" charset="0"/>
            </a:endParaRPr>
          </a:p>
        </p:txBody>
      </p:sp>
      <p:sp>
        <p:nvSpPr>
          <p:cNvPr id="5" name="Прямоугольник 4"/>
          <p:cNvSpPr/>
          <p:nvPr/>
        </p:nvSpPr>
        <p:spPr>
          <a:xfrm>
            <a:off x="683568" y="332656"/>
            <a:ext cx="8136904" cy="369332"/>
          </a:xfrm>
          <a:prstGeom prst="rect">
            <a:avLst/>
          </a:prstGeom>
        </p:spPr>
        <p:txBody>
          <a:bodyPr wrap="square">
            <a:spAutoFit/>
          </a:bodyPr>
          <a:lstStyle/>
          <a:p>
            <a:pPr algn="ctr"/>
            <a:r>
              <a:rPr lang="kk-KZ" b="1" dirty="0">
                <a:latin typeface="Times New Roman" pitchFamily="18" charset="0"/>
                <a:cs typeface="Times New Roman" pitchFamily="18" charset="0"/>
              </a:rPr>
              <a:t>Л.Н. Гумилев атындағы Еуразия ұлттық университеті</a:t>
            </a:r>
            <a:endParaRPr lang="ru-RU" dirty="0">
              <a:latin typeface="Times New Roman" pitchFamily="18" charset="0"/>
              <a:cs typeface="Times New Roman" pitchFamily="18" charset="0"/>
            </a:endParaRPr>
          </a:p>
        </p:txBody>
      </p:sp>
      <p:pic>
        <p:nvPicPr>
          <p:cNvPr id="6" name="Рисунок 5"/>
          <p:cNvPicPr/>
          <p:nvPr/>
        </p:nvPicPr>
        <p:blipFill>
          <a:blip r:embed="rId3" cstate="print"/>
          <a:srcRect/>
          <a:stretch>
            <a:fillRect/>
          </a:stretch>
        </p:blipFill>
        <p:spPr bwMode="auto">
          <a:xfrm>
            <a:off x="3973261" y="3653893"/>
            <a:ext cx="1557518" cy="1224136"/>
          </a:xfrm>
          <a:prstGeom prst="rect">
            <a:avLst/>
          </a:prstGeom>
          <a:noFill/>
          <a:ln w="9525">
            <a:noFill/>
            <a:miter lim="800000"/>
            <a:headEnd/>
            <a:tailEnd/>
          </a:ln>
        </p:spPr>
      </p:pic>
      <p:sp>
        <p:nvSpPr>
          <p:cNvPr id="7" name="TextBox 6">
            <a:extLst>
              <a:ext uri="{FF2B5EF4-FFF2-40B4-BE49-F238E27FC236}">
                <a16:creationId xmlns:a16="http://schemas.microsoft.com/office/drawing/2014/main" id="{E8848582-D05D-4723-9241-3ED086CAA810}"/>
              </a:ext>
            </a:extLst>
          </p:cNvPr>
          <p:cNvSpPr txBox="1"/>
          <p:nvPr/>
        </p:nvSpPr>
        <p:spPr>
          <a:xfrm>
            <a:off x="2286000" y="5259025"/>
            <a:ext cx="4572000" cy="646331"/>
          </a:xfrm>
          <a:prstGeom prst="rect">
            <a:avLst/>
          </a:prstGeom>
          <a:noFill/>
        </p:spPr>
        <p:txBody>
          <a:bodyPr wrap="square">
            <a:spAutoFit/>
          </a:bodyPr>
          <a:lstStyle/>
          <a:p>
            <a:pPr algn="ctr"/>
            <a:r>
              <a:rPr lang="kk-KZ"/>
              <a:t>Информатика кафедрасының доценті Карелхан </a:t>
            </a:r>
            <a:r>
              <a:rPr lang="kk-KZ" dirty="0"/>
              <a:t>Н.</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457200" y="159631"/>
            <a:ext cx="8229600" cy="1498178"/>
          </a:xfrm>
        </p:spPr>
        <p:txBody>
          <a:bodyPr>
            <a:normAutofit fontScale="90000"/>
          </a:bodyPr>
          <a:lstStyle/>
          <a:p>
            <a:r>
              <a:rPr lang="kk-KZ" sz="4000" dirty="0">
                <a:solidFill>
                  <a:schemeClr val="tx2"/>
                </a:solidFill>
              </a:rPr>
              <a:t>Манипулятор  Л.В.Поллард 1934 , Уиллард Л.Г. 1938 ж. </a:t>
            </a:r>
            <a:br>
              <a:rPr lang="ru-RU" dirty="0"/>
            </a:br>
            <a:endParaRPr lang="ru-RU" dirty="0"/>
          </a:p>
        </p:txBody>
      </p:sp>
      <p:sp>
        <p:nvSpPr>
          <p:cNvPr id="10" name="Объект 9"/>
          <p:cNvSpPr>
            <a:spLocks noGrp="1"/>
          </p:cNvSpPr>
          <p:nvPr>
            <p:ph sz="half" idx="1"/>
          </p:nvPr>
        </p:nvSpPr>
        <p:spPr/>
        <p:txBody>
          <a:bodyPr>
            <a:normAutofit fontScale="77500" lnSpcReduction="20000"/>
          </a:bodyPr>
          <a:lstStyle/>
          <a:p>
            <a:r>
              <a:rPr lang="kk-KZ" dirty="0"/>
              <a:t>Мәліметтер көптігіне сүйенсек, мысалы әлемдегі алғашқы индустриялық робот Business Week's Robot Milestones[3], 1938 жылы американдық екі азаматы УиллардомПоллардом және  Гарольдом Роузландом DeVilbiss Company компаниясы үшін құрастырылған, ал Ұлыбританияда сол уақытта компрессорлар өнеркәсібін өндіруде және  диспенсерлер ірі өндіруші болды. </a:t>
            </a:r>
            <a:endParaRPr lang="ru-RU" dirty="0"/>
          </a:p>
          <a:p>
            <a:endParaRPr lang="ru-RU" dirty="0"/>
          </a:p>
        </p:txBody>
      </p:sp>
      <p:pic>
        <p:nvPicPr>
          <p:cNvPr id="12" name="Рисунок 11" descr="http://www.cleverence.ru/articles/image/image005.jpg"/>
          <p:cNvPicPr/>
          <p:nvPr/>
        </p:nvPicPr>
        <p:blipFill>
          <a:blip r:embed="rId2" cstate="print"/>
          <a:srcRect/>
          <a:stretch>
            <a:fillRect/>
          </a:stretch>
        </p:blipFill>
        <p:spPr bwMode="auto">
          <a:xfrm>
            <a:off x="5105400" y="1631286"/>
            <a:ext cx="3067000" cy="4317994"/>
          </a:xfrm>
          <a:prstGeom prst="rect">
            <a:avLst/>
          </a:prstGeom>
          <a:noFill/>
          <a:ln w="9525">
            <a:noFill/>
            <a:miter lim="800000"/>
            <a:headEnd/>
            <a:tailEnd/>
          </a:ln>
        </p:spPr>
      </p:pic>
    </p:spTree>
    <p:extLst>
      <p:ext uri="{BB962C8B-B14F-4D97-AF65-F5344CB8AC3E}">
        <p14:creationId xmlns:p14="http://schemas.microsoft.com/office/powerpoint/2010/main" val="2730892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143000"/>
          </a:xfrm>
        </p:spPr>
        <p:txBody>
          <a:bodyPr/>
          <a:lstStyle/>
          <a:p>
            <a:r>
              <a:rPr lang="kk-KZ" sz="3600" dirty="0">
                <a:solidFill>
                  <a:schemeClr val="tx2"/>
                </a:solidFill>
              </a:rPr>
              <a:t>Бағынышты монипуляторлар</a:t>
            </a:r>
            <a:endParaRPr lang="ru-RU" sz="3600" dirty="0">
              <a:solidFill>
                <a:schemeClr val="tx2"/>
              </a:solidFill>
            </a:endParaRPr>
          </a:p>
        </p:txBody>
      </p:sp>
      <p:sp>
        <p:nvSpPr>
          <p:cNvPr id="3" name="Объект 2"/>
          <p:cNvSpPr>
            <a:spLocks noGrp="1"/>
          </p:cNvSpPr>
          <p:nvPr>
            <p:ph idx="1"/>
          </p:nvPr>
        </p:nvSpPr>
        <p:spPr/>
        <p:txBody>
          <a:bodyPr>
            <a:normAutofit fontScale="92500"/>
          </a:bodyPr>
          <a:lstStyle/>
          <a:p>
            <a:r>
              <a:rPr lang="kk-KZ" dirty="0"/>
              <a:t>MSM(master-slave manipulators) бағынышты монипуляторлар -өндіруші компаниясы болған  – «CRL» (Central  Research Laboratories). Оның алғашқы моделі 1945 құрастырылып, 1949 жылы «Model 1» – АҚШ-тың атомдық энергетиканың комиссиясына ұсынылды. </a:t>
            </a:r>
          </a:p>
          <a:p>
            <a:r>
              <a:rPr lang="kk-KZ" dirty="0"/>
              <a:t>Өндірістік робот термині ең алғаш 1960 жылы америкалық «American metal &amp; market» журналының беттерінде пайда болды. </a:t>
            </a:r>
            <a:endParaRPr lang="ru-RU" dirty="0"/>
          </a:p>
          <a:p>
            <a:endParaRPr lang="ru-RU" dirty="0"/>
          </a:p>
          <a:p>
            <a:endParaRPr lang="ru-RU" dirty="0"/>
          </a:p>
        </p:txBody>
      </p:sp>
    </p:spTree>
    <p:extLst>
      <p:ext uri="{BB962C8B-B14F-4D97-AF65-F5344CB8AC3E}">
        <p14:creationId xmlns:p14="http://schemas.microsoft.com/office/powerpoint/2010/main" val="1564178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692696"/>
            <a:ext cx="8229600" cy="4525963"/>
          </a:xfrm>
        </p:spPr>
        <p:txBody>
          <a:bodyPr>
            <a:normAutofit fontScale="92500" lnSpcReduction="20000"/>
          </a:bodyPr>
          <a:lstStyle/>
          <a:p>
            <a:pPr marL="0" indent="0">
              <a:buNone/>
            </a:pPr>
            <a:r>
              <a:rPr lang="kk-KZ" dirty="0"/>
              <a:t>Соныңда, үшінші роботтар ұрпағына өздігімен адаптипті бағдарламаланған автомды мобилденген роботтарды жатқызамыз. I, II және III-ші ұрпақтар мысалына сәйкес болады: </a:t>
            </a:r>
            <a:endParaRPr lang="ru-RU" dirty="0"/>
          </a:p>
          <a:p>
            <a:pPr marL="0" indent="0">
              <a:buNone/>
            </a:pPr>
            <a:r>
              <a:rPr lang="kk-KZ" dirty="0"/>
              <a:t>• автоматты дәнекерлеу және кузов бояуына арналған құрылғы;</a:t>
            </a:r>
            <a:endParaRPr lang="ru-RU" dirty="0"/>
          </a:p>
          <a:p>
            <a:pPr lvl="0"/>
            <a:r>
              <a:rPr lang="kk-KZ" dirty="0"/>
              <a:t>алмалардың піскеніне қарай сұрттайтын автоматтандырылған құрылғы; </a:t>
            </a:r>
            <a:endParaRPr lang="ru-RU" dirty="0"/>
          </a:p>
          <a:p>
            <a:pPr lvl="0"/>
            <a:r>
              <a:rPr lang="kk-KZ" dirty="0"/>
              <a:t>ғарыш пен жаңа шешімдер іздеуге арналған ғылыми-зерттеулік жобалар.</a:t>
            </a:r>
            <a:endParaRPr lang="ru-RU" dirty="0"/>
          </a:p>
          <a:p>
            <a:endParaRPr lang="ru-RU" dirty="0"/>
          </a:p>
        </p:txBody>
      </p:sp>
    </p:spTree>
    <p:extLst>
      <p:ext uri="{BB962C8B-B14F-4D97-AF65-F5344CB8AC3E}">
        <p14:creationId xmlns:p14="http://schemas.microsoft.com/office/powerpoint/2010/main" val="4021664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kk-KZ" dirty="0"/>
              <a:t>Аппарат «Луноход-1», өндіруші КСРО</a:t>
            </a:r>
            <a:endParaRPr lang="ru-RU" dirty="0"/>
          </a:p>
        </p:txBody>
      </p:sp>
      <p:sp>
        <p:nvSpPr>
          <p:cNvPr id="5" name="Объект 4"/>
          <p:cNvSpPr>
            <a:spLocks noGrp="1"/>
          </p:cNvSpPr>
          <p:nvPr>
            <p:ph idx="1"/>
          </p:nvPr>
        </p:nvSpPr>
        <p:spPr>
          <a:xfrm>
            <a:off x="3575050" y="476672"/>
            <a:ext cx="5111750" cy="5649491"/>
          </a:xfrm>
        </p:spPr>
        <p:txBody>
          <a:bodyPr>
            <a:normAutofit fontScale="70000" lnSpcReduction="20000"/>
          </a:bodyPr>
          <a:lstStyle/>
          <a:p>
            <a:r>
              <a:rPr lang="kk-KZ" dirty="0"/>
              <a:t>Бірінші шың мәніндегі роботтың барлық әлем естіген туған күнін, 1966 жыл 18 мамыр айы деп есептей аламыз. Бұл күні С.А.Лавочкин атындағы машина-құрылыс заводтында негізгі конструктор Григорий Николаевич Бабакин Мәскеу алдындағы Химкада E8 дизайініне қол қойды. Бұл «Луноход-1», луноход 1970 жылы 17 қазанда ай үстінің сәтті жүріп өткен, автоматты  станциялар құрамындағы E8 №203 – алғашқы тарихтағы аппарат. </a:t>
            </a:r>
          </a:p>
          <a:p>
            <a:r>
              <a:rPr lang="kk-KZ" dirty="0"/>
              <a:t>Алғашқы луноходтың жалпы массасы 756 кг құрайды, оның күн батареясының ашық қақпағы 4,42 метр ұзындығында, ал ені 2,15 метр, биіктігі 1,92 метр.ол ай үстіндегі жұмысқа 3 айға жоспарланған болатын.</a:t>
            </a:r>
            <a:endParaRPr lang="ru-RU" dirty="0"/>
          </a:p>
          <a:p>
            <a:endParaRPr lang="ru-RU" dirty="0"/>
          </a:p>
          <a:p>
            <a:endParaRPr lang="ru-RU" dirty="0"/>
          </a:p>
        </p:txBody>
      </p:sp>
      <p:pic>
        <p:nvPicPr>
          <p:cNvPr id="7" name="Рисунок 6" descr="http://www.cleverence.ru/articles/image/image006.jpg"/>
          <p:cNvPicPr/>
          <p:nvPr/>
        </p:nvPicPr>
        <p:blipFill>
          <a:blip r:embed="rId2" cstate="print"/>
          <a:srcRect/>
          <a:stretch>
            <a:fillRect/>
          </a:stretch>
        </p:blipFill>
        <p:spPr bwMode="auto">
          <a:xfrm>
            <a:off x="683568" y="1844824"/>
            <a:ext cx="2664296" cy="2376264"/>
          </a:xfrm>
          <a:prstGeom prst="rect">
            <a:avLst/>
          </a:prstGeom>
          <a:noFill/>
          <a:ln w="9525">
            <a:noFill/>
            <a:miter lim="800000"/>
            <a:headEnd/>
            <a:tailEnd/>
          </a:ln>
        </p:spPr>
      </p:pic>
    </p:spTree>
    <p:extLst>
      <p:ext uri="{BB962C8B-B14F-4D97-AF65-F5344CB8AC3E}">
        <p14:creationId xmlns:p14="http://schemas.microsoft.com/office/powerpoint/2010/main" val="1272270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a:t>Робототехника </a:t>
            </a:r>
            <a:endParaRPr lang="ru-RU" dirty="0"/>
          </a:p>
        </p:txBody>
      </p:sp>
      <p:sp>
        <p:nvSpPr>
          <p:cNvPr id="3" name="Объект 2"/>
          <p:cNvSpPr>
            <a:spLocks noGrp="1"/>
          </p:cNvSpPr>
          <p:nvPr>
            <p:ph idx="1"/>
          </p:nvPr>
        </p:nvSpPr>
        <p:spPr/>
        <p:txBody>
          <a:bodyPr>
            <a:normAutofit fontScale="32500" lnSpcReduction="20000"/>
          </a:bodyPr>
          <a:lstStyle/>
          <a:p>
            <a:pPr algn="just"/>
            <a:r>
              <a:rPr lang="kk-KZ" sz="5100" dirty="0">
                <a:solidFill>
                  <a:srgbClr val="002060"/>
                </a:solidFill>
                <a:latin typeface="Times New Roman" pitchFamily="18" charset="0"/>
                <a:ea typeface="+mj-ea"/>
                <a:cs typeface="+mj-cs"/>
              </a:rPr>
              <a:t>Робототехника (робот және техника, ағылшын тілініен аударғанда robotics– робототехника), роботты техника - автоматтандырылған техникалық жүйелерін әзірлейді және өндірістің қарқынды дамуына маңызды техникалық негізі болып табылатын қолданбалы ғылым.</a:t>
            </a:r>
            <a:endParaRPr lang="ru-RU" sz="5100" dirty="0">
              <a:solidFill>
                <a:srgbClr val="002060"/>
              </a:solidFill>
              <a:latin typeface="Times New Roman" pitchFamily="18" charset="0"/>
              <a:ea typeface="+mj-ea"/>
              <a:cs typeface="+mj-cs"/>
            </a:endParaRPr>
          </a:p>
          <a:p>
            <a:pPr algn="just"/>
            <a:r>
              <a:rPr lang="kk-KZ" sz="5100" dirty="0">
                <a:solidFill>
                  <a:srgbClr val="002060"/>
                </a:solidFill>
                <a:latin typeface="Times New Roman" pitchFamily="18" charset="0"/>
                <a:ea typeface="+mj-ea"/>
                <a:cs typeface="+mj-cs"/>
              </a:rPr>
              <a:t>Робототехника - электроника, механика, қашықтан басқару, информатика, сондай-ақ радио және электротехника сияқты пәндеріне негізделген. </a:t>
            </a:r>
            <a:endParaRPr lang="ru-RU" sz="5100" dirty="0">
              <a:solidFill>
                <a:srgbClr val="002060"/>
              </a:solidFill>
              <a:latin typeface="Times New Roman" pitchFamily="18" charset="0"/>
              <a:ea typeface="+mj-ea"/>
              <a:cs typeface="+mj-cs"/>
            </a:endParaRPr>
          </a:p>
          <a:p>
            <a:pPr algn="just"/>
            <a:r>
              <a:rPr lang="kk-KZ" sz="5100" dirty="0">
                <a:solidFill>
                  <a:srgbClr val="002060"/>
                </a:solidFill>
                <a:latin typeface="Times New Roman" pitchFamily="18" charset="0"/>
                <a:ea typeface="+mj-ea"/>
                <a:cs typeface="+mj-cs"/>
              </a:rPr>
              <a:t>Құрылыс, өнеркәсіп, тұтыну, авиация және төтенше (әскери, ғарыш, су асты) салаларында роботты техника бар.</a:t>
            </a:r>
            <a:endParaRPr lang="ru-RU" sz="5100" dirty="0">
              <a:solidFill>
                <a:srgbClr val="002060"/>
              </a:solidFill>
              <a:latin typeface="Times New Roman" pitchFamily="18" charset="0"/>
              <a:ea typeface="+mj-ea"/>
              <a:cs typeface="+mj-cs"/>
            </a:endParaRPr>
          </a:p>
          <a:p>
            <a:pPr algn="just"/>
            <a:r>
              <a:rPr lang="kk-KZ" sz="5100" dirty="0">
                <a:solidFill>
                  <a:srgbClr val="002060"/>
                </a:solidFill>
                <a:latin typeface="Times New Roman" pitchFamily="18" charset="0"/>
                <a:ea typeface="+mj-ea"/>
                <a:cs typeface="+mj-cs"/>
              </a:rPr>
              <a:t>Робототехника құбылыс ретінде технологияның табиғи логикалық жалғасы болып табылады. Кез келген еңбекті автоматтадыру қарқынын адамдар біртіндеп көптеген қызмет салаларында ығыстырып, фильмдер көруге, компьютерлік ойындарға және т. б. істермен айырбастауға  қарқынды күш қолданып жаңа мүмкіндіктер берді. Қазірдің өзінде көптаған заманауи ең күшті роботтардың жұмыс күші: машиналар, автомобильдер, компьютерлер және т.с.с. машиналар өндірісіне бағытталған.</a:t>
            </a:r>
            <a:endParaRPr lang="ru-RU" sz="5100" dirty="0">
              <a:solidFill>
                <a:srgbClr val="002060"/>
              </a:solidFill>
              <a:latin typeface="Times New Roman" pitchFamily="18" charset="0"/>
              <a:ea typeface="+mj-ea"/>
              <a:cs typeface="+mj-cs"/>
            </a:endParaRPr>
          </a:p>
          <a:p>
            <a:pPr algn="just"/>
            <a:r>
              <a:rPr lang="kk-KZ" sz="5100" dirty="0">
                <a:solidFill>
                  <a:srgbClr val="002060"/>
                </a:solidFill>
                <a:latin typeface="Times New Roman" pitchFamily="18" charset="0"/>
                <a:ea typeface="+mj-ea"/>
                <a:cs typeface="+mj-cs"/>
              </a:rPr>
              <a:t>Негізінде, робот үшін жуықтау белгілі бір дәрежесі машинаның кез келген түрін қамтуы мүмкін; бұл термин әдетте автомобильге арналған манипулятор тетіктерін пайдаланатын машина басқару объектілері дегенді білдіреді. Роботтардың маңызды ерекшелігі автономияның белгілі бір дәрежесі болып табылады [1].</a:t>
            </a:r>
            <a:endParaRPr lang="ru-RU" sz="5100" dirty="0">
              <a:solidFill>
                <a:srgbClr val="002060"/>
              </a:solidFill>
              <a:latin typeface="Times New Roman" pitchFamily="18" charset="0"/>
              <a:ea typeface="+mj-ea"/>
              <a:cs typeface="+mj-cs"/>
            </a:endParaRPr>
          </a:p>
          <a:p>
            <a:endParaRPr lang="ru-RU" dirty="0"/>
          </a:p>
        </p:txBody>
      </p:sp>
    </p:spTree>
    <p:extLst>
      <p:ext uri="{BB962C8B-B14F-4D97-AF65-F5344CB8AC3E}">
        <p14:creationId xmlns:p14="http://schemas.microsoft.com/office/powerpoint/2010/main" val="278073690"/>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a:t>Shakey, алғашқы робот  SRI, 1968 ж.</a:t>
            </a:r>
            <a:endParaRPr lang="ru-RU" dirty="0"/>
          </a:p>
        </p:txBody>
      </p:sp>
      <p:sp>
        <p:nvSpPr>
          <p:cNvPr id="3" name="Объект 2"/>
          <p:cNvSpPr>
            <a:spLocks noGrp="1"/>
          </p:cNvSpPr>
          <p:nvPr>
            <p:ph idx="1"/>
          </p:nvPr>
        </p:nvSpPr>
        <p:spPr/>
        <p:txBody>
          <a:bodyPr>
            <a:normAutofit fontScale="85000" lnSpcReduction="20000"/>
          </a:bodyPr>
          <a:lstStyle/>
          <a:p>
            <a:r>
              <a:rPr lang="kk-KZ" dirty="0"/>
              <a:t>1968 жылы Станфорд Зерттеу Институтында (SRI, Stanford Research Institute) алғашқы жасанды көзқарасымен және интеллект нышаны бар мобильді робот - «Shakey» жасады. Дөңгелекті құрылғы түрлі текшелердегі мүмкін кедергілерді  айналып өту  мәселесін шешеді. Тек қана тегіс бетте робот өте тұрақсыз болып табылады. Ең айтарлығы, роботтың «миы» көршіліес жатқан бүтін бір бөлмені алып, рабиоқабылдағы арқылы «денесімен» сөйлесті.</a:t>
            </a:r>
            <a:endParaRPr lang="ru-RU" dirty="0"/>
          </a:p>
        </p:txBody>
      </p:sp>
      <p:pic>
        <p:nvPicPr>
          <p:cNvPr id="5" name="Рисунок 4" descr="http://www.cleverence.ru/articles/image/image007.gif"/>
          <p:cNvPicPr/>
          <p:nvPr/>
        </p:nvPicPr>
        <p:blipFill>
          <a:blip r:embed="rId2" cstate="print"/>
          <a:srcRect/>
          <a:stretch>
            <a:fillRect/>
          </a:stretch>
        </p:blipFill>
        <p:spPr bwMode="auto">
          <a:xfrm>
            <a:off x="793612" y="1772816"/>
            <a:ext cx="2675458" cy="4464496"/>
          </a:xfrm>
          <a:prstGeom prst="rect">
            <a:avLst/>
          </a:prstGeom>
          <a:noFill/>
          <a:ln w="9525">
            <a:noFill/>
            <a:miter lim="800000"/>
            <a:headEnd/>
            <a:tailEnd/>
          </a:ln>
        </p:spPr>
      </p:pic>
    </p:spTree>
    <p:extLst>
      <p:ext uri="{BB962C8B-B14F-4D97-AF65-F5344CB8AC3E}">
        <p14:creationId xmlns:p14="http://schemas.microsoft.com/office/powerpoint/2010/main" val="4289852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kk-KZ" dirty="0"/>
              <a:t>Адамтәріздес робот SDR-3X Sony- дан</a:t>
            </a:r>
            <a:br>
              <a:rPr lang="ru-RU" dirty="0"/>
            </a:br>
            <a:endParaRPr lang="ru-RU" dirty="0"/>
          </a:p>
        </p:txBody>
      </p:sp>
      <p:sp>
        <p:nvSpPr>
          <p:cNvPr id="5" name="Объект 4"/>
          <p:cNvSpPr>
            <a:spLocks noGrp="1"/>
          </p:cNvSpPr>
          <p:nvPr>
            <p:ph idx="1"/>
          </p:nvPr>
        </p:nvSpPr>
        <p:spPr/>
        <p:txBody>
          <a:bodyPr>
            <a:normAutofit fontScale="85000" lnSpcReduction="10000"/>
          </a:bodyPr>
          <a:lstStyle/>
          <a:p>
            <a:r>
              <a:rPr lang="kk-KZ" dirty="0"/>
              <a:t>Доктор Нисимуро Макото басшылығымен «Табиғаттанушы» атты робот қаланған кезде, 1928 жылы Жапонияда робот құрылысы басталды[14]. Дамыған моторларымен ол қолы мен басының жағдайын өзгерте алды. Ал 21 қазан 2000 жылы көрме тарихында алғаш рет ROBODEX Йокохама қаласында, Жапонияда  TokyoSony Corporation бірінші адамтәріздес робот "SDR-3X"-ті ұсынады. </a:t>
            </a:r>
            <a:endParaRPr lang="ru-RU" dirty="0"/>
          </a:p>
          <a:p>
            <a:endParaRPr lang="ru-RU" dirty="0"/>
          </a:p>
        </p:txBody>
      </p:sp>
      <p:pic>
        <p:nvPicPr>
          <p:cNvPr id="7" name="Рисунок 6" descr="http://www.cleverence.ru/articles/image/image013.jpg"/>
          <p:cNvPicPr/>
          <p:nvPr/>
        </p:nvPicPr>
        <p:blipFill>
          <a:blip r:embed="rId2" cstate="print"/>
          <a:srcRect/>
          <a:stretch>
            <a:fillRect/>
          </a:stretch>
        </p:blipFill>
        <p:spPr bwMode="auto">
          <a:xfrm>
            <a:off x="611560" y="1700808"/>
            <a:ext cx="2736304" cy="4248472"/>
          </a:xfrm>
          <a:prstGeom prst="rect">
            <a:avLst/>
          </a:prstGeom>
          <a:noFill/>
          <a:ln w="9525">
            <a:noFill/>
            <a:miter lim="800000"/>
            <a:headEnd/>
            <a:tailEnd/>
          </a:ln>
        </p:spPr>
      </p:pic>
    </p:spTree>
    <p:extLst>
      <p:ext uri="{BB962C8B-B14F-4D97-AF65-F5344CB8AC3E}">
        <p14:creationId xmlns:p14="http://schemas.microsoft.com/office/powerpoint/2010/main" val="80226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br>
              <a:rPr lang="ru-RU" b="1" dirty="0"/>
            </a:br>
            <a:r>
              <a:rPr lang="kk-KZ" b="1" dirty="0">
                <a:solidFill>
                  <a:schemeClr val="tx2">
                    <a:lumMod val="60000"/>
                    <a:lumOff val="40000"/>
                  </a:schemeClr>
                </a:solidFill>
              </a:rPr>
              <a:t>LEGO®MINDSTORMS ®EV3 Education жинағымен танысу</a:t>
            </a:r>
            <a:br>
              <a:rPr lang="ru-RU" b="1" dirty="0">
                <a:solidFill>
                  <a:schemeClr val="tx2">
                    <a:lumMod val="60000"/>
                    <a:lumOff val="40000"/>
                  </a:schemeClr>
                </a:solidFill>
              </a:rPr>
            </a:br>
            <a:endParaRPr lang="ru-RU" b="1" dirty="0">
              <a:solidFill>
                <a:schemeClr val="tx2">
                  <a:lumMod val="60000"/>
                  <a:lumOff val="40000"/>
                </a:schemeClr>
              </a:solidFill>
            </a:endParaRPr>
          </a:p>
        </p:txBody>
      </p:sp>
      <p:pic>
        <p:nvPicPr>
          <p:cNvPr id="5" name="Рисунок 4" descr="P01 копия.png"/>
          <p:cNvPicPr/>
          <p:nvPr/>
        </p:nvPicPr>
        <p:blipFill>
          <a:blip r:embed="rId2" cstate="print">
            <a:extLst>
              <a:ext uri="{28A0092B-C50C-407E-A947-70E740481C1C}">
                <a14:useLocalDpi xmlns:a14="http://schemas.microsoft.com/office/drawing/2010/main" val="0"/>
              </a:ext>
            </a:extLst>
          </a:blip>
          <a:stretch>
            <a:fillRect/>
          </a:stretch>
        </p:blipFill>
        <p:spPr>
          <a:xfrm>
            <a:off x="755576" y="2204864"/>
            <a:ext cx="7776864" cy="2952328"/>
          </a:xfrm>
          <a:prstGeom prst="rect">
            <a:avLst/>
          </a:prstGeom>
          <a:ln w="12700" cap="sq">
            <a:solidFill>
              <a:srgbClr val="00206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956953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764704"/>
            <a:ext cx="8352928" cy="4349011"/>
          </a:xfrm>
          <a:prstGeom prst="rect">
            <a:avLst/>
          </a:prstGeom>
        </p:spPr>
        <p:txBody>
          <a:bodyPr wrap="square">
            <a:spAutoFit/>
          </a:bodyPr>
          <a:lstStyle/>
          <a:p>
            <a:pPr algn="just">
              <a:lnSpc>
                <a:spcPct val="115000"/>
              </a:lnSpc>
              <a:spcAft>
                <a:spcPts val="1000"/>
              </a:spcAft>
            </a:pPr>
            <a:r>
              <a:rPr lang="ru-RU" sz="4000" b="1" dirty="0" err="1">
                <a:solidFill>
                  <a:schemeClr val="tx2">
                    <a:lumMod val="60000"/>
                    <a:lumOff val="40000"/>
                  </a:schemeClr>
                </a:solidFill>
                <a:latin typeface="+mj-lt"/>
                <a:ea typeface="+mj-ea"/>
                <a:cs typeface="+mj-cs"/>
              </a:rPr>
              <a:t>Бөлшектер</a:t>
            </a:r>
            <a:r>
              <a:rPr lang="ru-RU" sz="4000" b="1" dirty="0">
                <a:solidFill>
                  <a:schemeClr val="tx2">
                    <a:lumMod val="60000"/>
                    <a:lumOff val="40000"/>
                  </a:schemeClr>
                </a:solidFill>
                <a:latin typeface="+mj-lt"/>
                <a:ea typeface="+mj-ea"/>
                <a:cs typeface="+mj-cs"/>
              </a:rPr>
              <a:t> 4 </a:t>
            </a:r>
            <a:r>
              <a:rPr lang="ru-RU" sz="4000" b="1" dirty="0" err="1">
                <a:solidFill>
                  <a:schemeClr val="tx2">
                    <a:lumMod val="60000"/>
                    <a:lumOff val="40000"/>
                  </a:schemeClr>
                </a:solidFill>
                <a:latin typeface="+mj-lt"/>
                <a:ea typeface="+mj-ea"/>
                <a:cs typeface="+mj-cs"/>
              </a:rPr>
              <a:t>топты</a:t>
            </a:r>
            <a:r>
              <a:rPr lang="ru-RU" sz="4000" b="1" dirty="0">
                <a:solidFill>
                  <a:schemeClr val="tx2">
                    <a:lumMod val="60000"/>
                    <a:lumOff val="40000"/>
                  </a:schemeClr>
                </a:solidFill>
                <a:latin typeface="+mj-lt"/>
                <a:ea typeface="+mj-ea"/>
                <a:cs typeface="+mj-cs"/>
              </a:rPr>
              <a:t> </a:t>
            </a:r>
            <a:r>
              <a:rPr lang="ru-RU" sz="4000" b="1" dirty="0" err="1">
                <a:solidFill>
                  <a:schemeClr val="tx2">
                    <a:lumMod val="60000"/>
                    <a:lumOff val="40000"/>
                  </a:schemeClr>
                </a:solidFill>
                <a:latin typeface="+mj-lt"/>
                <a:ea typeface="+mj-ea"/>
                <a:cs typeface="+mj-cs"/>
              </a:rPr>
              <a:t>құрайды</a:t>
            </a:r>
            <a:r>
              <a:rPr lang="ru-RU" sz="4000" b="1" dirty="0">
                <a:solidFill>
                  <a:schemeClr val="tx2">
                    <a:lumMod val="60000"/>
                    <a:lumOff val="40000"/>
                  </a:schemeClr>
                </a:solidFill>
                <a:latin typeface="+mj-lt"/>
                <a:ea typeface="+mj-ea"/>
                <a:cs typeface="+mj-cs"/>
              </a:rPr>
              <a:t>:</a:t>
            </a:r>
          </a:p>
          <a:p>
            <a:pPr algn="just">
              <a:lnSpc>
                <a:spcPct val="115000"/>
              </a:lnSpc>
              <a:spcAft>
                <a:spcPts val="1000"/>
              </a:spcAft>
            </a:pPr>
            <a:r>
              <a:rPr lang="kk-KZ" dirty="0">
                <a:latin typeface="Times New Roman" panose="02020603050405020304" pitchFamily="18" charset="0"/>
                <a:ea typeface="Calibri" panose="020F0502020204030204" pitchFamily="34" charset="0"/>
                <a:cs typeface="Times New Roman" panose="02020603050405020304" pitchFamily="18" charset="0"/>
              </a:rPr>
              <a:t>1. </a:t>
            </a:r>
            <a:r>
              <a:rPr lang="ru-RU" dirty="0" err="1">
                <a:latin typeface="Times New Roman" panose="02020603050405020304" pitchFamily="18" charset="0"/>
                <a:ea typeface="Calibri" panose="020F0502020204030204" pitchFamily="34" charset="0"/>
                <a:cs typeface="Times New Roman" panose="02020603050405020304" pitchFamily="18" charset="0"/>
              </a:rPr>
              <a:t>Электронды</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құрамдас</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бөліктер</a:t>
            </a:r>
            <a:r>
              <a:rPr lang="ru-RU"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i="1" dirty="0">
                <a:latin typeface="Times New Roman" panose="02020603050405020304" pitchFamily="18" charset="0"/>
                <a:ea typeface="Calibri" panose="020F0502020204030204" pitchFamily="34" charset="0"/>
                <a:cs typeface="Times New Roman" panose="02020603050405020304" pitchFamily="18" charset="0"/>
              </a:rPr>
              <a:t>EV3 </a:t>
            </a:r>
            <a:r>
              <a:rPr lang="ru-RU" i="1" dirty="0" err="1">
                <a:latin typeface="Times New Roman" panose="02020603050405020304" pitchFamily="18" charset="0"/>
                <a:ea typeface="Calibri" panose="020F0502020204030204" pitchFamily="34" charset="0"/>
                <a:cs typeface="Times New Roman" panose="02020603050405020304" pitchFamily="18" charset="0"/>
              </a:rPr>
              <a:t>модулі</a:t>
            </a:r>
            <a:r>
              <a:rPr lang="ru-RU" i="1"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i="1" dirty="0" err="1">
                <a:latin typeface="Times New Roman" panose="02020603050405020304" pitchFamily="18" charset="0"/>
                <a:ea typeface="Calibri" panose="020F0502020204030204" pitchFamily="34" charset="0"/>
                <a:cs typeface="Times New Roman" panose="02020603050405020304" pitchFamily="18" charset="0"/>
              </a:rPr>
              <a:t>Датчиктер</a:t>
            </a:r>
            <a:r>
              <a:rPr lang="ru-RU" i="1"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i="1" dirty="0" err="1">
                <a:latin typeface="Times New Roman" panose="02020603050405020304" pitchFamily="18" charset="0"/>
                <a:ea typeface="Calibri" panose="020F0502020204030204" pitchFamily="34" charset="0"/>
                <a:cs typeface="Times New Roman" panose="02020603050405020304" pitchFamily="18" charset="0"/>
              </a:rPr>
              <a:t>Моторлар</a:t>
            </a:r>
            <a:r>
              <a:rPr lang="ru-RU" i="1"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i="1" dirty="0" err="1">
                <a:latin typeface="Times New Roman" panose="02020603050405020304" pitchFamily="18" charset="0"/>
                <a:ea typeface="Calibri" panose="020F0502020204030204" pitchFamily="34" charset="0"/>
                <a:cs typeface="Times New Roman" panose="02020603050405020304" pitchFamily="18" charset="0"/>
              </a:rPr>
              <a:t>Байланыстырушы</a:t>
            </a:r>
            <a:r>
              <a:rPr lang="ru-RU" i="1" dirty="0">
                <a:latin typeface="Times New Roman" panose="02020603050405020304" pitchFamily="18" charset="0"/>
                <a:ea typeface="Calibri" panose="020F0502020204030204" pitchFamily="34" charset="0"/>
                <a:cs typeface="Times New Roman" panose="02020603050405020304" pitchFamily="18" charset="0"/>
              </a:rPr>
              <a:t> </a:t>
            </a:r>
            <a:r>
              <a:rPr lang="ru-RU" i="1" dirty="0" err="1">
                <a:latin typeface="Times New Roman" panose="02020603050405020304" pitchFamily="18" charset="0"/>
                <a:ea typeface="Calibri" panose="020F0502020204030204" pitchFamily="34" charset="0"/>
                <a:cs typeface="Times New Roman" panose="02020603050405020304" pitchFamily="18" charset="0"/>
              </a:rPr>
              <a:t>кабельдер</a:t>
            </a:r>
            <a:r>
              <a:rPr lang="ru-RU" i="1"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dirty="0">
                <a:latin typeface="Times New Roman" panose="02020603050405020304" pitchFamily="18" charset="0"/>
                <a:ea typeface="Calibri" panose="020F0502020204030204" pitchFamily="34" charset="0"/>
                <a:cs typeface="Times New Roman" panose="02020603050405020304" pitchFamily="18" charset="0"/>
              </a:rPr>
              <a:t>2. </a:t>
            </a:r>
            <a:r>
              <a:rPr lang="ru-RU" dirty="0" err="1">
                <a:latin typeface="Times New Roman" panose="02020603050405020304" pitchFamily="18" charset="0"/>
                <a:ea typeface="Calibri" panose="020F0502020204030204" pitchFamily="34" charset="0"/>
                <a:cs typeface="Times New Roman" panose="02020603050405020304" pitchFamily="18" charset="0"/>
              </a:rPr>
              <a:t>Тегершіктер</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дөңгелектер</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және</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белдіктер</a:t>
            </a:r>
            <a:r>
              <a:rPr lang="ru-RU"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dirty="0">
                <a:latin typeface="Times New Roman" panose="02020603050405020304" pitchFamily="18" charset="0"/>
                <a:ea typeface="Calibri" panose="020F0502020204030204" pitchFamily="34" charset="0"/>
                <a:cs typeface="Times New Roman" panose="02020603050405020304" pitchFamily="18" charset="0"/>
              </a:rPr>
              <a:t>3. </a:t>
            </a:r>
            <a:r>
              <a:rPr lang="ru-RU" dirty="0" err="1">
                <a:latin typeface="Times New Roman" panose="02020603050405020304" pitchFamily="18" charset="0"/>
                <a:ea typeface="Calibri" panose="020F0502020204030204" pitchFamily="34" charset="0"/>
                <a:cs typeface="Times New Roman" panose="02020603050405020304" pitchFamily="18" charset="0"/>
              </a:rPr>
              <a:t>Байланыстырушы</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элементтер</a:t>
            </a: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dirty="0">
                <a:latin typeface="Times New Roman" panose="02020603050405020304" pitchFamily="18" charset="0"/>
                <a:ea typeface="Calibri" panose="020F0502020204030204" pitchFamily="34" charset="0"/>
                <a:cs typeface="Times New Roman" panose="02020603050405020304" pitchFamily="18" charset="0"/>
              </a:rPr>
              <a:t>4. </a:t>
            </a:r>
            <a:r>
              <a:rPr lang="ru-RU" dirty="0" err="1">
                <a:latin typeface="Times New Roman" panose="02020603050405020304" pitchFamily="18" charset="0"/>
                <a:ea typeface="Calibri" panose="020F0502020204030204" pitchFamily="34" charset="0"/>
                <a:cs typeface="Times New Roman" panose="02020603050405020304" pitchFamily="18" charset="0"/>
              </a:rPr>
              <a:t>Құрастырылымдық</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элементтер</a:t>
            </a: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4145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buNone/>
            </a:pPr>
            <a:r>
              <a:rPr lang="ru-RU" dirty="0"/>
              <a:t> </a:t>
            </a:r>
          </a:p>
          <a:p>
            <a:endParaRPr lang="ru-RU" dirty="0"/>
          </a:p>
        </p:txBody>
      </p:sp>
      <p:sp>
        <p:nvSpPr>
          <p:cNvPr id="5" name="Прямоугольник 4"/>
          <p:cNvSpPr/>
          <p:nvPr/>
        </p:nvSpPr>
        <p:spPr>
          <a:xfrm>
            <a:off x="539552" y="1417638"/>
            <a:ext cx="8363272" cy="2897203"/>
          </a:xfrm>
          <a:prstGeom prst="rect">
            <a:avLst/>
          </a:prstGeom>
        </p:spPr>
        <p:txBody>
          <a:bodyPr wrap="square">
            <a:spAutoFit/>
          </a:bodyPr>
          <a:lstStyle/>
          <a:p>
            <a:pPr algn="just">
              <a:lnSpc>
                <a:spcPct val="115000"/>
              </a:lnSpc>
              <a:spcAft>
                <a:spcPts val="1000"/>
              </a:spcAft>
            </a:pPr>
            <a:r>
              <a:rPr lang="kk-KZ" dirty="0">
                <a:latin typeface="Times New Roman" panose="02020603050405020304" pitchFamily="18" charset="0"/>
                <a:ea typeface="Calibri" panose="020F0502020204030204" pitchFamily="34" charset="0"/>
                <a:cs typeface="Times New Roman" panose="02020603050405020304" pitchFamily="18" charset="0"/>
              </a:rPr>
              <a:t>LEGO® MINDSTORMS® EV3 жинағының құрамына 541 бөлшек кіреді. LEGO® (жанындағы көрінісі) жинағы бөлшектерін сенімді сақтауды қамтамасыз ету үшін төзімді пластикалық қорапта ұсынылып отыр.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kk-KZ" dirty="0">
                <a:latin typeface="Times New Roman" panose="02020603050405020304" pitchFamily="18" charset="0"/>
                <a:ea typeface="Calibri" panose="020F0502020204030204" pitchFamily="34" charset="0"/>
                <a:cs typeface="Times New Roman" panose="02020603050405020304" pitchFamily="18" charset="0"/>
              </a:rPr>
              <a:t>Қораптың жоғарыдан қарағандағы көрінісі. Қораптың қақпағын ашқанда Базалық Жинақ (Core Set) атауы бар картонды мұқабаны көресіздер.</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kk-KZ" dirty="0">
                <a:latin typeface="Times New Roman" panose="02020603050405020304" pitchFamily="18" charset="0"/>
                <a:ea typeface="Calibri" panose="020F0502020204030204" pitchFamily="34" charset="0"/>
                <a:cs typeface="Times New Roman" panose="02020603050405020304" pitchFamily="18" charset="0"/>
              </a:rPr>
              <a:t>Картонның астында қызыл түсті сұрыпталған жаймада LEGO® бөлшектері жинақталған. Бұл өз кезегінде құрастыру үрдісін оңтайландыруды және бөлшектердің дұрыс тәртіпте сақталуын қамтамасыз</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Заголовок 1"/>
          <p:cNvSpPr>
            <a:spLocks noGrp="1"/>
          </p:cNvSpPr>
          <p:nvPr>
            <p:ph type="title"/>
          </p:nvPr>
        </p:nvSpPr>
        <p:spPr/>
        <p:txBody>
          <a:bodyPr>
            <a:normAutofit fontScale="90000"/>
          </a:bodyPr>
          <a:lstStyle/>
          <a:p>
            <a:br>
              <a:rPr lang="ru-RU" b="1" dirty="0"/>
            </a:br>
            <a:r>
              <a:rPr lang="kk-KZ" b="1" dirty="0">
                <a:solidFill>
                  <a:schemeClr val="tx2">
                    <a:lumMod val="60000"/>
                    <a:lumOff val="40000"/>
                  </a:schemeClr>
                </a:solidFill>
              </a:rPr>
              <a:t>LEGO®MINDSTORMS ®EV3 Education жинағы</a:t>
            </a:r>
            <a:br>
              <a:rPr lang="ru-RU" b="1" dirty="0">
                <a:solidFill>
                  <a:schemeClr val="tx2">
                    <a:lumMod val="60000"/>
                    <a:lumOff val="40000"/>
                  </a:schemeClr>
                </a:solidFill>
              </a:rPr>
            </a:br>
            <a:endParaRPr lang="ru-RU" b="1" dirty="0">
              <a:solidFill>
                <a:schemeClr val="tx2">
                  <a:lumMod val="60000"/>
                  <a:lumOff val="40000"/>
                </a:schemeClr>
              </a:solidFill>
            </a:endParaRPr>
          </a:p>
        </p:txBody>
      </p:sp>
    </p:spTree>
    <p:extLst>
      <p:ext uri="{BB962C8B-B14F-4D97-AF65-F5344CB8AC3E}">
        <p14:creationId xmlns:p14="http://schemas.microsoft.com/office/powerpoint/2010/main" val="1409399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899592" y="980728"/>
            <a:ext cx="7560840" cy="4464496"/>
          </a:xfrm>
        </p:spPr>
        <p:txBody>
          <a:bodyPr>
            <a:normAutofit fontScale="90000"/>
          </a:bodyPr>
          <a:lstStyle/>
          <a:p>
            <a:pPr algn="just"/>
            <a:br>
              <a:rPr lang="kk-KZ" sz="2700" dirty="0">
                <a:solidFill>
                  <a:srgbClr val="002060"/>
                </a:solidFill>
                <a:latin typeface="Times New Roman" pitchFamily="18" charset="0"/>
              </a:rPr>
            </a:br>
            <a:r>
              <a:rPr lang="kk-KZ" sz="2700" dirty="0">
                <a:solidFill>
                  <a:srgbClr val="002060"/>
                </a:solidFill>
                <a:latin typeface="Times New Roman" pitchFamily="18" charset="0"/>
              </a:rPr>
              <a:t>Робототехника-машина жасау, материалтану, сенсорлар жасау, өндіріс технологиялары мен алдыңғы қатарлы алгоритмдердің тұрақты жетістіктерін қолданатын заманауи ғылым.</a:t>
            </a:r>
            <a:br>
              <a:rPr lang="kk-KZ" sz="2700" dirty="0">
                <a:solidFill>
                  <a:srgbClr val="002060"/>
                </a:solidFill>
                <a:latin typeface="Times New Roman" pitchFamily="18" charset="0"/>
              </a:rPr>
            </a:br>
            <a:r>
              <a:rPr lang="kk-KZ" sz="2700" dirty="0">
                <a:solidFill>
                  <a:srgbClr val="002060"/>
                </a:solidFill>
                <a:latin typeface="Times New Roman" pitchFamily="18" charset="0"/>
              </a:rPr>
              <a:t>Робототехниканы зерттеу әуесқойға немесе кәсіпқойға робототехникалық жобаларды қызметтің әртүрлі салаларында қолдануда жаңа мүмкіндіктер ашады. Роботтарды практикалық қолдану робототехниканың дамуын ынталандырады және ғылымның басқа салаларындағы жетістіктер процесін басқарады.</a:t>
            </a:r>
            <a:endParaRPr lang="ru-RU" sz="3800" dirty="0">
              <a:solidFill>
                <a:srgbClr val="002060"/>
              </a:solidFill>
              <a:latin typeface="Times New Roman" pitchFamily="18" charset="0"/>
            </a:endParaRPr>
          </a:p>
        </p:txBody>
      </p:sp>
    </p:spTree>
    <p:extLst>
      <p:ext uri="{BB962C8B-B14F-4D97-AF65-F5344CB8AC3E}">
        <p14:creationId xmlns:p14="http://schemas.microsoft.com/office/powerpoint/2010/main" val="2423626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Описание: Screen Shot 2016-02-25 at 3.32.08 PM.png"/>
          <p:cNvPicPr/>
          <p:nvPr/>
        </p:nvPicPr>
        <p:blipFill>
          <a:blip r:embed="rId2">
            <a:extLst>
              <a:ext uri="{28A0092B-C50C-407E-A947-70E740481C1C}">
                <a14:useLocalDpi xmlns:a14="http://schemas.microsoft.com/office/drawing/2010/main" val="0"/>
              </a:ext>
            </a:extLst>
          </a:blip>
          <a:srcRect/>
          <a:stretch>
            <a:fillRect/>
          </a:stretch>
        </p:blipFill>
        <p:spPr bwMode="auto">
          <a:xfrm>
            <a:off x="755576" y="764704"/>
            <a:ext cx="4824536" cy="3338527"/>
          </a:xfrm>
          <a:prstGeom prst="rect">
            <a:avLst/>
          </a:prstGeom>
          <a:noFill/>
          <a:ln w="9525">
            <a:solidFill>
              <a:srgbClr val="002060"/>
            </a:solidFill>
            <a:miter lim="800000"/>
            <a:headEnd/>
            <a:tailEnd/>
          </a:ln>
        </p:spPr>
      </p:pic>
      <p:sp>
        <p:nvSpPr>
          <p:cNvPr id="3" name="Прямоугольник 2"/>
          <p:cNvSpPr/>
          <p:nvPr/>
        </p:nvSpPr>
        <p:spPr>
          <a:xfrm>
            <a:off x="6156176" y="522521"/>
            <a:ext cx="2843808" cy="5794407"/>
          </a:xfrm>
          <a:prstGeom prst="rect">
            <a:avLst/>
          </a:prstGeom>
        </p:spPr>
        <p:txBody>
          <a:bodyPr wrap="square">
            <a:spAutoFit/>
          </a:bodyPr>
          <a:lstStyle/>
          <a:p>
            <a:pPr algn="just">
              <a:lnSpc>
                <a:spcPct val="115000"/>
              </a:lnSpc>
              <a:spcAft>
                <a:spcPts val="10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1. </a:t>
            </a:r>
            <a:r>
              <a:rPr lang="ru-RU" sz="1200" dirty="0" err="1">
                <a:latin typeface="Times New Roman" panose="02020603050405020304" pitchFamily="18" charset="0"/>
                <a:ea typeface="Calibri" panose="020F0502020204030204" pitchFamily="34" charset="0"/>
                <a:cs typeface="Times New Roman" panose="02020603050405020304" pitchFamily="18" charset="0"/>
              </a:rPr>
              <a:t>Табан</a:t>
            </a:r>
            <a:r>
              <a:rPr lang="ru-RU" sz="1200" dirty="0">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latin typeface="Times New Roman" panose="02020603050405020304" pitchFamily="18" charset="0"/>
                <a:ea typeface="Calibri" panose="020F0502020204030204" pitchFamily="34" charset="0"/>
                <a:cs typeface="Times New Roman" panose="02020603050405020304" pitchFamily="18" charset="0"/>
              </a:rPr>
              <a:t>шынжырлардың</a:t>
            </a:r>
            <a:r>
              <a:rPr lang="ru-RU" sz="1200" dirty="0">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жинағы</a:t>
            </a:r>
            <a:r>
              <a:rPr lang="en-US" sz="1200" dirty="0">
                <a:latin typeface="Times New Roman" panose="02020603050405020304" pitchFamily="18" charset="0"/>
                <a:ea typeface="Calibri" panose="020F0502020204030204" pitchFamily="34" charset="0"/>
                <a:cs typeface="Times New Roman" panose="02020603050405020304" pitchFamily="18" charset="0"/>
              </a:rPr>
              <a:t>;</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2. </a:t>
            </a:r>
            <a:r>
              <a:rPr lang="ru-RU" sz="1200" dirty="0" err="1">
                <a:latin typeface="Times New Roman" panose="02020603050405020304" pitchFamily="18" charset="0"/>
                <a:ea typeface="Calibri" panose="020F0502020204030204" pitchFamily="34" charset="0"/>
                <a:cs typeface="Times New Roman" panose="02020603050405020304" pitchFamily="18" charset="0"/>
              </a:rPr>
              <a:t>Түрлі</a:t>
            </a:r>
            <a:r>
              <a:rPr lang="ru-RU" sz="1200" dirty="0">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latin typeface="Times New Roman" panose="02020603050405020304" pitchFamily="18" charset="0"/>
                <a:ea typeface="Calibri" panose="020F0502020204030204" pitchFamily="34" charset="0"/>
                <a:cs typeface="Times New Roman" panose="02020603050405020304" pitchFamily="18" charset="0"/>
              </a:rPr>
              <a:t>ұзындықтағы</a:t>
            </a:r>
            <a:r>
              <a:rPr lang="ru-RU" sz="1200" dirty="0">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және</a:t>
            </a:r>
            <a:r>
              <a:rPr lang="ru-RU" sz="1200" dirty="0">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latin typeface="Times New Roman" panose="02020603050405020304" pitchFamily="18" charset="0"/>
                <a:ea typeface="Calibri" panose="020F0502020204030204" pitchFamily="34" charset="0"/>
                <a:cs typeface="Times New Roman" panose="02020603050405020304" pitchFamily="18" charset="0"/>
              </a:rPr>
              <a:t>түрдегі</a:t>
            </a:r>
            <a:r>
              <a:rPr lang="ru-RU" sz="1200" dirty="0">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бөренелер</a:t>
            </a:r>
            <a:r>
              <a:rPr lang="en-US" sz="1200" dirty="0">
                <a:latin typeface="Times New Roman" panose="02020603050405020304" pitchFamily="18" charset="0"/>
                <a:ea typeface="Calibri" panose="020F0502020204030204" pitchFamily="34" charset="0"/>
                <a:cs typeface="Times New Roman" panose="02020603050405020304" pitchFamily="18" charset="0"/>
              </a:rPr>
              <a:t>;</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3.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Байланыстырушы</a:t>
            </a:r>
            <a:r>
              <a:rPr lang="ru-RU" sz="1200" dirty="0">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latin typeface="Times New Roman" panose="02020603050405020304" pitchFamily="18" charset="0"/>
                <a:ea typeface="Calibri" panose="020F0502020204030204" pitchFamily="34" charset="0"/>
                <a:cs typeface="Times New Roman" panose="02020603050405020304" pitchFamily="18" charset="0"/>
              </a:rPr>
              <a:t>сымдар</a:t>
            </a:r>
            <a:r>
              <a:rPr lang="en-US" sz="1200" dirty="0">
                <a:latin typeface="Times New Roman" panose="02020603050405020304" pitchFamily="18" charset="0"/>
                <a:ea typeface="Calibri" panose="020F0502020204030204" pitchFamily="34" charset="0"/>
                <a:cs typeface="Times New Roman" panose="02020603050405020304" pitchFamily="18" charset="0"/>
              </a:rPr>
              <a:t>;</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4.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Декорға</a:t>
            </a:r>
            <a:r>
              <a:rPr lang="ru-RU" sz="1200" dirty="0">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арналған</a:t>
            </a:r>
            <a:r>
              <a:rPr lang="ru-RU" sz="1200" dirty="0">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latin typeface="Times New Roman" panose="02020603050405020304" pitchFamily="18" charset="0"/>
                <a:ea typeface="Calibri" panose="020F0502020204030204" pitchFamily="34" charset="0"/>
                <a:cs typeface="Times New Roman" panose="02020603050405020304" pitchFamily="18" charset="0"/>
              </a:rPr>
              <a:t>элементтер</a:t>
            </a:r>
            <a:r>
              <a:rPr lang="en-US" sz="1200" dirty="0">
                <a:latin typeface="Times New Roman" panose="02020603050405020304" pitchFamily="18" charset="0"/>
                <a:ea typeface="Calibri" panose="020F0502020204030204" pitchFamily="34" charset="0"/>
                <a:cs typeface="Times New Roman" panose="02020603050405020304" pitchFamily="18" charset="0"/>
              </a:rPr>
              <a:t>;</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5. </a:t>
            </a:r>
            <a:r>
              <a:rPr lang="ru-RU" sz="1200" dirty="0" err="1">
                <a:latin typeface="Times New Roman" panose="02020603050405020304" pitchFamily="18" charset="0"/>
                <a:ea typeface="Calibri" panose="020F0502020204030204" pitchFamily="34" charset="0"/>
                <a:cs typeface="Times New Roman" panose="02020603050405020304" pitchFamily="18" charset="0"/>
              </a:rPr>
              <a:t>Түрлі</a:t>
            </a:r>
            <a:r>
              <a:rPr lang="ru-RU" sz="1200" dirty="0">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байланыстырушы</a:t>
            </a:r>
            <a:r>
              <a:rPr lang="ru-RU" sz="1200" dirty="0">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latin typeface="Times New Roman" panose="02020603050405020304" pitchFamily="18" charset="0"/>
                <a:ea typeface="Calibri" panose="020F0502020204030204" pitchFamily="34" charset="0"/>
                <a:cs typeface="Times New Roman" panose="02020603050405020304" pitchFamily="18" charset="0"/>
              </a:rPr>
              <a:t>элементтер</a:t>
            </a:r>
            <a:r>
              <a:rPr lang="en-US" sz="1200" dirty="0">
                <a:latin typeface="Times New Roman" panose="02020603050405020304" pitchFamily="18" charset="0"/>
                <a:ea typeface="Calibri" panose="020F0502020204030204" pitchFamily="34" charset="0"/>
                <a:cs typeface="Times New Roman" panose="02020603050405020304" pitchFamily="18" charset="0"/>
              </a:rPr>
              <a:t>;</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6. </a:t>
            </a:r>
            <a:r>
              <a:rPr lang="ru-RU" sz="1200" dirty="0" err="1">
                <a:latin typeface="Times New Roman" panose="02020603050405020304" pitchFamily="18" charset="0"/>
                <a:ea typeface="Calibri" panose="020F0502020204030204" pitchFamily="34" charset="0"/>
                <a:cs typeface="Times New Roman" panose="02020603050405020304" pitchFamily="18" charset="0"/>
              </a:rPr>
              <a:t>Түрлі</a:t>
            </a:r>
            <a:r>
              <a:rPr lang="ru-RU" sz="1200" dirty="0">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көлемдегі</a:t>
            </a:r>
            <a:r>
              <a:rPr lang="ru-RU" sz="1200" dirty="0">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latin typeface="Times New Roman" panose="02020603050405020304" pitchFamily="18" charset="0"/>
                <a:ea typeface="Calibri" panose="020F0502020204030204" pitchFamily="34" charset="0"/>
                <a:cs typeface="Times New Roman" panose="02020603050405020304" pitchFamily="18" charset="0"/>
              </a:rPr>
              <a:t>тегершіктер</a:t>
            </a:r>
            <a:r>
              <a:rPr lang="en-US" sz="1200" dirty="0">
                <a:latin typeface="Times New Roman" panose="02020603050405020304" pitchFamily="18" charset="0"/>
                <a:ea typeface="Calibri" panose="020F0502020204030204" pitchFamily="34" charset="0"/>
                <a:cs typeface="Times New Roman" panose="02020603050405020304" pitchFamily="18" charset="0"/>
              </a:rPr>
              <a:t>;</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7. </a:t>
            </a:r>
            <a:r>
              <a:rPr lang="ru-RU" sz="1200" dirty="0" err="1">
                <a:latin typeface="Times New Roman" panose="02020603050405020304" pitchFamily="18" charset="0"/>
                <a:ea typeface="Calibri" panose="020F0502020204030204" pitchFamily="34" charset="0"/>
                <a:cs typeface="Times New Roman" panose="02020603050405020304" pitchFamily="18" charset="0"/>
              </a:rPr>
              <a:t>Түрлі</a:t>
            </a:r>
            <a:r>
              <a:rPr lang="ru-RU" sz="1200" dirty="0">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көлемдегі</a:t>
            </a:r>
            <a:r>
              <a:rPr lang="ru-RU" sz="1200" dirty="0">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дөңгелектердің</a:t>
            </a:r>
            <a:r>
              <a:rPr lang="ru-RU" sz="1200" dirty="0">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жинағы</a:t>
            </a:r>
            <a:r>
              <a:rPr lang="en-US" sz="1200" dirty="0">
                <a:latin typeface="Times New Roman" panose="02020603050405020304" pitchFamily="18" charset="0"/>
                <a:ea typeface="Calibri" panose="020F0502020204030204" pitchFamily="34" charset="0"/>
                <a:cs typeface="Times New Roman" panose="02020603050405020304" pitchFamily="18" charset="0"/>
              </a:rPr>
              <a:t>;</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8. </a:t>
            </a:r>
            <a:r>
              <a:rPr lang="ru-RU" sz="1200" dirty="0" err="1">
                <a:latin typeface="Times New Roman" panose="02020603050405020304" pitchFamily="18" charset="0"/>
                <a:ea typeface="Calibri" panose="020F0502020204030204" pitchFamily="34" charset="0"/>
                <a:cs typeface="Times New Roman" panose="02020603050405020304" pitchFamily="18" charset="0"/>
              </a:rPr>
              <a:t>Түрлі</a:t>
            </a:r>
            <a:r>
              <a:rPr lang="ru-RU" sz="1200" dirty="0">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latin typeface="Times New Roman" panose="02020603050405020304" pitchFamily="18" charset="0"/>
                <a:ea typeface="Calibri" panose="020F0502020204030204" pitchFamily="34" charset="0"/>
                <a:cs typeface="Times New Roman" panose="02020603050405020304" pitchFamily="18" charset="0"/>
              </a:rPr>
              <a:t>ұзындықтағы</a:t>
            </a:r>
            <a:r>
              <a:rPr lang="ru-RU" sz="1200" dirty="0">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белдіктердің</a:t>
            </a:r>
            <a:r>
              <a:rPr lang="ru-RU" sz="1200" dirty="0">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жинағы</a:t>
            </a:r>
            <a:r>
              <a:rPr lang="en-US" sz="1200" dirty="0">
                <a:latin typeface="Times New Roman" panose="02020603050405020304" pitchFamily="18" charset="0"/>
                <a:ea typeface="Calibri" panose="020F0502020204030204" pitchFamily="34" charset="0"/>
                <a:cs typeface="Times New Roman" panose="02020603050405020304" pitchFamily="18" charset="0"/>
              </a:rPr>
              <a:t>;</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9.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Компьютерге</a:t>
            </a:r>
            <a:r>
              <a:rPr lang="ru-RU" sz="1200" dirty="0">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latin typeface="Times New Roman" panose="02020603050405020304" pitchFamily="18" charset="0"/>
                <a:ea typeface="Calibri" panose="020F0502020204030204" pitchFamily="34" charset="0"/>
                <a:cs typeface="Times New Roman" panose="02020603050405020304" pitchFamily="18" charset="0"/>
              </a:rPr>
              <a:t>қосылуға</a:t>
            </a:r>
            <a:r>
              <a:rPr lang="ru-RU" sz="1200" dirty="0">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арналған</a:t>
            </a:r>
            <a:r>
              <a:rPr lang="ru-RU" sz="1200" dirty="0">
                <a:latin typeface="Times New Roman" panose="02020603050405020304" pitchFamily="18" charset="0"/>
                <a:ea typeface="Calibri" panose="020F0502020204030204" pitchFamily="34" charset="0"/>
                <a:cs typeface="Times New Roman" panose="02020603050405020304" pitchFamily="18" charset="0"/>
              </a:rPr>
              <a:t> USB кабель;</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10.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Бағдарламасы</a:t>
            </a:r>
            <a:r>
              <a:rPr lang="ru-RU" sz="1200" dirty="0">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жазылған</a:t>
            </a:r>
            <a:r>
              <a:rPr lang="ru-RU" sz="1200" dirty="0">
                <a:latin typeface="Times New Roman" panose="02020603050405020304" pitchFamily="18" charset="0"/>
                <a:ea typeface="Calibri" panose="020F0502020204030204" pitchFamily="34" charset="0"/>
                <a:cs typeface="Times New Roman" panose="02020603050405020304" pitchFamily="18" charset="0"/>
              </a:rPr>
              <a:t> CD-диск;</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11. </a:t>
            </a:r>
            <a:r>
              <a:rPr lang="ru-RU" sz="1200" dirty="0" err="1">
                <a:latin typeface="Times New Roman" panose="02020603050405020304" pitchFamily="18" charset="0"/>
                <a:ea typeface="Calibri" panose="020F0502020204030204" pitchFamily="34" charset="0"/>
                <a:cs typeface="Times New Roman" panose="02020603050405020304" pitchFamily="18" charset="0"/>
              </a:rPr>
              <a:t>Қос</a:t>
            </a:r>
            <a:r>
              <a:rPr lang="ru-RU" sz="1200" dirty="0">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иіндер</a:t>
            </a:r>
            <a:r>
              <a:rPr lang="ru-RU" sz="1200" dirty="0">
                <a:latin typeface="Times New Roman" panose="02020603050405020304" pitchFamily="18" charset="0"/>
                <a:ea typeface="Calibri" panose="020F0502020204030204" pitchFamily="34" charset="0"/>
                <a:cs typeface="Times New Roman" panose="02020603050405020304" pitchFamily="18" charset="0"/>
              </a:rPr>
              <a:t>;</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12. </a:t>
            </a:r>
            <a:r>
              <a:rPr lang="ru-RU" sz="1200" dirty="0" err="1">
                <a:latin typeface="Times New Roman" panose="02020603050405020304" pitchFamily="18" charset="0"/>
                <a:ea typeface="Calibri" panose="020F0502020204030204" pitchFamily="34" charset="0"/>
                <a:cs typeface="Times New Roman" panose="02020603050405020304" pitchFamily="18" charset="0"/>
              </a:rPr>
              <a:t>Қайта</a:t>
            </a:r>
            <a:r>
              <a:rPr lang="ru-RU" sz="1200" dirty="0">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latin typeface="Times New Roman" panose="02020603050405020304" pitchFamily="18" charset="0"/>
                <a:ea typeface="Calibri" panose="020F0502020204030204" pitchFamily="34" charset="0"/>
                <a:cs typeface="Times New Roman" panose="02020603050405020304" pitchFamily="18" charset="0"/>
              </a:rPr>
              <a:t>қуаттандырылатын</a:t>
            </a:r>
            <a:r>
              <a:rPr lang="ru-RU" sz="1200" dirty="0">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latin typeface="Times New Roman" panose="02020603050405020304" pitchFamily="18" charset="0"/>
                <a:ea typeface="Calibri" panose="020F0502020204030204" pitchFamily="34" charset="0"/>
                <a:cs typeface="Times New Roman" panose="02020603050405020304" pitchFamily="18" charset="0"/>
              </a:rPr>
              <a:t>Li-Ion</a:t>
            </a:r>
            <a:r>
              <a:rPr lang="ru-RU" sz="1200" dirty="0">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аккумуляторлық</a:t>
            </a:r>
            <a:r>
              <a:rPr lang="ru-RU" sz="1200" dirty="0">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батареясы</a:t>
            </a:r>
            <a:r>
              <a:rPr lang="ru-RU" sz="1200" dirty="0">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13. EV3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микроконтроллері</a:t>
            </a:r>
            <a:r>
              <a:rPr lang="ru-RU" sz="1200" dirty="0">
                <a:latin typeface="Times New Roman" panose="02020603050405020304" pitchFamily="18" charset="0"/>
                <a:ea typeface="Calibri" panose="020F0502020204030204" pitchFamily="34" charset="0"/>
                <a:cs typeface="Times New Roman" panose="02020603050405020304" pitchFamily="18" charset="0"/>
              </a:rPr>
              <a:t>;</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549733" y="4293096"/>
            <a:ext cx="4608512" cy="2100575"/>
          </a:xfrm>
          <a:prstGeom prst="rect">
            <a:avLst/>
          </a:prstGeom>
        </p:spPr>
        <p:txBody>
          <a:bodyPr wrap="square">
            <a:spAutoFit/>
          </a:bodyPr>
          <a:lstStyle/>
          <a:p>
            <a:pPr algn="just">
              <a:lnSpc>
                <a:spcPct val="115000"/>
              </a:lnSpc>
              <a:spcAft>
                <a:spcPts val="100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14. 2 </a:t>
            </a:r>
            <a:r>
              <a:rPr lang="ru-RU" sz="1000" dirty="0" err="1">
                <a:latin typeface="Times New Roman" panose="02020603050405020304" pitchFamily="18" charset="0"/>
                <a:ea typeface="Calibri" panose="020F0502020204030204" pitchFamily="34" charset="0"/>
                <a:cs typeface="Times New Roman" panose="02020603050405020304" pitchFamily="18" charset="0"/>
              </a:rPr>
              <a:t>үлкен</a:t>
            </a:r>
            <a:r>
              <a:rPr lang="ru-RU" sz="1000" dirty="0">
                <a:latin typeface="Times New Roman" panose="02020603050405020304" pitchFamily="18" charset="0"/>
                <a:ea typeface="Calibri" panose="020F0502020204030204" pitchFamily="34" charset="0"/>
                <a:cs typeface="Times New Roman" panose="02020603050405020304" pitchFamily="18" charset="0"/>
              </a:rPr>
              <a:t> мотор;</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15. </a:t>
            </a:r>
            <a:r>
              <a:rPr lang="ru-RU" sz="1000" dirty="0" err="1">
                <a:latin typeface="Times New Roman" panose="02020603050405020304" pitchFamily="18" charset="0"/>
                <a:ea typeface="Calibri" panose="020F0502020204030204" pitchFamily="34" charset="0"/>
                <a:cs typeface="Times New Roman" panose="02020603050405020304" pitchFamily="18" charset="0"/>
              </a:rPr>
              <a:t>Орташа</a:t>
            </a:r>
            <a:r>
              <a:rPr lang="ru-RU" sz="1000" dirty="0">
                <a:latin typeface="Times New Roman" panose="02020603050405020304" pitchFamily="18" charset="0"/>
                <a:ea typeface="Calibri" panose="020F0502020204030204" pitchFamily="34" charset="0"/>
                <a:cs typeface="Times New Roman" panose="02020603050405020304" pitchFamily="18" charset="0"/>
              </a:rPr>
              <a:t> мотор;</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16. </a:t>
            </a:r>
            <a:r>
              <a:rPr lang="ru-RU" sz="1000" dirty="0" err="1">
                <a:latin typeface="Times New Roman" panose="02020603050405020304" pitchFamily="18" charset="0"/>
                <a:ea typeface="Calibri" panose="020F0502020204030204" pitchFamily="34" charset="0"/>
                <a:cs typeface="Times New Roman" panose="02020603050405020304" pitchFamily="18" charset="0"/>
              </a:rPr>
              <a:t>Ультрадыбысты</a:t>
            </a:r>
            <a:r>
              <a:rPr lang="ru-RU" sz="1000" dirty="0">
                <a:latin typeface="Times New Roman" panose="02020603050405020304" pitchFamily="18" charset="0"/>
                <a:ea typeface="Calibri" panose="020F0502020204030204" pitchFamily="34" charset="0"/>
                <a:cs typeface="Times New Roman" panose="02020603050405020304" pitchFamily="18" charset="0"/>
              </a:rPr>
              <a:t> датчик;</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17. </a:t>
            </a:r>
            <a:r>
              <a:rPr lang="ru-RU" sz="1000" dirty="0" err="1">
                <a:latin typeface="Times New Roman" panose="02020603050405020304" pitchFamily="18" charset="0"/>
                <a:ea typeface="Calibri" panose="020F0502020204030204" pitchFamily="34" charset="0"/>
                <a:cs typeface="Times New Roman" panose="02020603050405020304" pitchFamily="18" charset="0"/>
              </a:rPr>
              <a:t>Гироскопиялық</a:t>
            </a:r>
            <a:r>
              <a:rPr lang="ru-RU" sz="1000" dirty="0">
                <a:latin typeface="Times New Roman" panose="02020603050405020304" pitchFamily="18" charset="0"/>
                <a:ea typeface="Calibri" panose="020F0502020204030204" pitchFamily="34" charset="0"/>
                <a:cs typeface="Times New Roman" panose="02020603050405020304" pitchFamily="18" charset="0"/>
              </a:rPr>
              <a:t> датчик;</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18. </a:t>
            </a:r>
            <a:r>
              <a:rPr lang="ru-RU" sz="1000" dirty="0" err="1">
                <a:latin typeface="Times New Roman" panose="02020603050405020304" pitchFamily="18" charset="0"/>
                <a:ea typeface="Calibri" panose="020F0502020204030204" pitchFamily="34" charset="0"/>
                <a:cs typeface="Times New Roman" panose="02020603050405020304" pitchFamily="18" charset="0"/>
              </a:rPr>
              <a:t>Жанасу</a:t>
            </a:r>
            <a:r>
              <a:rPr lang="ru-RU" sz="1000" dirty="0">
                <a:latin typeface="Times New Roman" panose="02020603050405020304" pitchFamily="18" charset="0"/>
                <a:ea typeface="Calibri" panose="020F0502020204030204" pitchFamily="34" charset="0"/>
                <a:cs typeface="Times New Roman" panose="02020603050405020304" pitchFamily="18" charset="0"/>
              </a:rPr>
              <a:t> </a:t>
            </a:r>
            <a:r>
              <a:rPr lang="ru-RU" sz="1000" dirty="0" err="1">
                <a:latin typeface="Times New Roman" panose="02020603050405020304" pitchFamily="18" charset="0"/>
                <a:ea typeface="Calibri" panose="020F0502020204030204" pitchFamily="34" charset="0"/>
                <a:cs typeface="Times New Roman" panose="02020603050405020304" pitchFamily="18" charset="0"/>
              </a:rPr>
              <a:t>датчигі</a:t>
            </a:r>
            <a:r>
              <a:rPr lang="ru-RU" sz="1000" dirty="0">
                <a:latin typeface="Times New Roman" panose="02020603050405020304" pitchFamily="18" charset="0"/>
                <a:ea typeface="Calibri" panose="020F0502020204030204" pitchFamily="34" charset="0"/>
                <a:cs typeface="Times New Roman" panose="02020603050405020304" pitchFamily="18" charset="0"/>
              </a:rPr>
              <a:t>;</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19. </a:t>
            </a:r>
            <a:r>
              <a:rPr lang="ru-RU" sz="1000" dirty="0" err="1">
                <a:latin typeface="Times New Roman" panose="02020603050405020304" pitchFamily="18" charset="0"/>
                <a:ea typeface="Calibri" panose="020F0502020204030204" pitchFamily="34" charset="0"/>
                <a:cs typeface="Times New Roman" panose="02020603050405020304" pitchFamily="18" charset="0"/>
              </a:rPr>
              <a:t>Түс</a:t>
            </a:r>
            <a:r>
              <a:rPr lang="ru-RU" sz="1000" dirty="0">
                <a:latin typeface="Times New Roman" panose="02020603050405020304" pitchFamily="18" charset="0"/>
                <a:ea typeface="Calibri" panose="020F0502020204030204" pitchFamily="34" charset="0"/>
                <a:cs typeface="Times New Roman" panose="02020603050405020304" pitchFamily="18" charset="0"/>
              </a:rPr>
              <a:t> </a:t>
            </a:r>
            <a:r>
              <a:rPr lang="ru-RU" sz="1000" dirty="0" err="1">
                <a:latin typeface="Times New Roman" panose="02020603050405020304" pitchFamily="18" charset="0"/>
                <a:ea typeface="Calibri" panose="020F0502020204030204" pitchFamily="34" charset="0"/>
                <a:cs typeface="Times New Roman" panose="02020603050405020304" pitchFamily="18" charset="0"/>
              </a:rPr>
              <a:t>датчигі</a:t>
            </a:r>
            <a:r>
              <a:rPr lang="ru-RU" sz="1000" dirty="0">
                <a:latin typeface="Times New Roman" panose="02020603050405020304" pitchFamily="18" charset="0"/>
                <a:ea typeface="Calibri" panose="020F0502020204030204" pitchFamily="34" charset="0"/>
                <a:cs typeface="Times New Roman" panose="02020603050405020304" pitchFamily="18" charset="0"/>
              </a:rPr>
              <a:t>;</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20. </a:t>
            </a:r>
            <a:r>
              <a:rPr lang="ru-RU" sz="1000" dirty="0" err="1">
                <a:latin typeface="Times New Roman" panose="02020603050405020304" pitchFamily="18" charset="0"/>
                <a:ea typeface="Calibri" panose="020F0502020204030204" pitchFamily="34" charset="0"/>
                <a:cs typeface="Times New Roman" panose="02020603050405020304" pitchFamily="18" charset="0"/>
              </a:rPr>
              <a:t>Қуаттандыру</a:t>
            </a:r>
            <a:r>
              <a:rPr lang="ru-RU" sz="1000" dirty="0">
                <a:latin typeface="Times New Roman" panose="02020603050405020304" pitchFamily="18" charset="0"/>
                <a:ea typeface="Calibri" panose="020F0502020204030204" pitchFamily="34" charset="0"/>
                <a:cs typeface="Times New Roman" panose="02020603050405020304" pitchFamily="18" charset="0"/>
              </a:rPr>
              <a:t> </a:t>
            </a:r>
            <a:r>
              <a:rPr lang="ru-RU" sz="1000" dirty="0" err="1">
                <a:latin typeface="Times New Roman" panose="02020603050405020304" pitchFamily="18" charset="0"/>
                <a:ea typeface="Calibri" panose="020F0502020204030204" pitchFamily="34" charset="0"/>
                <a:cs typeface="Times New Roman" panose="02020603050405020304" pitchFamily="18" charset="0"/>
              </a:rPr>
              <a:t>құрылғысы</a:t>
            </a:r>
            <a:r>
              <a:rPr lang="ru-RU" sz="1000" dirty="0">
                <a:latin typeface="Times New Roman" panose="02020603050405020304" pitchFamily="18" charset="0"/>
                <a:ea typeface="Calibri" panose="020F0502020204030204" pitchFamily="34" charset="0"/>
                <a:cs typeface="Times New Roman" panose="02020603050405020304" pitchFamily="18" charset="0"/>
              </a:rPr>
              <a:t>.</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9765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p:cNvSpPr>
          <p:nvPr>
            <p:ph idx="1"/>
          </p:nvPr>
        </p:nvSpPr>
        <p:spPr>
          <a:xfrm>
            <a:off x="457200" y="692696"/>
            <a:ext cx="8229600" cy="5433467"/>
          </a:xfrm>
        </p:spPr>
        <p:txBody>
          <a:bodyPr/>
          <a:lstStyle/>
          <a:p>
            <a:pPr>
              <a:buFont typeface="Arial" charset="0"/>
              <a:buNone/>
            </a:pPr>
            <a:endParaRPr lang="kk-KZ" dirty="0"/>
          </a:p>
          <a:p>
            <a:pPr algn="ctr">
              <a:buFont typeface="Arial" charset="0"/>
              <a:buNone/>
            </a:pPr>
            <a:endParaRPr lang="kk-KZ" sz="4400" b="1" dirty="0">
              <a:solidFill>
                <a:schemeClr val="tx2"/>
              </a:solidFill>
              <a:latin typeface="Times New Roman" pitchFamily="18" charset="0"/>
            </a:endParaRPr>
          </a:p>
          <a:p>
            <a:pPr algn="ctr">
              <a:buFont typeface="Arial" charset="0"/>
              <a:buNone/>
            </a:pPr>
            <a:r>
              <a:rPr lang="kk-KZ" sz="4400" b="1" dirty="0">
                <a:solidFill>
                  <a:schemeClr val="tx2"/>
                </a:solidFill>
                <a:latin typeface="Times New Roman" pitchFamily="18" charset="0"/>
              </a:rPr>
              <a:t>Назар аударып </a:t>
            </a:r>
          </a:p>
          <a:p>
            <a:pPr algn="ctr">
              <a:buFont typeface="Arial" charset="0"/>
              <a:buNone/>
            </a:pPr>
            <a:r>
              <a:rPr lang="kk-KZ" sz="4400" b="1" dirty="0">
                <a:solidFill>
                  <a:schemeClr val="tx2"/>
                </a:solidFill>
                <a:latin typeface="Times New Roman" pitchFamily="18" charset="0"/>
              </a:rPr>
              <a:t>тыңдағандарыңызға</a:t>
            </a:r>
          </a:p>
          <a:p>
            <a:pPr algn="ctr">
              <a:buFont typeface="Arial" charset="0"/>
              <a:buNone/>
            </a:pPr>
            <a:r>
              <a:rPr lang="kk-KZ" sz="4400" b="1" dirty="0">
                <a:solidFill>
                  <a:schemeClr val="tx2"/>
                </a:solidFill>
                <a:latin typeface="Times New Roman" pitchFamily="18" charset="0"/>
              </a:rPr>
              <a:t> рақмет</a:t>
            </a:r>
            <a:r>
              <a:rPr lang="en-US" sz="4400" b="1" dirty="0">
                <a:solidFill>
                  <a:schemeClr val="tx2"/>
                </a:solidFill>
                <a:latin typeface="Times New Roman" pitchFamily="18" charset="0"/>
              </a:rPr>
              <a:t>!</a:t>
            </a:r>
            <a:endParaRPr lang="ru-RU" sz="4400" b="1" dirty="0">
              <a:solidFill>
                <a:schemeClr val="tx2"/>
              </a:solidFill>
              <a:latin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6672"/>
            <a:ext cx="8229600" cy="1143000"/>
          </a:xfrm>
        </p:spPr>
        <p:txBody>
          <a:bodyPr>
            <a:normAutofit fontScale="90000"/>
          </a:bodyPr>
          <a:lstStyle/>
          <a:p>
            <a:r>
              <a:rPr lang="kk-KZ" dirty="0"/>
              <a:t>Қолданылған әдебиеттер</a:t>
            </a:r>
            <a:br>
              <a:rPr lang="kk-KZ" dirty="0"/>
            </a:br>
            <a:endParaRPr lang="ru-RU" dirty="0"/>
          </a:p>
        </p:txBody>
      </p:sp>
      <p:sp>
        <p:nvSpPr>
          <p:cNvPr id="3" name="Объект 2"/>
          <p:cNvSpPr>
            <a:spLocks noGrp="1"/>
          </p:cNvSpPr>
          <p:nvPr>
            <p:ph idx="1"/>
          </p:nvPr>
        </p:nvSpPr>
        <p:spPr/>
        <p:txBody>
          <a:bodyPr/>
          <a:lstStyle/>
          <a:p>
            <a:pPr marL="514350" indent="-514350">
              <a:buFont typeface="+mj-lt"/>
              <a:buAutoNum type="arabicPeriod"/>
            </a:pPr>
            <a:r>
              <a:rPr lang="kk-KZ" sz="1400" dirty="0"/>
              <a:t>https://www.virtualroboticstoolkit.com/documentation/sections/19/articles/98</a:t>
            </a:r>
          </a:p>
          <a:p>
            <a:pPr marL="514350" indent="-514350">
              <a:buFont typeface="+mj-lt"/>
              <a:buAutoNum type="arabicPeriod"/>
            </a:pPr>
            <a:r>
              <a:rPr lang="en-US" sz="1400" dirty="0"/>
              <a:t>https://informburo.kz/stati/sofiya-robot-kotoryy-vyglyadit-kak-chelovek-national-geographic.html</a:t>
            </a:r>
            <a:endParaRPr lang="ru-RU" sz="1400" dirty="0"/>
          </a:p>
          <a:p>
            <a:pPr marL="514350" indent="-514350">
              <a:buFont typeface="+mj-lt"/>
              <a:buAutoNum type="arabicPeriod"/>
            </a:pPr>
            <a:r>
              <a:rPr lang="ru-RU" sz="1400" dirty="0"/>
              <a:t> </a:t>
            </a:r>
            <a:r>
              <a:rPr lang="kk-KZ" sz="1400" dirty="0"/>
              <a:t>LEGO EV3 бойынша оқу құралы роботты техника бойынша біліктілікті арттыру курстары бағдарламасына арналған, «Халықаралық ақпараттық технологиялар университеті» АҚ, Алматы, 2016</a:t>
            </a:r>
          </a:p>
          <a:p>
            <a:pPr marL="514350" indent="-514350">
              <a:buFont typeface="+mj-lt"/>
              <a:buAutoNum type="arabicPeriod"/>
            </a:pPr>
            <a:r>
              <a:rPr lang="kk-KZ" sz="1400" dirty="0"/>
              <a:t> Lego Education https://education.lego.com/ru-ru/downloads/mindstorms-ev3/curriculum      //18.06.2020</a:t>
            </a:r>
          </a:p>
          <a:p>
            <a:pPr marL="514350" indent="-514350">
              <a:buFont typeface="+mj-lt"/>
              <a:buAutoNum type="arabicPeriod"/>
            </a:pPr>
            <a:r>
              <a:rPr lang="kk-KZ" sz="1400" dirty="0"/>
              <a:t> https://leally.ru/kk/chem-otkryt-fajjl/spravochnik-funkcii-arduino-yazyki-programmirovaniya/ //18.06.2020</a:t>
            </a:r>
            <a:endParaRPr lang="ru-RU" sz="1400" dirty="0"/>
          </a:p>
          <a:p>
            <a:pPr marL="514350" indent="-514350">
              <a:buFont typeface="+mj-lt"/>
              <a:buAutoNum type="arabicPeriod"/>
            </a:pPr>
            <a:endParaRPr lang="kk-KZ" sz="1400" b="1" dirty="0">
              <a:effectLst/>
              <a:latin typeface="Times New Roman" panose="02020603050405020304" pitchFamily="18" charset="0"/>
              <a:ea typeface="Times New Roman" panose="02020603050405020304" pitchFamily="18" charset="0"/>
            </a:endParaRPr>
          </a:p>
          <a:p>
            <a:pPr marL="514350" indent="-514350">
              <a:buFont typeface="+mj-lt"/>
              <a:buAutoNum type="arabicPeriod"/>
            </a:pPr>
            <a:endParaRPr lang="ru-RU" dirty="0"/>
          </a:p>
          <a:p>
            <a:endParaRPr lang="ru-RU" dirty="0"/>
          </a:p>
        </p:txBody>
      </p:sp>
    </p:spTree>
    <p:extLst>
      <p:ext uri="{BB962C8B-B14F-4D97-AF65-F5344CB8AC3E}">
        <p14:creationId xmlns:p14="http://schemas.microsoft.com/office/powerpoint/2010/main" val="915870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052736"/>
            <a:ext cx="8229600" cy="1143000"/>
          </a:xfrm>
        </p:spPr>
        <p:txBody>
          <a:bodyPr>
            <a:normAutofit fontScale="90000"/>
          </a:bodyPr>
          <a:lstStyle/>
          <a:p>
            <a:r>
              <a:rPr lang="ru-RU" dirty="0"/>
              <a:t>Робот-</a:t>
            </a:r>
            <a:r>
              <a:rPr lang="ru-RU" dirty="0" err="1"/>
              <a:t>бұл</a:t>
            </a:r>
            <a:r>
              <a:rPr lang="ru-RU" dirty="0"/>
              <a:t> </a:t>
            </a:r>
            <a:r>
              <a:rPr lang="ru-RU" dirty="0" err="1"/>
              <a:t>келесі</a:t>
            </a:r>
            <a:r>
              <a:rPr lang="ru-RU" dirty="0"/>
              <a:t> </a:t>
            </a:r>
            <a:r>
              <a:rPr lang="ru-RU" dirty="0" err="1"/>
              <a:t>компоненттерді</a:t>
            </a:r>
            <a:r>
              <a:rPr lang="ru-RU" dirty="0"/>
              <a:t> </a:t>
            </a:r>
            <a:r>
              <a:rPr lang="ru-RU" dirty="0" err="1"/>
              <a:t>қамтитын</a:t>
            </a:r>
            <a:r>
              <a:rPr lang="ru-RU" dirty="0"/>
              <a:t> </a:t>
            </a:r>
            <a:r>
              <a:rPr lang="ru-RU" dirty="0" err="1"/>
              <a:t>мехатронды</a:t>
            </a:r>
            <a:r>
              <a:rPr lang="ru-RU" dirty="0"/>
              <a:t> </a:t>
            </a:r>
            <a:r>
              <a:rPr lang="ru-RU" dirty="0" err="1"/>
              <a:t>құрылғы</a:t>
            </a:r>
            <a:r>
              <a:rPr lang="ru-RU" dirty="0"/>
              <a:t>:</a:t>
            </a:r>
          </a:p>
        </p:txBody>
      </p:sp>
      <p:sp>
        <p:nvSpPr>
          <p:cNvPr id="3" name="Объект 2"/>
          <p:cNvSpPr>
            <a:spLocks noGrp="1"/>
          </p:cNvSpPr>
          <p:nvPr>
            <p:ph idx="1"/>
          </p:nvPr>
        </p:nvSpPr>
        <p:spPr>
          <a:xfrm>
            <a:off x="457200" y="2420888"/>
            <a:ext cx="8229600" cy="4525963"/>
          </a:xfrm>
        </p:spPr>
        <p:txBody>
          <a:bodyPr/>
          <a:lstStyle/>
          <a:p>
            <a:pPr marL="514350" indent="-514350">
              <a:buFont typeface="+mj-lt"/>
              <a:buAutoNum type="arabicPeriod"/>
            </a:pPr>
            <a:r>
              <a:rPr lang="ru-RU" dirty="0" err="1">
                <a:solidFill>
                  <a:schemeClr val="tx2"/>
                </a:solidFill>
              </a:rPr>
              <a:t>Датчиктер</a:t>
            </a:r>
            <a:r>
              <a:rPr lang="ru-RU" dirty="0">
                <a:solidFill>
                  <a:schemeClr val="tx2"/>
                </a:solidFill>
              </a:rPr>
              <a:t>.</a:t>
            </a:r>
          </a:p>
          <a:p>
            <a:pPr marL="514350" indent="-514350">
              <a:buFont typeface="+mj-lt"/>
              <a:buAutoNum type="arabicPeriod"/>
            </a:pPr>
            <a:r>
              <a:rPr lang="ru-RU" dirty="0">
                <a:solidFill>
                  <a:schemeClr val="tx2"/>
                </a:solidFill>
              </a:rPr>
              <a:t> Сервопривод.</a:t>
            </a:r>
          </a:p>
          <a:p>
            <a:pPr marL="514350" indent="-514350">
              <a:buFont typeface="+mj-lt"/>
              <a:buAutoNum type="arabicPeriod"/>
            </a:pPr>
            <a:r>
              <a:rPr lang="ru-RU" dirty="0" err="1">
                <a:solidFill>
                  <a:schemeClr val="tx2"/>
                </a:solidFill>
              </a:rPr>
              <a:t>Басқару</a:t>
            </a:r>
            <a:r>
              <a:rPr lang="ru-RU" dirty="0">
                <a:solidFill>
                  <a:schemeClr val="tx2"/>
                </a:solidFill>
              </a:rPr>
              <a:t> </a:t>
            </a:r>
            <a:r>
              <a:rPr lang="ru-RU" dirty="0" err="1">
                <a:solidFill>
                  <a:schemeClr val="tx2"/>
                </a:solidFill>
              </a:rPr>
              <a:t>жүйесі</a:t>
            </a:r>
            <a:r>
              <a:rPr lang="ru-RU" dirty="0">
                <a:solidFill>
                  <a:schemeClr val="tx2"/>
                </a:solidFill>
              </a:rPr>
              <a:t>.</a:t>
            </a:r>
          </a:p>
          <a:p>
            <a:pPr marL="514350" indent="-514350">
              <a:buFont typeface="+mj-lt"/>
              <a:buAutoNum type="arabicPeriod"/>
            </a:pPr>
            <a:r>
              <a:rPr lang="ru-RU" dirty="0" err="1">
                <a:solidFill>
                  <a:schemeClr val="tx2"/>
                </a:solidFill>
              </a:rPr>
              <a:t>Тапқырлық</a:t>
            </a:r>
            <a:r>
              <a:rPr lang="ru-RU" dirty="0">
                <a:solidFill>
                  <a:schemeClr val="tx2"/>
                </a:solidFill>
              </a:rPr>
              <a:t> </a:t>
            </a:r>
            <a:r>
              <a:rPr lang="ru-RU" dirty="0" err="1">
                <a:solidFill>
                  <a:schemeClr val="tx2"/>
                </a:solidFill>
              </a:rPr>
              <a:t>немесе</a:t>
            </a:r>
            <a:r>
              <a:rPr lang="ru-RU" dirty="0">
                <a:solidFill>
                  <a:schemeClr val="tx2"/>
                </a:solidFill>
              </a:rPr>
              <a:t> автономия.</a:t>
            </a:r>
          </a:p>
        </p:txBody>
      </p:sp>
    </p:spTree>
    <p:extLst>
      <p:ext uri="{BB962C8B-B14F-4D97-AF65-F5344CB8AC3E}">
        <p14:creationId xmlns:p14="http://schemas.microsoft.com/office/powerpoint/2010/main" val="512181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dirty="0">
                <a:solidFill>
                  <a:schemeClr val="tx2"/>
                </a:solidFill>
              </a:rPr>
              <a:t>Робототехниканың </a:t>
            </a:r>
            <a:r>
              <a:rPr lang="ru-RU" dirty="0" err="1">
                <a:solidFill>
                  <a:schemeClr val="tx2"/>
                </a:solidFill>
              </a:rPr>
              <a:t>халықаралық</a:t>
            </a:r>
            <a:r>
              <a:rPr lang="ru-RU" dirty="0">
                <a:solidFill>
                  <a:schemeClr val="tx2"/>
                </a:solidFill>
              </a:rPr>
              <a:t> стандарты </a:t>
            </a:r>
          </a:p>
        </p:txBody>
      </p:sp>
      <p:sp>
        <p:nvSpPr>
          <p:cNvPr id="3" name="Объект 2"/>
          <p:cNvSpPr>
            <a:spLocks noGrp="1"/>
          </p:cNvSpPr>
          <p:nvPr>
            <p:ph idx="1"/>
          </p:nvPr>
        </p:nvSpPr>
        <p:spPr>
          <a:xfrm>
            <a:off x="539552" y="1916832"/>
            <a:ext cx="8229600" cy="3705275"/>
          </a:xfrm>
        </p:spPr>
        <p:txBody>
          <a:bodyPr/>
          <a:lstStyle/>
          <a:p>
            <a:r>
              <a:rPr lang="en-US" dirty="0"/>
              <a:t>ISO 8373: 2012 </a:t>
            </a:r>
            <a:r>
              <a:rPr lang="ru-RU" dirty="0" err="1"/>
              <a:t>халықаралық</a:t>
            </a:r>
            <a:r>
              <a:rPr lang="ru-RU" dirty="0"/>
              <a:t> стандарты </a:t>
            </a:r>
            <a:r>
              <a:rPr lang="ru-RU" dirty="0" err="1"/>
              <a:t>роботты</a:t>
            </a:r>
            <a:r>
              <a:rPr lang="ru-RU" dirty="0"/>
              <a:t> </a:t>
            </a:r>
            <a:r>
              <a:rPr lang="ru-RU" dirty="0" err="1"/>
              <a:t>екі</a:t>
            </a:r>
            <a:r>
              <a:rPr lang="ru-RU" dirty="0"/>
              <a:t> </a:t>
            </a:r>
            <a:r>
              <a:rPr lang="ru-RU" dirty="0" err="1"/>
              <a:t>немесе</a:t>
            </a:r>
            <a:r>
              <a:rPr lang="ru-RU" dirty="0"/>
              <a:t> </a:t>
            </a:r>
            <a:r>
              <a:rPr lang="ru-RU" dirty="0" err="1"/>
              <a:t>одан</a:t>
            </a:r>
            <a:r>
              <a:rPr lang="ru-RU" dirty="0"/>
              <a:t> да </a:t>
            </a:r>
            <a:r>
              <a:rPr lang="ru-RU" dirty="0" err="1"/>
              <a:t>көп</a:t>
            </a:r>
            <a:r>
              <a:rPr lang="ru-RU" dirty="0"/>
              <a:t> </a:t>
            </a:r>
            <a:r>
              <a:rPr lang="ru-RU" dirty="0" err="1"/>
              <a:t>осьтерде</a:t>
            </a:r>
            <a:r>
              <a:rPr lang="ru-RU" dirty="0"/>
              <a:t> </a:t>
            </a:r>
            <a:r>
              <a:rPr lang="ru-RU" dirty="0" err="1"/>
              <a:t>бағдарламаланатын</a:t>
            </a:r>
            <a:r>
              <a:rPr lang="ru-RU" dirty="0"/>
              <a:t>, </a:t>
            </a:r>
            <a:r>
              <a:rPr lang="ru-RU" dirty="0" err="1"/>
              <a:t>белгілі</a:t>
            </a:r>
            <a:r>
              <a:rPr lang="ru-RU" dirty="0"/>
              <a:t> </a:t>
            </a:r>
            <a:r>
              <a:rPr lang="ru-RU" dirty="0" err="1"/>
              <a:t>бір</a:t>
            </a:r>
            <a:r>
              <a:rPr lang="ru-RU" dirty="0"/>
              <a:t> </a:t>
            </a:r>
            <a:r>
              <a:rPr lang="ru-RU" dirty="0" err="1"/>
              <a:t>дербестік</a:t>
            </a:r>
            <a:r>
              <a:rPr lang="ru-RU" dirty="0"/>
              <a:t> </a:t>
            </a:r>
            <a:r>
              <a:rPr lang="ru-RU" dirty="0" err="1"/>
              <a:t>дәрежесі</a:t>
            </a:r>
            <a:r>
              <a:rPr lang="ru-RU" dirty="0"/>
              <a:t> бар, </a:t>
            </a:r>
            <a:r>
              <a:rPr lang="ru-RU" dirty="0" err="1"/>
              <a:t>жұмыс</a:t>
            </a:r>
            <a:r>
              <a:rPr lang="ru-RU" dirty="0"/>
              <a:t> </a:t>
            </a:r>
            <a:r>
              <a:rPr lang="ru-RU" dirty="0" err="1"/>
              <a:t>ортасында</a:t>
            </a:r>
            <a:r>
              <a:rPr lang="ru-RU" dirty="0"/>
              <a:t> </a:t>
            </a:r>
            <a:r>
              <a:rPr lang="ru-RU" dirty="0" err="1"/>
              <a:t>қозғалатын</a:t>
            </a:r>
            <a:r>
              <a:rPr lang="ru-RU" dirty="0"/>
              <a:t> </a:t>
            </a:r>
            <a:r>
              <a:rPr lang="ru-RU" dirty="0" err="1"/>
              <a:t>және</a:t>
            </a:r>
            <a:r>
              <a:rPr lang="ru-RU" dirty="0"/>
              <a:t> </a:t>
            </a:r>
            <a:r>
              <a:rPr lang="ru-RU" dirty="0" err="1"/>
              <a:t>оған</a:t>
            </a:r>
            <a:r>
              <a:rPr lang="ru-RU" dirty="0"/>
              <a:t> </a:t>
            </a:r>
            <a:r>
              <a:rPr lang="ru-RU" dirty="0" err="1"/>
              <a:t>арналған</a:t>
            </a:r>
            <a:r>
              <a:rPr lang="ru-RU" dirty="0"/>
              <a:t> </a:t>
            </a:r>
            <a:r>
              <a:rPr lang="ru-RU" dirty="0" err="1"/>
              <a:t>тапсырмаларды</a:t>
            </a:r>
            <a:r>
              <a:rPr lang="ru-RU" dirty="0"/>
              <a:t> </a:t>
            </a:r>
            <a:r>
              <a:rPr lang="ru-RU" dirty="0" err="1"/>
              <a:t>орындайтын</a:t>
            </a:r>
            <a:r>
              <a:rPr lang="ru-RU" dirty="0"/>
              <a:t> </a:t>
            </a:r>
            <a:r>
              <a:rPr lang="ru-RU" dirty="0" err="1"/>
              <a:t>жетек</a:t>
            </a:r>
            <a:r>
              <a:rPr lang="ru-RU" dirty="0"/>
              <a:t> </a:t>
            </a:r>
            <a:r>
              <a:rPr lang="ru-RU" dirty="0" err="1"/>
              <a:t>механизмі</a:t>
            </a:r>
            <a:r>
              <a:rPr lang="ru-RU" dirty="0"/>
              <a:t> </a:t>
            </a:r>
            <a:r>
              <a:rPr lang="ru-RU" dirty="0" err="1"/>
              <a:t>ретінде</a:t>
            </a:r>
            <a:r>
              <a:rPr lang="ru-RU" dirty="0"/>
              <a:t> </a:t>
            </a:r>
            <a:r>
              <a:rPr lang="ru-RU" dirty="0" err="1"/>
              <a:t>анықтады</a:t>
            </a:r>
            <a:r>
              <a:rPr lang="ru-RU" dirty="0"/>
              <a:t>.</a:t>
            </a:r>
          </a:p>
        </p:txBody>
      </p:sp>
    </p:spTree>
    <p:extLst>
      <p:ext uri="{BB962C8B-B14F-4D97-AF65-F5344CB8AC3E}">
        <p14:creationId xmlns:p14="http://schemas.microsoft.com/office/powerpoint/2010/main" val="2223445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a:t>Роботехниканың анықтамасы</a:t>
            </a:r>
            <a:endParaRPr lang="ru-RU" dirty="0"/>
          </a:p>
        </p:txBody>
      </p:sp>
      <p:pic>
        <p:nvPicPr>
          <p:cNvPr id="4" name="Объект 3"/>
          <p:cNvPicPr>
            <a:picLocks noGrp="1" noChangeAspect="1"/>
          </p:cNvPicPr>
          <p:nvPr>
            <p:ph sz="half" idx="1"/>
          </p:nvPr>
        </p:nvPicPr>
        <p:blipFill>
          <a:blip r:embed="rId2"/>
          <a:stretch>
            <a:fillRect/>
          </a:stretch>
        </p:blipFill>
        <p:spPr>
          <a:xfrm>
            <a:off x="457200" y="1700808"/>
            <a:ext cx="4038600" cy="3683958"/>
          </a:xfrm>
          <a:prstGeom prst="rect">
            <a:avLst/>
          </a:prstGeom>
        </p:spPr>
      </p:pic>
      <p:sp>
        <p:nvSpPr>
          <p:cNvPr id="5" name="Объект 4"/>
          <p:cNvSpPr>
            <a:spLocks noGrp="1"/>
          </p:cNvSpPr>
          <p:nvPr>
            <p:ph sz="half" idx="2"/>
          </p:nvPr>
        </p:nvSpPr>
        <p:spPr/>
        <p:txBody>
          <a:bodyPr>
            <a:normAutofit fontScale="70000" lnSpcReduction="20000"/>
          </a:bodyPr>
          <a:lstStyle/>
          <a:p>
            <a:r>
              <a:rPr lang="en-US" b="1" dirty="0">
                <a:solidFill>
                  <a:srgbClr val="FFC000"/>
                </a:solidFill>
              </a:rPr>
              <a:t>SENSE</a:t>
            </a:r>
            <a:r>
              <a:rPr lang="en-US" dirty="0"/>
              <a:t>: </a:t>
            </a:r>
            <a:r>
              <a:rPr lang="ru-RU" dirty="0" err="1"/>
              <a:t>қоршаған</a:t>
            </a:r>
            <a:r>
              <a:rPr lang="ru-RU" dirty="0"/>
              <a:t> </a:t>
            </a:r>
            <a:r>
              <a:rPr lang="ru-RU" dirty="0" err="1"/>
              <a:t>әлемді</a:t>
            </a:r>
            <a:r>
              <a:rPr lang="ru-RU" dirty="0"/>
              <a:t> </a:t>
            </a:r>
            <a:r>
              <a:rPr lang="ru-RU" dirty="0" err="1"/>
              <a:t>сенсорлармен</a:t>
            </a:r>
            <a:r>
              <a:rPr lang="ru-RU" dirty="0"/>
              <a:t> </a:t>
            </a:r>
            <a:r>
              <a:rPr lang="ru-RU" dirty="0" err="1"/>
              <a:t>қабылдау</a:t>
            </a:r>
            <a:r>
              <a:rPr lang="ru-RU" dirty="0"/>
              <a:t>. </a:t>
            </a:r>
            <a:r>
              <a:rPr lang="ru-RU" dirty="0" err="1"/>
              <a:t>Мұндай</a:t>
            </a:r>
            <a:r>
              <a:rPr lang="ru-RU" dirty="0"/>
              <a:t> </a:t>
            </a:r>
            <a:r>
              <a:rPr lang="ru-RU" dirty="0" err="1"/>
              <a:t>сенсорлар</a:t>
            </a:r>
            <a:r>
              <a:rPr lang="ru-RU" dirty="0"/>
              <a:t> </a:t>
            </a:r>
            <a:r>
              <a:rPr lang="ru-RU" dirty="0" err="1"/>
              <a:t>микрофондар</a:t>
            </a:r>
            <a:r>
              <a:rPr lang="ru-RU" dirty="0"/>
              <a:t>, </a:t>
            </a:r>
            <a:r>
              <a:rPr lang="ru-RU" dirty="0" err="1"/>
              <a:t>камералар</a:t>
            </a:r>
            <a:r>
              <a:rPr lang="ru-RU" dirty="0"/>
              <a:t> (</a:t>
            </a:r>
            <a:r>
              <a:rPr lang="ru-RU" dirty="0" err="1"/>
              <a:t>электромагниттік</a:t>
            </a:r>
            <a:r>
              <a:rPr lang="ru-RU" dirty="0"/>
              <a:t> </a:t>
            </a:r>
            <a:r>
              <a:rPr lang="ru-RU" dirty="0" err="1"/>
              <a:t>спектрдің</a:t>
            </a:r>
            <a:r>
              <a:rPr lang="ru-RU" dirty="0"/>
              <a:t> </a:t>
            </a:r>
            <a:r>
              <a:rPr lang="ru-RU" dirty="0" err="1"/>
              <a:t>барлық</a:t>
            </a:r>
            <a:r>
              <a:rPr lang="ru-RU" dirty="0"/>
              <a:t> </a:t>
            </a:r>
            <a:r>
              <a:rPr lang="ru-RU" dirty="0" err="1"/>
              <a:t>аймақтары</a:t>
            </a:r>
            <a:r>
              <a:rPr lang="ru-RU" dirty="0"/>
              <a:t>), </a:t>
            </a:r>
            <a:r>
              <a:rPr lang="ru-RU" dirty="0" err="1"/>
              <a:t>Әртүрлі</a:t>
            </a:r>
            <a:r>
              <a:rPr lang="ru-RU" dirty="0"/>
              <a:t> </a:t>
            </a:r>
            <a:r>
              <a:rPr lang="ru-RU" dirty="0" err="1"/>
              <a:t>электр-механикалық</a:t>
            </a:r>
            <a:r>
              <a:rPr lang="ru-RU" dirty="0"/>
              <a:t> </a:t>
            </a:r>
            <a:r>
              <a:rPr lang="ru-RU" dirty="0" err="1"/>
              <a:t>сенсорлар</a:t>
            </a:r>
            <a:r>
              <a:rPr lang="ru-RU" dirty="0"/>
              <a:t> </a:t>
            </a:r>
            <a:r>
              <a:rPr lang="ru-RU" dirty="0" err="1"/>
              <a:t>және</a:t>
            </a:r>
            <a:r>
              <a:rPr lang="ru-RU" dirty="0"/>
              <a:t> </a:t>
            </a:r>
            <a:r>
              <a:rPr lang="ru-RU" dirty="0" err="1"/>
              <a:t>т.б</a:t>
            </a:r>
            <a:r>
              <a:rPr lang="ru-RU" dirty="0"/>
              <a:t>. </a:t>
            </a:r>
            <a:r>
              <a:rPr lang="ru-RU" dirty="0" err="1"/>
              <a:t>болуы</a:t>
            </a:r>
            <a:r>
              <a:rPr lang="ru-RU" dirty="0"/>
              <a:t> </a:t>
            </a:r>
            <a:r>
              <a:rPr lang="ru-RU" dirty="0" err="1"/>
              <a:t>мүмкін</a:t>
            </a:r>
            <a:r>
              <a:rPr lang="ru-RU" dirty="0"/>
              <a:t>.</a:t>
            </a:r>
          </a:p>
          <a:p>
            <a:r>
              <a:rPr lang="en-US" b="1" dirty="0">
                <a:solidFill>
                  <a:srgbClr val="00B050"/>
                </a:solidFill>
              </a:rPr>
              <a:t>THINK</a:t>
            </a:r>
            <a:r>
              <a:rPr lang="en-US" dirty="0"/>
              <a:t>: </a:t>
            </a:r>
            <a:r>
              <a:rPr lang="ru-RU" dirty="0" err="1"/>
              <a:t>қоршаған</a:t>
            </a:r>
            <a:r>
              <a:rPr lang="ru-RU" dirty="0"/>
              <a:t> </a:t>
            </a:r>
            <a:r>
              <a:rPr lang="ru-RU" dirty="0" err="1"/>
              <a:t>физикалық</a:t>
            </a:r>
            <a:r>
              <a:rPr lang="ru-RU" dirty="0"/>
              <a:t> </a:t>
            </a:r>
            <a:r>
              <a:rPr lang="ru-RU" dirty="0" err="1"/>
              <a:t>әлемді</a:t>
            </a:r>
            <a:r>
              <a:rPr lang="ru-RU" dirty="0"/>
              <a:t> </a:t>
            </a:r>
            <a:r>
              <a:rPr lang="ru-RU" dirty="0" err="1"/>
              <a:t>түсіну</a:t>
            </a:r>
            <a:r>
              <a:rPr lang="ru-RU" dirty="0"/>
              <a:t> </a:t>
            </a:r>
            <a:r>
              <a:rPr lang="ru-RU" dirty="0" err="1"/>
              <a:t>және</a:t>
            </a:r>
            <a:r>
              <a:rPr lang="ru-RU" dirty="0"/>
              <a:t> </a:t>
            </a:r>
            <a:r>
              <a:rPr lang="ru-RU" dirty="0" err="1"/>
              <a:t>оған</a:t>
            </a:r>
            <a:r>
              <a:rPr lang="ru-RU" dirty="0"/>
              <a:t> </a:t>
            </a:r>
            <a:r>
              <a:rPr lang="ru-RU" dirty="0" err="1"/>
              <a:t>арналған</a:t>
            </a:r>
            <a:r>
              <a:rPr lang="ru-RU" dirty="0"/>
              <a:t> </a:t>
            </a:r>
            <a:r>
              <a:rPr lang="ru-RU" dirty="0" err="1"/>
              <a:t>әрекеттерді</a:t>
            </a:r>
            <a:r>
              <a:rPr lang="ru-RU" dirty="0"/>
              <a:t> </a:t>
            </a:r>
            <a:r>
              <a:rPr lang="ru-RU" dirty="0" err="1"/>
              <a:t>орындау</a:t>
            </a:r>
            <a:r>
              <a:rPr lang="ru-RU" dirty="0"/>
              <a:t> </a:t>
            </a:r>
            <a:r>
              <a:rPr lang="ru-RU" dirty="0" err="1"/>
              <a:t>үшін</a:t>
            </a:r>
            <a:r>
              <a:rPr lang="ru-RU" dirty="0"/>
              <a:t> </a:t>
            </a:r>
            <a:r>
              <a:rPr lang="ru-RU" dirty="0" err="1"/>
              <a:t>қызмет</a:t>
            </a:r>
            <a:r>
              <a:rPr lang="ru-RU" dirty="0"/>
              <a:t> </a:t>
            </a:r>
            <a:r>
              <a:rPr lang="ru-RU" dirty="0" err="1"/>
              <a:t>үлгілерін</a:t>
            </a:r>
            <a:r>
              <a:rPr lang="ru-RU" dirty="0"/>
              <a:t> </a:t>
            </a:r>
            <a:r>
              <a:rPr lang="ru-RU" dirty="0" err="1"/>
              <a:t>құру</a:t>
            </a:r>
            <a:r>
              <a:rPr lang="ru-RU" dirty="0"/>
              <a:t>.</a:t>
            </a:r>
          </a:p>
          <a:p>
            <a:r>
              <a:rPr lang="en-US" b="1" dirty="0">
                <a:solidFill>
                  <a:srgbClr val="C00000"/>
                </a:solidFill>
              </a:rPr>
              <a:t>ACT</a:t>
            </a:r>
            <a:r>
              <a:rPr lang="en-US" dirty="0"/>
              <a:t>: </a:t>
            </a:r>
            <a:r>
              <a:rPr lang="ru-RU" dirty="0" err="1"/>
              <a:t>физикалық</a:t>
            </a:r>
            <a:r>
              <a:rPr lang="ru-RU" dirty="0"/>
              <a:t> </a:t>
            </a:r>
            <a:r>
              <a:rPr lang="ru-RU" dirty="0" err="1"/>
              <a:t>әлемге</a:t>
            </a:r>
            <a:r>
              <a:rPr lang="ru-RU" dirty="0"/>
              <a:t> </a:t>
            </a:r>
            <a:r>
              <a:rPr lang="ru-RU" dirty="0" err="1"/>
              <a:t>бір</a:t>
            </a:r>
            <a:r>
              <a:rPr lang="ru-RU" dirty="0"/>
              <a:t> </a:t>
            </a:r>
            <a:r>
              <a:rPr lang="ru-RU" dirty="0" err="1"/>
              <a:t>жолмен</a:t>
            </a:r>
            <a:r>
              <a:rPr lang="ru-RU" dirty="0"/>
              <a:t> </a:t>
            </a:r>
            <a:r>
              <a:rPr lang="ru-RU" dirty="0" err="1"/>
              <a:t>немесе</a:t>
            </a:r>
            <a:r>
              <a:rPr lang="ru-RU" dirty="0"/>
              <a:t> </a:t>
            </a:r>
            <a:r>
              <a:rPr lang="ru-RU" dirty="0" err="1"/>
              <a:t>басқа</a:t>
            </a:r>
            <a:r>
              <a:rPr lang="ru-RU" dirty="0"/>
              <a:t> </a:t>
            </a:r>
            <a:r>
              <a:rPr lang="ru-RU" dirty="0" err="1"/>
              <a:t>жолмен</a:t>
            </a:r>
            <a:r>
              <a:rPr lang="ru-RU" dirty="0"/>
              <a:t> </a:t>
            </a:r>
            <a:r>
              <a:rPr lang="ru-RU" dirty="0" err="1"/>
              <a:t>әсер</a:t>
            </a:r>
            <a:r>
              <a:rPr lang="ru-RU" dirty="0"/>
              <a:t> </a:t>
            </a:r>
            <a:r>
              <a:rPr lang="ru-RU" dirty="0" err="1"/>
              <a:t>ету</a:t>
            </a:r>
            <a:r>
              <a:rPr lang="ru-RU" dirty="0"/>
              <a:t>.</a:t>
            </a:r>
          </a:p>
        </p:txBody>
      </p:sp>
    </p:spTree>
    <p:extLst>
      <p:ext uri="{BB962C8B-B14F-4D97-AF65-F5344CB8AC3E}">
        <p14:creationId xmlns:p14="http://schemas.microsoft.com/office/powerpoint/2010/main" val="659247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a:solidFill>
                  <a:schemeClr val="tx2"/>
                </a:solidFill>
              </a:rPr>
              <a:t>Робот шығу тарихы</a:t>
            </a:r>
            <a:endParaRPr lang="ru-RU" dirty="0">
              <a:solidFill>
                <a:schemeClr val="tx2"/>
              </a:solidFill>
            </a:endParaRPr>
          </a:p>
        </p:txBody>
      </p:sp>
      <p:sp>
        <p:nvSpPr>
          <p:cNvPr id="3" name="Объект 2"/>
          <p:cNvSpPr>
            <a:spLocks noGrp="1"/>
          </p:cNvSpPr>
          <p:nvPr>
            <p:ph idx="1"/>
          </p:nvPr>
        </p:nvSpPr>
        <p:spPr/>
        <p:txBody>
          <a:bodyPr>
            <a:normAutofit fontScale="70000" lnSpcReduction="20000"/>
          </a:bodyPr>
          <a:lstStyle/>
          <a:p>
            <a:r>
              <a:rPr lang="kk-KZ" dirty="0"/>
              <a:t>Робот - чех сөзі, оны чех жазушы - сатиригі Карл Чапек ағасы Йозфпен бірлесіп «R.U.R»[1] (Rossum’s Universal Robots, 1917 жыл, 1921 жылы жарыққа шықты) пьесса үшін ойлап тапқан. Бір қызығы, пьесса адам тәріздес машинаның адамдарға қарсы көтерілісі  туралы әңгімелейді. Сюжет бойынша, роботтар бірінші міндетте өз түрін қалыптастыруға арналған  өндіріспен айналады. Олар жер шарын тез толтырып және барлық жұмысты өзіне алады, нәтижесінде адамзат түгелдей дерлік нашарлайды. Ақырында роботтар көтерілісті бастайды. Карелдің идеясы  замандастарының ақыл-парасатын қозғағаны  соншалық, бірінші пьессаның қойылымынан кейін Лондонда жазушы бір мезетте атақты болып шыға келеді. </a:t>
            </a:r>
          </a:p>
          <a:p>
            <a:r>
              <a:rPr lang="kk-KZ" dirty="0"/>
              <a:t>Робототехника туралы танымал мақалаларда кездесетін екінші нәрсе, ол - жалған қызмет көрсеткен темір Гефеста құдайының қызметшісі.</a:t>
            </a:r>
            <a:endParaRPr lang="ru-RU" dirty="0"/>
          </a:p>
          <a:p>
            <a:endParaRPr lang="ru-RU" dirty="0"/>
          </a:p>
          <a:p>
            <a:endParaRPr lang="ru-RU" dirty="0"/>
          </a:p>
        </p:txBody>
      </p:sp>
    </p:spTree>
    <p:extLst>
      <p:ext uri="{BB962C8B-B14F-4D97-AF65-F5344CB8AC3E}">
        <p14:creationId xmlns:p14="http://schemas.microsoft.com/office/powerpoint/2010/main" val="1995316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kk-KZ" dirty="0">
                <a:solidFill>
                  <a:schemeClr val="tx2"/>
                </a:solidFill>
              </a:rPr>
              <a:t>Вакансон үйрегі </a:t>
            </a:r>
            <a:endParaRPr lang="ru-RU" dirty="0">
              <a:solidFill>
                <a:schemeClr val="tx2"/>
              </a:solidFill>
            </a:endParaRPr>
          </a:p>
        </p:txBody>
      </p:sp>
      <p:pic>
        <p:nvPicPr>
          <p:cNvPr id="4" name="Объект 3" descr="http://www.cleverence.ru/articles/image/image001.gif"/>
          <p:cNvPicPr>
            <a:picLocks noGrp="1"/>
          </p:cNvPicPr>
          <p:nvPr>
            <p:ph sz="half" idx="1"/>
          </p:nvPr>
        </p:nvPicPr>
        <p:blipFill>
          <a:blip r:embed="rId2" cstate="print"/>
          <a:stretch>
            <a:fillRect/>
          </a:stretch>
        </p:blipFill>
        <p:spPr bwMode="auto">
          <a:xfrm>
            <a:off x="683568" y="1772816"/>
            <a:ext cx="3456384" cy="4032448"/>
          </a:xfrm>
          <a:prstGeom prst="rect">
            <a:avLst/>
          </a:prstGeom>
          <a:noFill/>
          <a:ln w="9525">
            <a:noFill/>
            <a:miter lim="800000"/>
            <a:headEnd/>
            <a:tailEnd/>
          </a:ln>
        </p:spPr>
      </p:pic>
      <p:sp>
        <p:nvSpPr>
          <p:cNvPr id="8" name="Объект 7"/>
          <p:cNvSpPr>
            <a:spLocks noGrp="1"/>
          </p:cNvSpPr>
          <p:nvPr>
            <p:ph sz="half" idx="2"/>
          </p:nvPr>
        </p:nvSpPr>
        <p:spPr/>
        <p:txBody>
          <a:bodyPr>
            <a:normAutofit fontScale="62500" lnSpcReduction="20000"/>
          </a:bodyPr>
          <a:lstStyle/>
          <a:p>
            <a:r>
              <a:rPr lang="kk-KZ" dirty="0"/>
              <a:t>1736 ж. Вокасон жүре алатын, қанаттарымен қимылдай алатын, дыбыс шығара алатын, су ішетін, дәндерді шоқитын және оларды ішкі диірменімен ұсақтай алатын, қажетті нәрсені ағзаға жіберетін  нақты түтіктермен қапталған үйректі жасап шығарды.Үйрек 400 - ден астам қозғалатын бөлімнен тұрды және шебердің қолынан жасалған тәжі деп танылды. Барлық осы кереметтерін құру үшін Вокансонға анатомиядан алған білімдері көмектесті. Алайда, көп ұзамай олар оған қызықсыз болып,1743 жылы Вакансон барлығын сатып жіберді. </a:t>
            </a:r>
            <a:endParaRPr lang="ru-RU" dirty="0"/>
          </a:p>
        </p:txBody>
      </p:sp>
    </p:spTree>
    <p:extLst>
      <p:ext uri="{BB962C8B-B14F-4D97-AF65-F5344CB8AC3E}">
        <p14:creationId xmlns:p14="http://schemas.microsoft.com/office/powerpoint/2010/main" val="3859507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a:solidFill>
                  <a:schemeClr val="tx2"/>
                </a:solidFill>
              </a:rPr>
              <a:t>Робот шығу тарихы</a:t>
            </a:r>
            <a:endParaRPr lang="ru-RU" dirty="0"/>
          </a:p>
        </p:txBody>
      </p:sp>
      <p:sp>
        <p:nvSpPr>
          <p:cNvPr id="3" name="Объект 2"/>
          <p:cNvSpPr>
            <a:spLocks noGrp="1"/>
          </p:cNvSpPr>
          <p:nvPr>
            <p:ph idx="1"/>
          </p:nvPr>
        </p:nvSpPr>
        <p:spPr/>
        <p:txBody>
          <a:bodyPr>
            <a:normAutofit fontScale="70000" lnSpcReduction="20000"/>
          </a:bodyPr>
          <a:lstStyle/>
          <a:p>
            <a:r>
              <a:rPr lang="kk-KZ" dirty="0"/>
              <a:t>Ал  1829 жылы  Карл Фридрих Гаусс шектеуші принцип деп аталған, қолдану барысында ыңғайлы механиканың тағы бір принципін ұсынды</a:t>
            </a:r>
            <a:r>
              <a:rPr lang="kk-KZ" u="sng" dirty="0"/>
              <a:t> </a:t>
            </a:r>
            <a:r>
              <a:rPr lang="kk-KZ" dirty="0"/>
              <a:t>[1]:</a:t>
            </a:r>
            <a:endParaRPr lang="ru-RU" dirty="0"/>
          </a:p>
          <a:p>
            <a:r>
              <a:rPr lang="kk-KZ" dirty="0"/>
              <a:t>Гаусс ұсынған принцип, басқа да барлық қоғалыс жүйесін нақты қозғалыс жүйесінен ажыратуға және белгілі бір жағдайда ажыратуға мүмкіндік береді. Сөз жүзінде ол былайша баяндалады:</a:t>
            </a:r>
            <a:endParaRPr lang="ru-RU" dirty="0"/>
          </a:p>
          <a:p>
            <a:r>
              <a:rPr lang="kk-KZ" i="1" dirty="0"/>
              <a:t>«Нүкте арқылы байланысқан жүйе қозғалысы шын мәнінде шектеу бағытында жүріп жатыр, яғни еркін қозғалыстан ауытқушылық айтарлықтай аз болатын болса, жүктелген қатынастар ешқашанда болмас еді.».</a:t>
            </a:r>
            <a:endParaRPr lang="ru-RU" dirty="0"/>
          </a:p>
          <a:p>
            <a:r>
              <a:rPr lang="kk-KZ" dirty="0"/>
              <a:t>Қарастырылған қағида кем дегенде манипуляторлы басқару жүйесінде өте кеңінен қолданылады [2].</a:t>
            </a:r>
            <a:endParaRPr lang="ru-RU" dirty="0"/>
          </a:p>
          <a:p>
            <a:endParaRPr lang="ru-RU" dirty="0"/>
          </a:p>
        </p:txBody>
      </p:sp>
    </p:spTree>
    <p:extLst>
      <p:ext uri="{BB962C8B-B14F-4D97-AF65-F5344CB8AC3E}">
        <p14:creationId xmlns:p14="http://schemas.microsoft.com/office/powerpoint/2010/main" val="338963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Мультимедийный комплект КАРАОКЕ: №53674047 — медиаплееры в Алматы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Мультимедийный комплект КАРАОКЕ: №53674047 — медиаплееры в Алматы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descr="Мультимедийный комплект КАРАОКЕ: №53674047 — медиаплееры в Алматы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8" descr="Мультимедийный комплект КАРАОКЕ: №53674047 — медиаплееры в Алматы ..."/>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Прямоугольник 3"/>
          <p:cNvSpPr/>
          <p:nvPr/>
        </p:nvSpPr>
        <p:spPr>
          <a:xfrm>
            <a:off x="945775" y="1196752"/>
            <a:ext cx="7686873" cy="4481227"/>
          </a:xfrm>
          <a:prstGeom prst="rect">
            <a:avLst/>
          </a:prstGeom>
        </p:spPr>
        <p:txBody>
          <a:bodyPr wrap="square">
            <a:spAutoFit/>
          </a:bodyPr>
          <a:lstStyle/>
          <a:p>
            <a:pPr algn="just">
              <a:lnSpc>
                <a:spcPct val="115000"/>
              </a:lnSpc>
              <a:spcAft>
                <a:spcPts val="0"/>
              </a:spcAft>
              <a:tabLst>
                <a:tab pos="180340" algn="l"/>
                <a:tab pos="450215" algn="l"/>
              </a:tabLst>
            </a:pPr>
            <a:r>
              <a:rPr lang="kk-KZ" dirty="0"/>
              <a:t>Манипуляторлар бірінші бағдарламаланатын машиналар АҚШ-та 1930 пайда болады. Оларды құру үшін серпін автоматтандырылған өндірістік желіні немесе конвейерден (1913) құру үшін Генри Форд (1863-1947) жұмыс істеді. Шағын қадамдар үлкен санына өнімнің өндірісінің бүкіл процесін төмен бұзу арқылы, Форд орташа қызметкердің біліктілік талаптарын азайта білді. Оған дейін, автомобиль тек жоғары мамандар тобын жинап алар еді. Енді, тек мамандар үшін өндірістік процестің нақты жоспарын әзірлеу қажет еді. Алайда, конвейердің кері әсері де болды, ол біржақты ұзақ жұмыс адамды шаршатып, өндірушілікті төмендетті және алды ала білінбейтін кәсіби ауруларды туғызуға себеп болып табылды. Сондай-ақ, қол жетімді және ең зиянды жұмыс үшін конвейерде еркін орын таңдауға болғандықтан төлем төлеуге мәжбүрледі. </a:t>
            </a:r>
            <a:endParaRPr lang="ru-RU" sz="3200" dirty="0">
              <a:solidFill>
                <a:srgbClr val="002060"/>
              </a:solidFill>
              <a:latin typeface="Times New Roman" pitchFamily="18" charset="0"/>
              <a:ea typeface="+mj-ea"/>
              <a:cs typeface="+mj-cs"/>
            </a:endParaRPr>
          </a:p>
        </p:txBody>
      </p:sp>
    </p:spTree>
    <p:extLst>
      <p:ext uri="{BB962C8B-B14F-4D97-AF65-F5344CB8AC3E}">
        <p14:creationId xmlns:p14="http://schemas.microsoft.com/office/powerpoint/2010/main" val="137555874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3960</TotalTime>
  <Words>1573</Words>
  <Application>Microsoft Office PowerPoint</Application>
  <PresentationFormat>Экран (4:3)</PresentationFormat>
  <Paragraphs>96</Paragraphs>
  <Slides>22</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22</vt:i4>
      </vt:variant>
    </vt:vector>
  </HeadingPairs>
  <TitlesOfParts>
    <vt:vector size="26" baseType="lpstr">
      <vt:lpstr>Arial</vt:lpstr>
      <vt:lpstr>Calibri</vt:lpstr>
      <vt:lpstr>Times New Roman</vt:lpstr>
      <vt:lpstr>Тема Office</vt:lpstr>
      <vt:lpstr>Робототехниканың даму тарихы. LEGO®MINDSTORMS ®EV3 Education жинағымен танысу </vt:lpstr>
      <vt:lpstr> Робототехника-машина жасау, материалтану, сенсорлар жасау, өндіріс технологиялары мен алдыңғы қатарлы алгоритмдердің тұрақты жетістіктерін қолданатын заманауи ғылым. Робототехниканы зерттеу әуесқойға немесе кәсіпқойға робототехникалық жобаларды қызметтің әртүрлі салаларында қолдануда жаңа мүмкіндіктер ашады. Роботтарды практикалық қолдану робототехниканың дамуын ынталандырады және ғылымның басқа салаларындағы жетістіктер процесін басқарады.</vt:lpstr>
      <vt:lpstr>Робот-бұл келесі компоненттерді қамтитын мехатронды құрылғы:</vt:lpstr>
      <vt:lpstr>Робототехниканың халықаралық стандарты </vt:lpstr>
      <vt:lpstr>Роботехниканың анықтамасы</vt:lpstr>
      <vt:lpstr>Робот шығу тарихы</vt:lpstr>
      <vt:lpstr>Вакансон үйрегі </vt:lpstr>
      <vt:lpstr>Робот шығу тарихы</vt:lpstr>
      <vt:lpstr>Презентация PowerPoint</vt:lpstr>
      <vt:lpstr>Манипулятор  Л.В.Поллард 1934 , Уиллард Л.Г. 1938 ж.  </vt:lpstr>
      <vt:lpstr>Бағынышты монипуляторлар</vt:lpstr>
      <vt:lpstr>Презентация PowerPoint</vt:lpstr>
      <vt:lpstr>Аппарат «Луноход-1», өндіруші КСРО</vt:lpstr>
      <vt:lpstr>Робототехника </vt:lpstr>
      <vt:lpstr>Shakey, алғашқы робот  SRI, 1968 ж.</vt:lpstr>
      <vt:lpstr>Адамтәріздес робот SDR-3X Sony- дан </vt:lpstr>
      <vt:lpstr> LEGO®MINDSTORMS ®EV3 Education жинағымен танысу </vt:lpstr>
      <vt:lpstr>Презентация PowerPoint</vt:lpstr>
      <vt:lpstr> LEGO®MINDSTORMS ®EV3 Education жинағы </vt:lpstr>
      <vt:lpstr>Презентация PowerPoint</vt:lpstr>
      <vt:lpstr>Презентация PowerPoint</vt:lpstr>
      <vt:lpstr>Қолданылған әдебиеттер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Деректерді өңдеуде процессорларды  параллель қолдану</dc:title>
  <dc:creator>23</dc:creator>
  <cp:lastModifiedBy>Карелхан Нурсауле</cp:lastModifiedBy>
  <cp:revision>481</cp:revision>
  <cp:lastPrinted>2020-01-29T03:16:21Z</cp:lastPrinted>
  <dcterms:created xsi:type="dcterms:W3CDTF">2015-06-01T09:04:29Z</dcterms:created>
  <dcterms:modified xsi:type="dcterms:W3CDTF">2021-11-24T10:25:54Z</dcterms:modified>
</cp:coreProperties>
</file>