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70" r:id="rId5"/>
    <p:sldId id="271" r:id="rId6"/>
    <p:sldId id="272" r:id="rId7"/>
    <p:sldId id="269" r:id="rId8"/>
    <p:sldId id="273" r:id="rId9"/>
    <p:sldId id="274" r:id="rId10"/>
    <p:sldId id="275" r:id="rId11"/>
    <p:sldId id="276"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C6772FE6-450E-434C-978C-20ACA5DC441F}" type="datetimeFigureOut">
              <a:rPr lang="ru-RU" smtClean="0"/>
              <a:t>16.09.2020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63ACE69C-1C8D-4EB4-97ED-E0D889941D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6772FE6-450E-434C-978C-20ACA5DC441F}" type="datetimeFigureOut">
              <a:rPr lang="ru-RU" smtClean="0"/>
              <a:t>16.09.2020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ACE69C-1C8D-4EB4-97ED-E0D889941D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6772FE6-450E-434C-978C-20ACA5DC441F}" type="datetimeFigureOut">
              <a:rPr lang="ru-RU" smtClean="0"/>
              <a:t>16.09.2020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ACE69C-1C8D-4EB4-97ED-E0D889941D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6772FE6-450E-434C-978C-20ACA5DC441F}" type="datetimeFigureOut">
              <a:rPr lang="ru-RU" smtClean="0"/>
              <a:t>16.09.2020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ACE69C-1C8D-4EB4-97ED-E0D889941D04}" type="slidenum">
              <a:rPr lang="ru-RU" smtClean="0"/>
              <a:t>‹#›</a:t>
            </a:fld>
            <a:endParaRPr lang="ru-RU"/>
          </a:p>
        </p:txBody>
      </p:sp>
      <p:sp>
        <p:nvSpPr>
          <p:cNvPr id="7" name="Заголовок 6"/>
          <p:cNvSpPr>
            <a:spLocks noGrp="1"/>
          </p:cNvSpPr>
          <p:nvPr>
            <p:ph type="title"/>
          </p:nvPr>
        </p:nvSpPr>
        <p:spPr/>
        <p:txBody>
          <a:bodyPr rtlCol="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6772FE6-450E-434C-978C-20ACA5DC441F}" type="datetimeFigureOut">
              <a:rPr lang="ru-RU" smtClean="0"/>
              <a:t>16.09.2020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ACE69C-1C8D-4EB4-97ED-E0D889941D04}"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6772FE6-450E-434C-978C-20ACA5DC441F}" type="datetimeFigureOut">
              <a:rPr lang="ru-RU" smtClean="0"/>
              <a:t>16.09.2020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ACE69C-1C8D-4EB4-97ED-E0D889941D04}" type="slidenum">
              <a:rPr lang="ru-RU" smtClean="0"/>
              <a:t>‹#›</a:t>
            </a:fld>
            <a:endParaRPr lang="ru-RU"/>
          </a:p>
        </p:txBody>
      </p:sp>
      <p:sp>
        <p:nvSpPr>
          <p:cNvPr id="8" name="Заголовок 7"/>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6772FE6-450E-434C-978C-20ACA5DC441F}" type="datetimeFigureOut">
              <a:rPr lang="ru-RU" smtClean="0"/>
              <a:t>16.09.2020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6772FE6-450E-434C-978C-20ACA5DC441F}" type="datetimeFigureOut">
              <a:rPr lang="ru-RU" smtClean="0"/>
              <a:t>16.09.2020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3ACE69C-1C8D-4EB4-97ED-E0D889941D04}" type="slidenum">
              <a:rPr lang="ru-RU" smtClean="0"/>
              <a:t>‹#›</a:t>
            </a:fld>
            <a:endParaRPr lang="ru-RU"/>
          </a:p>
        </p:txBody>
      </p:sp>
      <p:sp>
        <p:nvSpPr>
          <p:cNvPr id="6" name="Заголовок 5"/>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6772FE6-450E-434C-978C-20ACA5DC441F}" type="datetimeFigureOut">
              <a:rPr lang="ru-RU" smtClean="0"/>
              <a:t>16.09.2020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3ACE69C-1C8D-4EB4-97ED-E0D889941D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C6772FE6-450E-434C-978C-20ACA5DC441F}" type="datetimeFigureOut">
              <a:rPr lang="ru-RU" smtClean="0"/>
              <a:t>16.09.2020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C6772FE6-450E-434C-978C-20ACA5DC441F}" type="datetimeFigureOut">
              <a:rPr lang="ru-RU" smtClean="0"/>
              <a:t>16.09.2020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63ACE69C-1C8D-4EB4-97ED-E0D889941D04}"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772FE6-450E-434C-978C-20ACA5DC441F}" type="datetimeFigureOut">
              <a:rPr lang="ru-RU" smtClean="0"/>
              <a:t>16.09.2020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3ACE69C-1C8D-4EB4-97ED-E0D889941D0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620688"/>
            <a:ext cx="7175351" cy="792087"/>
          </a:xfrm>
        </p:spPr>
        <p:txBody>
          <a:bodyPr>
            <a:noAutofit/>
          </a:bodyPr>
          <a:lstStyle/>
          <a:p>
            <a:pPr algn="ctr"/>
            <a:r>
              <a:rPr lang="kk-KZ" sz="2500" cap="all" dirty="0">
                <a:effectLst/>
                <a:latin typeface="Times New Roman" pitchFamily="18" charset="0"/>
                <a:cs typeface="Times New Roman" pitchFamily="18" charset="0"/>
              </a:rPr>
              <a:t>Параллель есептеу жүйелеріндегі байланыстың типтік схемалары</a:t>
            </a:r>
            <a:endParaRPr lang="ru-RU" sz="2500" cap="all" dirty="0">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67544" y="1988840"/>
            <a:ext cx="8424936" cy="3384376"/>
          </a:xfrm>
        </p:spPr>
        <p:txBody>
          <a:bodyPr>
            <a:noAutofit/>
          </a:bodyPr>
          <a:lstStyle/>
          <a:p>
            <a:pPr algn="l"/>
            <a:r>
              <a:rPr lang="kk-KZ" sz="1800" b="1" dirty="0">
                <a:latin typeface="Times New Roman" pitchFamily="18" charset="0"/>
                <a:cs typeface="Times New Roman" pitchFamily="18" charset="0"/>
              </a:rPr>
              <a:t>Жоспар:</a:t>
            </a:r>
            <a:endParaRPr lang="en-US" sz="1800" b="1" dirty="0">
              <a:latin typeface="Times New Roman" pitchFamily="18" charset="0"/>
              <a:cs typeface="Times New Roman" pitchFamily="18" charset="0"/>
            </a:endParaRPr>
          </a:p>
          <a:p>
            <a:pPr marL="800100" lvl="1" indent="-342900" algn="l">
              <a:buFont typeface="+mj-lt"/>
              <a:buAutoNum type="arabicPeriod"/>
            </a:pPr>
            <a:r>
              <a:rPr lang="kk-KZ" sz="1800" dirty="0">
                <a:solidFill>
                  <a:schemeClr val="tx2"/>
                </a:solidFill>
                <a:latin typeface="Times New Roman" pitchFamily="18" charset="0"/>
                <a:cs typeface="Times New Roman" pitchFamily="18" charset="0"/>
              </a:rPr>
              <a:t>Көппроцессорлы есептеу жүйелеріндегі коммуникациялық схеманың </a:t>
            </a:r>
            <a:r>
              <a:rPr lang="kk-KZ" sz="1800" dirty="0" smtClean="0">
                <a:solidFill>
                  <a:schemeClr val="tx2"/>
                </a:solidFill>
                <a:latin typeface="Times New Roman" pitchFamily="18" charset="0"/>
                <a:cs typeface="Times New Roman" pitchFamily="18" charset="0"/>
              </a:rPr>
              <a:t>типтік</a:t>
            </a:r>
            <a:r>
              <a:rPr lang="en-US" sz="1800" dirty="0" smtClean="0">
                <a:solidFill>
                  <a:schemeClr val="tx2"/>
                </a:solidFill>
                <a:latin typeface="Times New Roman" pitchFamily="18" charset="0"/>
                <a:cs typeface="Times New Roman" pitchFamily="18" charset="0"/>
              </a:rPr>
              <a:t> </a:t>
            </a:r>
            <a:r>
              <a:rPr lang="kk-KZ" sz="1800" dirty="0" smtClean="0">
                <a:solidFill>
                  <a:schemeClr val="tx2"/>
                </a:solidFill>
                <a:latin typeface="Times New Roman" pitchFamily="18" charset="0"/>
                <a:cs typeface="Times New Roman" pitchFamily="18" charset="0"/>
              </a:rPr>
              <a:t>сипаттамалары </a:t>
            </a:r>
            <a:endParaRPr lang="ru-RU" sz="1800" dirty="0">
              <a:solidFill>
                <a:schemeClr val="tx2"/>
              </a:solidFill>
              <a:latin typeface="Times New Roman" pitchFamily="18" charset="0"/>
              <a:cs typeface="Times New Roman" pitchFamily="18" charset="0"/>
            </a:endParaRPr>
          </a:p>
          <a:p>
            <a:pPr marL="800100" lvl="1" indent="-342900" algn="l">
              <a:buFont typeface="+mj-lt"/>
              <a:buAutoNum type="arabicPeriod"/>
            </a:pPr>
            <a:r>
              <a:rPr lang="kk-KZ" sz="1800" dirty="0">
                <a:solidFill>
                  <a:schemeClr val="tx2"/>
                </a:solidFill>
                <a:latin typeface="Times New Roman" pitchFamily="18" charset="0"/>
                <a:cs typeface="Times New Roman" pitchFamily="18" charset="0"/>
              </a:rPr>
              <a:t>Параллель алгоритмдердегі коммуникациялық  мүмкіндіктер  бағасы</a:t>
            </a:r>
            <a:endParaRPr lang="ru-RU" sz="1800" dirty="0">
              <a:solidFill>
                <a:schemeClr val="tx2"/>
              </a:solidFill>
              <a:latin typeface="Times New Roman" pitchFamily="18" charset="0"/>
              <a:cs typeface="Times New Roman" pitchFamily="18" charset="0"/>
            </a:endParaRPr>
          </a:p>
          <a:p>
            <a:pPr hangingPunct="0"/>
            <a:r>
              <a:rPr lang="kk-KZ" sz="1800" b="1" dirty="0">
                <a:latin typeface="Times New Roman" pitchFamily="18" charset="0"/>
                <a:cs typeface="Times New Roman" pitchFamily="18" charset="0"/>
              </a:rPr>
              <a:t>Сабақ мақсаты:</a:t>
            </a:r>
            <a:r>
              <a:rPr lang="kk-KZ" sz="1800" dirty="0">
                <a:latin typeface="Times New Roman" pitchFamily="18" charset="0"/>
                <a:cs typeface="Times New Roman" pitchFamily="18" charset="0"/>
              </a:rPr>
              <a:t>студенттерге параллель есептеу жүйелеріндегі байланыстың типтік схемалары туралы және ішіндегі тиімдісін анықтау туралы түсінік беру</a:t>
            </a:r>
            <a:endParaRPr lang="ru-RU" sz="1800" dirty="0">
              <a:latin typeface="Times New Roman" pitchFamily="18" charset="0"/>
              <a:cs typeface="Times New Roman" pitchFamily="18" charset="0"/>
            </a:endParaRPr>
          </a:p>
          <a:p>
            <a:pPr hangingPunct="0"/>
            <a:r>
              <a:rPr lang="kk-KZ" sz="1800" b="1" dirty="0">
                <a:latin typeface="Times New Roman" pitchFamily="18" charset="0"/>
                <a:cs typeface="Times New Roman" pitchFamily="18" charset="0"/>
              </a:rPr>
              <a:t>Негізгі түсініктер: </a:t>
            </a:r>
            <a:r>
              <a:rPr lang="kk-KZ" sz="1800" dirty="0">
                <a:latin typeface="Times New Roman" pitchFamily="18" charset="0"/>
                <a:cs typeface="Times New Roman" pitchFamily="18" charset="0"/>
              </a:rPr>
              <a:t>параллель есептеуде қолданылатын тиімді топология; параллель алгоритмдердегі коммуникациялық  мүмкіндіктер  үлестіруші жады бар компьютерлер</a:t>
            </a:r>
            <a:r>
              <a:rPr lang="kk-KZ" sz="2800" dirty="0"/>
              <a:t>.</a:t>
            </a:r>
            <a:endParaRPr lang="ru-RU" sz="2800" dirty="0"/>
          </a:p>
          <a:p>
            <a:pPr algn="l" hangingPunct="0"/>
            <a:endParaRPr lang="ru-RU" sz="1800" dirty="0">
              <a:latin typeface="Times New Roman" pitchFamily="18" charset="0"/>
              <a:cs typeface="Times New Roman" pitchFamily="18" charset="0"/>
            </a:endParaRPr>
          </a:p>
          <a:p>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487439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424936" cy="5078313"/>
          </a:xfrm>
          <a:prstGeom prst="rect">
            <a:avLst/>
          </a:prstGeom>
        </p:spPr>
        <p:txBody>
          <a:bodyPr wrap="square">
            <a:spAutoFit/>
          </a:bodyPr>
          <a:lstStyle/>
          <a:p>
            <a:pPr marL="457200" indent="450215" algn="just">
              <a:spcAft>
                <a:spcPts val="0"/>
              </a:spcAft>
            </a:pPr>
            <a:r>
              <a:rPr lang="kk-KZ" b="1" i="1" dirty="0">
                <a:latin typeface="Times New Roman"/>
                <a:ea typeface="Times New Roman"/>
              </a:rPr>
              <a:t>Деректерді жіберу әдістері</a:t>
            </a:r>
            <a:endParaRPr lang="ru-RU" dirty="0">
              <a:latin typeface="Times New Roman"/>
              <a:ea typeface="Times New Roman"/>
            </a:endParaRPr>
          </a:p>
          <a:p>
            <a:pPr marL="457200" indent="450215" algn="just">
              <a:spcAft>
                <a:spcPts val="0"/>
              </a:spcAft>
            </a:pPr>
            <a:r>
              <a:rPr lang="kk-KZ" dirty="0">
                <a:latin typeface="Times New Roman"/>
                <a:ea typeface="Times New Roman"/>
              </a:rPr>
              <a:t>Деректерді жіберу механизмінің сипаттамасын деректерді жіберу әдістері арқылы қарастырсақ. Алдымен мынадай ұғымдарға тоқталамыз.</a:t>
            </a:r>
            <a:endParaRPr lang="ru-RU" dirty="0">
              <a:latin typeface="Times New Roman"/>
              <a:ea typeface="Times New Roman"/>
            </a:endParaRPr>
          </a:p>
          <a:p>
            <a:pPr marL="457200" indent="450215" algn="just">
              <a:spcAft>
                <a:spcPts val="0"/>
              </a:spcAft>
            </a:pPr>
            <a:r>
              <a:rPr lang="kk-KZ" dirty="0">
                <a:latin typeface="Times New Roman"/>
                <a:ea typeface="Times New Roman"/>
              </a:rPr>
              <a:t>Процессорлар арасында деректерді жіберу уақыты көппроцессорлы есептеу жүйелерінде параллельді алгоритмнің орындалу ұзақтығының байланыс компонентін анықтайды. Деректерді жіберу уақытын сипаттайтын негізгі параметрлерге келесі шамалар жатады: </a:t>
            </a:r>
            <a:endParaRPr lang="ru-RU" dirty="0">
              <a:latin typeface="Times New Roman"/>
              <a:ea typeface="Times New Roman"/>
            </a:endParaRPr>
          </a:p>
          <a:p>
            <a:pPr marL="457200" indent="450215" algn="just">
              <a:spcAft>
                <a:spcPts val="0"/>
              </a:spcAft>
            </a:pPr>
            <a:r>
              <a:rPr lang="kk-KZ" dirty="0">
                <a:latin typeface="Times New Roman"/>
                <a:ea typeface="Times New Roman"/>
              </a:rPr>
              <a:t>- </a:t>
            </a:r>
            <a:r>
              <a:rPr lang="kk-KZ" i="1" dirty="0">
                <a:latin typeface="Times New Roman"/>
                <a:ea typeface="Times New Roman"/>
              </a:rPr>
              <a:t>алғашқы даярлау уақыты</a:t>
            </a:r>
            <a:r>
              <a:rPr lang="kk-KZ" dirty="0">
                <a:latin typeface="Times New Roman"/>
                <a:ea typeface="Times New Roman"/>
              </a:rPr>
              <a:t> (</a:t>
            </a:r>
            <a:r>
              <a:rPr lang="kk-KZ" i="1" dirty="0">
                <a:latin typeface="Times New Roman"/>
                <a:ea typeface="Times New Roman"/>
              </a:rPr>
              <a:t>t</a:t>
            </a:r>
            <a:r>
              <a:rPr lang="kk-KZ" i="1" baseline="-25000" dirty="0">
                <a:latin typeface="Times New Roman"/>
                <a:ea typeface="Times New Roman"/>
              </a:rPr>
              <a:t>д</a:t>
            </a:r>
            <a:r>
              <a:rPr lang="kk-KZ" dirty="0">
                <a:latin typeface="Times New Roman"/>
                <a:ea typeface="Times New Roman"/>
              </a:rPr>
              <a:t>) – жіберу үшін, желіде маршрутты іздеу үшін, т.б. – да хабарлама дайындаудың ұзақтығын сипаттайды;</a:t>
            </a:r>
            <a:endParaRPr lang="ru-RU" dirty="0">
              <a:latin typeface="Times New Roman"/>
              <a:ea typeface="Times New Roman"/>
            </a:endParaRPr>
          </a:p>
          <a:p>
            <a:pPr marL="457200" indent="450215" algn="just">
              <a:spcAft>
                <a:spcPts val="0"/>
              </a:spcAft>
            </a:pPr>
            <a:r>
              <a:rPr lang="kk-KZ" dirty="0">
                <a:latin typeface="Times New Roman"/>
                <a:ea typeface="Times New Roman"/>
              </a:rPr>
              <a:t>- </a:t>
            </a:r>
            <a:r>
              <a:rPr lang="kk-KZ" i="1" dirty="0">
                <a:latin typeface="Times New Roman"/>
                <a:ea typeface="Times New Roman"/>
              </a:rPr>
              <a:t>қызмет деректерін беру уақыты</a:t>
            </a:r>
            <a:r>
              <a:rPr lang="kk-KZ" dirty="0">
                <a:latin typeface="Times New Roman"/>
                <a:ea typeface="Times New Roman"/>
              </a:rPr>
              <a:t> (</a:t>
            </a:r>
            <a:r>
              <a:rPr lang="kk-KZ" i="1" dirty="0">
                <a:latin typeface="Times New Roman"/>
                <a:ea typeface="Times New Roman"/>
              </a:rPr>
              <a:t>t</a:t>
            </a:r>
            <a:r>
              <a:rPr lang="kk-KZ" i="1" baseline="-25000" dirty="0">
                <a:latin typeface="Times New Roman"/>
                <a:ea typeface="Times New Roman"/>
              </a:rPr>
              <a:t>қ</a:t>
            </a:r>
            <a:r>
              <a:rPr lang="kk-KZ" dirty="0">
                <a:latin typeface="Times New Roman"/>
                <a:ea typeface="Times New Roman"/>
              </a:rPr>
              <a:t>) - екі көрші процессорлардың арасында қызмет деректерін беру уақыты; қызмет деректеріне хабарламаның аты, жіберу кезіндегі қателіктерді анықтайтын деректер блогы және т.б. жатады;</a:t>
            </a:r>
            <a:endParaRPr lang="ru-RU" dirty="0">
              <a:latin typeface="Times New Roman"/>
              <a:ea typeface="Times New Roman"/>
            </a:endParaRPr>
          </a:p>
          <a:p>
            <a:pPr marL="457200" indent="450215" algn="just">
              <a:spcAft>
                <a:spcPts val="0"/>
              </a:spcAft>
            </a:pPr>
            <a:r>
              <a:rPr lang="kk-KZ" dirty="0">
                <a:latin typeface="Times New Roman"/>
                <a:ea typeface="Times New Roman"/>
              </a:rPr>
              <a:t>- </a:t>
            </a:r>
            <a:r>
              <a:rPr lang="kk-KZ" i="1" dirty="0">
                <a:latin typeface="Times New Roman"/>
                <a:ea typeface="Times New Roman"/>
              </a:rPr>
              <a:t>деректердің бір сөзін беру уақыты</a:t>
            </a:r>
            <a:r>
              <a:rPr lang="kk-KZ" dirty="0">
                <a:latin typeface="Times New Roman"/>
                <a:ea typeface="Times New Roman"/>
              </a:rPr>
              <a:t> (</a:t>
            </a:r>
            <a:r>
              <a:rPr lang="kk-KZ" i="1" dirty="0">
                <a:latin typeface="Times New Roman"/>
                <a:ea typeface="Times New Roman"/>
              </a:rPr>
              <a:t>t</a:t>
            </a:r>
            <a:r>
              <a:rPr lang="kk-KZ" i="1" baseline="-25000" dirty="0">
                <a:latin typeface="Times New Roman"/>
                <a:ea typeface="Times New Roman"/>
              </a:rPr>
              <a:t>c</a:t>
            </a:r>
            <a:r>
              <a:rPr lang="kk-KZ" dirty="0">
                <a:latin typeface="Times New Roman"/>
                <a:ea typeface="Times New Roman"/>
              </a:rPr>
              <a:t>) – бір канал арқылы бір деректер сөзін беру уақытының ұзақтығы желідегі байланыс арналарының өткізгіштік қабылетімен анықталады.</a:t>
            </a:r>
            <a:endParaRPr lang="ru-RU" dirty="0">
              <a:latin typeface="Times New Roman"/>
              <a:ea typeface="Times New Roman"/>
            </a:endParaRPr>
          </a:p>
          <a:p>
            <a:pPr marL="457200" indent="450215" algn="just">
              <a:spcAft>
                <a:spcPts val="0"/>
              </a:spcAft>
            </a:pPr>
            <a:r>
              <a:rPr lang="kk-KZ" dirty="0">
                <a:latin typeface="Times New Roman"/>
                <a:ea typeface="Times New Roman"/>
              </a:rPr>
              <a:t>Деректерді жіберу әдістерінің кең тараған түріне байланыстың екі негізгі әдістері жатады.</a:t>
            </a:r>
            <a:endParaRPr lang="ru-RU" dirty="0">
              <a:effectLst/>
              <a:latin typeface="Times New Roman"/>
              <a:ea typeface="Times New Roman"/>
            </a:endParaRPr>
          </a:p>
        </p:txBody>
      </p:sp>
    </p:spTree>
    <p:extLst>
      <p:ext uri="{BB962C8B-B14F-4D97-AF65-F5344CB8AC3E}">
        <p14:creationId xmlns:p14="http://schemas.microsoft.com/office/powerpoint/2010/main" val="613091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536" y="404664"/>
            <a:ext cx="8382688" cy="288032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43536" y="3541640"/>
            <a:ext cx="8382688" cy="2862322"/>
          </a:xfrm>
          <a:prstGeom prst="rect">
            <a:avLst/>
          </a:prstGeom>
        </p:spPr>
        <p:txBody>
          <a:bodyPr wrap="square">
            <a:spAutoFit/>
          </a:bodyPr>
          <a:lstStyle/>
          <a:p>
            <a:r>
              <a:rPr lang="kk-KZ" dirty="0"/>
              <a:t>Хабарламаларды бөлінбейтін атомарлы түрдегі әдісте жіберетін процессор барлық деректер көлемін жинақтайды, сол деректерді қай процессорға жіберетінін анықтайды, және деректерді жіберу операциясын іске қосады.</a:t>
            </a:r>
            <a:endParaRPr lang="ru-RU" dirty="0"/>
          </a:p>
          <a:p>
            <a:r>
              <a:rPr lang="kk-KZ" dirty="0"/>
              <a:t>Хабарлама жіберілген процессор, біріншіден жіберілген деректердің барлығын қабылдайды, содан кейін маршрут бойынша әрі қарай жіберуге тырысады. Бұл кездегі көлемі </a:t>
            </a:r>
            <a:r>
              <a:rPr lang="kk-KZ" i="1" dirty="0"/>
              <a:t>m-ге</a:t>
            </a:r>
            <a:r>
              <a:rPr lang="kk-KZ" dirty="0"/>
              <a:t> тең, ұзындығы </a:t>
            </a:r>
            <a:r>
              <a:rPr lang="kk-KZ" i="1" dirty="0"/>
              <a:t>l-ге</a:t>
            </a:r>
            <a:r>
              <a:rPr lang="kk-KZ" dirty="0"/>
              <a:t> тең хабарламаны маршрут бойынша әрі қарай жіберу уақыты (t</a:t>
            </a:r>
            <a:r>
              <a:rPr lang="kk-KZ" baseline="-25000" dirty="0"/>
              <a:t>ж</a:t>
            </a:r>
            <a:r>
              <a:rPr lang="kk-KZ" dirty="0"/>
              <a:t>) былайша анықталады:</a:t>
            </a:r>
            <a:endParaRPr lang="ru-RU" dirty="0"/>
          </a:p>
          <a:p>
            <a:pPr algn="ctr"/>
            <a:r>
              <a:rPr lang="kk-KZ" i="1" dirty="0"/>
              <a:t>t</a:t>
            </a:r>
            <a:r>
              <a:rPr lang="kk-KZ" i="1" baseline="-25000" dirty="0"/>
              <a:t>ж</a:t>
            </a:r>
            <a:r>
              <a:rPr lang="en-US" i="1" baseline="-25000" dirty="0"/>
              <a:t> = </a:t>
            </a:r>
            <a:r>
              <a:rPr lang="kk-KZ" i="1" dirty="0"/>
              <a:t>t</a:t>
            </a:r>
            <a:r>
              <a:rPr lang="kk-KZ" i="1" baseline="-25000" dirty="0"/>
              <a:t>д </a:t>
            </a:r>
            <a:r>
              <a:rPr lang="en-US" i="1" dirty="0"/>
              <a:t>+</a:t>
            </a:r>
            <a:r>
              <a:rPr lang="en-US" i="1" baseline="-25000" dirty="0"/>
              <a:t> </a:t>
            </a:r>
            <a:r>
              <a:rPr lang="en-US" i="1" dirty="0"/>
              <a:t>(m</a:t>
            </a:r>
            <a:r>
              <a:rPr lang="kk-KZ" i="1" dirty="0"/>
              <a:t> t</a:t>
            </a:r>
            <a:r>
              <a:rPr lang="kk-KZ" i="1" baseline="-25000" dirty="0"/>
              <a:t>c </a:t>
            </a:r>
            <a:r>
              <a:rPr lang="en-US" i="1" dirty="0"/>
              <a:t>+</a:t>
            </a:r>
            <a:r>
              <a:rPr lang="en-US" i="1" baseline="-25000" dirty="0"/>
              <a:t> </a:t>
            </a:r>
            <a:r>
              <a:rPr lang="kk-KZ" i="1" dirty="0"/>
              <a:t>t</a:t>
            </a:r>
            <a:r>
              <a:rPr lang="kk-KZ" i="1" baseline="-25000" dirty="0"/>
              <a:t>қ</a:t>
            </a:r>
            <a:r>
              <a:rPr lang="en-US" i="1" dirty="0"/>
              <a:t>) l.</a:t>
            </a:r>
            <a:endParaRPr lang="ru-RU" dirty="0"/>
          </a:p>
        </p:txBody>
      </p:sp>
    </p:spTree>
    <p:extLst>
      <p:ext uri="{BB962C8B-B14F-4D97-AF65-F5344CB8AC3E}">
        <p14:creationId xmlns:p14="http://schemas.microsoft.com/office/powerpoint/2010/main" val="4222274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268760"/>
            <a:ext cx="7920880" cy="3407984"/>
          </a:xfrm>
          <a:prstGeom prst="rect">
            <a:avLst/>
          </a:prstGeom>
        </p:spPr>
        <p:txBody>
          <a:bodyPr wrap="square">
            <a:spAutoFit/>
          </a:bodyPr>
          <a:lstStyle/>
          <a:p>
            <a:pPr marL="444500">
              <a:lnSpc>
                <a:spcPct val="97000"/>
              </a:lnSpc>
              <a:spcAft>
                <a:spcPts val="0"/>
              </a:spcAft>
            </a:pPr>
            <a:r>
              <a:rPr lang="kk-KZ" b="1" dirty="0" smtClean="0">
                <a:effectLst/>
                <a:latin typeface="Times New Roman"/>
                <a:ea typeface="Times New Roman"/>
              </a:rPr>
              <a:t>Әдебиеттер:</a:t>
            </a:r>
            <a:r>
              <a:rPr lang="kk-KZ" dirty="0" smtClean="0">
                <a:effectLst/>
                <a:latin typeface="Times New Roman"/>
                <a:ea typeface="Times New Roman"/>
              </a:rPr>
              <a:t> </a:t>
            </a:r>
            <a:endParaRPr lang="ru-RU" dirty="0" smtClean="0">
              <a:effectLst/>
              <a:latin typeface="Times New Roman"/>
              <a:ea typeface="Times New Roman"/>
            </a:endParaRPr>
          </a:p>
          <a:p>
            <a:pPr marL="342900" indent="-342900" algn="just">
              <a:buSzPts val="1200"/>
              <a:buFont typeface="+mj-lt"/>
              <a:buAutoNum type="arabicPeriod"/>
            </a:pPr>
            <a:r>
              <a:rPr lang="kk-KZ" dirty="0">
                <a:latin typeface="Times New Roman"/>
                <a:ea typeface="Times New Roman"/>
              </a:rPr>
              <a:t>В.В.Воеводин, Вл.В.Воеводин. Параллельные вычисления. – Санкт-Петербург: «БХВ-Петербург», 2002. – 608с.: ил. ISBN 5-94157-160-7.</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Дүйсембиев Е.Е. Параллель есептеулер. Оқулық. – Алматы, 2011. – 270 б.</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https://ru.wikipedia.org/wiki/Классификация_параллельных_вычислительных_систем</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https://ru.wikipedia.org/wiki/SIMD</a:t>
            </a:r>
            <a:endParaRPr lang="ru-RU" dirty="0">
              <a:latin typeface="Times New Roman"/>
              <a:ea typeface="Times New Roman"/>
            </a:endParaRPr>
          </a:p>
          <a:p>
            <a:pPr marL="678815" algn="just">
              <a:spcAft>
                <a:spcPts val="0"/>
              </a:spcAft>
            </a:pPr>
            <a:r>
              <a:rPr lang="kk-KZ" dirty="0" smtClean="0">
                <a:effectLst/>
                <a:latin typeface="Times New Roman"/>
                <a:ea typeface="Times New Roman"/>
              </a:rPr>
              <a:t> </a:t>
            </a:r>
            <a:endParaRPr lang="ru-RU" sz="1050" dirty="0" smtClean="0">
              <a:effectLst/>
              <a:latin typeface="Times New Roman"/>
              <a:ea typeface="Times New Roman"/>
            </a:endParaRPr>
          </a:p>
          <a:p>
            <a:pPr marL="444500" marR="812800" algn="just" hangingPunct="0">
              <a:spcAft>
                <a:spcPts val="0"/>
              </a:spcAft>
            </a:pPr>
            <a:r>
              <a:rPr lang="kk-KZ" b="1" dirty="0" smtClean="0">
                <a:effectLst/>
                <a:latin typeface="Times New Roman"/>
                <a:ea typeface="Times New Roman"/>
              </a:rPr>
              <a:t>Бақылау сұрақтары</a:t>
            </a:r>
            <a:endParaRPr lang="ru-RU" dirty="0" smtClean="0">
              <a:effectLst/>
              <a:latin typeface="Times New Roman"/>
              <a:ea typeface="Times New Roman"/>
            </a:endParaRPr>
          </a:p>
          <a:p>
            <a:pPr marL="342900" lvl="0" indent="-342900" algn="just">
              <a:spcAft>
                <a:spcPts val="0"/>
              </a:spcAft>
              <a:buFont typeface="+mj-lt"/>
              <a:buAutoNum type="arabicPeriod"/>
            </a:pPr>
            <a:r>
              <a:rPr lang="kk-KZ" dirty="0">
                <a:latin typeface="Times New Roman"/>
                <a:ea typeface="Times New Roman"/>
              </a:rPr>
              <a:t>Есептеу жүйесінің сыныптамасының әрқайсысының белгілерін атаңыз.</a:t>
            </a:r>
            <a:endParaRPr lang="ru-RU" dirty="0">
              <a:latin typeface="Times New Roman"/>
              <a:ea typeface="Times New Roman"/>
            </a:endParaRPr>
          </a:p>
          <a:p>
            <a:pPr marL="342900" lvl="0" indent="-342900" algn="just">
              <a:spcAft>
                <a:spcPts val="0"/>
              </a:spcAft>
              <a:buFont typeface="+mj-lt"/>
              <a:buAutoNum type="arabicPeriod"/>
            </a:pPr>
            <a:r>
              <a:rPr lang="kk-KZ" dirty="0">
                <a:latin typeface="Times New Roman"/>
                <a:ea typeface="Times New Roman"/>
              </a:rPr>
              <a:t>Сыныптамаға сәйкес жататын есептеу жүйелерінің типтері туралы айтыңыз.</a:t>
            </a:r>
            <a:endParaRPr lang="ru-RU" dirty="0">
              <a:latin typeface="Times New Roman"/>
              <a:ea typeface="Times New Roman"/>
            </a:endParaRPr>
          </a:p>
        </p:txBody>
      </p:sp>
    </p:spTree>
    <p:extLst>
      <p:ext uri="{BB962C8B-B14F-4D97-AF65-F5344CB8AC3E}">
        <p14:creationId xmlns:p14="http://schemas.microsoft.com/office/powerpoint/2010/main" val="1208919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12968" cy="6264696"/>
          </a:xfrm>
        </p:spPr>
        <p:txBody>
          <a:bodyPr>
            <a:normAutofit fontScale="92500" lnSpcReduction="20000"/>
          </a:bodyPr>
          <a:lstStyle/>
          <a:p>
            <a:pPr marL="496570" indent="0">
              <a:buNone/>
            </a:pPr>
            <a:r>
              <a:rPr lang="kk-KZ" sz="2400" b="1" dirty="0" smtClean="0">
                <a:latin typeface="Times New Roman"/>
                <a:ea typeface="Times New Roman"/>
              </a:rPr>
              <a:t>Көппроцессорлы </a:t>
            </a:r>
            <a:r>
              <a:rPr lang="kk-KZ" sz="2400" b="1" dirty="0">
                <a:latin typeface="Times New Roman"/>
                <a:ea typeface="Times New Roman"/>
              </a:rPr>
              <a:t>есептеу жүйелеріндегі коммуникациялық схеманың типтік сипаттамалары </a:t>
            </a:r>
            <a:endParaRPr lang="ru-RU" sz="2400" b="1" dirty="0">
              <a:latin typeface="Times New Roman"/>
              <a:ea typeface="Times New Roman"/>
            </a:endParaRPr>
          </a:p>
          <a:p>
            <a:pPr indent="450215"/>
            <a:r>
              <a:rPr lang="kk-KZ" sz="2400" b="1" dirty="0" smtClean="0">
                <a:latin typeface="Times New Roman"/>
                <a:ea typeface="Times New Roman"/>
              </a:rPr>
              <a:t>	</a:t>
            </a:r>
            <a:r>
              <a:rPr lang="kk-KZ" sz="2800" dirty="0">
                <a:latin typeface="Times New Roman"/>
                <a:ea typeface="Times New Roman"/>
              </a:rPr>
              <a:t>Есептеу жүйесінің процессорларының арасындағы коммутациялар құрылымы немесе желіде деректерді жіберу топологиясы тиімді техникалық мүмкіншіліктерге сай құрылады.</a:t>
            </a:r>
            <a:endParaRPr lang="ru-RU" sz="2800" dirty="0">
              <a:latin typeface="Times New Roman"/>
              <a:ea typeface="Times New Roman"/>
            </a:endParaRPr>
          </a:p>
          <a:p>
            <a:pPr indent="450215"/>
            <a:r>
              <a:rPr lang="kk-KZ" sz="2800" dirty="0">
                <a:latin typeface="Times New Roman"/>
                <a:ea typeface="Times New Roman"/>
              </a:rPr>
              <a:t>Типтік топологияға келесідей процессорлардың арасындағы коммутациялар схемасы жатады:</a:t>
            </a:r>
            <a:endParaRPr lang="ru-RU" sz="2800" dirty="0">
              <a:latin typeface="Times New Roman"/>
              <a:ea typeface="Times New Roman"/>
            </a:endParaRPr>
          </a:p>
          <a:p>
            <a:pPr indent="450215"/>
            <a:r>
              <a:rPr lang="kk-KZ" sz="2800" dirty="0">
                <a:latin typeface="Times New Roman"/>
                <a:ea typeface="Times New Roman"/>
              </a:rPr>
              <a:t> «Толық граф (</a:t>
            </a:r>
            <a:r>
              <a:rPr lang="en-US" sz="2800" dirty="0">
                <a:latin typeface="Times New Roman"/>
                <a:ea typeface="Times New Roman"/>
              </a:rPr>
              <a:t>completely-connected graph or clique</a:t>
            </a:r>
            <a:r>
              <a:rPr lang="kk-KZ" sz="2800" dirty="0">
                <a:latin typeface="Times New Roman"/>
                <a:ea typeface="Times New Roman"/>
              </a:rPr>
              <a:t>)» топологиясы</a:t>
            </a:r>
            <a:endParaRPr lang="ru-RU" sz="2800" dirty="0">
              <a:latin typeface="Times New Roman"/>
              <a:ea typeface="Times New Roman"/>
            </a:endParaRPr>
          </a:p>
          <a:p>
            <a:pPr indent="450215"/>
            <a:r>
              <a:rPr lang="kk-KZ" sz="2800" dirty="0">
                <a:latin typeface="Times New Roman"/>
                <a:ea typeface="Times New Roman"/>
              </a:rPr>
              <a:t>«Сызықша (</a:t>
            </a:r>
            <a:r>
              <a:rPr lang="en-US" sz="2800" dirty="0">
                <a:latin typeface="Times New Roman"/>
                <a:ea typeface="Times New Roman"/>
              </a:rPr>
              <a:t>liner array or farm</a:t>
            </a:r>
            <a:r>
              <a:rPr lang="kk-KZ" sz="2800" dirty="0">
                <a:latin typeface="Times New Roman"/>
                <a:ea typeface="Times New Roman"/>
              </a:rPr>
              <a:t>)» топологиясы</a:t>
            </a:r>
            <a:endParaRPr lang="ru-RU" sz="2800" dirty="0">
              <a:latin typeface="Times New Roman"/>
              <a:ea typeface="Times New Roman"/>
            </a:endParaRPr>
          </a:p>
          <a:p>
            <a:pPr indent="450215"/>
            <a:r>
              <a:rPr lang="kk-KZ" sz="2800" dirty="0">
                <a:latin typeface="Times New Roman"/>
                <a:ea typeface="Times New Roman"/>
              </a:rPr>
              <a:t>«Сақина (</a:t>
            </a:r>
            <a:r>
              <a:rPr lang="en-US" sz="2800" dirty="0">
                <a:latin typeface="Times New Roman"/>
                <a:ea typeface="Times New Roman"/>
              </a:rPr>
              <a:t>ring</a:t>
            </a:r>
            <a:r>
              <a:rPr lang="kk-KZ" sz="2800" dirty="0">
                <a:latin typeface="Times New Roman"/>
                <a:ea typeface="Times New Roman"/>
              </a:rPr>
              <a:t>)» топологиясы</a:t>
            </a:r>
            <a:endParaRPr lang="ru-RU" sz="2800" dirty="0">
              <a:latin typeface="Times New Roman"/>
              <a:ea typeface="Times New Roman"/>
            </a:endParaRPr>
          </a:p>
          <a:p>
            <a:pPr indent="450215"/>
            <a:r>
              <a:rPr lang="kk-KZ" sz="2800" dirty="0">
                <a:latin typeface="Times New Roman"/>
                <a:ea typeface="Times New Roman"/>
              </a:rPr>
              <a:t>«Екі өлшемді тор (mesh)» топологиясы</a:t>
            </a:r>
            <a:endParaRPr lang="ru-RU" sz="2800" dirty="0">
              <a:latin typeface="Times New Roman"/>
              <a:ea typeface="Times New Roman"/>
            </a:endParaRPr>
          </a:p>
          <a:p>
            <a:pPr indent="450215"/>
            <a:r>
              <a:rPr lang="kk-KZ" sz="2800" dirty="0">
                <a:latin typeface="Times New Roman"/>
                <a:ea typeface="Times New Roman"/>
              </a:rPr>
              <a:t>«Жұлдық (star)» топологиясы</a:t>
            </a:r>
            <a:endParaRPr lang="ru-RU" sz="2800" dirty="0">
              <a:latin typeface="Times New Roman"/>
              <a:ea typeface="Times New Roman"/>
            </a:endParaRPr>
          </a:p>
          <a:p>
            <a:pPr indent="450215"/>
            <a:r>
              <a:rPr lang="kk-KZ" sz="2800" dirty="0">
                <a:latin typeface="Times New Roman"/>
                <a:ea typeface="Times New Roman"/>
              </a:rPr>
              <a:t>«Тор (</a:t>
            </a:r>
            <a:r>
              <a:rPr lang="en-US" sz="2800" dirty="0">
                <a:latin typeface="Times New Roman"/>
                <a:ea typeface="Times New Roman"/>
              </a:rPr>
              <a:t>Grid</a:t>
            </a:r>
            <a:r>
              <a:rPr lang="kk-KZ" sz="2800" dirty="0">
                <a:latin typeface="Times New Roman"/>
                <a:ea typeface="Times New Roman"/>
              </a:rPr>
              <a:t>)» топологиясы </a:t>
            </a:r>
            <a:endParaRPr lang="ru-RU" sz="2800" dirty="0">
              <a:latin typeface="Times New Roman"/>
              <a:ea typeface="Times New Roman"/>
            </a:endParaRPr>
          </a:p>
          <a:p>
            <a:pPr indent="450215"/>
            <a:r>
              <a:rPr lang="kk-KZ" sz="2800" dirty="0">
                <a:solidFill>
                  <a:srgbClr val="000000"/>
                </a:solidFill>
                <a:latin typeface="Times New Roman"/>
                <a:ea typeface="Times New Roman"/>
              </a:rPr>
              <a:t>«Клик (</a:t>
            </a:r>
            <a:r>
              <a:rPr lang="en-US" sz="2800" dirty="0">
                <a:solidFill>
                  <a:srgbClr val="000000"/>
                </a:solidFill>
                <a:latin typeface="Times New Roman"/>
                <a:ea typeface="Times New Roman"/>
              </a:rPr>
              <a:t>Clique</a:t>
            </a:r>
            <a:r>
              <a:rPr lang="kk-KZ" sz="2800" dirty="0">
                <a:solidFill>
                  <a:srgbClr val="000000"/>
                </a:solidFill>
                <a:latin typeface="Times New Roman"/>
                <a:ea typeface="Times New Roman"/>
              </a:rPr>
              <a:t>)» топологиясы</a:t>
            </a:r>
            <a:endParaRPr lang="ru-RU" sz="2800" dirty="0">
              <a:latin typeface="Times New Roman"/>
              <a:ea typeface="Times New Roman"/>
            </a:endParaRPr>
          </a:p>
          <a:p>
            <a:pPr indent="450215"/>
            <a:r>
              <a:rPr lang="kk-KZ" sz="2800" dirty="0">
                <a:latin typeface="Times New Roman"/>
                <a:ea typeface="Times New Roman"/>
              </a:rPr>
              <a:t>«Гиперкуб (HCube)» топологиясы</a:t>
            </a:r>
            <a:endParaRPr lang="ru-RU" sz="2800" dirty="0">
              <a:latin typeface="Times New Roman"/>
              <a:ea typeface="Times New Roman"/>
            </a:endParaRPr>
          </a:p>
          <a:p>
            <a:pPr marL="179705" indent="0" algn="just">
              <a:spcAft>
                <a:spcPts val="0"/>
              </a:spcAft>
              <a:buNone/>
            </a:pPr>
            <a:endParaRPr lang="ru-RU" dirty="0"/>
          </a:p>
        </p:txBody>
      </p:sp>
    </p:spTree>
    <p:extLst>
      <p:ext uri="{BB962C8B-B14F-4D97-AF65-F5344CB8AC3E}">
        <p14:creationId xmlns:p14="http://schemas.microsoft.com/office/powerpoint/2010/main" val="2199474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723685722"/>
              </p:ext>
            </p:extLst>
          </p:nvPr>
        </p:nvGraphicFramePr>
        <p:xfrm>
          <a:off x="755576" y="548680"/>
          <a:ext cx="7776864" cy="5904656"/>
        </p:xfrm>
        <a:graphic>
          <a:graphicData uri="http://schemas.openxmlformats.org/drawingml/2006/table">
            <a:tbl>
              <a:tblPr firstRow="1" firstCol="1" bandRow="1"/>
              <a:tblGrid>
                <a:gridCol w="4824536">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tblGrid>
              <a:tr h="5904656">
                <a:tc>
                  <a:txBody>
                    <a:bodyPr/>
                    <a:lstStyle/>
                    <a:p>
                      <a:pPr indent="450215" algn="just">
                        <a:spcAft>
                          <a:spcPts val="0"/>
                        </a:spcAft>
                        <a:tabLst>
                          <a:tab pos="2969895" algn="ctr"/>
                          <a:tab pos="5940425" algn="r"/>
                        </a:tabLst>
                      </a:pPr>
                      <a:endParaRPr lang="kk-KZ" sz="1200" dirty="0">
                        <a:solidFill>
                          <a:srgbClr val="FF0000"/>
                        </a:solidFill>
                        <a:effectLst/>
                        <a:latin typeface="Times New Roman"/>
                        <a:ea typeface="Times New Roman"/>
                      </a:endParaRPr>
                    </a:p>
                  </a:txBody>
                  <a:tcPr marL="68580" marR="68580" marT="0" marB="0">
                    <a:lnL>
                      <a:noFill/>
                    </a:lnL>
                    <a:lnR>
                      <a:noFill/>
                    </a:lnR>
                    <a:lnT>
                      <a:noFill/>
                    </a:lnT>
                    <a:lnB>
                      <a:noFill/>
                    </a:lnB>
                  </a:tcPr>
                </a:tc>
                <a:tc>
                  <a:txBody>
                    <a:bodyPr/>
                    <a:lstStyle/>
                    <a:p>
                      <a:pPr indent="450215" algn="just">
                        <a:spcAft>
                          <a:spcPts val="0"/>
                        </a:spcAft>
                        <a:tabLst>
                          <a:tab pos="2969895" algn="ctr"/>
                          <a:tab pos="5940425" algn="r"/>
                        </a:tabLst>
                      </a:pPr>
                      <a:r>
                        <a:rPr lang="en-US" sz="1200" dirty="0">
                          <a:effectLst/>
                          <a:latin typeface="Times New Roman"/>
                          <a:ea typeface="Times New Roman"/>
                        </a:rPr>
                        <a:t> </a:t>
                      </a:r>
                      <a:endParaRPr lang="ru-RU" sz="1200" dirty="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endParaRPr lang="en-US" sz="1200" dirty="0" smtClean="0">
                        <a:effectLst/>
                        <a:latin typeface="Times New Roman"/>
                        <a:ea typeface="Times New Roman"/>
                      </a:endParaRPr>
                    </a:p>
                    <a:p>
                      <a:pPr indent="450215" algn="just">
                        <a:spcAft>
                          <a:spcPts val="0"/>
                        </a:spcAft>
                        <a:tabLst>
                          <a:tab pos="2969895" algn="ctr"/>
                          <a:tab pos="5940425" algn="r"/>
                        </a:tabLst>
                      </a:pPr>
                      <a:r>
                        <a:rPr lang="kk-KZ" sz="2000" dirty="0" smtClean="0">
                          <a:effectLst/>
                          <a:latin typeface="Times New Roman"/>
                          <a:ea typeface="Times New Roman"/>
                        </a:rPr>
                        <a:t>Кез </a:t>
                      </a:r>
                      <a:r>
                        <a:rPr lang="kk-KZ" sz="2000" dirty="0">
                          <a:effectLst/>
                          <a:latin typeface="Times New Roman"/>
                          <a:ea typeface="Times New Roman"/>
                        </a:rPr>
                        <a:t>келген процессорлар жұбының арасы түзу байланыс сызығымен қосылады. Бұл топология деректерді жіберуде аз шығынды қамтамасыз етеді, тек процессорлар өте көп болса, жүйеде байланыс қиын жүзеге асырылады.</a:t>
                      </a:r>
                      <a:endParaRPr lang="ru-RU" sz="2000" dirty="0">
                        <a:effectLst/>
                        <a:latin typeface="Times New Roman"/>
                        <a:ea typeface="Times New Roman"/>
                      </a:endParaRPr>
                    </a:p>
                    <a:p>
                      <a:pPr indent="450215" algn="just">
                        <a:spcAft>
                          <a:spcPts val="0"/>
                        </a:spcAft>
                        <a:tabLst>
                          <a:tab pos="2969895" algn="ctr"/>
                          <a:tab pos="5940425" algn="r"/>
                        </a:tabLst>
                      </a:pPr>
                      <a:r>
                        <a:rPr lang="kk-KZ" sz="1200" dirty="0">
                          <a:solidFill>
                            <a:srgbClr val="FF0000"/>
                          </a:solidFill>
                          <a:effectLst/>
                          <a:latin typeface="Times New Roman"/>
                          <a:ea typeface="Times New Roman"/>
                        </a:rPr>
                        <a:t> </a:t>
                      </a:r>
                      <a:endParaRPr lang="ru-RU" sz="1200" dirty="0">
                        <a:effectLst/>
                        <a:latin typeface="Times New Roman"/>
                        <a:ea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13"/>
          <p:cNvSpPr>
            <a:spLocks noChangeArrowheads="1"/>
          </p:cNvSpPr>
          <p:nvPr/>
        </p:nvSpPr>
        <p:spPr bwMode="auto">
          <a:xfrm>
            <a:off x="87528" y="705852"/>
            <a:ext cx="897707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lang="kk-KZ" sz="2200" b="1" dirty="0">
                <a:latin typeface="Times New Roman"/>
                <a:ea typeface="Times New Roman"/>
              </a:rPr>
              <a:t>«Толық граф (</a:t>
            </a:r>
            <a:r>
              <a:rPr lang="en-US" sz="2200" b="1" dirty="0">
                <a:latin typeface="Times New Roman"/>
                <a:ea typeface="Times New Roman"/>
              </a:rPr>
              <a:t>completely-connected graph or clique</a:t>
            </a:r>
            <a:r>
              <a:rPr lang="kk-KZ" sz="2200" b="1" dirty="0">
                <a:latin typeface="Times New Roman"/>
                <a:ea typeface="Times New Roman"/>
              </a:rPr>
              <a:t>)» топологиясы</a:t>
            </a:r>
          </a:p>
        </p:txBody>
      </p:sp>
      <p:grpSp>
        <p:nvGrpSpPr>
          <p:cNvPr id="5" name="Group 1"/>
          <p:cNvGrpSpPr>
            <a:grpSpLocks/>
          </p:cNvGrpSpPr>
          <p:nvPr/>
        </p:nvGrpSpPr>
        <p:grpSpPr bwMode="auto">
          <a:xfrm>
            <a:off x="1569402" y="1844824"/>
            <a:ext cx="3578662" cy="3528392"/>
            <a:chOff x="4170" y="9630"/>
            <a:chExt cx="1800" cy="1800"/>
          </a:xfrm>
        </p:grpSpPr>
        <p:sp>
          <p:nvSpPr>
            <p:cNvPr id="6" name="Oval 12"/>
            <p:cNvSpPr>
              <a:spLocks noChangeArrowheads="1"/>
            </p:cNvSpPr>
            <p:nvPr/>
          </p:nvSpPr>
          <p:spPr bwMode="auto">
            <a:xfrm>
              <a:off x="4275" y="9780"/>
              <a:ext cx="1620" cy="16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7" name="Rectangle 11"/>
            <p:cNvSpPr>
              <a:spLocks noChangeArrowheads="1"/>
            </p:cNvSpPr>
            <p:nvPr/>
          </p:nvSpPr>
          <p:spPr bwMode="auto">
            <a:xfrm>
              <a:off x="4170" y="10170"/>
              <a:ext cx="240" cy="28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8" name="Rectangle 10"/>
            <p:cNvSpPr>
              <a:spLocks noChangeArrowheads="1"/>
            </p:cNvSpPr>
            <p:nvPr/>
          </p:nvSpPr>
          <p:spPr bwMode="auto">
            <a:xfrm>
              <a:off x="4935" y="9630"/>
              <a:ext cx="240" cy="28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9" name="Rectangle 9"/>
            <p:cNvSpPr>
              <a:spLocks noChangeArrowheads="1"/>
            </p:cNvSpPr>
            <p:nvPr/>
          </p:nvSpPr>
          <p:spPr bwMode="auto">
            <a:xfrm>
              <a:off x="5730" y="10170"/>
              <a:ext cx="240" cy="28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10" name="Rectangle 8"/>
            <p:cNvSpPr>
              <a:spLocks noChangeArrowheads="1"/>
            </p:cNvSpPr>
            <p:nvPr/>
          </p:nvSpPr>
          <p:spPr bwMode="auto">
            <a:xfrm>
              <a:off x="4410" y="11040"/>
              <a:ext cx="240" cy="28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11" name="Rectangle 7"/>
            <p:cNvSpPr>
              <a:spLocks noChangeArrowheads="1"/>
            </p:cNvSpPr>
            <p:nvPr/>
          </p:nvSpPr>
          <p:spPr bwMode="auto">
            <a:xfrm>
              <a:off x="5490" y="11040"/>
              <a:ext cx="240" cy="28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12" name="AutoShape 6"/>
            <p:cNvSpPr>
              <a:spLocks noChangeShapeType="1"/>
            </p:cNvSpPr>
            <p:nvPr/>
          </p:nvSpPr>
          <p:spPr bwMode="auto">
            <a:xfrm flipH="1">
              <a:off x="4485" y="9915"/>
              <a:ext cx="600" cy="11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AutoShape 5"/>
            <p:cNvSpPr>
              <a:spLocks noChangeShapeType="1"/>
            </p:cNvSpPr>
            <p:nvPr/>
          </p:nvSpPr>
          <p:spPr bwMode="auto">
            <a:xfrm flipV="1">
              <a:off x="4485" y="10350"/>
              <a:ext cx="1245" cy="6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4"/>
            <p:cNvSpPr>
              <a:spLocks noChangeShapeType="1"/>
            </p:cNvSpPr>
            <p:nvPr/>
          </p:nvSpPr>
          <p:spPr bwMode="auto">
            <a:xfrm>
              <a:off x="4410" y="10350"/>
              <a:ext cx="132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3"/>
            <p:cNvSpPr>
              <a:spLocks noChangeShapeType="1"/>
            </p:cNvSpPr>
            <p:nvPr/>
          </p:nvSpPr>
          <p:spPr bwMode="auto">
            <a:xfrm>
              <a:off x="4410" y="10350"/>
              <a:ext cx="1230" cy="6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AutoShape 2"/>
            <p:cNvSpPr>
              <a:spLocks noChangeShapeType="1"/>
            </p:cNvSpPr>
            <p:nvPr/>
          </p:nvSpPr>
          <p:spPr bwMode="auto">
            <a:xfrm>
              <a:off x="5085" y="9915"/>
              <a:ext cx="555" cy="11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Tree>
    <p:extLst>
      <p:ext uri="{BB962C8B-B14F-4D97-AF65-F5344CB8AC3E}">
        <p14:creationId xmlns:p14="http://schemas.microsoft.com/office/powerpoint/2010/main" val="2699269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73314" y="332656"/>
            <a:ext cx="4040188" cy="1296144"/>
          </a:xfrm>
        </p:spPr>
        <p:txBody>
          <a:bodyPr>
            <a:normAutofit/>
          </a:bodyPr>
          <a:lstStyle/>
          <a:p>
            <a:pPr lvl="0" algn="ctr"/>
            <a:r>
              <a:rPr lang="kk-KZ" b="1" dirty="0">
                <a:solidFill>
                  <a:schemeClr val="tx1"/>
                </a:solidFill>
                <a:latin typeface="Arial" pitchFamily="34" charset="0"/>
                <a:ea typeface="Times New Roman" pitchFamily="18" charset="0"/>
                <a:cs typeface="Arial" pitchFamily="34" charset="0"/>
              </a:rPr>
              <a:t>«</a:t>
            </a:r>
            <a:r>
              <a:rPr lang="kk-KZ" b="1" dirty="0" smtClean="0">
                <a:solidFill>
                  <a:schemeClr val="tx1"/>
                </a:solidFill>
                <a:latin typeface="Arial" pitchFamily="34" charset="0"/>
                <a:ea typeface="Times New Roman" pitchFamily="18" charset="0"/>
                <a:cs typeface="Arial" pitchFamily="34" charset="0"/>
              </a:rPr>
              <a:t>Сызықша</a:t>
            </a:r>
            <a:endParaRPr lang="en-US" b="1" dirty="0" smtClean="0">
              <a:solidFill>
                <a:schemeClr val="tx1"/>
              </a:solidFill>
              <a:latin typeface="Arial" pitchFamily="34" charset="0"/>
              <a:ea typeface="Times New Roman" pitchFamily="18" charset="0"/>
              <a:cs typeface="Arial" pitchFamily="34" charset="0"/>
            </a:endParaRPr>
          </a:p>
          <a:p>
            <a:pPr lvl="0" algn="ctr"/>
            <a:r>
              <a:rPr lang="kk-KZ" b="1" dirty="0" smtClean="0">
                <a:solidFill>
                  <a:schemeClr val="tx1"/>
                </a:solidFill>
                <a:latin typeface="Arial" pitchFamily="34" charset="0"/>
                <a:ea typeface="Times New Roman" pitchFamily="18" charset="0"/>
                <a:cs typeface="Arial" pitchFamily="34" charset="0"/>
              </a:rPr>
              <a:t> </a:t>
            </a:r>
            <a:r>
              <a:rPr lang="kk-KZ" b="1" dirty="0">
                <a:solidFill>
                  <a:schemeClr val="tx1"/>
                </a:solidFill>
                <a:latin typeface="Arial" pitchFamily="34" charset="0"/>
                <a:ea typeface="Times New Roman" pitchFamily="18" charset="0"/>
                <a:cs typeface="Arial" pitchFamily="34" charset="0"/>
              </a:rPr>
              <a:t>(</a:t>
            </a:r>
            <a:r>
              <a:rPr lang="en-US" b="1" dirty="0">
                <a:solidFill>
                  <a:schemeClr val="tx1"/>
                </a:solidFill>
                <a:latin typeface="Arial" pitchFamily="34" charset="0"/>
                <a:ea typeface="Times New Roman" pitchFamily="18" charset="0"/>
                <a:cs typeface="Arial" pitchFamily="34" charset="0"/>
              </a:rPr>
              <a:t>liner array or farm</a:t>
            </a:r>
            <a:r>
              <a:rPr lang="kk-KZ" b="1" dirty="0">
                <a:solidFill>
                  <a:schemeClr val="tx1"/>
                </a:solidFill>
                <a:latin typeface="Arial" pitchFamily="34" charset="0"/>
                <a:ea typeface="Times New Roman" pitchFamily="18" charset="0"/>
                <a:cs typeface="Arial" pitchFamily="34" charset="0"/>
              </a:rPr>
              <a:t>)» </a:t>
            </a:r>
            <a:r>
              <a:rPr lang="kk-KZ" b="1" dirty="0" smtClean="0">
                <a:solidFill>
                  <a:schemeClr val="tx1"/>
                </a:solidFill>
                <a:latin typeface="Arial" pitchFamily="34" charset="0"/>
                <a:ea typeface="Times New Roman" pitchFamily="18" charset="0"/>
                <a:cs typeface="Arial" pitchFamily="34" charset="0"/>
              </a:rPr>
              <a:t>топологиясы</a:t>
            </a:r>
            <a:endParaRPr lang="ru-RU" dirty="0"/>
          </a:p>
        </p:txBody>
      </p:sp>
      <p:sp>
        <p:nvSpPr>
          <p:cNvPr id="4" name="Текст 3"/>
          <p:cNvSpPr>
            <a:spLocks noGrp="1"/>
          </p:cNvSpPr>
          <p:nvPr>
            <p:ph type="body" sz="half" idx="3"/>
          </p:nvPr>
        </p:nvSpPr>
        <p:spPr>
          <a:xfrm>
            <a:off x="4572000" y="332656"/>
            <a:ext cx="4041775" cy="1296144"/>
          </a:xfrm>
        </p:spPr>
        <p:txBody>
          <a:bodyPr>
            <a:normAutofit/>
          </a:bodyPr>
          <a:lstStyle/>
          <a:p>
            <a:pPr algn="ctr"/>
            <a:r>
              <a:rPr lang="kk-KZ" b="1" dirty="0">
                <a:solidFill>
                  <a:schemeClr val="tx1"/>
                </a:solidFill>
                <a:latin typeface="Arial" pitchFamily="34" charset="0"/>
                <a:ea typeface="Times New Roman" pitchFamily="18" charset="0"/>
                <a:cs typeface="Arial" pitchFamily="34" charset="0"/>
              </a:rPr>
              <a:t>«Сақина (</a:t>
            </a:r>
            <a:r>
              <a:rPr lang="en-US" b="1" dirty="0">
                <a:solidFill>
                  <a:schemeClr val="tx1"/>
                </a:solidFill>
                <a:latin typeface="Arial" pitchFamily="34" charset="0"/>
                <a:ea typeface="Times New Roman" pitchFamily="18" charset="0"/>
                <a:cs typeface="Arial" pitchFamily="34" charset="0"/>
              </a:rPr>
              <a:t>ring</a:t>
            </a:r>
            <a:r>
              <a:rPr lang="kk-KZ" b="1" dirty="0">
                <a:solidFill>
                  <a:schemeClr val="tx1"/>
                </a:solidFill>
                <a:latin typeface="Arial" pitchFamily="34" charset="0"/>
                <a:ea typeface="Times New Roman" pitchFamily="18" charset="0"/>
                <a:cs typeface="Arial" pitchFamily="34" charset="0"/>
              </a:rPr>
              <a:t>)» топологиясы</a:t>
            </a:r>
            <a:endParaRPr lang="ru-RU" b="1" dirty="0">
              <a:solidFill>
                <a:schemeClr val="tx1"/>
              </a:solidFill>
              <a:latin typeface="Arial" pitchFamily="34" charset="0"/>
              <a:ea typeface="Times New Roman" pitchFamily="18" charset="0"/>
              <a:cs typeface="Arial" pitchFamily="34" charset="0"/>
            </a:endParaRPr>
          </a:p>
        </p:txBody>
      </p:sp>
      <p:graphicFrame>
        <p:nvGraphicFramePr>
          <p:cNvPr id="7" name="Объект 6"/>
          <p:cNvGraphicFramePr>
            <a:graphicFrameLocks noGrp="1"/>
          </p:cNvGraphicFramePr>
          <p:nvPr>
            <p:ph sz="quarter" idx="2"/>
            <p:extLst>
              <p:ext uri="{D42A27DB-BD31-4B8C-83A1-F6EECF244321}">
                <p14:modId xmlns:p14="http://schemas.microsoft.com/office/powerpoint/2010/main" val="1412850841"/>
              </p:ext>
            </p:extLst>
          </p:nvPr>
        </p:nvGraphicFramePr>
        <p:xfrm>
          <a:off x="692804" y="3650550"/>
          <a:ext cx="3401208" cy="2468880"/>
        </p:xfrm>
        <a:graphic>
          <a:graphicData uri="http://schemas.openxmlformats.org/drawingml/2006/table">
            <a:tbl>
              <a:tblPr firstRow="1" firstCol="1" bandRow="1"/>
              <a:tblGrid>
                <a:gridCol w="173969">
                  <a:extLst>
                    <a:ext uri="{9D8B030D-6E8A-4147-A177-3AD203B41FA5}">
                      <a16:colId xmlns:a16="http://schemas.microsoft.com/office/drawing/2014/main" val="20000"/>
                    </a:ext>
                  </a:extLst>
                </a:gridCol>
                <a:gridCol w="3227239">
                  <a:extLst>
                    <a:ext uri="{9D8B030D-6E8A-4147-A177-3AD203B41FA5}">
                      <a16:colId xmlns:a16="http://schemas.microsoft.com/office/drawing/2014/main" val="20001"/>
                    </a:ext>
                  </a:extLst>
                </a:gridCol>
              </a:tblGrid>
              <a:tr h="792089">
                <a:tc>
                  <a:txBody>
                    <a:bodyPr/>
                    <a:lstStyle/>
                    <a:p>
                      <a:pPr indent="450215" algn="just">
                        <a:spcAft>
                          <a:spcPts val="0"/>
                        </a:spcAft>
                        <a:tabLst>
                          <a:tab pos="2969895" algn="ctr"/>
                          <a:tab pos="5940425" algn="r"/>
                        </a:tabLst>
                      </a:pPr>
                      <a:endParaRPr lang="ru-RU" sz="800" dirty="0">
                        <a:effectLst/>
                        <a:latin typeface="Times New Roman"/>
                        <a:ea typeface="Times New Roman"/>
                      </a:endParaRP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indent="450215" algn="just">
                        <a:spcAft>
                          <a:spcPts val="0"/>
                        </a:spcAft>
                        <a:tabLst>
                          <a:tab pos="2969895" algn="ctr"/>
                          <a:tab pos="5940425" algn="r"/>
                        </a:tabLst>
                      </a:pPr>
                      <a:r>
                        <a:rPr lang="kk-KZ" sz="700" dirty="0">
                          <a:solidFill>
                            <a:srgbClr val="FF0000"/>
                          </a:solidFill>
                          <a:effectLst/>
                          <a:latin typeface="Times New Roman"/>
                        </a:rPr>
                        <a:t> </a:t>
                      </a:r>
                      <a:r>
                        <a:rPr lang="ru-RU" sz="700" dirty="0">
                          <a:effectLst/>
                          <a:latin typeface="Times New Roman"/>
                        </a:rPr>
                        <a:t> </a:t>
                      </a:r>
                      <a:r>
                        <a:rPr lang="kk-KZ" sz="800" dirty="0">
                          <a:solidFill>
                            <a:srgbClr val="FF0000"/>
                          </a:solidFill>
                          <a:effectLst/>
                          <a:latin typeface="Times New Roman"/>
                          <a:ea typeface="Times New Roman"/>
                        </a:rPr>
                        <a:t> </a:t>
                      </a:r>
                      <a:endParaRPr lang="ru-RU" sz="800" dirty="0">
                        <a:effectLst/>
                        <a:latin typeface="Times New Roman"/>
                        <a:ea typeface="Times New Roman"/>
                      </a:endParaRPr>
                    </a:p>
                  </a:txBody>
                  <a:tcPr marL="46105" marR="46105" marT="0" marB="0">
                    <a:lnL>
                      <a:noFill/>
                    </a:lnL>
                    <a:lnR>
                      <a:noFill/>
                    </a:lnR>
                    <a:lnT>
                      <a:noFill/>
                    </a:lnT>
                    <a:lnB>
                      <a:noFill/>
                    </a:lnB>
                  </a:tcPr>
                </a:tc>
                <a:tc>
                  <a:txBody>
                    <a:bodyPr/>
                    <a:lstStyle/>
                    <a:p>
                      <a:pPr indent="450215" algn="l">
                        <a:spcAft>
                          <a:spcPts val="0"/>
                        </a:spcAft>
                        <a:tabLst>
                          <a:tab pos="2969895" algn="ctr"/>
                          <a:tab pos="5940425" algn="r"/>
                        </a:tabLst>
                      </a:pPr>
                      <a:r>
                        <a:rPr lang="ru-RU" sz="2700" dirty="0">
                          <a:effectLst/>
                          <a:latin typeface="Times New Roman"/>
                        </a:rPr>
                        <a:t/>
                      </a:r>
                      <a:br>
                        <a:rPr lang="ru-RU" sz="2700" dirty="0">
                          <a:effectLst/>
                          <a:latin typeface="Times New Roman"/>
                        </a:rPr>
                      </a:br>
                      <a:r>
                        <a:rPr lang="kk-KZ" sz="2700" dirty="0">
                          <a:effectLst/>
                          <a:latin typeface="Times New Roman"/>
                          <a:ea typeface="Times New Roman"/>
                        </a:rPr>
                        <a:t>Әр процессор тек көрші екі процессормен байланыс жасай алатын жүйе</a:t>
                      </a:r>
                      <a:r>
                        <a:rPr lang="kk-KZ" sz="2700" dirty="0">
                          <a:solidFill>
                            <a:srgbClr val="FF0000"/>
                          </a:solidFill>
                          <a:effectLst/>
                          <a:latin typeface="Times New Roman"/>
                          <a:ea typeface="Times New Roman"/>
                        </a:rPr>
                        <a:t>. </a:t>
                      </a:r>
                      <a:endParaRPr lang="ru-RU" sz="2700" dirty="0">
                        <a:effectLst/>
                        <a:latin typeface="Times New Roman"/>
                        <a:ea typeface="Times New Roman"/>
                      </a:endParaRPr>
                    </a:p>
                  </a:txBody>
                  <a:tcPr marL="46105" marR="46105"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nvGrpSpPr>
          <p:cNvPr id="9" name="Group 1"/>
          <p:cNvGrpSpPr>
            <a:grpSpLocks/>
          </p:cNvGrpSpPr>
          <p:nvPr/>
        </p:nvGrpSpPr>
        <p:grpSpPr bwMode="auto">
          <a:xfrm>
            <a:off x="593861" y="2386608"/>
            <a:ext cx="3127986" cy="504056"/>
            <a:chOff x="1770" y="9840"/>
            <a:chExt cx="1474" cy="255"/>
          </a:xfrm>
        </p:grpSpPr>
        <p:sp>
          <p:nvSpPr>
            <p:cNvPr id="10" name="Rectangle 8"/>
            <p:cNvSpPr>
              <a:spLocks noChangeArrowheads="1"/>
            </p:cNvSpPr>
            <p:nvPr/>
          </p:nvSpPr>
          <p:spPr bwMode="auto">
            <a:xfrm>
              <a:off x="1770" y="9840"/>
              <a:ext cx="210" cy="25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ru-RU" smtClean="0">
                <a:solidFill>
                  <a:prstClr val="black"/>
                </a:solidFill>
                <a:latin typeface="Arial" pitchFamily="34" charset="0"/>
                <a:cs typeface="Arial" pitchFamily="34" charset="0"/>
              </a:endParaRPr>
            </a:p>
          </p:txBody>
        </p:sp>
        <p:sp>
          <p:nvSpPr>
            <p:cNvPr id="11" name="Rectangle 7"/>
            <p:cNvSpPr>
              <a:spLocks noChangeArrowheads="1"/>
            </p:cNvSpPr>
            <p:nvPr/>
          </p:nvSpPr>
          <p:spPr bwMode="auto">
            <a:xfrm>
              <a:off x="2194" y="9840"/>
              <a:ext cx="210" cy="25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ru-RU" smtClean="0">
                <a:solidFill>
                  <a:prstClr val="black"/>
                </a:solidFill>
                <a:latin typeface="Arial" pitchFamily="34" charset="0"/>
                <a:cs typeface="Arial" pitchFamily="34" charset="0"/>
              </a:endParaRPr>
            </a:p>
          </p:txBody>
        </p:sp>
        <p:sp>
          <p:nvSpPr>
            <p:cNvPr id="12" name="Rectangle 6"/>
            <p:cNvSpPr>
              <a:spLocks noChangeArrowheads="1"/>
            </p:cNvSpPr>
            <p:nvPr/>
          </p:nvSpPr>
          <p:spPr bwMode="auto">
            <a:xfrm>
              <a:off x="3034" y="9840"/>
              <a:ext cx="210" cy="25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ru-RU" smtClean="0">
                <a:solidFill>
                  <a:prstClr val="black"/>
                </a:solidFill>
                <a:latin typeface="Arial" pitchFamily="34" charset="0"/>
                <a:cs typeface="Arial" pitchFamily="34" charset="0"/>
              </a:endParaRPr>
            </a:p>
          </p:txBody>
        </p:sp>
        <p:sp>
          <p:nvSpPr>
            <p:cNvPr id="13" name="Rectangle 5"/>
            <p:cNvSpPr>
              <a:spLocks noChangeArrowheads="1"/>
            </p:cNvSpPr>
            <p:nvPr/>
          </p:nvSpPr>
          <p:spPr bwMode="auto">
            <a:xfrm>
              <a:off x="2618" y="9840"/>
              <a:ext cx="210" cy="255"/>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ru-RU" smtClean="0">
                <a:solidFill>
                  <a:prstClr val="black"/>
                </a:solidFill>
                <a:latin typeface="Arial" pitchFamily="34" charset="0"/>
                <a:cs typeface="Arial" pitchFamily="34" charset="0"/>
              </a:endParaRPr>
            </a:p>
          </p:txBody>
        </p:sp>
        <p:sp>
          <p:nvSpPr>
            <p:cNvPr id="14" name="AutoShape 4"/>
            <p:cNvSpPr>
              <a:spLocks noChangeShapeType="1"/>
            </p:cNvSpPr>
            <p:nvPr/>
          </p:nvSpPr>
          <p:spPr bwMode="auto">
            <a:xfrm>
              <a:off x="1980" y="10005"/>
              <a:ext cx="21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15" name="AutoShape 3"/>
            <p:cNvSpPr>
              <a:spLocks noChangeShapeType="1"/>
            </p:cNvSpPr>
            <p:nvPr/>
          </p:nvSpPr>
          <p:spPr bwMode="auto">
            <a:xfrm>
              <a:off x="2404" y="10005"/>
              <a:ext cx="21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16" name="AutoShape 2"/>
            <p:cNvSpPr>
              <a:spLocks noChangeShapeType="1"/>
            </p:cNvSpPr>
            <p:nvPr/>
          </p:nvSpPr>
          <p:spPr bwMode="auto">
            <a:xfrm>
              <a:off x="2820" y="10005"/>
              <a:ext cx="21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grpSp>
      <p:pic>
        <p:nvPicPr>
          <p:cNvPr id="4111" name="Picture 15"/>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5364088" y="1963837"/>
            <a:ext cx="2030194" cy="1853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Прямоугольник 16"/>
          <p:cNvSpPr/>
          <p:nvPr/>
        </p:nvSpPr>
        <p:spPr>
          <a:xfrm>
            <a:off x="4815243" y="4149080"/>
            <a:ext cx="3688015" cy="2169825"/>
          </a:xfrm>
          <a:prstGeom prst="rect">
            <a:avLst/>
          </a:prstGeom>
        </p:spPr>
        <p:txBody>
          <a:bodyPr wrap="square">
            <a:spAutoFit/>
          </a:bodyPr>
          <a:lstStyle/>
          <a:p>
            <a:r>
              <a:rPr lang="kk-KZ" sz="2700" dirty="0">
                <a:solidFill>
                  <a:prstClr val="black"/>
                </a:solidFill>
                <a:latin typeface="Times New Roman"/>
                <a:ea typeface="Times New Roman"/>
              </a:rPr>
              <a:t>Бұл топология бірінші және соңғы процессорлардың байланыстарынан тұрады.</a:t>
            </a:r>
            <a:endParaRPr lang="ru-RU" sz="2700" dirty="0">
              <a:solidFill>
                <a:prstClr val="black"/>
              </a:solidFill>
              <a:latin typeface="Times New Roman"/>
              <a:ea typeface="Times New Roman"/>
            </a:endParaRPr>
          </a:p>
        </p:txBody>
      </p:sp>
    </p:spTree>
    <p:extLst>
      <p:ext uri="{BB962C8B-B14F-4D97-AF65-F5344CB8AC3E}">
        <p14:creationId xmlns:p14="http://schemas.microsoft.com/office/powerpoint/2010/main" val="1681512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73314" y="332656"/>
            <a:ext cx="4040188" cy="1296144"/>
          </a:xfrm>
        </p:spPr>
        <p:txBody>
          <a:bodyPr>
            <a:normAutofit/>
          </a:bodyPr>
          <a:lstStyle/>
          <a:p>
            <a:pPr algn="ctr"/>
            <a:r>
              <a:rPr lang="kk-KZ" b="1" dirty="0">
                <a:solidFill>
                  <a:schemeClr val="tx1"/>
                </a:solidFill>
                <a:latin typeface="Arial" pitchFamily="34" charset="0"/>
                <a:ea typeface="Times New Roman" pitchFamily="18" charset="0"/>
                <a:cs typeface="Arial" pitchFamily="34" charset="0"/>
              </a:rPr>
              <a:t>«Екі өлшемді тор (mesh)» топологиясы</a:t>
            </a:r>
            <a:endParaRPr lang="ru-RU" b="1" dirty="0">
              <a:solidFill>
                <a:schemeClr val="tx1"/>
              </a:solidFill>
              <a:latin typeface="Arial" pitchFamily="34" charset="0"/>
              <a:ea typeface="Times New Roman" pitchFamily="18" charset="0"/>
              <a:cs typeface="Arial" pitchFamily="34" charset="0"/>
            </a:endParaRPr>
          </a:p>
        </p:txBody>
      </p:sp>
      <p:sp>
        <p:nvSpPr>
          <p:cNvPr id="4" name="Текст 3"/>
          <p:cNvSpPr>
            <a:spLocks noGrp="1"/>
          </p:cNvSpPr>
          <p:nvPr>
            <p:ph type="body" sz="half" idx="3"/>
          </p:nvPr>
        </p:nvSpPr>
        <p:spPr>
          <a:xfrm>
            <a:off x="4572000" y="332656"/>
            <a:ext cx="4041775" cy="1296144"/>
          </a:xfrm>
        </p:spPr>
        <p:txBody>
          <a:bodyPr>
            <a:normAutofit/>
          </a:bodyPr>
          <a:lstStyle/>
          <a:p>
            <a:pPr algn="ctr"/>
            <a:r>
              <a:rPr lang="kk-KZ" b="1" dirty="0">
                <a:solidFill>
                  <a:schemeClr val="tx1"/>
                </a:solidFill>
                <a:latin typeface="Arial" pitchFamily="34" charset="0"/>
                <a:ea typeface="Times New Roman" pitchFamily="18" charset="0"/>
                <a:cs typeface="Arial" pitchFamily="34" charset="0"/>
              </a:rPr>
              <a:t>«Жұлдық (star)» топологиясы</a:t>
            </a:r>
            <a:endParaRPr lang="ru-RU" b="1" dirty="0">
              <a:solidFill>
                <a:schemeClr val="tx1"/>
              </a:solidFill>
              <a:latin typeface="Arial" pitchFamily="34" charset="0"/>
              <a:ea typeface="Times New Roman" pitchFamily="18" charset="0"/>
              <a:cs typeface="Arial" pitchFamily="34" charset="0"/>
            </a:endParaRPr>
          </a:p>
        </p:txBody>
      </p:sp>
      <p:graphicFrame>
        <p:nvGraphicFramePr>
          <p:cNvPr id="7" name="Объект 6"/>
          <p:cNvGraphicFramePr>
            <a:graphicFrameLocks noGrp="1"/>
          </p:cNvGraphicFramePr>
          <p:nvPr>
            <p:ph sz="quarter" idx="2"/>
            <p:extLst>
              <p:ext uri="{D42A27DB-BD31-4B8C-83A1-F6EECF244321}">
                <p14:modId xmlns:p14="http://schemas.microsoft.com/office/powerpoint/2010/main" val="955073478"/>
              </p:ext>
            </p:extLst>
          </p:nvPr>
        </p:nvGraphicFramePr>
        <p:xfrm>
          <a:off x="692804" y="3650550"/>
          <a:ext cx="3401208" cy="3048000"/>
        </p:xfrm>
        <a:graphic>
          <a:graphicData uri="http://schemas.openxmlformats.org/drawingml/2006/table">
            <a:tbl>
              <a:tblPr firstRow="1" firstCol="1" bandRow="1"/>
              <a:tblGrid>
                <a:gridCol w="173969">
                  <a:extLst>
                    <a:ext uri="{9D8B030D-6E8A-4147-A177-3AD203B41FA5}">
                      <a16:colId xmlns:a16="http://schemas.microsoft.com/office/drawing/2014/main" val="20000"/>
                    </a:ext>
                  </a:extLst>
                </a:gridCol>
                <a:gridCol w="3227239">
                  <a:extLst>
                    <a:ext uri="{9D8B030D-6E8A-4147-A177-3AD203B41FA5}">
                      <a16:colId xmlns:a16="http://schemas.microsoft.com/office/drawing/2014/main" val="20001"/>
                    </a:ext>
                  </a:extLst>
                </a:gridCol>
              </a:tblGrid>
              <a:tr h="2874794">
                <a:tc>
                  <a:txBody>
                    <a:bodyPr/>
                    <a:lstStyle/>
                    <a:p>
                      <a:pPr indent="450215" algn="just">
                        <a:spcAft>
                          <a:spcPts val="0"/>
                        </a:spcAft>
                        <a:tabLst>
                          <a:tab pos="2969895" algn="ctr"/>
                          <a:tab pos="5940425" algn="r"/>
                        </a:tabLst>
                      </a:pPr>
                      <a:endParaRPr lang="ru-RU" sz="800" dirty="0" smtClean="0">
                        <a:effectLst/>
                        <a:latin typeface="Times New Roman"/>
                        <a:ea typeface="Times New Roman"/>
                      </a:endParaRP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indent="450215" algn="just">
                        <a:spcAft>
                          <a:spcPts val="0"/>
                        </a:spcAft>
                        <a:tabLst>
                          <a:tab pos="2969895" algn="ctr"/>
                          <a:tab pos="5940425" algn="r"/>
                        </a:tabLst>
                      </a:pPr>
                      <a:r>
                        <a:rPr lang="kk-KZ" sz="700" dirty="0" smtClean="0">
                          <a:solidFill>
                            <a:srgbClr val="FF0000"/>
                          </a:solidFill>
                          <a:effectLst/>
                          <a:latin typeface="Times New Roman"/>
                        </a:rPr>
                        <a:t> </a:t>
                      </a:r>
                      <a:r>
                        <a:rPr lang="ru-RU" sz="700" dirty="0" smtClean="0">
                          <a:effectLst/>
                          <a:latin typeface="Times New Roman"/>
                        </a:rPr>
                        <a:t> </a:t>
                      </a:r>
                      <a:r>
                        <a:rPr lang="kk-KZ" sz="800" dirty="0" smtClean="0">
                          <a:solidFill>
                            <a:srgbClr val="FF0000"/>
                          </a:solidFill>
                          <a:effectLst/>
                          <a:latin typeface="Times New Roman"/>
                          <a:ea typeface="Times New Roman"/>
                        </a:rPr>
                        <a:t> </a:t>
                      </a:r>
                      <a:endParaRPr lang="ru-RU" sz="800" dirty="0">
                        <a:effectLst/>
                        <a:latin typeface="Times New Roman"/>
                        <a:ea typeface="Times New Roman"/>
                      </a:endParaRPr>
                    </a:p>
                  </a:txBody>
                  <a:tcPr marL="46105" marR="46105" marT="0" marB="0">
                    <a:lnL>
                      <a:noFill/>
                    </a:lnL>
                    <a:lnR>
                      <a:noFill/>
                    </a:lnR>
                    <a:lnT>
                      <a:noFill/>
                    </a:lnT>
                    <a:lnB>
                      <a:noFill/>
                    </a:lnB>
                  </a:tcPr>
                </a:tc>
                <a:tc>
                  <a:txBody>
                    <a:bodyPr/>
                    <a:lstStyle/>
                    <a:p>
                      <a:pPr indent="450215" algn="just">
                        <a:spcAft>
                          <a:spcPts val="0"/>
                        </a:spcAft>
                        <a:tabLst>
                          <a:tab pos="2969895" algn="ctr"/>
                          <a:tab pos="5940425" algn="r"/>
                        </a:tabLst>
                      </a:pPr>
                      <a:r>
                        <a:rPr lang="kk-KZ" sz="2000" kern="1200" dirty="0" smtClean="0">
                          <a:solidFill>
                            <a:schemeClr val="tx1"/>
                          </a:solidFill>
                          <a:latin typeface="Times New Roman"/>
                          <a:ea typeface="Times New Roman"/>
                          <a:cs typeface="+mn-cs"/>
                        </a:rPr>
                        <a:t>Байланыс</a:t>
                      </a:r>
                      <a:r>
                        <a:rPr lang="en-US" sz="2000" kern="1200" dirty="0" smtClean="0">
                          <a:solidFill>
                            <a:schemeClr val="tx1"/>
                          </a:solidFill>
                          <a:latin typeface="Times New Roman"/>
                          <a:ea typeface="Times New Roman"/>
                          <a:cs typeface="+mn-cs"/>
                        </a:rPr>
                        <a:t> c</a:t>
                      </a:r>
                      <a:r>
                        <a:rPr lang="kk-KZ" sz="2000" kern="1200" dirty="0" smtClean="0">
                          <a:solidFill>
                            <a:schemeClr val="tx1"/>
                          </a:solidFill>
                          <a:latin typeface="Times New Roman"/>
                          <a:ea typeface="Times New Roman"/>
                          <a:cs typeface="+mn-cs"/>
                        </a:rPr>
                        <a:t>ызық</a:t>
                      </a:r>
                      <a:r>
                        <a:rPr lang="en-US" sz="2000" kern="1200" dirty="0" smtClean="0">
                          <a:solidFill>
                            <a:schemeClr val="tx1"/>
                          </a:solidFill>
                          <a:latin typeface="Times New Roman"/>
                          <a:ea typeface="Times New Roman"/>
                          <a:cs typeface="+mn-cs"/>
                        </a:rPr>
                        <a:t>-</a:t>
                      </a:r>
                      <a:r>
                        <a:rPr lang="kk-KZ" sz="2000" kern="1200" dirty="0" smtClean="0">
                          <a:solidFill>
                            <a:schemeClr val="tx1"/>
                          </a:solidFill>
                          <a:latin typeface="Times New Roman"/>
                          <a:ea typeface="Times New Roman"/>
                          <a:cs typeface="+mn-cs"/>
                        </a:rPr>
                        <a:t>тарының графы тікбұрышты тор (көбінесе екі не үш өлшемді) құрайды. Мұндай топология жеңіл жүзеге асырылады, сонымен бірге көптеген сандық алгоритмдерді параллель орындауда тиімді қолданылады. </a:t>
                      </a:r>
                      <a:endParaRPr lang="ru-RU" sz="2000" kern="1200" dirty="0">
                        <a:solidFill>
                          <a:schemeClr val="tx1"/>
                        </a:solidFill>
                        <a:latin typeface="Times New Roman"/>
                        <a:ea typeface="Times New Roman"/>
                        <a:cs typeface="+mn-cs"/>
                      </a:endParaRPr>
                    </a:p>
                  </a:txBody>
                  <a:tcPr marL="46105" marR="46105"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7" name="Прямоугольник 16"/>
          <p:cNvSpPr/>
          <p:nvPr/>
        </p:nvSpPr>
        <p:spPr>
          <a:xfrm>
            <a:off x="4815243" y="3717032"/>
            <a:ext cx="3688015" cy="2862322"/>
          </a:xfrm>
          <a:prstGeom prst="rect">
            <a:avLst/>
          </a:prstGeom>
        </p:spPr>
        <p:txBody>
          <a:bodyPr wrap="square">
            <a:spAutoFit/>
          </a:bodyPr>
          <a:lstStyle/>
          <a:p>
            <a:r>
              <a:rPr lang="kk-KZ" sz="2000" dirty="0">
                <a:latin typeface="Times New Roman"/>
                <a:ea typeface="Times New Roman"/>
              </a:rPr>
              <a:t>Барлық процессорлары кейбір басты басқарушы процессормен байланысқан жүйе. Бұл топология тиімді деп есептеледі. Мысалы, параллель есептеулердің орталықтандырылған жүйесін ұйымдастырғанда тиімді болады.</a:t>
            </a:r>
            <a:endParaRPr lang="ru-RU" sz="2000" dirty="0">
              <a:latin typeface="Times New Roman"/>
              <a:ea typeface="Times New Roman"/>
            </a:endParaRPr>
          </a:p>
        </p:txBody>
      </p:sp>
      <p:grpSp>
        <p:nvGrpSpPr>
          <p:cNvPr id="2" name="Group 2"/>
          <p:cNvGrpSpPr>
            <a:grpSpLocks/>
          </p:cNvGrpSpPr>
          <p:nvPr/>
        </p:nvGrpSpPr>
        <p:grpSpPr bwMode="auto">
          <a:xfrm>
            <a:off x="1110999" y="1896778"/>
            <a:ext cx="2481664" cy="1512168"/>
            <a:chOff x="1710" y="13005"/>
            <a:chExt cx="1905" cy="2085"/>
          </a:xfrm>
        </p:grpSpPr>
        <p:sp>
          <p:nvSpPr>
            <p:cNvPr id="5" name="Rectangle 3"/>
            <p:cNvSpPr>
              <a:spLocks noChangeArrowheads="1"/>
            </p:cNvSpPr>
            <p:nvPr/>
          </p:nvSpPr>
          <p:spPr bwMode="auto">
            <a:xfrm>
              <a:off x="1920" y="1320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cxnSp>
          <p:nvCxnSpPr>
            <p:cNvPr id="5124" name="AutoShape 4"/>
            <p:cNvCxnSpPr>
              <a:cxnSpLocks noChangeShapeType="1"/>
            </p:cNvCxnSpPr>
            <p:nvPr/>
          </p:nvCxnSpPr>
          <p:spPr bwMode="auto">
            <a:xfrm>
              <a:off x="2026" y="1300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25" name="AutoShape 5"/>
            <p:cNvCxnSpPr>
              <a:cxnSpLocks noChangeShapeType="1"/>
            </p:cNvCxnSpPr>
            <p:nvPr/>
          </p:nvCxnSpPr>
          <p:spPr bwMode="auto">
            <a:xfrm>
              <a:off x="1710" y="13335"/>
              <a:ext cx="210" cy="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26" name="AutoShape 6"/>
            <p:cNvCxnSpPr>
              <a:cxnSpLocks noChangeShapeType="1"/>
            </p:cNvCxnSpPr>
            <p:nvPr/>
          </p:nvCxnSpPr>
          <p:spPr bwMode="auto">
            <a:xfrm>
              <a:off x="2160" y="1333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27" name="AutoShape 7"/>
            <p:cNvCxnSpPr>
              <a:cxnSpLocks noChangeShapeType="1"/>
            </p:cNvCxnSpPr>
            <p:nvPr/>
          </p:nvCxnSpPr>
          <p:spPr bwMode="auto">
            <a:xfrm>
              <a:off x="2025" y="1395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6" name="Rectangle 8"/>
            <p:cNvSpPr>
              <a:spLocks noChangeArrowheads="1"/>
            </p:cNvSpPr>
            <p:nvPr/>
          </p:nvSpPr>
          <p:spPr bwMode="auto">
            <a:xfrm>
              <a:off x="2340" y="1320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8" name="Rectangle 9"/>
            <p:cNvSpPr>
              <a:spLocks noChangeArrowheads="1"/>
            </p:cNvSpPr>
            <p:nvPr/>
          </p:nvSpPr>
          <p:spPr bwMode="auto">
            <a:xfrm>
              <a:off x="2775" y="1320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18" name="Rectangle 10"/>
            <p:cNvSpPr>
              <a:spLocks noChangeArrowheads="1"/>
            </p:cNvSpPr>
            <p:nvPr/>
          </p:nvSpPr>
          <p:spPr bwMode="auto">
            <a:xfrm>
              <a:off x="3195" y="1320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cxnSp>
          <p:nvCxnSpPr>
            <p:cNvPr id="5131" name="AutoShape 11"/>
            <p:cNvCxnSpPr>
              <a:cxnSpLocks noChangeShapeType="1"/>
            </p:cNvCxnSpPr>
            <p:nvPr/>
          </p:nvCxnSpPr>
          <p:spPr bwMode="auto">
            <a:xfrm>
              <a:off x="2580" y="13336"/>
              <a:ext cx="19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2" name="AutoShape 12"/>
            <p:cNvCxnSpPr>
              <a:cxnSpLocks noChangeShapeType="1"/>
            </p:cNvCxnSpPr>
            <p:nvPr/>
          </p:nvCxnSpPr>
          <p:spPr bwMode="auto">
            <a:xfrm>
              <a:off x="3015" y="1333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3" name="AutoShape 13"/>
            <p:cNvCxnSpPr>
              <a:cxnSpLocks noChangeShapeType="1"/>
            </p:cNvCxnSpPr>
            <p:nvPr/>
          </p:nvCxnSpPr>
          <p:spPr bwMode="auto">
            <a:xfrm>
              <a:off x="3435" y="1333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4" name="AutoShape 14"/>
            <p:cNvCxnSpPr>
              <a:cxnSpLocks noChangeShapeType="1"/>
            </p:cNvCxnSpPr>
            <p:nvPr/>
          </p:nvCxnSpPr>
          <p:spPr bwMode="auto">
            <a:xfrm>
              <a:off x="2460" y="1300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5" name="AutoShape 15"/>
            <p:cNvCxnSpPr>
              <a:cxnSpLocks noChangeShapeType="1"/>
            </p:cNvCxnSpPr>
            <p:nvPr/>
          </p:nvCxnSpPr>
          <p:spPr bwMode="auto">
            <a:xfrm>
              <a:off x="2910" y="1300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6" name="AutoShape 16"/>
            <p:cNvCxnSpPr>
              <a:cxnSpLocks noChangeShapeType="1"/>
            </p:cNvCxnSpPr>
            <p:nvPr/>
          </p:nvCxnSpPr>
          <p:spPr bwMode="auto">
            <a:xfrm>
              <a:off x="3285" y="1300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7" name="AutoShape 17"/>
            <p:cNvCxnSpPr>
              <a:cxnSpLocks noChangeShapeType="1"/>
            </p:cNvCxnSpPr>
            <p:nvPr/>
          </p:nvCxnSpPr>
          <p:spPr bwMode="auto">
            <a:xfrm>
              <a:off x="2460" y="1347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8" name="AutoShape 18"/>
            <p:cNvCxnSpPr>
              <a:cxnSpLocks noChangeShapeType="1"/>
            </p:cNvCxnSpPr>
            <p:nvPr/>
          </p:nvCxnSpPr>
          <p:spPr bwMode="auto">
            <a:xfrm>
              <a:off x="2910" y="1347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39" name="AutoShape 19"/>
            <p:cNvCxnSpPr>
              <a:cxnSpLocks noChangeShapeType="1"/>
            </p:cNvCxnSpPr>
            <p:nvPr/>
          </p:nvCxnSpPr>
          <p:spPr bwMode="auto">
            <a:xfrm>
              <a:off x="3285" y="1347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9" name="Rectangle 20"/>
            <p:cNvSpPr>
              <a:spLocks noChangeArrowheads="1"/>
            </p:cNvSpPr>
            <p:nvPr/>
          </p:nvSpPr>
          <p:spPr bwMode="auto">
            <a:xfrm>
              <a:off x="1920" y="1366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0" name="Rectangle 21"/>
            <p:cNvSpPr>
              <a:spLocks noChangeArrowheads="1"/>
            </p:cNvSpPr>
            <p:nvPr/>
          </p:nvSpPr>
          <p:spPr bwMode="auto">
            <a:xfrm>
              <a:off x="2340" y="1366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1" name="Rectangle 22"/>
            <p:cNvSpPr>
              <a:spLocks noChangeArrowheads="1"/>
            </p:cNvSpPr>
            <p:nvPr/>
          </p:nvSpPr>
          <p:spPr bwMode="auto">
            <a:xfrm>
              <a:off x="2775" y="1366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2" name="Rectangle 23"/>
            <p:cNvSpPr>
              <a:spLocks noChangeArrowheads="1"/>
            </p:cNvSpPr>
            <p:nvPr/>
          </p:nvSpPr>
          <p:spPr bwMode="auto">
            <a:xfrm>
              <a:off x="3195" y="1366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3" name="Rectangle 24"/>
            <p:cNvSpPr>
              <a:spLocks noChangeArrowheads="1"/>
            </p:cNvSpPr>
            <p:nvPr/>
          </p:nvSpPr>
          <p:spPr bwMode="auto">
            <a:xfrm>
              <a:off x="1920" y="1414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cxnSp>
          <p:nvCxnSpPr>
            <p:cNvPr id="5145" name="AutoShape 25"/>
            <p:cNvCxnSpPr>
              <a:cxnSpLocks noChangeShapeType="1"/>
            </p:cNvCxnSpPr>
            <p:nvPr/>
          </p:nvCxnSpPr>
          <p:spPr bwMode="auto">
            <a:xfrm>
              <a:off x="2025" y="1347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46" name="AutoShape 26"/>
            <p:cNvCxnSpPr>
              <a:cxnSpLocks noChangeShapeType="1"/>
            </p:cNvCxnSpPr>
            <p:nvPr/>
          </p:nvCxnSpPr>
          <p:spPr bwMode="auto">
            <a:xfrm>
              <a:off x="2460" y="1395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47" name="AutoShape 27"/>
            <p:cNvCxnSpPr>
              <a:cxnSpLocks noChangeShapeType="1"/>
            </p:cNvCxnSpPr>
            <p:nvPr/>
          </p:nvCxnSpPr>
          <p:spPr bwMode="auto">
            <a:xfrm>
              <a:off x="2910" y="1395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48" name="AutoShape 28"/>
            <p:cNvCxnSpPr>
              <a:cxnSpLocks noChangeShapeType="1"/>
            </p:cNvCxnSpPr>
            <p:nvPr/>
          </p:nvCxnSpPr>
          <p:spPr bwMode="auto">
            <a:xfrm>
              <a:off x="3285" y="1395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4" name="Rectangle 29"/>
            <p:cNvSpPr>
              <a:spLocks noChangeArrowheads="1"/>
            </p:cNvSpPr>
            <p:nvPr/>
          </p:nvSpPr>
          <p:spPr bwMode="auto">
            <a:xfrm>
              <a:off x="2340" y="1414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5" name="Rectangle 30"/>
            <p:cNvSpPr>
              <a:spLocks noChangeArrowheads="1"/>
            </p:cNvSpPr>
            <p:nvPr/>
          </p:nvSpPr>
          <p:spPr bwMode="auto">
            <a:xfrm>
              <a:off x="2775" y="1414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6" name="Rectangle 31"/>
            <p:cNvSpPr>
              <a:spLocks noChangeArrowheads="1"/>
            </p:cNvSpPr>
            <p:nvPr/>
          </p:nvSpPr>
          <p:spPr bwMode="auto">
            <a:xfrm>
              <a:off x="3195" y="1416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cxnSp>
          <p:nvCxnSpPr>
            <p:cNvPr id="5152" name="AutoShape 32"/>
            <p:cNvCxnSpPr>
              <a:cxnSpLocks noChangeShapeType="1"/>
            </p:cNvCxnSpPr>
            <p:nvPr/>
          </p:nvCxnSpPr>
          <p:spPr bwMode="auto">
            <a:xfrm>
              <a:off x="2026" y="1441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53" name="AutoShape 33"/>
            <p:cNvCxnSpPr>
              <a:cxnSpLocks noChangeShapeType="1"/>
            </p:cNvCxnSpPr>
            <p:nvPr/>
          </p:nvCxnSpPr>
          <p:spPr bwMode="auto">
            <a:xfrm>
              <a:off x="2460" y="1443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54" name="AutoShape 34"/>
            <p:cNvCxnSpPr>
              <a:cxnSpLocks noChangeShapeType="1"/>
            </p:cNvCxnSpPr>
            <p:nvPr/>
          </p:nvCxnSpPr>
          <p:spPr bwMode="auto">
            <a:xfrm>
              <a:off x="2910" y="1443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55" name="AutoShape 35"/>
            <p:cNvCxnSpPr>
              <a:cxnSpLocks noChangeShapeType="1"/>
            </p:cNvCxnSpPr>
            <p:nvPr/>
          </p:nvCxnSpPr>
          <p:spPr bwMode="auto">
            <a:xfrm>
              <a:off x="3285" y="14430"/>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7" name="Rectangle 36"/>
            <p:cNvSpPr>
              <a:spLocks noChangeArrowheads="1"/>
            </p:cNvSpPr>
            <p:nvPr/>
          </p:nvSpPr>
          <p:spPr bwMode="auto">
            <a:xfrm>
              <a:off x="1920" y="1461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8" name="Rectangle 37"/>
            <p:cNvSpPr>
              <a:spLocks noChangeArrowheads="1"/>
            </p:cNvSpPr>
            <p:nvPr/>
          </p:nvSpPr>
          <p:spPr bwMode="auto">
            <a:xfrm>
              <a:off x="2340" y="1461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29" name="Rectangle 38"/>
            <p:cNvSpPr>
              <a:spLocks noChangeArrowheads="1"/>
            </p:cNvSpPr>
            <p:nvPr/>
          </p:nvSpPr>
          <p:spPr bwMode="auto">
            <a:xfrm>
              <a:off x="2775" y="14625"/>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sp>
          <p:nvSpPr>
            <p:cNvPr id="30" name="Rectangle 39"/>
            <p:cNvSpPr>
              <a:spLocks noChangeArrowheads="1"/>
            </p:cNvSpPr>
            <p:nvPr/>
          </p:nvSpPr>
          <p:spPr bwMode="auto">
            <a:xfrm>
              <a:off x="3195" y="14610"/>
              <a:ext cx="240" cy="270"/>
            </a:xfrm>
            <a:prstGeom prst="rect">
              <a:avLst/>
            </a:prstGeom>
            <a:gradFill rotWithShape="0">
              <a:gsLst>
                <a:gs pos="0">
                  <a:srgbClr val="95B3D7"/>
                </a:gs>
                <a:gs pos="50000">
                  <a:srgbClr val="DBE5F1"/>
                </a:gs>
                <a:gs pos="100000">
                  <a:srgbClr val="95B3D7"/>
                </a:gs>
              </a:gsLst>
              <a:lin ang="18900000" scaled="1"/>
            </a:gradFill>
            <a:ln w="12700">
              <a:solidFill>
                <a:srgbClr val="95B3D7"/>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ru-RU"/>
            </a:p>
          </p:txBody>
        </p:sp>
        <p:cxnSp>
          <p:nvCxnSpPr>
            <p:cNvPr id="5160" name="AutoShape 40"/>
            <p:cNvCxnSpPr>
              <a:cxnSpLocks noChangeShapeType="1"/>
            </p:cNvCxnSpPr>
            <p:nvPr/>
          </p:nvCxnSpPr>
          <p:spPr bwMode="auto">
            <a:xfrm>
              <a:off x="2025" y="1489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1" name="AutoShape 41"/>
            <p:cNvCxnSpPr>
              <a:cxnSpLocks noChangeShapeType="1"/>
            </p:cNvCxnSpPr>
            <p:nvPr/>
          </p:nvCxnSpPr>
          <p:spPr bwMode="auto">
            <a:xfrm>
              <a:off x="2460" y="1489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2" name="AutoShape 42"/>
            <p:cNvCxnSpPr>
              <a:cxnSpLocks noChangeShapeType="1"/>
            </p:cNvCxnSpPr>
            <p:nvPr/>
          </p:nvCxnSpPr>
          <p:spPr bwMode="auto">
            <a:xfrm>
              <a:off x="2910" y="1489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3" name="AutoShape 43"/>
            <p:cNvCxnSpPr>
              <a:cxnSpLocks noChangeShapeType="1"/>
            </p:cNvCxnSpPr>
            <p:nvPr/>
          </p:nvCxnSpPr>
          <p:spPr bwMode="auto">
            <a:xfrm>
              <a:off x="3285" y="14895"/>
              <a:ext cx="0" cy="19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4" name="AutoShape 44"/>
            <p:cNvCxnSpPr>
              <a:cxnSpLocks noChangeShapeType="1"/>
            </p:cNvCxnSpPr>
            <p:nvPr/>
          </p:nvCxnSpPr>
          <p:spPr bwMode="auto">
            <a:xfrm>
              <a:off x="1710" y="13800"/>
              <a:ext cx="210" cy="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5" name="AutoShape 45"/>
            <p:cNvCxnSpPr>
              <a:cxnSpLocks noChangeShapeType="1"/>
            </p:cNvCxnSpPr>
            <p:nvPr/>
          </p:nvCxnSpPr>
          <p:spPr bwMode="auto">
            <a:xfrm>
              <a:off x="2160" y="13800"/>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6" name="AutoShape 46"/>
            <p:cNvCxnSpPr>
              <a:cxnSpLocks noChangeShapeType="1"/>
            </p:cNvCxnSpPr>
            <p:nvPr/>
          </p:nvCxnSpPr>
          <p:spPr bwMode="auto">
            <a:xfrm>
              <a:off x="2580" y="13801"/>
              <a:ext cx="19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7" name="AutoShape 47"/>
            <p:cNvCxnSpPr>
              <a:cxnSpLocks noChangeShapeType="1"/>
            </p:cNvCxnSpPr>
            <p:nvPr/>
          </p:nvCxnSpPr>
          <p:spPr bwMode="auto">
            <a:xfrm>
              <a:off x="2160" y="1429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8" name="AutoShape 48"/>
            <p:cNvCxnSpPr>
              <a:cxnSpLocks noChangeShapeType="1"/>
            </p:cNvCxnSpPr>
            <p:nvPr/>
          </p:nvCxnSpPr>
          <p:spPr bwMode="auto">
            <a:xfrm>
              <a:off x="2160" y="1474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69" name="AutoShape 49"/>
            <p:cNvCxnSpPr>
              <a:cxnSpLocks noChangeShapeType="1"/>
            </p:cNvCxnSpPr>
            <p:nvPr/>
          </p:nvCxnSpPr>
          <p:spPr bwMode="auto">
            <a:xfrm>
              <a:off x="2580" y="14295"/>
              <a:ext cx="19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0" name="AutoShape 50"/>
            <p:cNvCxnSpPr>
              <a:cxnSpLocks noChangeShapeType="1"/>
            </p:cNvCxnSpPr>
            <p:nvPr/>
          </p:nvCxnSpPr>
          <p:spPr bwMode="auto">
            <a:xfrm>
              <a:off x="2580" y="14745"/>
              <a:ext cx="19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1" name="AutoShape 51"/>
            <p:cNvCxnSpPr>
              <a:cxnSpLocks noChangeShapeType="1"/>
            </p:cNvCxnSpPr>
            <p:nvPr/>
          </p:nvCxnSpPr>
          <p:spPr bwMode="auto">
            <a:xfrm>
              <a:off x="3015" y="13801"/>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2" name="AutoShape 52"/>
            <p:cNvCxnSpPr>
              <a:cxnSpLocks noChangeShapeType="1"/>
            </p:cNvCxnSpPr>
            <p:nvPr/>
          </p:nvCxnSpPr>
          <p:spPr bwMode="auto">
            <a:xfrm>
              <a:off x="3015" y="1429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3" name="AutoShape 53"/>
            <p:cNvCxnSpPr>
              <a:cxnSpLocks noChangeShapeType="1"/>
            </p:cNvCxnSpPr>
            <p:nvPr/>
          </p:nvCxnSpPr>
          <p:spPr bwMode="auto">
            <a:xfrm>
              <a:off x="3015" y="1474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4" name="AutoShape 54"/>
            <p:cNvCxnSpPr>
              <a:cxnSpLocks noChangeShapeType="1"/>
            </p:cNvCxnSpPr>
            <p:nvPr/>
          </p:nvCxnSpPr>
          <p:spPr bwMode="auto">
            <a:xfrm>
              <a:off x="3435" y="13801"/>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5" name="AutoShape 55"/>
            <p:cNvCxnSpPr>
              <a:cxnSpLocks noChangeShapeType="1"/>
            </p:cNvCxnSpPr>
            <p:nvPr/>
          </p:nvCxnSpPr>
          <p:spPr bwMode="auto">
            <a:xfrm>
              <a:off x="3435" y="1429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6" name="AutoShape 56"/>
            <p:cNvCxnSpPr>
              <a:cxnSpLocks noChangeShapeType="1"/>
            </p:cNvCxnSpPr>
            <p:nvPr/>
          </p:nvCxnSpPr>
          <p:spPr bwMode="auto">
            <a:xfrm>
              <a:off x="3435" y="14745"/>
              <a:ext cx="18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7" name="AutoShape 57"/>
            <p:cNvCxnSpPr>
              <a:cxnSpLocks noChangeShapeType="1"/>
            </p:cNvCxnSpPr>
            <p:nvPr/>
          </p:nvCxnSpPr>
          <p:spPr bwMode="auto">
            <a:xfrm>
              <a:off x="1710" y="14295"/>
              <a:ext cx="21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78" name="AutoShape 58"/>
            <p:cNvCxnSpPr>
              <a:cxnSpLocks noChangeShapeType="1"/>
            </p:cNvCxnSpPr>
            <p:nvPr/>
          </p:nvCxnSpPr>
          <p:spPr bwMode="auto">
            <a:xfrm>
              <a:off x="1710" y="14745"/>
              <a:ext cx="21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pic>
        <p:nvPicPr>
          <p:cNvPr id="10" name="Рисунок 9"/>
          <p:cNvPicPr>
            <a:picLocks noChangeAspect="1"/>
          </p:cNvPicPr>
          <p:nvPr/>
        </p:nvPicPr>
        <p:blipFill>
          <a:blip r:embed="rId2"/>
          <a:stretch>
            <a:fillRect/>
          </a:stretch>
        </p:blipFill>
        <p:spPr>
          <a:xfrm>
            <a:off x="5652120" y="1882527"/>
            <a:ext cx="2322297" cy="1682096"/>
          </a:xfrm>
          <a:prstGeom prst="rect">
            <a:avLst/>
          </a:prstGeom>
        </p:spPr>
      </p:pic>
    </p:spTree>
    <p:extLst>
      <p:ext uri="{BB962C8B-B14F-4D97-AF65-F5344CB8AC3E}">
        <p14:creationId xmlns:p14="http://schemas.microsoft.com/office/powerpoint/2010/main" val="1681512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73314" y="332656"/>
            <a:ext cx="4040188" cy="1296144"/>
          </a:xfrm>
        </p:spPr>
        <p:txBody>
          <a:bodyPr>
            <a:normAutofit/>
          </a:bodyPr>
          <a:lstStyle/>
          <a:p>
            <a:pPr algn="ctr"/>
            <a:r>
              <a:rPr lang="kk-KZ" b="1" dirty="0">
                <a:solidFill>
                  <a:schemeClr val="tx1"/>
                </a:solidFill>
                <a:latin typeface="Arial" pitchFamily="34" charset="0"/>
                <a:ea typeface="Times New Roman" pitchFamily="18" charset="0"/>
                <a:cs typeface="Arial" pitchFamily="34" charset="0"/>
              </a:rPr>
              <a:t>«Тор (</a:t>
            </a:r>
            <a:r>
              <a:rPr lang="en-US" b="1" dirty="0">
                <a:solidFill>
                  <a:schemeClr val="tx1"/>
                </a:solidFill>
                <a:latin typeface="Arial" pitchFamily="34" charset="0"/>
                <a:ea typeface="Times New Roman" pitchFamily="18" charset="0"/>
                <a:cs typeface="Arial" pitchFamily="34" charset="0"/>
              </a:rPr>
              <a:t>Grid</a:t>
            </a:r>
            <a:r>
              <a:rPr lang="kk-KZ" b="1" dirty="0">
                <a:solidFill>
                  <a:schemeClr val="tx1"/>
                </a:solidFill>
                <a:latin typeface="Arial" pitchFamily="34" charset="0"/>
                <a:ea typeface="Times New Roman" pitchFamily="18" charset="0"/>
                <a:cs typeface="Arial" pitchFamily="34" charset="0"/>
              </a:rPr>
              <a:t>)» топологиясы </a:t>
            </a:r>
            <a:endParaRPr lang="ru-RU" b="1" dirty="0">
              <a:solidFill>
                <a:schemeClr val="tx1"/>
              </a:solidFill>
              <a:latin typeface="Arial" pitchFamily="34" charset="0"/>
              <a:ea typeface="Times New Roman" pitchFamily="18" charset="0"/>
              <a:cs typeface="Arial" pitchFamily="34" charset="0"/>
            </a:endParaRPr>
          </a:p>
        </p:txBody>
      </p:sp>
      <p:sp>
        <p:nvSpPr>
          <p:cNvPr id="4" name="Текст 3"/>
          <p:cNvSpPr>
            <a:spLocks noGrp="1"/>
          </p:cNvSpPr>
          <p:nvPr>
            <p:ph type="body" sz="half" idx="3"/>
          </p:nvPr>
        </p:nvSpPr>
        <p:spPr>
          <a:xfrm>
            <a:off x="4572000" y="332656"/>
            <a:ext cx="4041775" cy="1296144"/>
          </a:xfrm>
        </p:spPr>
        <p:txBody>
          <a:bodyPr>
            <a:normAutofit/>
          </a:bodyPr>
          <a:lstStyle/>
          <a:p>
            <a:pPr algn="ctr"/>
            <a:endParaRPr lang="en-US" b="1" dirty="0" smtClean="0">
              <a:solidFill>
                <a:schemeClr val="tx1"/>
              </a:solidFill>
              <a:latin typeface="Arial" pitchFamily="34" charset="0"/>
              <a:ea typeface="Times New Roman" pitchFamily="18" charset="0"/>
              <a:cs typeface="Arial" pitchFamily="34" charset="0"/>
            </a:endParaRPr>
          </a:p>
          <a:p>
            <a:pPr algn="ctr"/>
            <a:r>
              <a:rPr lang="kk-KZ" b="1" dirty="0" smtClean="0">
                <a:solidFill>
                  <a:schemeClr val="tx1"/>
                </a:solidFill>
                <a:latin typeface="Arial" pitchFamily="34" charset="0"/>
                <a:ea typeface="Times New Roman" pitchFamily="18" charset="0"/>
                <a:cs typeface="Arial" pitchFamily="34" charset="0"/>
              </a:rPr>
              <a:t>«</a:t>
            </a:r>
            <a:r>
              <a:rPr lang="kk-KZ" b="1" dirty="0">
                <a:solidFill>
                  <a:schemeClr val="tx1"/>
                </a:solidFill>
                <a:latin typeface="Arial" pitchFamily="34" charset="0"/>
                <a:ea typeface="Times New Roman" pitchFamily="18" charset="0"/>
                <a:cs typeface="Arial" pitchFamily="34" charset="0"/>
              </a:rPr>
              <a:t>Клик (</a:t>
            </a:r>
            <a:r>
              <a:rPr lang="en-US" b="1" dirty="0">
                <a:solidFill>
                  <a:schemeClr val="tx1"/>
                </a:solidFill>
                <a:latin typeface="Arial" pitchFamily="34" charset="0"/>
                <a:ea typeface="Times New Roman" pitchFamily="18" charset="0"/>
                <a:cs typeface="Arial" pitchFamily="34" charset="0"/>
              </a:rPr>
              <a:t>Clique</a:t>
            </a:r>
            <a:r>
              <a:rPr lang="kk-KZ" b="1" dirty="0">
                <a:solidFill>
                  <a:schemeClr val="tx1"/>
                </a:solidFill>
                <a:latin typeface="Arial" pitchFamily="34" charset="0"/>
                <a:ea typeface="Times New Roman" pitchFamily="18" charset="0"/>
                <a:cs typeface="Arial" pitchFamily="34" charset="0"/>
              </a:rPr>
              <a:t>)» топологиясы</a:t>
            </a:r>
            <a:endParaRPr lang="ru-RU" b="1" dirty="0">
              <a:solidFill>
                <a:schemeClr val="tx1"/>
              </a:solidFill>
              <a:latin typeface="Arial" pitchFamily="34" charset="0"/>
              <a:ea typeface="Times New Roman" pitchFamily="18" charset="0"/>
              <a:cs typeface="Arial" pitchFamily="34" charset="0"/>
            </a:endParaRPr>
          </a:p>
          <a:p>
            <a:pPr algn="ctr"/>
            <a:endParaRPr lang="ru-RU" b="1" dirty="0">
              <a:solidFill>
                <a:schemeClr val="tx1"/>
              </a:solidFill>
              <a:latin typeface="Arial" pitchFamily="34" charset="0"/>
              <a:ea typeface="Times New Roman" pitchFamily="18" charset="0"/>
              <a:cs typeface="Arial" pitchFamily="34" charset="0"/>
            </a:endParaRPr>
          </a:p>
        </p:txBody>
      </p:sp>
      <p:graphicFrame>
        <p:nvGraphicFramePr>
          <p:cNvPr id="7" name="Объект 6"/>
          <p:cNvGraphicFramePr>
            <a:graphicFrameLocks noGrp="1"/>
          </p:cNvGraphicFramePr>
          <p:nvPr>
            <p:ph sz="quarter" idx="2"/>
            <p:extLst>
              <p:ext uri="{D42A27DB-BD31-4B8C-83A1-F6EECF244321}">
                <p14:modId xmlns:p14="http://schemas.microsoft.com/office/powerpoint/2010/main" val="4015573724"/>
              </p:ext>
            </p:extLst>
          </p:nvPr>
        </p:nvGraphicFramePr>
        <p:xfrm>
          <a:off x="692804" y="3650550"/>
          <a:ext cx="3591164" cy="2849880"/>
        </p:xfrm>
        <a:graphic>
          <a:graphicData uri="http://schemas.openxmlformats.org/drawingml/2006/table">
            <a:tbl>
              <a:tblPr firstRow="1" firstCol="1" bandRow="1"/>
              <a:tblGrid>
                <a:gridCol w="173969">
                  <a:extLst>
                    <a:ext uri="{9D8B030D-6E8A-4147-A177-3AD203B41FA5}">
                      <a16:colId xmlns:a16="http://schemas.microsoft.com/office/drawing/2014/main" val="20000"/>
                    </a:ext>
                  </a:extLst>
                </a:gridCol>
                <a:gridCol w="3417195">
                  <a:extLst>
                    <a:ext uri="{9D8B030D-6E8A-4147-A177-3AD203B41FA5}">
                      <a16:colId xmlns:a16="http://schemas.microsoft.com/office/drawing/2014/main" val="20001"/>
                    </a:ext>
                  </a:extLst>
                </a:gridCol>
              </a:tblGrid>
              <a:tr h="792089">
                <a:tc>
                  <a:txBody>
                    <a:bodyPr/>
                    <a:lstStyle/>
                    <a:p>
                      <a:pPr indent="450215" algn="just">
                        <a:spcAft>
                          <a:spcPts val="0"/>
                        </a:spcAft>
                        <a:tabLst>
                          <a:tab pos="2969895" algn="ctr"/>
                          <a:tab pos="5940425" algn="r"/>
                        </a:tabLst>
                      </a:pPr>
                      <a:endParaRPr lang="ru-RU" sz="800" dirty="0">
                        <a:effectLst/>
                        <a:latin typeface="Times New Roman"/>
                        <a:ea typeface="Times New Roman"/>
                      </a:endParaRP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a:spcAft>
                          <a:spcPts val="0"/>
                        </a:spcAft>
                      </a:pPr>
                      <a:r>
                        <a:rPr lang="ru-RU" sz="800" dirty="0">
                          <a:effectLst/>
                          <a:latin typeface="Times New Roman"/>
                          <a:ea typeface="Times New Roman"/>
                        </a:rPr>
                        <a:t> </a:t>
                      </a:r>
                    </a:p>
                    <a:p>
                      <a:pPr indent="450215" algn="just">
                        <a:spcAft>
                          <a:spcPts val="0"/>
                        </a:spcAft>
                        <a:tabLst>
                          <a:tab pos="2969895" algn="ctr"/>
                          <a:tab pos="5940425" algn="r"/>
                        </a:tabLst>
                      </a:pPr>
                      <a:r>
                        <a:rPr lang="kk-KZ" sz="700" dirty="0">
                          <a:solidFill>
                            <a:srgbClr val="FF0000"/>
                          </a:solidFill>
                          <a:effectLst/>
                          <a:latin typeface="Times New Roman"/>
                        </a:rPr>
                        <a:t> </a:t>
                      </a:r>
                      <a:r>
                        <a:rPr lang="ru-RU" sz="700" dirty="0">
                          <a:effectLst/>
                          <a:latin typeface="Times New Roman"/>
                        </a:rPr>
                        <a:t> </a:t>
                      </a:r>
                      <a:r>
                        <a:rPr lang="kk-KZ" sz="800" dirty="0">
                          <a:solidFill>
                            <a:srgbClr val="FF0000"/>
                          </a:solidFill>
                          <a:effectLst/>
                          <a:latin typeface="Times New Roman"/>
                          <a:ea typeface="Times New Roman"/>
                        </a:rPr>
                        <a:t> </a:t>
                      </a:r>
                      <a:endParaRPr lang="ru-RU" sz="800" dirty="0">
                        <a:effectLst/>
                        <a:latin typeface="Times New Roman"/>
                        <a:ea typeface="Times New Roman"/>
                      </a:endParaRPr>
                    </a:p>
                  </a:txBody>
                  <a:tcPr marL="46105" marR="46105" marT="0" marB="0">
                    <a:lnL>
                      <a:noFill/>
                    </a:lnL>
                    <a:lnR>
                      <a:noFill/>
                    </a:lnR>
                    <a:lnT>
                      <a:noFill/>
                    </a:lnT>
                    <a:lnB>
                      <a:noFill/>
                    </a:lnB>
                  </a:tcPr>
                </a:tc>
                <a:tc>
                  <a:txBody>
                    <a:bodyPr/>
                    <a:lstStyle/>
                    <a:p>
                      <a:pPr indent="450215" algn="l">
                        <a:spcAft>
                          <a:spcPts val="0"/>
                        </a:spcAft>
                        <a:tabLst>
                          <a:tab pos="2969895" algn="ctr"/>
                          <a:tab pos="5940425" algn="r"/>
                        </a:tabLst>
                      </a:pPr>
                      <a:r>
                        <a:rPr lang="ru-RU" sz="2700" dirty="0">
                          <a:effectLst/>
                          <a:latin typeface="Times New Roman"/>
                        </a:rPr>
                        <a:t/>
                      </a:r>
                      <a:br>
                        <a:rPr lang="ru-RU" sz="2700" dirty="0">
                          <a:effectLst/>
                          <a:latin typeface="Times New Roman"/>
                        </a:rPr>
                      </a:br>
                      <a:r>
                        <a:rPr kumimoji="0" lang="kk-KZ" sz="2000" kern="1200" dirty="0" smtClean="0">
                          <a:solidFill>
                            <a:schemeClr val="tx1"/>
                          </a:solidFill>
                          <a:latin typeface="Times New Roman"/>
                          <a:ea typeface="Times New Roman"/>
                          <a:cs typeface="+mn-cs"/>
                        </a:rPr>
                        <a:t>Процессор мен жады модулінің жұбы тор топологиясы арқылы байланысады. Компьютердің процессорларының санына қарамастан, әрбір процессордың желіге қосылым саны бірдей. </a:t>
                      </a:r>
                      <a:endParaRPr kumimoji="0" lang="ru-RU" sz="2000" kern="1200" dirty="0">
                        <a:solidFill>
                          <a:schemeClr val="tx1"/>
                        </a:solidFill>
                        <a:latin typeface="Times New Roman"/>
                        <a:ea typeface="Times New Roman"/>
                        <a:cs typeface="+mn-cs"/>
                      </a:endParaRPr>
                    </a:p>
                  </a:txBody>
                  <a:tcPr marL="46105" marR="46105"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7" name="Прямоугольник 16"/>
          <p:cNvSpPr/>
          <p:nvPr/>
        </p:nvSpPr>
        <p:spPr>
          <a:xfrm>
            <a:off x="4815243" y="4149080"/>
            <a:ext cx="3688015" cy="1015663"/>
          </a:xfrm>
          <a:prstGeom prst="rect">
            <a:avLst/>
          </a:prstGeom>
        </p:spPr>
        <p:txBody>
          <a:bodyPr wrap="square">
            <a:spAutoFit/>
          </a:bodyPr>
          <a:lstStyle/>
          <a:p>
            <a:r>
              <a:rPr lang="kk-KZ" sz="2000" dirty="0">
                <a:latin typeface="Times New Roman"/>
                <a:ea typeface="Times New Roman"/>
              </a:rPr>
              <a:t>«Клик» топологиясында әрбір процессор басқа барлық процессорлармен байланысады.</a:t>
            </a:r>
            <a:endParaRPr lang="ru-RU" sz="2000" dirty="0">
              <a:latin typeface="Times New Roman"/>
              <a:ea typeface="Times New Roman"/>
            </a:endParaRPr>
          </a:p>
        </p:txBody>
      </p:sp>
      <p:pic>
        <p:nvPicPr>
          <p:cNvPr id="6146" name="Рисунок 7"/>
          <p:cNvPicPr>
            <a:picLocks noChangeAspect="1" noChangeArrowheads="1"/>
          </p:cNvPicPr>
          <p:nvPr/>
        </p:nvPicPr>
        <p:blipFill>
          <a:blip r:embed="rId2">
            <a:extLst>
              <a:ext uri="{28A0092B-C50C-407E-A947-70E740481C1C}">
                <a14:useLocalDpi xmlns:a14="http://schemas.microsoft.com/office/drawing/2010/main" val="0"/>
              </a:ext>
            </a:extLst>
          </a:blip>
          <a:srcRect l="38747" t="33144" r="38747" b="29713"/>
          <a:stretch>
            <a:fillRect/>
          </a:stretch>
        </p:blipFill>
        <p:spPr bwMode="auto">
          <a:xfrm>
            <a:off x="1475656" y="1988840"/>
            <a:ext cx="1872208" cy="175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Рисунок 13"/>
          <p:cNvPicPr>
            <a:picLocks noChangeAspect="1" noChangeArrowheads="1"/>
          </p:cNvPicPr>
          <p:nvPr/>
        </p:nvPicPr>
        <p:blipFill>
          <a:blip r:embed="rId3">
            <a:extLst>
              <a:ext uri="{28A0092B-C50C-407E-A947-70E740481C1C}">
                <a14:useLocalDpi xmlns:a14="http://schemas.microsoft.com/office/drawing/2010/main" val="0"/>
              </a:ext>
            </a:extLst>
          </a:blip>
          <a:srcRect l="43568" t="43143" r="43568" b="39999"/>
          <a:stretch>
            <a:fillRect/>
          </a:stretch>
        </p:blipFill>
        <p:spPr bwMode="auto">
          <a:xfrm>
            <a:off x="5270810" y="1988840"/>
            <a:ext cx="2325526" cy="1711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512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181949" y="332656"/>
            <a:ext cx="4040188" cy="1296144"/>
          </a:xfrm>
        </p:spPr>
        <p:txBody>
          <a:bodyPr>
            <a:normAutofit/>
          </a:bodyPr>
          <a:lstStyle/>
          <a:p>
            <a:pPr algn="ctr"/>
            <a:r>
              <a:rPr lang="kk-KZ" b="1" dirty="0">
                <a:solidFill>
                  <a:schemeClr val="tx1"/>
                </a:solidFill>
                <a:latin typeface="Arial" pitchFamily="34" charset="0"/>
                <a:ea typeface="Times New Roman" pitchFamily="18" charset="0"/>
                <a:cs typeface="Arial" pitchFamily="34" charset="0"/>
              </a:rPr>
              <a:t>«Гиперкуб (HCube)» топологиясы</a:t>
            </a:r>
            <a:endParaRPr lang="ru-RU" b="1" dirty="0">
              <a:solidFill>
                <a:schemeClr val="tx1"/>
              </a:solidFill>
              <a:latin typeface="Arial" pitchFamily="34" charset="0"/>
              <a:ea typeface="Times New Roman" pitchFamily="18" charset="0"/>
              <a:cs typeface="Arial" pitchFamily="34" charset="0"/>
            </a:endParaRPr>
          </a:p>
          <a:p>
            <a:pPr lvl="0" algn="ctr"/>
            <a:endParaRPr lang="ru-RU" dirty="0"/>
          </a:p>
        </p:txBody>
      </p:sp>
      <p:graphicFrame>
        <p:nvGraphicFramePr>
          <p:cNvPr id="7" name="Объект 6"/>
          <p:cNvGraphicFramePr>
            <a:graphicFrameLocks noGrp="1"/>
          </p:cNvGraphicFramePr>
          <p:nvPr>
            <p:ph sz="quarter" idx="2"/>
            <p:extLst>
              <p:ext uri="{D42A27DB-BD31-4B8C-83A1-F6EECF244321}">
                <p14:modId xmlns:p14="http://schemas.microsoft.com/office/powerpoint/2010/main" val="1691951737"/>
              </p:ext>
            </p:extLst>
          </p:nvPr>
        </p:nvGraphicFramePr>
        <p:xfrm>
          <a:off x="683568" y="2204864"/>
          <a:ext cx="3401208" cy="3586728"/>
        </p:xfrm>
        <a:graphic>
          <a:graphicData uri="http://schemas.openxmlformats.org/drawingml/2006/table">
            <a:tbl>
              <a:tblPr firstRow="1" firstCol="1" bandRow="1"/>
              <a:tblGrid>
                <a:gridCol w="173969">
                  <a:extLst>
                    <a:ext uri="{9D8B030D-6E8A-4147-A177-3AD203B41FA5}">
                      <a16:colId xmlns:a16="http://schemas.microsoft.com/office/drawing/2014/main" val="20000"/>
                    </a:ext>
                  </a:extLst>
                </a:gridCol>
                <a:gridCol w="3227239">
                  <a:extLst>
                    <a:ext uri="{9D8B030D-6E8A-4147-A177-3AD203B41FA5}">
                      <a16:colId xmlns:a16="http://schemas.microsoft.com/office/drawing/2014/main" val="20001"/>
                    </a:ext>
                  </a:extLst>
                </a:gridCol>
              </a:tblGrid>
              <a:tr h="3586728">
                <a:tc>
                  <a:txBody>
                    <a:bodyPr/>
                    <a:lstStyle/>
                    <a:p>
                      <a:pPr indent="450215" algn="just">
                        <a:spcAft>
                          <a:spcPts val="0"/>
                        </a:spcAft>
                        <a:tabLst>
                          <a:tab pos="2969895" algn="ctr"/>
                          <a:tab pos="5940425" algn="r"/>
                        </a:tabLst>
                      </a:pPr>
                      <a:endParaRPr lang="ru-RU" sz="800" dirty="0" smtClean="0">
                        <a:effectLst/>
                        <a:latin typeface="Times New Roman"/>
                        <a:ea typeface="Times New Roman"/>
                      </a:endParaRP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a:spcAft>
                          <a:spcPts val="0"/>
                        </a:spcAft>
                      </a:pPr>
                      <a:r>
                        <a:rPr lang="ru-RU" sz="800" dirty="0" smtClean="0">
                          <a:effectLst/>
                          <a:latin typeface="Times New Roman"/>
                          <a:ea typeface="Times New Roman"/>
                        </a:rPr>
                        <a:t> </a:t>
                      </a:r>
                    </a:p>
                    <a:p>
                      <a:pPr indent="450215" algn="just">
                        <a:spcAft>
                          <a:spcPts val="0"/>
                        </a:spcAft>
                        <a:tabLst>
                          <a:tab pos="2969895" algn="ctr"/>
                          <a:tab pos="5940425" algn="r"/>
                        </a:tabLst>
                      </a:pPr>
                      <a:r>
                        <a:rPr lang="kk-KZ" sz="700" dirty="0" smtClean="0">
                          <a:solidFill>
                            <a:srgbClr val="FF0000"/>
                          </a:solidFill>
                          <a:effectLst/>
                          <a:latin typeface="Times New Roman"/>
                        </a:rPr>
                        <a:t> </a:t>
                      </a:r>
                      <a:r>
                        <a:rPr lang="ru-RU" sz="700" dirty="0" smtClean="0">
                          <a:effectLst/>
                          <a:latin typeface="Times New Roman"/>
                        </a:rPr>
                        <a:t> </a:t>
                      </a:r>
                      <a:r>
                        <a:rPr lang="kk-KZ" sz="800" dirty="0" smtClean="0">
                          <a:solidFill>
                            <a:srgbClr val="FF0000"/>
                          </a:solidFill>
                          <a:effectLst/>
                          <a:latin typeface="Times New Roman"/>
                          <a:ea typeface="Times New Roman"/>
                        </a:rPr>
                        <a:t> </a:t>
                      </a:r>
                      <a:endParaRPr lang="ru-RU" sz="800" dirty="0">
                        <a:effectLst/>
                        <a:latin typeface="Times New Roman"/>
                        <a:ea typeface="Times New Roman"/>
                      </a:endParaRPr>
                    </a:p>
                  </a:txBody>
                  <a:tcPr marL="46105" marR="46105" marT="0" marB="0">
                    <a:lnL>
                      <a:noFill/>
                    </a:lnL>
                    <a:lnR>
                      <a:noFill/>
                    </a:lnR>
                    <a:lnT>
                      <a:noFill/>
                    </a:lnT>
                    <a:lnB>
                      <a:noFill/>
                    </a:lnB>
                  </a:tcPr>
                </a:tc>
                <a:tc>
                  <a:txBody>
                    <a:bodyPr/>
                    <a:lstStyle/>
                    <a:p>
                      <a:pPr marL="0" marR="0" indent="450215" algn="just" defTabSz="914400" rtl="0" eaLnBrk="1" fontAlgn="auto" latinLnBrk="0" hangingPunct="1">
                        <a:lnSpc>
                          <a:spcPct val="100000"/>
                        </a:lnSpc>
                        <a:spcBef>
                          <a:spcPts val="0"/>
                        </a:spcBef>
                        <a:spcAft>
                          <a:spcPts val="0"/>
                        </a:spcAft>
                        <a:buClrTx/>
                        <a:buSzTx/>
                        <a:buFontTx/>
                        <a:buNone/>
                        <a:tabLst>
                          <a:tab pos="2969895" algn="ctr"/>
                          <a:tab pos="5940425" algn="r"/>
                        </a:tabLst>
                        <a:defRPr/>
                      </a:pPr>
                      <a:r>
                        <a:rPr lang="ru-RU" sz="2700" dirty="0" smtClean="0">
                          <a:effectLst/>
                          <a:latin typeface="Times New Roman"/>
                        </a:rPr>
                        <a:t/>
                      </a:r>
                      <a:br>
                        <a:rPr lang="ru-RU" sz="2700" dirty="0" smtClean="0">
                          <a:effectLst/>
                          <a:latin typeface="Times New Roman"/>
                        </a:rPr>
                      </a:br>
                      <a:r>
                        <a:rPr kumimoji="0" lang="kk-KZ" sz="2000" kern="1200" dirty="0" smtClean="0">
                          <a:solidFill>
                            <a:schemeClr val="tx1"/>
                          </a:solidFill>
                          <a:effectLst/>
                          <a:latin typeface="Times New Roman"/>
                          <a:ea typeface="Times New Roman"/>
                          <a:cs typeface="+mn-cs"/>
                        </a:rPr>
                        <a:t>Гиперкуб топологиясында процессор-желілік қосылымдардың саны процессорлар санының логарифмдік функциясы болып табылады, ал желінің өткізгіштік қабілеті процессорлар санына қатысты тізбектілікке қарағанда тезірек өседі.</a:t>
                      </a:r>
                      <a:endParaRPr kumimoji="0" lang="ru-RU" sz="2000" kern="1200" dirty="0" smtClean="0">
                        <a:solidFill>
                          <a:schemeClr val="tx1"/>
                        </a:solidFill>
                        <a:effectLst/>
                        <a:latin typeface="Times New Roman"/>
                        <a:ea typeface="Times New Roman"/>
                        <a:cs typeface="+mn-cs"/>
                      </a:endParaRPr>
                    </a:p>
                  </a:txBody>
                  <a:tcPr marL="46105" marR="46105" marT="0" marB="0">
                    <a:lnL>
                      <a:noFill/>
                    </a:lnL>
                    <a:lnR>
                      <a:noFill/>
                    </a:lnR>
                    <a:lnT>
                      <a:noFill/>
                    </a:lnT>
                    <a:lnB>
                      <a:noFill/>
                    </a:lnB>
                  </a:tcPr>
                </a:tc>
                <a:extLst>
                  <a:ext uri="{0D108BD9-81ED-4DB2-BD59-A6C34878D82A}">
                    <a16:rowId xmlns:a16="http://schemas.microsoft.com/office/drawing/2014/main" val="10000"/>
                  </a:ext>
                </a:extLst>
              </a:tr>
            </a:tbl>
          </a:graphicData>
        </a:graphic>
      </p:graphicFrame>
      <p:pic>
        <p:nvPicPr>
          <p:cNvPr id="4112" name="Рисунок 10"/>
          <p:cNvPicPr>
            <a:picLocks noChangeAspect="1" noChangeArrowheads="1"/>
          </p:cNvPicPr>
          <p:nvPr/>
        </p:nvPicPr>
        <p:blipFill>
          <a:blip r:embed="rId2">
            <a:extLst>
              <a:ext uri="{28A0092B-C50C-407E-A947-70E740481C1C}">
                <a14:useLocalDpi xmlns:a14="http://schemas.microsoft.com/office/drawing/2010/main" val="0"/>
              </a:ext>
            </a:extLst>
          </a:blip>
          <a:srcRect l="38693" t="31143" r="37781" b="27698"/>
          <a:stretch>
            <a:fillRect/>
          </a:stretch>
        </p:blipFill>
        <p:spPr bwMode="auto">
          <a:xfrm>
            <a:off x="5436095" y="2348880"/>
            <a:ext cx="3194641" cy="309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4037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20688"/>
            <a:ext cx="8424936" cy="4832092"/>
          </a:xfrm>
          <a:prstGeom prst="rect">
            <a:avLst/>
          </a:prstGeom>
        </p:spPr>
        <p:txBody>
          <a:bodyPr wrap="square">
            <a:spAutoFit/>
          </a:bodyPr>
          <a:lstStyle/>
          <a:p>
            <a:pPr indent="450215" algn="just">
              <a:spcAft>
                <a:spcPts val="0"/>
              </a:spcAft>
            </a:pPr>
            <a:r>
              <a:rPr lang="kk-KZ" sz="2200" dirty="0">
                <a:latin typeface="Times New Roman"/>
                <a:ea typeface="Times New Roman"/>
              </a:rPr>
              <a:t>Егер тордың әрбір өлшемінде тек екі процессор болса (яғни </a:t>
            </a:r>
            <a:r>
              <a:rPr lang="kk-KZ" sz="2200" i="1" dirty="0">
                <a:latin typeface="Times New Roman"/>
                <a:ea typeface="Times New Roman"/>
              </a:rPr>
              <a:t>n</a:t>
            </a:r>
            <a:r>
              <a:rPr lang="kk-KZ" sz="2200" dirty="0">
                <a:latin typeface="Times New Roman"/>
                <a:ea typeface="Times New Roman"/>
              </a:rPr>
              <a:t> өлшемді гиперкубта </a:t>
            </a:r>
            <a:r>
              <a:rPr lang="kk-KZ" sz="2200" i="1" dirty="0">
                <a:latin typeface="Times New Roman"/>
                <a:ea typeface="Times New Roman"/>
              </a:rPr>
              <a:t>2</a:t>
            </a:r>
            <a:r>
              <a:rPr lang="kk-KZ" sz="2200" i="1" baseline="30000" dirty="0">
                <a:latin typeface="Times New Roman"/>
                <a:ea typeface="Times New Roman"/>
              </a:rPr>
              <a:t>n</a:t>
            </a:r>
            <a:r>
              <a:rPr lang="kk-KZ" sz="2200" dirty="0">
                <a:latin typeface="Times New Roman"/>
                <a:ea typeface="Times New Roman"/>
              </a:rPr>
              <a:t> процессор болса), онда гиперкуб топологиясы тор құрылымының жеке түрін береді. Деректерді жіберуде желіні ұйымдастырудың бұл түрі көп қолданыста және келесідей белгілерімен ерекшеленеді:</a:t>
            </a:r>
            <a:endParaRPr lang="ru-RU" sz="2200" dirty="0">
              <a:latin typeface="Times New Roman"/>
              <a:ea typeface="Times New Roman"/>
            </a:endParaRPr>
          </a:p>
          <a:p>
            <a:pPr marL="342900" lvl="0" indent="-342900" algn="just">
              <a:spcAft>
                <a:spcPts val="0"/>
              </a:spcAft>
              <a:buFont typeface="Times New Roman"/>
              <a:buChar char="-"/>
            </a:pPr>
            <a:r>
              <a:rPr lang="kk-KZ" sz="2200" dirty="0">
                <a:latin typeface="Times New Roman"/>
                <a:ea typeface="Calibri"/>
              </a:rPr>
              <a:t>екі процессор байланысқан делінеді, егер олардың нөмірлерінің екілік көрсетілімінде тек бір позицияда ғана өзгешелік болса;</a:t>
            </a:r>
            <a:endParaRPr lang="ru-RU" sz="2200" dirty="0">
              <a:latin typeface="Times New Roman"/>
              <a:ea typeface="Calibri"/>
            </a:endParaRPr>
          </a:p>
          <a:p>
            <a:pPr marL="342900" lvl="0" indent="-342900" algn="just">
              <a:spcAft>
                <a:spcPts val="0"/>
              </a:spcAft>
              <a:buFont typeface="Times New Roman"/>
              <a:buChar char="-"/>
            </a:pPr>
            <a:r>
              <a:rPr lang="kk-KZ" sz="2200" i="1" dirty="0">
                <a:latin typeface="Times New Roman"/>
                <a:ea typeface="Calibri"/>
              </a:rPr>
              <a:t>n</a:t>
            </a:r>
            <a:r>
              <a:rPr lang="kk-KZ" sz="2200" dirty="0">
                <a:latin typeface="Times New Roman"/>
                <a:ea typeface="Calibri"/>
              </a:rPr>
              <a:t> өлшемді гиперкубта әр процессор тура </a:t>
            </a:r>
            <a:r>
              <a:rPr lang="kk-KZ" sz="2200" i="1" dirty="0">
                <a:latin typeface="Times New Roman"/>
                <a:ea typeface="Calibri"/>
              </a:rPr>
              <a:t>n </a:t>
            </a:r>
            <a:r>
              <a:rPr lang="kk-KZ" sz="2200" dirty="0">
                <a:latin typeface="Times New Roman"/>
                <a:ea typeface="Calibri"/>
              </a:rPr>
              <a:t>көршілермен байланысады;</a:t>
            </a:r>
            <a:endParaRPr lang="ru-RU" sz="2200" dirty="0">
              <a:latin typeface="Times New Roman"/>
              <a:ea typeface="Calibri"/>
            </a:endParaRPr>
          </a:p>
          <a:p>
            <a:pPr marL="342900" lvl="0" indent="-342900" algn="just">
              <a:spcAft>
                <a:spcPts val="0"/>
              </a:spcAft>
              <a:buFont typeface="Times New Roman"/>
              <a:buChar char="-"/>
            </a:pPr>
            <a:r>
              <a:rPr lang="kk-KZ" sz="2200" i="1" dirty="0">
                <a:latin typeface="Times New Roman"/>
                <a:ea typeface="Calibri"/>
              </a:rPr>
              <a:t>n </a:t>
            </a:r>
            <a:r>
              <a:rPr lang="kk-KZ" sz="2200" dirty="0">
                <a:latin typeface="Times New Roman"/>
                <a:ea typeface="Calibri"/>
              </a:rPr>
              <a:t>өлшемді гиперкуб</a:t>
            </a:r>
            <a:r>
              <a:rPr lang="kk-KZ" sz="2200" i="1" dirty="0">
                <a:latin typeface="Times New Roman"/>
                <a:ea typeface="Calibri"/>
              </a:rPr>
              <a:t> </a:t>
            </a:r>
            <a:r>
              <a:rPr lang="kk-KZ" sz="2200" dirty="0">
                <a:latin typeface="Times New Roman"/>
                <a:ea typeface="Calibri"/>
              </a:rPr>
              <a:t>екі</a:t>
            </a:r>
            <a:r>
              <a:rPr lang="kk-KZ" sz="2200" i="1" dirty="0">
                <a:latin typeface="Times New Roman"/>
                <a:ea typeface="Calibri"/>
              </a:rPr>
              <a:t> (n-1) </a:t>
            </a:r>
            <a:r>
              <a:rPr lang="kk-KZ" sz="2200" dirty="0">
                <a:latin typeface="Times New Roman"/>
                <a:ea typeface="Calibri"/>
              </a:rPr>
              <a:t>өлшемді гиперкубқа бөліне алады (барлығы </a:t>
            </a:r>
            <a:r>
              <a:rPr lang="kk-KZ" sz="2200" i="1" dirty="0">
                <a:latin typeface="Times New Roman"/>
                <a:ea typeface="Calibri"/>
              </a:rPr>
              <a:t>n </a:t>
            </a:r>
            <a:r>
              <a:rPr lang="kk-KZ" sz="2200" dirty="0">
                <a:latin typeface="Times New Roman"/>
                <a:ea typeface="Calibri"/>
              </a:rPr>
              <a:t>әртүрлі бөлулер бар);</a:t>
            </a:r>
            <a:r>
              <a:rPr lang="kk-KZ" sz="2200" i="1" dirty="0">
                <a:latin typeface="Times New Roman"/>
                <a:ea typeface="Calibri"/>
              </a:rPr>
              <a:t>  </a:t>
            </a:r>
            <a:endParaRPr lang="ru-RU" sz="2200" dirty="0">
              <a:latin typeface="Times New Roman"/>
              <a:ea typeface="Calibri"/>
            </a:endParaRPr>
          </a:p>
          <a:p>
            <a:pPr marL="342900" lvl="0" indent="-342900" algn="just">
              <a:spcAft>
                <a:spcPts val="0"/>
              </a:spcAft>
              <a:buFont typeface="Times New Roman"/>
              <a:buChar char="-"/>
            </a:pPr>
            <a:r>
              <a:rPr lang="kk-KZ" sz="2200" dirty="0">
                <a:latin typeface="Times New Roman"/>
                <a:ea typeface="Calibri"/>
              </a:rPr>
              <a:t>кез келген екі процессордың арасындағы ең қысқа жол,  сол процессорлар нөмірлеріндегі бір-бірінен ерекшеленген   биттік мәндерінің санымен сәйкес келеді. </a:t>
            </a:r>
            <a:endParaRPr lang="ru-RU" sz="2200" dirty="0">
              <a:effectLst/>
              <a:latin typeface="Times New Roman"/>
              <a:ea typeface="Calibri"/>
            </a:endParaRPr>
          </a:p>
        </p:txBody>
      </p:sp>
    </p:spTree>
    <p:extLst>
      <p:ext uri="{BB962C8B-B14F-4D97-AF65-F5344CB8AC3E}">
        <p14:creationId xmlns:p14="http://schemas.microsoft.com/office/powerpoint/2010/main" val="1366362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649" y="476672"/>
            <a:ext cx="8676456" cy="5078313"/>
          </a:xfrm>
          <a:prstGeom prst="rect">
            <a:avLst/>
          </a:prstGeom>
        </p:spPr>
        <p:txBody>
          <a:bodyPr wrap="square">
            <a:spAutoFit/>
          </a:bodyPr>
          <a:lstStyle/>
          <a:p>
            <a:pPr marL="457200" indent="450215" algn="just">
              <a:spcAft>
                <a:spcPts val="0"/>
              </a:spcAft>
            </a:pPr>
            <a:r>
              <a:rPr lang="kk-KZ" b="1" dirty="0">
                <a:latin typeface="Times New Roman"/>
                <a:ea typeface="Times New Roman"/>
              </a:rPr>
              <a:t>Параллель алгоритмдердегі коммуникациялық  мүмкіндіктер  бағасы</a:t>
            </a:r>
            <a:endParaRPr lang="ru-RU" dirty="0">
              <a:latin typeface="Times New Roman"/>
              <a:ea typeface="Times New Roman"/>
            </a:endParaRPr>
          </a:p>
          <a:p>
            <a:pPr marL="457200" indent="450215" algn="just">
              <a:spcAft>
                <a:spcPts val="0"/>
              </a:spcAft>
            </a:pPr>
            <a:r>
              <a:rPr lang="kk-KZ" b="1" dirty="0">
                <a:latin typeface="Times New Roman"/>
                <a:ea typeface="Times New Roman"/>
              </a:rPr>
              <a:t>Деректерді жіберудегі желі топологиясының сипаттамасы</a:t>
            </a:r>
            <a:endParaRPr lang="ru-RU" dirty="0">
              <a:latin typeface="Times New Roman"/>
              <a:ea typeface="Times New Roman"/>
            </a:endParaRPr>
          </a:p>
          <a:p>
            <a:pPr marL="457200" indent="450215" algn="just">
              <a:spcAft>
                <a:spcPts val="0"/>
              </a:spcAft>
            </a:pPr>
            <a:r>
              <a:rPr lang="kk-KZ" dirty="0">
                <a:latin typeface="Times New Roman"/>
                <a:ea typeface="Times New Roman"/>
              </a:rPr>
              <a:t>Деректерді жіберудегі желі топологиясының сипаттамасында келесідей көрсеткіштері бар.</a:t>
            </a:r>
            <a:endParaRPr lang="ru-RU" dirty="0">
              <a:latin typeface="Times New Roman"/>
              <a:ea typeface="Times New Roman"/>
            </a:endParaRPr>
          </a:p>
          <a:p>
            <a:pPr marL="457200" indent="450215" algn="just">
              <a:spcAft>
                <a:spcPts val="0"/>
              </a:spcAft>
            </a:pPr>
            <a:r>
              <a:rPr lang="kk-KZ" i="1" dirty="0">
                <a:latin typeface="Times New Roman"/>
                <a:ea typeface="Times New Roman"/>
              </a:rPr>
              <a:t>Диаметр</a:t>
            </a:r>
            <a:r>
              <a:rPr lang="kk-KZ" dirty="0">
                <a:latin typeface="Times New Roman"/>
                <a:ea typeface="Times New Roman"/>
              </a:rPr>
              <a:t> – желідегі екі процессордың ең үлкен ара қашықтығын анықтайтын көрсеткіш (негізінде ара қашықтыққа процессорлар арасындағы қысқа жол алынады). Деректерді жіберу уақыты ара қашықтыққа тура пропорционалды болғандықтан, бұл шама процессорлар арасында деректерді жіберу кезіндегі максималды уақытты сипаттайды.</a:t>
            </a:r>
            <a:endParaRPr lang="ru-RU" dirty="0">
              <a:latin typeface="Times New Roman"/>
              <a:ea typeface="Times New Roman"/>
            </a:endParaRPr>
          </a:p>
          <a:p>
            <a:pPr marL="457200" indent="450215" algn="just">
              <a:spcAft>
                <a:spcPts val="0"/>
              </a:spcAft>
            </a:pPr>
            <a:r>
              <a:rPr lang="kk-KZ" i="1" dirty="0">
                <a:latin typeface="Times New Roman"/>
                <a:ea typeface="Times New Roman"/>
              </a:rPr>
              <a:t>Байланыс мүмкіндігі</a:t>
            </a:r>
            <a:r>
              <a:rPr lang="kk-KZ" dirty="0">
                <a:latin typeface="Times New Roman"/>
                <a:ea typeface="Times New Roman"/>
              </a:rPr>
              <a:t> – желідегі процессорлар арқылы деректерді жіберудің әртүрлі маршруттарының болатындығын сипаттайтын шама. Бұл көрсеткіштің нақты түрі, мысалы желіні екі ажыратылған доменге бөлу үшін жойылуы керек доғалардың ең аз саны ретінде анықталуы мүмкін.</a:t>
            </a:r>
            <a:endParaRPr lang="ru-RU" dirty="0">
              <a:latin typeface="Times New Roman"/>
              <a:ea typeface="Times New Roman"/>
            </a:endParaRPr>
          </a:p>
          <a:p>
            <a:pPr marL="457200" indent="450215" algn="just">
              <a:spcAft>
                <a:spcPts val="0"/>
              </a:spcAft>
            </a:pPr>
            <a:r>
              <a:rPr lang="kk-KZ" i="1" dirty="0">
                <a:latin typeface="Times New Roman"/>
                <a:ea typeface="Times New Roman"/>
              </a:rPr>
              <a:t>Бинарлы бөлінудің ені</a:t>
            </a:r>
            <a:r>
              <a:rPr lang="kk-KZ" dirty="0">
                <a:latin typeface="Times New Roman"/>
                <a:ea typeface="Times New Roman"/>
              </a:rPr>
              <a:t> – деректерді жіберуде желіні бірдей өлшемдегі екі ажыратылған аймақтарға бөлу үшін алып тастау керек доғалардың минималды санын анықтайтын көрсеткіш.</a:t>
            </a:r>
            <a:endParaRPr lang="ru-RU" dirty="0">
              <a:latin typeface="Times New Roman"/>
              <a:ea typeface="Times New Roman"/>
            </a:endParaRPr>
          </a:p>
          <a:p>
            <a:pPr marL="457200" indent="450215" algn="just">
              <a:spcAft>
                <a:spcPts val="0"/>
              </a:spcAft>
            </a:pPr>
            <a:r>
              <a:rPr lang="kk-KZ" i="1" dirty="0">
                <a:latin typeface="Times New Roman"/>
                <a:ea typeface="Times New Roman"/>
              </a:rPr>
              <a:t>Құны</a:t>
            </a:r>
            <a:r>
              <a:rPr lang="kk-KZ" dirty="0">
                <a:latin typeface="Times New Roman"/>
                <a:ea typeface="Times New Roman"/>
              </a:rPr>
              <a:t>  - көппроцессорлы есептеу жүйелерінде деректерді жіберудегі  байланыстардың жалпы санымен анықталатын шама.</a:t>
            </a:r>
            <a:endParaRPr lang="ru-RU" dirty="0">
              <a:effectLst/>
              <a:latin typeface="Times New Roman"/>
              <a:ea typeface="Times New Roman"/>
            </a:endParaRPr>
          </a:p>
        </p:txBody>
      </p:sp>
    </p:spTree>
    <p:extLst>
      <p:ext uri="{BB962C8B-B14F-4D97-AF65-F5344CB8AC3E}">
        <p14:creationId xmlns:p14="http://schemas.microsoft.com/office/powerpoint/2010/main" val="31008227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95</TotalTime>
  <Words>926</Words>
  <Application>Microsoft Office PowerPoint</Application>
  <PresentationFormat>Экран (4:3)</PresentationFormat>
  <Paragraphs>99</Paragraphs>
  <Slides>12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12</vt:i4>
      </vt:variant>
    </vt:vector>
  </HeadingPairs>
  <TitlesOfParts>
    <vt:vector size="20" baseType="lpstr">
      <vt:lpstr>Arial</vt:lpstr>
      <vt:lpstr>Calibri</vt:lpstr>
      <vt:lpstr>Lucida Sans Unicode</vt:lpstr>
      <vt:lpstr>Times New Roman</vt:lpstr>
      <vt:lpstr>Verdana</vt:lpstr>
      <vt:lpstr>Wingdings 2</vt:lpstr>
      <vt:lpstr>Wingdings 3</vt:lpstr>
      <vt:lpstr>Открытая</vt:lpstr>
      <vt:lpstr>Параллель есептеу жүйелеріндегі байланыстың типтік схемалары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RePack by Diakov</cp:lastModifiedBy>
  <cp:revision>16</cp:revision>
  <dcterms:created xsi:type="dcterms:W3CDTF">2018-03-28T22:09:08Z</dcterms:created>
  <dcterms:modified xsi:type="dcterms:W3CDTF">2020-09-16T02:23:14Z</dcterms:modified>
</cp:coreProperties>
</file>