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9" r:id="rId3"/>
    <p:sldId id="258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3" d="100"/>
          <a:sy n="53" d="100"/>
        </p:scale>
        <p:origin x="-96" y="-3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19FA690-BAC8-41AB-8E83-224933A45288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F2716EB-C0ED-439E-AAD9-7A96A07A716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9FA690-BAC8-41AB-8E83-224933A45288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2716EB-C0ED-439E-AAD9-7A96A07A716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9FA690-BAC8-41AB-8E83-224933A45288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2716EB-C0ED-439E-AAD9-7A96A07A716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9FA690-BAC8-41AB-8E83-224933A45288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2716EB-C0ED-439E-AAD9-7A96A07A716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9FA690-BAC8-41AB-8E83-224933A45288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2716EB-C0ED-439E-AAD9-7A96A07A716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9FA690-BAC8-41AB-8E83-224933A45288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2716EB-C0ED-439E-AAD9-7A96A07A716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9FA690-BAC8-41AB-8E83-224933A45288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2716EB-C0ED-439E-AAD9-7A96A07A716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9FA690-BAC8-41AB-8E83-224933A45288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2716EB-C0ED-439E-AAD9-7A96A07A716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9FA690-BAC8-41AB-8E83-224933A45288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2716EB-C0ED-439E-AAD9-7A96A07A716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19FA690-BAC8-41AB-8E83-224933A45288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2716EB-C0ED-439E-AAD9-7A96A07A716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19FA690-BAC8-41AB-8E83-224933A45288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F2716EB-C0ED-439E-AAD9-7A96A07A716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19FA690-BAC8-41AB-8E83-224933A45288}" type="datetimeFigureOut">
              <a:rPr lang="ru-RU" smtClean="0"/>
              <a:t>02.04.2018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F2716EB-C0ED-439E-AAD9-7A96A07A716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437" y="1484784"/>
            <a:ext cx="8820472" cy="4421088"/>
          </a:xfrm>
        </p:spPr>
        <p:txBody>
          <a:bodyPr>
            <a:normAutofit/>
          </a:bodyPr>
          <a:lstStyle/>
          <a:p>
            <a:pPr marL="880110" lvl="1" indent="-514350">
              <a:buNone/>
            </a:pPr>
            <a:r>
              <a:rPr lang="kk-KZ" sz="1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Жоспар:</a:t>
            </a:r>
            <a:endParaRPr lang="en-US" sz="1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kk-KZ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Матрицаларды көбейту жолдары</a:t>
            </a:r>
            <a:endParaRPr lang="ru-RU" sz="1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kk-KZ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Ядрода жұмысшылар мүмкіндіктерін пайдаланып әртүрлі өлшемді матрицаларды тізбектей және параллель көбейту</a:t>
            </a:r>
            <a:endParaRPr lang="ru-RU" sz="1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800100" lvl="1" indent="-342900">
              <a:buFont typeface="+mj-lt"/>
              <a:buAutoNum type="arabicPeriod"/>
            </a:pPr>
            <a:endParaRPr lang="ru-RU" sz="1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64008" indent="0" hangingPunct="0">
              <a:buNone/>
            </a:pPr>
            <a:r>
              <a:rPr lang="kk-KZ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Сабақ</a:t>
            </a:r>
            <a:r>
              <a:rPr lang="kk-KZ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kk-KZ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студенттерге матрицалардың параллельді көбейтіндісінің</a:t>
            </a:r>
            <a:r>
              <a:rPr lang="en-US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артықшылығы және матрица көбейтіндісінің алгоритмі туралы түсіндіру.</a:t>
            </a:r>
            <a:endParaRPr lang="ru-RU" sz="1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64008" indent="0" hangingPunct="0">
              <a:buNone/>
            </a:pPr>
            <a:r>
              <a:rPr lang="kk-KZ" sz="1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kk-KZ" sz="1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64008" indent="0" hangingPunct="0">
              <a:buNone/>
            </a:pPr>
            <a:r>
              <a:rPr lang="kk-KZ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kk-KZ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түсініктер</a:t>
            </a:r>
            <a:r>
              <a:rPr lang="kk-KZ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Матрицалардың параллельді көбейтіндісінің артықшылығы, матрица көбейтіндісінің алгоритмі, tic, toc.</a:t>
            </a:r>
            <a:endParaRPr lang="ru-RU" sz="1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8600"/>
            <a:ext cx="8766048" cy="968152"/>
          </a:xfrm>
        </p:spPr>
        <p:txBody>
          <a:bodyPr>
            <a:normAutofit/>
          </a:bodyPr>
          <a:lstStyle/>
          <a:p>
            <a:pPr algn="ctr"/>
            <a:r>
              <a:rPr lang="kk-KZ" sz="2500" cap="all" dirty="0">
                <a:effectLst/>
                <a:latin typeface="Times New Roman" pitchFamily="18" charset="0"/>
                <a:cs typeface="Times New Roman" pitchFamily="18" charset="0"/>
              </a:rPr>
              <a:t>Матрицалардың тізбекті және параллельді көбейтіндісі </a:t>
            </a:r>
            <a:endParaRPr lang="ru-RU" sz="2500" cap="all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 l="35058" t="39172" r="27309" b="9641"/>
          <a:stretch>
            <a:fillRect/>
          </a:stretch>
        </p:blipFill>
        <p:spPr bwMode="auto">
          <a:xfrm>
            <a:off x="1259632" y="1889449"/>
            <a:ext cx="6497336" cy="4968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0" y="0"/>
            <a:ext cx="9144000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200" b="1" dirty="0" smtClean="0">
                <a:latin typeface="Times New Roman" pitchFamily="18" charset="0"/>
                <a:cs typeface="Times New Roman" pitchFamily="18" charset="0"/>
              </a:rPr>
              <a:t>Матрицалардың тізбекті және параллель көбейтіндісі</a:t>
            </a:r>
            <a:endParaRPr lang="kk-KZ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	Мысалдарда n*n өлшем бірлігіндегі М шаршысын және n өлшем бірлігіндегі кездейсоқ R матрицасын қолданамыз. Тапсырманы орындау үшін құралдар панелінен келесі пиктограмманы қолданамыз:  </a:t>
            </a:r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Көздеген тапсырмаларды орындау үшін келесі тармақтарды орындау керек: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35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896" y="980728"/>
            <a:ext cx="432048" cy="495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620688"/>
            <a:ext cx="8820472" cy="576064"/>
          </a:xfrm>
        </p:spPr>
        <p:txBody>
          <a:bodyPr>
            <a:noAutofit/>
          </a:bodyPr>
          <a:lstStyle/>
          <a:p>
            <a:pPr algn="ctr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dirty="0" smtClean="0">
                <a:latin typeface="Times New Roman" pitchFamily="18" charset="0"/>
                <a:cs typeface="Times New Roman" pitchFamily="18" charset="0"/>
              </a:rPr>
            </a:b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 l="46207" t="25219" r="37743" b="51156"/>
          <a:stretch>
            <a:fillRect/>
          </a:stretch>
        </p:blipFill>
        <p:spPr bwMode="auto">
          <a:xfrm>
            <a:off x="683566" y="404664"/>
            <a:ext cx="3741417" cy="3096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403303" y="3514420"/>
            <a:ext cx="43924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Сурет - Матрицаларды тізбекті көбейтудің Matlab-коды</a:t>
            </a:r>
            <a:endParaRPr kumimoji="0" lang="kk-K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33047" y="401307"/>
            <a:ext cx="432048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Жазылған кодты сақтау керек, мысалы, matr1 атты  m-файл есебінде сақтау.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Аталған кодты ашамыз.  Бұл үшін  Matlab командалық тармағынан файл атын жазып Enter – ді басу немесе  Current Folder терезесінде  U1 атты m-файл белгішесін таңдап, run белгісін немесе F5 пернесін басып тұрып жіберсек жеткілікті.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Дәл осы жолмен коды бар matr2 атты коды бар файл құрамыз.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matlabpool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open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mpc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4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clear;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n = 10;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tic;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parfor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= 1:n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M = magic(n);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R = rand(n);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A(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) = sum(M(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,:).*R(n+1-i,:));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end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toc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matlabpool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close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1651" y="4034296"/>
            <a:ext cx="41044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Мұнда, tic – таймерді бастайды, ал 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toc – таймерді аяқтайды. Нәтижесінде код учаскесіне сәйкес орындалу уақытын анықтай аламыз.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8964488" cy="1036712"/>
          </a:xfrm>
        </p:spPr>
        <p:txBody>
          <a:bodyPr>
            <a:noAutofit/>
          </a:bodyPr>
          <a:lstStyle/>
          <a:p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Аталған кодтарды жүзеге асыру нәтижесінде, яғни тізбекті және параллельді матрица көбейтіндісі нәтижесінде келесі мерзім түсініктері пайда болды (3 кесте):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3 кесте – 4 worker көлеміне сай тізбекті және параллельді матрицалар көбейтіндісін салыстыру үшін мәліметтер (кластер екі екіядролық компьютерден тұрады)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8153400" cy="990600"/>
          </a:xfrm>
        </p:spPr>
        <p:txBody>
          <a:bodyPr>
            <a:noAutofit/>
          </a:bodyPr>
          <a:lstStyle/>
          <a:p>
            <a:pPr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Микропроцессорлардыңдың ядролар санына қарай массивтердің көбейтіндісін салыстырулар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67544" y="3068960"/>
          <a:ext cx="8064894" cy="1224136"/>
        </p:xfrm>
        <a:graphic>
          <a:graphicData uri="http://schemas.openxmlformats.org/drawingml/2006/table">
            <a:tbl>
              <a:tblPr/>
              <a:tblGrid>
                <a:gridCol w="910552"/>
                <a:gridCol w="3577171"/>
                <a:gridCol w="3577171"/>
              </a:tblGrid>
              <a:tr h="30603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/>
                        </a:rPr>
                        <a:t>N</a:t>
                      </a:r>
                      <a:endParaRPr lang="ru-RU" sz="1400" dirty="0">
                        <a:latin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solidFill>
                            <a:srgbClr val="000000"/>
                          </a:solidFill>
                          <a:latin typeface="Times New Roman"/>
                        </a:rPr>
                        <a:t>Тізбектеп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көбейту</a:t>
                      </a:r>
                      <a:endParaRPr lang="ru-RU" sz="1400" dirty="0">
                        <a:latin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latin typeface="Times New Roman"/>
                        </a:rPr>
                        <a:t>Параллельді көбейту</a:t>
                      </a:r>
                      <a:endParaRPr lang="ru-RU" sz="1400">
                        <a:latin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034"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latin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Times New Roman"/>
                        </a:rPr>
                        <a:t>0.002632</a:t>
                      </a:r>
                      <a:endParaRPr lang="ru-RU" sz="1400">
                        <a:latin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Times New Roman"/>
                        </a:rPr>
                        <a:t>0.146898</a:t>
                      </a:r>
                      <a:endParaRPr lang="ru-RU" sz="1400">
                        <a:latin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034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Times New Roman"/>
                        </a:rPr>
                        <a:t>300</a:t>
                      </a:r>
                      <a:endParaRPr lang="ru-RU" sz="1400">
                        <a:latin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Times New Roman"/>
                        </a:rPr>
                        <a:t>3.617402</a:t>
                      </a:r>
                      <a:endParaRPr lang="ru-RU" sz="1400">
                        <a:latin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Times New Roman"/>
                        </a:rPr>
                        <a:t>1.319166</a:t>
                      </a:r>
                      <a:endParaRPr lang="ru-RU" sz="1400">
                        <a:latin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034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Times New Roman"/>
                        </a:rPr>
                        <a:t>1000</a:t>
                      </a:r>
                      <a:endParaRPr lang="ru-RU" sz="1400">
                        <a:latin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Times New Roman"/>
                        </a:rPr>
                        <a:t>147.087110</a:t>
                      </a:r>
                      <a:endParaRPr lang="ru-RU" sz="1400">
                        <a:latin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/>
                        </a:rPr>
                        <a:t>48.551099</a:t>
                      </a:r>
                      <a:endParaRPr lang="ru-RU" sz="1400" dirty="0">
                        <a:latin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611560" y="4617238"/>
            <a:ext cx="7920880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Matr2 атты m-файлды сегіз ядролық компьютерде ашқанда және n түрлі түсініктерінде басқа нәтижелер пайда болды: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&gt;&gt;matr2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Starting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matlabpool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using the 'local' configuration ... connected to 8 labs.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Elapsed time is 25.433397 seconds.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Sending a stop signal to all the labs ... stopped.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&gt;&gt;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980728"/>
            <a:ext cx="8370512" cy="990600"/>
          </a:xfrm>
        </p:spPr>
        <p:txBody>
          <a:bodyPr>
            <a:noAutofit/>
          </a:bodyPr>
          <a:lstStyle/>
          <a:p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Келесі кестеде workers 8-ге тең болған жағдайдағы тізбекті және параллельді матрицалардың көбейтіндісі нәтижесі келтірілген (4 кесте).</a:t>
            </a:r>
            <a:r>
              <a:rPr lang="kk-KZ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 кесте – workers 8-ге тең болған жағдайдағы тізбекті және параллельді матрицалардың көбейтіндісі мәліметтері.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55576" y="2492896"/>
          <a:ext cx="7776863" cy="1584176"/>
        </p:xfrm>
        <a:graphic>
          <a:graphicData uri="http://schemas.openxmlformats.org/drawingml/2006/table">
            <a:tbl>
              <a:tblPr/>
              <a:tblGrid>
                <a:gridCol w="878033"/>
                <a:gridCol w="3449415"/>
                <a:gridCol w="3449415"/>
              </a:tblGrid>
              <a:tr h="396044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/>
                        </a:rPr>
                        <a:t>N</a:t>
                      </a:r>
                      <a:endParaRPr lang="ru-RU" sz="1800" dirty="0">
                        <a:latin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>
                          <a:solidFill>
                            <a:srgbClr val="000000"/>
                          </a:solidFill>
                          <a:latin typeface="Times New Roman"/>
                        </a:rPr>
                        <a:t>Тізбектеп</a:t>
                      </a: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</a:rPr>
                        <a:t> көбейту</a:t>
                      </a:r>
                      <a:endParaRPr lang="ru-RU" sz="1800">
                        <a:latin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latin typeface="Times New Roman"/>
                        </a:rPr>
                        <a:t>Параллельді көбейту</a:t>
                      </a:r>
                      <a:endParaRPr lang="ru-RU" sz="1800" dirty="0">
                        <a:latin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/>
                        </a:rPr>
                        <a:t>0.001408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/>
                        </a:rPr>
                        <a:t>0.</a:t>
                      </a:r>
                      <a:r>
                        <a:rPr lang="ru-RU" sz="1800" dirty="0">
                          <a:latin typeface="Times New Roman"/>
                        </a:rPr>
                        <a:t>282184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latin typeface="Times New Roman"/>
                        </a:rPr>
                        <a:t>300</a:t>
                      </a:r>
                      <a:endParaRPr lang="ru-RU" sz="1800">
                        <a:latin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latin typeface="Times New Roman"/>
                        </a:rPr>
                        <a:t>1.396600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/>
                        </a:rPr>
                        <a:t>0.787286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latin typeface="Times New Roman"/>
                        </a:rPr>
                        <a:t>1000</a:t>
                      </a:r>
                      <a:endParaRPr lang="ru-RU" sz="1800">
                        <a:latin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>
                          <a:latin typeface="Times New Roman"/>
                        </a:rPr>
                        <a:t>60.864665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/>
                        </a:rPr>
                        <a:t>25.433397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467544" y="3944090"/>
            <a:ext cx="8316416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Нәтижелер көрсеткендей, n өлшемі көп болған сайын, тізбекті көбейтіндіге қарағанда параллельді көбейтіндіге аз уақыт жұмсалады.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098571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kk-KZ" b="1" dirty="0">
                <a:latin typeface="Times New Roman" pitchFamily="18" charset="0"/>
                <a:cs typeface="Times New Roman" pitchFamily="18" charset="0"/>
              </a:rPr>
              <a:t>Әдебиет: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>
                <a:latin typeface="Times New Roman" pitchFamily="18" charset="0"/>
                <a:cs typeface="Times New Roman" pitchFamily="18" charset="0"/>
              </a:rPr>
              <a:t>Оленев Н.Н., Печенкин Р.В., Чернецов А.М. Параллельное программирование в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MatLab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и его приложения. –М., 2007. 115с.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>
                <a:latin typeface="Times New Roman" pitchFamily="18" charset="0"/>
                <a:cs typeface="Times New Roman" pitchFamily="18" charset="0"/>
              </a:rPr>
              <a:t>Серік М., Бакиев М. Параллель есептеулер. –Астана, 2016. -93б.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kk-KZ" b="1" dirty="0">
                <a:latin typeface="Times New Roman" pitchFamily="18" charset="0"/>
                <a:cs typeface="Times New Roman" pitchFamily="18" charset="0"/>
              </a:rPr>
              <a:t>Бақылау сұрақтары: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1. Матрицалардың параллельді көбейтіндісінің артықшылығы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2. tic және toc нені білдіреді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45</TotalTime>
  <Words>350</Words>
  <Application>Microsoft Office PowerPoint</Application>
  <PresentationFormat>Экран (4:3)</PresentationFormat>
  <Paragraphs>75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Открытая</vt:lpstr>
      <vt:lpstr>Матрицалардың тізбекті және параллельді көбейтіндісі </vt:lpstr>
      <vt:lpstr>Презентация PowerPoint</vt:lpstr>
      <vt:lpstr> </vt:lpstr>
      <vt:lpstr>Микропроцессорлардыңдың ядролар санына қарай массивтердің көбейтіндісін салыстырулар </vt:lpstr>
      <vt:lpstr>Келесі кестеде workers 8-ге тең болған жағдайдағы тізбекті және параллельді матрицалардың көбейтіндісі нәтижесі келтірілген (4 кесте).   4 кесте – workers 8-ге тең болған жағдайдағы тізбекті және параллельді матрицалардың көбейтіндісі мәліметтері.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Массивтерді  параллель өңдеу</dc:title>
  <dc:creator>Мейрамгуль</dc:creator>
  <cp:lastModifiedBy>asus</cp:lastModifiedBy>
  <cp:revision>26</cp:revision>
  <dcterms:created xsi:type="dcterms:W3CDTF">2018-03-31T07:42:52Z</dcterms:created>
  <dcterms:modified xsi:type="dcterms:W3CDTF">2018-04-01T18:04:39Z</dcterms:modified>
</cp:coreProperties>
</file>