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6"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95BAF64-3180-4547-8C31-A41DC6F1D0D0}" type="datetimeFigureOut">
              <a:rPr lang="ru-RU" smtClean="0"/>
              <a:t>02.04.2018</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38C022DE-1008-498A-B713-55FC282C46A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8C022DE-1008-498A-B713-55FC282C46A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8C022DE-1008-498A-B713-55FC282C46A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8C022DE-1008-498A-B713-55FC282C46AE}"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8C022DE-1008-498A-B713-55FC282C46AE}"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8C022DE-1008-498A-B713-55FC282C46AE}"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8C022DE-1008-498A-B713-55FC282C46A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8C022DE-1008-498A-B713-55FC282C46AE}"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95BAF64-3180-4547-8C31-A41DC6F1D0D0}" type="datetimeFigureOut">
              <a:rPr lang="ru-RU" smtClean="0"/>
              <a:t>02.04.2018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8C022DE-1008-498A-B713-55FC282C46A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C95BAF64-3180-4547-8C31-A41DC6F1D0D0}" type="datetimeFigureOut">
              <a:rPr lang="ru-RU" smtClean="0"/>
              <a:t>02.04.2018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8C022DE-1008-498A-B713-55FC282C46A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95BAF64-3180-4547-8C31-A41DC6F1D0D0}" type="datetimeFigureOut">
              <a:rPr lang="ru-RU" smtClean="0"/>
              <a:t>02.04.2018</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38C022DE-1008-498A-B713-55FC282C46AE}"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5BAF64-3180-4547-8C31-A41DC6F1D0D0}" type="datetimeFigureOut">
              <a:rPr lang="ru-RU" smtClean="0"/>
              <a:t>02.04.2018</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C022DE-1008-498A-B713-55FC282C46A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marR="64008" indent="0">
              <a:buNone/>
            </a:pPr>
            <a:r>
              <a:rPr lang="kk-KZ" sz="1900" b="1" dirty="0">
                <a:solidFill>
                  <a:schemeClr val="tx2"/>
                </a:solidFill>
                <a:latin typeface="Times New Roman" pitchFamily="18" charset="0"/>
                <a:cs typeface="Times New Roman" pitchFamily="18" charset="0"/>
              </a:rPr>
              <a:t>Жоспар:</a:t>
            </a:r>
            <a:endParaRPr lang="en-US" sz="1900" b="1" dirty="0">
              <a:solidFill>
                <a:schemeClr val="tx2"/>
              </a:solidFill>
              <a:latin typeface="Times New Roman" pitchFamily="18" charset="0"/>
              <a:cs typeface="Times New Roman" pitchFamily="18" charset="0"/>
            </a:endParaRPr>
          </a:p>
          <a:p>
            <a:pPr marL="800100" lvl="1" indent="-342900">
              <a:buFont typeface="+mj-lt"/>
              <a:buAutoNum type="arabicPeriod"/>
            </a:pPr>
            <a:r>
              <a:rPr lang="kk-KZ" sz="1900" dirty="0">
                <a:solidFill>
                  <a:schemeClr val="tx2"/>
                </a:solidFill>
                <a:latin typeface="Times New Roman" pitchFamily="18" charset="0"/>
                <a:cs typeface="Times New Roman" pitchFamily="18" charset="0"/>
              </a:rPr>
              <a:t>CUDA </a:t>
            </a:r>
            <a:r>
              <a:rPr lang="kk-KZ" sz="1900" dirty="0">
                <a:solidFill>
                  <a:schemeClr val="tx2"/>
                </a:solidFill>
                <a:latin typeface="Times New Roman" pitchFamily="18" charset="0"/>
                <a:cs typeface="Times New Roman" pitchFamily="18" charset="0"/>
              </a:rPr>
              <a:t>платформасын MatLab–та қолдану</a:t>
            </a:r>
            <a:endParaRPr lang="ru-RU" sz="1900" dirty="0">
              <a:solidFill>
                <a:schemeClr val="tx2"/>
              </a:solidFill>
              <a:latin typeface="Times New Roman" pitchFamily="18" charset="0"/>
              <a:cs typeface="Times New Roman" pitchFamily="18" charset="0"/>
            </a:endParaRPr>
          </a:p>
          <a:p>
            <a:pPr marL="800100" lvl="1" indent="-342900">
              <a:buFont typeface="+mj-lt"/>
              <a:buAutoNum type="arabicPeriod"/>
            </a:pPr>
            <a:r>
              <a:rPr lang="kk-KZ" sz="1900" dirty="0">
                <a:solidFill>
                  <a:schemeClr val="tx2"/>
                </a:solidFill>
                <a:latin typeface="Times New Roman" pitchFamily="18" charset="0"/>
                <a:cs typeface="Times New Roman" pitchFamily="18" charset="0"/>
              </a:rPr>
              <a:t>GPU </a:t>
            </a:r>
            <a:r>
              <a:rPr lang="kk-KZ" sz="1900" dirty="0">
                <a:solidFill>
                  <a:schemeClr val="tx2"/>
                </a:solidFill>
                <a:latin typeface="Times New Roman" pitchFamily="18" charset="0"/>
                <a:cs typeface="Times New Roman" pitchFamily="18" charset="0"/>
              </a:rPr>
              <a:t>– </a:t>
            </a:r>
            <a:r>
              <a:rPr lang="kk-KZ" sz="1900" dirty="0">
                <a:solidFill>
                  <a:schemeClr val="tx2"/>
                </a:solidFill>
                <a:latin typeface="Times New Roman" pitchFamily="18" charset="0"/>
                <a:cs typeface="Times New Roman" pitchFamily="18" charset="0"/>
              </a:rPr>
              <a:t>дағы есептеулер</a:t>
            </a:r>
            <a:endParaRPr lang="ru-RU" sz="1900" dirty="0">
              <a:solidFill>
                <a:schemeClr val="tx2"/>
              </a:solidFill>
              <a:latin typeface="Times New Roman" pitchFamily="18" charset="0"/>
              <a:cs typeface="Times New Roman" pitchFamily="18" charset="0"/>
            </a:endParaRPr>
          </a:p>
          <a:p>
            <a:pPr marL="800100" lvl="1" indent="-342900">
              <a:buFont typeface="+mj-lt"/>
              <a:buAutoNum type="arabicPeriod"/>
            </a:pPr>
            <a:r>
              <a:rPr lang="kk-KZ" sz="1900" dirty="0" smtClean="0">
                <a:solidFill>
                  <a:schemeClr val="tx2"/>
                </a:solidFill>
                <a:latin typeface="Times New Roman" pitchFamily="18" charset="0"/>
                <a:cs typeface="Times New Roman" pitchFamily="18" charset="0"/>
              </a:rPr>
              <a:t>Мандельброт </a:t>
            </a:r>
            <a:r>
              <a:rPr lang="kk-KZ" sz="1900" dirty="0">
                <a:solidFill>
                  <a:schemeClr val="tx2"/>
                </a:solidFill>
                <a:latin typeface="Times New Roman" pitchFamily="18" charset="0"/>
                <a:cs typeface="Times New Roman" pitchFamily="18" charset="0"/>
              </a:rPr>
              <a:t>жиынтығы</a:t>
            </a:r>
            <a:endParaRPr lang="ru-RU" sz="1900" dirty="0">
              <a:solidFill>
                <a:schemeClr val="tx2"/>
              </a:solidFill>
              <a:latin typeface="Times New Roman" pitchFamily="18" charset="0"/>
              <a:cs typeface="Times New Roman" pitchFamily="18" charset="0"/>
            </a:endParaRPr>
          </a:p>
          <a:p>
            <a:pPr marL="800100" lvl="1" indent="-342900">
              <a:buFont typeface="+mj-lt"/>
              <a:buAutoNum type="arabicPeriod"/>
            </a:pPr>
            <a:r>
              <a:rPr lang="kk-KZ" sz="1900" dirty="0" smtClean="0">
                <a:solidFill>
                  <a:schemeClr val="tx2"/>
                </a:solidFill>
                <a:latin typeface="Times New Roman" pitchFamily="18" charset="0"/>
                <a:cs typeface="Times New Roman" pitchFamily="18" charset="0"/>
              </a:rPr>
              <a:t>Жюлио </a:t>
            </a:r>
            <a:r>
              <a:rPr lang="kk-KZ" sz="1900" dirty="0">
                <a:solidFill>
                  <a:schemeClr val="tx2"/>
                </a:solidFill>
                <a:latin typeface="Times New Roman" pitchFamily="18" charset="0"/>
                <a:cs typeface="Times New Roman" pitchFamily="18" charset="0"/>
              </a:rPr>
              <a:t>жиынтығы</a:t>
            </a:r>
          </a:p>
          <a:p>
            <a:pPr marL="0" marR="64008" indent="0" algn="just">
              <a:buNone/>
            </a:pPr>
            <a:endParaRPr lang="kk-KZ" sz="1900" b="1" dirty="0" smtClean="0">
              <a:solidFill>
                <a:schemeClr val="tx2"/>
              </a:solidFill>
              <a:latin typeface="Times New Roman" pitchFamily="18" charset="0"/>
              <a:cs typeface="Times New Roman" pitchFamily="18" charset="0"/>
            </a:endParaRPr>
          </a:p>
          <a:p>
            <a:pPr marL="0" marR="64008" indent="0" algn="just">
              <a:buNone/>
            </a:pPr>
            <a:r>
              <a:rPr lang="kk-KZ" sz="1900" b="1" dirty="0" smtClean="0">
                <a:solidFill>
                  <a:schemeClr val="tx2"/>
                </a:solidFill>
                <a:latin typeface="Times New Roman" pitchFamily="18" charset="0"/>
                <a:cs typeface="Times New Roman" pitchFamily="18" charset="0"/>
              </a:rPr>
              <a:t>Сабақ </a:t>
            </a:r>
            <a:r>
              <a:rPr lang="kk-KZ" sz="1900" b="1" dirty="0">
                <a:solidFill>
                  <a:schemeClr val="tx2"/>
                </a:solidFill>
                <a:latin typeface="Times New Roman" pitchFamily="18" charset="0"/>
                <a:cs typeface="Times New Roman" pitchFamily="18" charset="0"/>
              </a:rPr>
              <a:t>мақсаты: </a:t>
            </a:r>
            <a:r>
              <a:rPr lang="kk-KZ" sz="1900" dirty="0">
                <a:solidFill>
                  <a:schemeClr val="tx2"/>
                </a:solidFill>
                <a:latin typeface="Times New Roman" pitchFamily="18" charset="0"/>
                <a:cs typeface="Times New Roman" pitchFamily="18" charset="0"/>
              </a:rPr>
              <a:t>Gpu (graphics processing </a:t>
            </a:r>
            <a:r>
              <a:rPr lang="kk-KZ" sz="1900" dirty="0" smtClean="0">
                <a:solidFill>
                  <a:schemeClr val="tx2"/>
                </a:solidFill>
                <a:latin typeface="Times New Roman" pitchFamily="18" charset="0"/>
                <a:cs typeface="Times New Roman" pitchFamily="18" charset="0"/>
              </a:rPr>
              <a:t>unit)қосымша </a:t>
            </a:r>
            <a:r>
              <a:rPr lang="kk-KZ" sz="1900" dirty="0">
                <a:solidFill>
                  <a:schemeClr val="tx2"/>
                </a:solidFill>
                <a:latin typeface="Times New Roman" pitchFamily="18" charset="0"/>
                <a:cs typeface="Times New Roman" pitchFamily="18" charset="0"/>
              </a:rPr>
              <a:t>есептеу құралы  ретінде</a:t>
            </a:r>
            <a:r>
              <a:rPr lang="ru-RU" sz="1900" dirty="0">
                <a:solidFill>
                  <a:schemeClr val="tx2"/>
                </a:solidFill>
                <a:latin typeface="Times New Roman" pitchFamily="18" charset="0"/>
                <a:cs typeface="Times New Roman" pitchFamily="18" charset="0"/>
              </a:rPr>
              <a:t> </a:t>
            </a:r>
            <a:r>
              <a:rPr lang="ru-RU" sz="1900" dirty="0" err="1">
                <a:solidFill>
                  <a:schemeClr val="tx2"/>
                </a:solidFill>
                <a:latin typeface="Times New Roman" pitchFamily="18" charset="0"/>
                <a:cs typeface="Times New Roman" pitchFamily="18" charset="0"/>
              </a:rPr>
              <a:t>қ</a:t>
            </a:r>
            <a:r>
              <a:rPr lang="kk-KZ" sz="1900" dirty="0">
                <a:solidFill>
                  <a:schemeClr val="tx2"/>
                </a:solidFill>
                <a:latin typeface="Times New Roman" pitchFamily="18" charset="0"/>
                <a:cs typeface="Times New Roman" pitchFamily="18" charset="0"/>
              </a:rPr>
              <a:t>олдану </a:t>
            </a:r>
            <a:r>
              <a:rPr lang="kk-KZ" sz="1900" dirty="0" smtClean="0">
                <a:solidFill>
                  <a:schemeClr val="tx2"/>
                </a:solidFill>
                <a:latin typeface="Times New Roman" pitchFamily="18" charset="0"/>
                <a:cs typeface="Times New Roman" pitchFamily="18" charset="0"/>
              </a:rPr>
              <a:t>туралы </a:t>
            </a:r>
            <a:r>
              <a:rPr lang="kk-KZ" sz="1900" dirty="0">
                <a:solidFill>
                  <a:schemeClr val="tx2"/>
                </a:solidFill>
                <a:latin typeface="Times New Roman" pitchFamily="18" charset="0"/>
                <a:cs typeface="Times New Roman" pitchFamily="18" charset="0"/>
              </a:rPr>
              <a:t>түсінік беру</a:t>
            </a:r>
            <a:r>
              <a:rPr lang="kk-KZ" sz="1900" dirty="0" smtClean="0">
                <a:solidFill>
                  <a:schemeClr val="tx2"/>
                </a:solidFill>
                <a:latin typeface="Times New Roman" pitchFamily="18" charset="0"/>
                <a:cs typeface="Times New Roman" pitchFamily="18" charset="0"/>
              </a:rPr>
              <a:t>.</a:t>
            </a:r>
          </a:p>
          <a:p>
            <a:pPr marL="0" marR="64008" indent="0" algn="just">
              <a:buNone/>
            </a:pPr>
            <a:endParaRPr lang="ru-RU" sz="1900" dirty="0">
              <a:solidFill>
                <a:schemeClr val="tx2"/>
              </a:solidFill>
              <a:latin typeface="Times New Roman" pitchFamily="18" charset="0"/>
              <a:cs typeface="Times New Roman" pitchFamily="18" charset="0"/>
            </a:endParaRPr>
          </a:p>
          <a:p>
            <a:pPr marL="0" marR="64008" indent="0" algn="just">
              <a:buNone/>
            </a:pPr>
            <a:r>
              <a:rPr lang="kk-KZ" sz="1900" b="1" dirty="0">
                <a:solidFill>
                  <a:schemeClr val="tx2"/>
                </a:solidFill>
                <a:latin typeface="Times New Roman" pitchFamily="18" charset="0"/>
                <a:cs typeface="Times New Roman" pitchFamily="18" charset="0"/>
              </a:rPr>
              <a:t>Негізгі түсініктер: </a:t>
            </a:r>
            <a:r>
              <a:rPr lang="kk-KZ" sz="1900" dirty="0">
                <a:solidFill>
                  <a:schemeClr val="tx2"/>
                </a:solidFill>
                <a:latin typeface="Times New Roman" pitchFamily="18" charset="0"/>
                <a:cs typeface="Times New Roman" pitchFamily="18" charset="0"/>
              </a:rPr>
              <a:t>GPU (Graphics Processing Unit), </a:t>
            </a:r>
            <a:r>
              <a:rPr lang="kk-KZ" sz="1900" dirty="0" smtClean="0">
                <a:solidFill>
                  <a:schemeClr val="tx2"/>
                </a:solidFill>
                <a:latin typeface="Times New Roman" pitchFamily="18" charset="0"/>
                <a:cs typeface="Times New Roman" pitchFamily="18" charset="0"/>
              </a:rPr>
              <a:t>CUDA </a:t>
            </a:r>
            <a:r>
              <a:rPr lang="kk-KZ" sz="1900" dirty="0">
                <a:solidFill>
                  <a:schemeClr val="tx2"/>
                </a:solidFill>
                <a:latin typeface="Times New Roman" pitchFamily="18" charset="0"/>
                <a:cs typeface="Times New Roman" pitchFamily="18" charset="0"/>
              </a:rPr>
              <a:t>және MATLAB – ты қолдану, NVIDIA, nVidia </a:t>
            </a:r>
            <a:r>
              <a:rPr lang="kk-KZ" sz="1900" dirty="0" smtClean="0">
                <a:solidFill>
                  <a:schemeClr val="tx2"/>
                </a:solidFill>
                <a:latin typeface="Times New Roman" pitchFamily="18" charset="0"/>
                <a:cs typeface="Times New Roman" pitchFamily="18" charset="0"/>
              </a:rPr>
              <a:t>GeForce</a:t>
            </a:r>
            <a:r>
              <a:rPr lang="kk-KZ" sz="1900" dirty="0">
                <a:solidFill>
                  <a:schemeClr val="tx2"/>
                </a:solidFill>
                <a:latin typeface="Times New Roman" pitchFamily="18" charset="0"/>
                <a:cs typeface="Times New Roman" pitchFamily="18" charset="0"/>
              </a:rPr>
              <a:t>, Мандельброт жиынтығы, Жюлио жиынтығы.</a:t>
            </a:r>
            <a:endParaRPr lang="ru-RU" sz="1900" dirty="0">
              <a:solidFill>
                <a:schemeClr val="tx2"/>
              </a:solidFill>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pPr algn="ctr"/>
            <a:r>
              <a:rPr lang="en-US" sz="2500" b="1" cap="all" dirty="0" err="1">
                <a:latin typeface="Times New Roman" pitchFamily="18" charset="0"/>
                <a:cs typeface="Times New Roman" pitchFamily="18" charset="0"/>
              </a:rPr>
              <a:t>Gpu</a:t>
            </a:r>
            <a:r>
              <a:rPr lang="en-US" sz="2500" b="1" cap="all" dirty="0">
                <a:latin typeface="Times New Roman" pitchFamily="18" charset="0"/>
                <a:cs typeface="Times New Roman" pitchFamily="18" charset="0"/>
              </a:rPr>
              <a:t> (graphics processing unit) </a:t>
            </a:r>
            <a:r>
              <a:rPr lang="ru-RU" sz="2500" b="1" cap="all" dirty="0" err="1">
                <a:latin typeface="Times New Roman" pitchFamily="18" charset="0"/>
                <a:cs typeface="Times New Roman" pitchFamily="18" charset="0"/>
              </a:rPr>
              <a:t>қуатты</a:t>
            </a:r>
            <a:r>
              <a:rPr lang="ru-RU" sz="2500" b="1" cap="all" dirty="0">
                <a:latin typeface="Times New Roman" pitchFamily="18" charset="0"/>
                <a:cs typeface="Times New Roman" pitchFamily="18" charset="0"/>
              </a:rPr>
              <a:t> </a:t>
            </a:r>
            <a:r>
              <a:rPr lang="ru-RU" sz="2500" b="1" cap="all" dirty="0" err="1">
                <a:latin typeface="Times New Roman" pitchFamily="18" charset="0"/>
                <a:cs typeface="Times New Roman" pitchFamily="18" charset="0"/>
              </a:rPr>
              <a:t>есептеу</a:t>
            </a:r>
            <a:r>
              <a:rPr lang="ru-RU" sz="2500" b="1" cap="all" dirty="0">
                <a:latin typeface="Times New Roman" pitchFamily="18" charset="0"/>
                <a:cs typeface="Times New Roman" pitchFamily="18" charset="0"/>
              </a:rPr>
              <a:t> </a:t>
            </a:r>
            <a:r>
              <a:rPr lang="ru-RU" sz="2500" b="1" cap="all" dirty="0" err="1">
                <a:latin typeface="Times New Roman" pitchFamily="18" charset="0"/>
                <a:cs typeface="Times New Roman" pitchFamily="18" charset="0"/>
              </a:rPr>
              <a:t>құралы</a:t>
            </a:r>
            <a:r>
              <a:rPr lang="ru-RU" sz="2500" b="1" cap="all" dirty="0">
                <a:latin typeface="Times New Roman" pitchFamily="18" charset="0"/>
                <a:cs typeface="Times New Roman" pitchFamily="18" charset="0"/>
              </a:rPr>
              <a:t>  </a:t>
            </a:r>
            <a:r>
              <a:rPr lang="ru-RU" sz="2500" b="1" cap="all" dirty="0" err="1">
                <a:latin typeface="Times New Roman" pitchFamily="18" charset="0"/>
                <a:cs typeface="Times New Roman" pitchFamily="18" charset="0"/>
              </a:rPr>
              <a:t>ретінде</a:t>
            </a:r>
            <a:endParaRPr lang="ru-RU" sz="2500" b="1" cap="all"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081392" cy="2088232"/>
          </a:xfrm>
        </p:spPr>
        <p:txBody>
          <a:bodyPr>
            <a:normAutofit lnSpcReduction="10000"/>
          </a:bodyPr>
          <a:lstStyle/>
          <a:p>
            <a:pPr>
              <a:buNone/>
            </a:pPr>
            <a:r>
              <a:rPr lang="kk-KZ" sz="1800" dirty="0" smtClean="0">
                <a:latin typeface="Times New Roman" pitchFamily="18" charset="0"/>
                <a:cs typeface="Times New Roman" pitchFamily="18" charset="0"/>
              </a:rPr>
              <a:t>	Фрактал (лат. </a:t>
            </a:r>
            <a:r>
              <a:rPr lang="la-Latn" sz="1800" i="1" dirty="0" smtClean="0">
                <a:latin typeface="Times New Roman" pitchFamily="18" charset="0"/>
                <a:cs typeface="Times New Roman" pitchFamily="18" charset="0"/>
              </a:rPr>
              <a:t>Fractus</a:t>
            </a:r>
            <a:r>
              <a:rPr lang="kk-KZ" sz="1800" dirty="0" smtClean="0">
                <a:latin typeface="Times New Roman" pitchFamily="18" charset="0"/>
                <a:cs typeface="Times New Roman" pitchFamily="18" charset="0"/>
              </a:rPr>
              <a:t>– жарылған, ұнтақталған, сынған) дегеніміз – өзіндік қасиеті бар, яғни бірнеше бөліктен құралған және әр бөлігі толық бір фигурага сай келетін геометриялық фигура.</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a:t>
            </a:r>
          </a:p>
          <a:p>
            <a:pPr>
              <a:buNone/>
            </a:pPr>
            <a:r>
              <a:rPr lang="kk-KZ" sz="1800" dirty="0" smtClean="0">
                <a:latin typeface="Times New Roman" pitchFamily="18" charset="0"/>
                <a:cs typeface="Times New Roman" pitchFamily="18" charset="0"/>
              </a:rPr>
              <a:t>	Жоғарыда атап көрсетілген реттілік әр с нүктесіне кешенді жазықтықта қатысты болуы мүмкін. Ол былай жүзеге асырылады:</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pic>
        <p:nvPicPr>
          <p:cNvPr id="22529" name="Picture 1"/>
          <p:cNvPicPr>
            <a:picLocks noChangeAspect="1" noChangeArrowheads="1"/>
          </p:cNvPicPr>
          <p:nvPr/>
        </p:nvPicPr>
        <p:blipFill>
          <a:blip r:embed="rId2" cstate="print"/>
          <a:srcRect l="31265" t="57703" r="34975" b="16703"/>
          <a:stretch>
            <a:fillRect/>
          </a:stretch>
        </p:blipFill>
        <p:spPr bwMode="auto">
          <a:xfrm>
            <a:off x="1331639" y="2348879"/>
            <a:ext cx="5904657" cy="2516739"/>
          </a:xfrm>
          <a:prstGeom prst="rect">
            <a:avLst/>
          </a:prstGeom>
          <a:noFill/>
          <a:ln w="9525">
            <a:noFill/>
            <a:miter lim="800000"/>
            <a:headEnd/>
            <a:tailEnd/>
          </a:ln>
        </p:spPr>
      </p:pic>
      <p:sp>
        <p:nvSpPr>
          <p:cNvPr id="15" name="TextBox 14"/>
          <p:cNvSpPr txBox="1"/>
          <p:nvPr/>
        </p:nvSpPr>
        <p:spPr>
          <a:xfrm>
            <a:off x="683568" y="5085184"/>
            <a:ext cx="8136904" cy="1754326"/>
          </a:xfrm>
          <a:prstGeom prst="rect">
            <a:avLst/>
          </a:prstGeom>
          <a:noFill/>
        </p:spPr>
        <p:txBody>
          <a:bodyPr wrap="square" rtlCol="0">
            <a:spAutoFit/>
          </a:bodyPr>
          <a:lstStyle/>
          <a:p>
            <a:r>
              <a:rPr lang="kk-KZ" dirty="0">
                <a:latin typeface="Times New Roman" pitchFamily="18" charset="0"/>
                <a:cs typeface="Times New Roman" pitchFamily="18" charset="0"/>
              </a:rPr>
              <a:t>және тағы басқа.</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Егер де осы аталғандарды итеративті реттік кешенді жазықтық координаталарының анықтамалар түрінде қайта </a:t>
            </a:r>
            <a:r>
              <a:rPr lang="kk-KZ" dirty="0" smtClean="0">
                <a:latin typeface="Times New Roman" pitchFamily="18" charset="0"/>
                <a:cs typeface="Times New Roman" pitchFamily="18" charset="0"/>
              </a:rPr>
              <a:t>құрасақ      пен    ,  яғни         –</a:t>
            </a:r>
          </a:p>
          <a:p>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             - ға </a:t>
            </a:r>
            <a:r>
              <a:rPr lang="kk-KZ" dirty="0">
                <a:latin typeface="Times New Roman" pitchFamily="18" charset="0"/>
                <a:cs typeface="Times New Roman" pitchFamily="18" charset="0"/>
              </a:rPr>
              <a:t>ауыстырып, ал с-ны </a:t>
            </a:r>
            <a:r>
              <a:rPr lang="kk-KZ" dirty="0" smtClean="0">
                <a:latin typeface="Times New Roman" pitchFamily="18" charset="0"/>
                <a:cs typeface="Times New Roman" pitchFamily="18" charset="0"/>
              </a:rPr>
              <a:t>                  -</a:t>
            </a:r>
            <a:r>
              <a:rPr lang="kk-KZ" dirty="0">
                <a:latin typeface="Times New Roman" pitchFamily="18" charset="0"/>
                <a:cs typeface="Times New Roman" pitchFamily="18" charset="0"/>
              </a:rPr>
              <a:t>ға алмастырсақ біз келесідей теңдікті аламыз:</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25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2540" name="Рисунок 408" descr="x\!"/>
          <p:cNvPicPr>
            <a:picLocks noChangeAspect="1" noChangeArrowheads="1"/>
          </p:cNvPicPr>
          <p:nvPr/>
        </p:nvPicPr>
        <p:blipFill>
          <a:blip r:embed="rId3" cstate="print"/>
          <a:srcRect/>
          <a:stretch>
            <a:fillRect/>
          </a:stretch>
        </p:blipFill>
        <p:spPr bwMode="auto">
          <a:xfrm>
            <a:off x="6372200" y="5792172"/>
            <a:ext cx="192020" cy="157107"/>
          </a:xfrm>
          <a:prstGeom prst="rect">
            <a:avLst/>
          </a:prstGeom>
          <a:noFill/>
        </p:spPr>
      </p:pic>
      <p:sp>
        <p:nvSpPr>
          <p:cNvPr id="22542" name="Rectangle 14"/>
          <p:cNvSpPr>
            <a:spLocks noChangeArrowheads="1"/>
          </p:cNvSpPr>
          <p:nvPr/>
        </p:nvSpPr>
        <p:spPr bwMode="auto">
          <a:xfrm>
            <a:off x="0" y="8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5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2543" name="Рисунок 407" descr="y\!"/>
          <p:cNvPicPr>
            <a:picLocks noChangeAspect="1" noChangeArrowheads="1"/>
          </p:cNvPicPr>
          <p:nvPr/>
        </p:nvPicPr>
        <p:blipFill>
          <a:blip r:embed="rId4" cstate="print"/>
          <a:srcRect/>
          <a:stretch>
            <a:fillRect/>
          </a:stretch>
        </p:blipFill>
        <p:spPr bwMode="auto">
          <a:xfrm>
            <a:off x="7014270" y="5805264"/>
            <a:ext cx="185513" cy="202377"/>
          </a:xfrm>
          <a:prstGeom prst="rect">
            <a:avLst/>
          </a:prstGeom>
          <a:noFill/>
        </p:spPr>
      </p:pic>
      <p:pic>
        <p:nvPicPr>
          <p:cNvPr id="22546" name="Рисунок 406" descr="z_n\!"/>
          <p:cNvPicPr>
            <a:picLocks noChangeAspect="1" noChangeArrowheads="1"/>
          </p:cNvPicPr>
          <p:nvPr/>
        </p:nvPicPr>
        <p:blipFill>
          <a:blip r:embed="rId5" cstate="print"/>
          <a:srcRect/>
          <a:stretch>
            <a:fillRect/>
          </a:stretch>
        </p:blipFill>
        <p:spPr bwMode="auto">
          <a:xfrm>
            <a:off x="7842364" y="5733256"/>
            <a:ext cx="294988" cy="186308"/>
          </a:xfrm>
          <a:prstGeom prst="rect">
            <a:avLst/>
          </a:prstGeom>
          <a:noFill/>
          <a:ln w="9525">
            <a:noFill/>
            <a:miter lim="800000"/>
            <a:headEnd/>
            <a:tailEnd/>
          </a:ln>
        </p:spPr>
      </p:pic>
      <p:pic>
        <p:nvPicPr>
          <p:cNvPr id="22547" name="Рисунок 405" descr="x_n + i \cdot y_n"/>
          <p:cNvPicPr>
            <a:picLocks noChangeAspect="1" noChangeArrowheads="1"/>
          </p:cNvPicPr>
          <p:nvPr/>
        </p:nvPicPr>
        <p:blipFill>
          <a:blip r:embed="rId6" cstate="print"/>
          <a:srcRect/>
          <a:stretch>
            <a:fillRect/>
          </a:stretch>
        </p:blipFill>
        <p:spPr bwMode="auto">
          <a:xfrm>
            <a:off x="603548" y="5988714"/>
            <a:ext cx="944116" cy="213550"/>
          </a:xfrm>
          <a:prstGeom prst="rect">
            <a:avLst/>
          </a:prstGeom>
          <a:noFill/>
          <a:ln w="9525">
            <a:noFill/>
            <a:miter lim="800000"/>
            <a:headEnd/>
            <a:tailEnd/>
          </a:ln>
        </p:spPr>
      </p:pic>
      <p:pic>
        <p:nvPicPr>
          <p:cNvPr id="22548" name="Рисунок 404" descr="p + i \cdot q\!"/>
          <p:cNvPicPr>
            <a:picLocks noChangeAspect="1" noChangeArrowheads="1"/>
          </p:cNvPicPr>
          <p:nvPr/>
        </p:nvPicPr>
        <p:blipFill>
          <a:blip r:embed="rId7" cstate="print"/>
          <a:srcRect/>
          <a:stretch>
            <a:fillRect/>
          </a:stretch>
        </p:blipFill>
        <p:spPr bwMode="auto">
          <a:xfrm>
            <a:off x="3995936" y="5949280"/>
            <a:ext cx="864096" cy="256529"/>
          </a:xfrm>
          <a:prstGeom prst="rect">
            <a:avLst/>
          </a:prstGeom>
          <a:noFill/>
          <a:ln w="9525">
            <a:noFill/>
            <a:miter lim="800000"/>
            <a:headEnd/>
            <a:tailEnd/>
          </a:ln>
        </p:spPr>
      </p:pic>
      <p:pic>
        <p:nvPicPr>
          <p:cNvPr id="22549" name="Рисунок 403" descr="x_{n+1} = {x_n}^2 - {y_n}^2 + p \,"/>
          <p:cNvPicPr>
            <a:picLocks noChangeAspect="1" noChangeArrowheads="1"/>
          </p:cNvPicPr>
          <p:nvPr/>
        </p:nvPicPr>
        <p:blipFill>
          <a:blip r:embed="rId8" cstate="print"/>
          <a:srcRect/>
          <a:stretch>
            <a:fillRect/>
          </a:stretch>
        </p:blipFill>
        <p:spPr bwMode="auto">
          <a:xfrm>
            <a:off x="1835696" y="6309320"/>
            <a:ext cx="2166502" cy="288032"/>
          </a:xfrm>
          <a:prstGeom prst="rect">
            <a:avLst/>
          </a:prstGeom>
          <a:noFill/>
          <a:ln w="9525">
            <a:noFill/>
            <a:miter lim="800000"/>
            <a:headEnd/>
            <a:tailEnd/>
          </a:ln>
        </p:spPr>
      </p:pic>
      <p:pic>
        <p:nvPicPr>
          <p:cNvPr id="22550" name="Рисунок 402" descr="y_{n+1} = 2{x_n} {y_n} + q \,"/>
          <p:cNvPicPr>
            <a:picLocks noChangeAspect="1" noChangeArrowheads="1"/>
          </p:cNvPicPr>
          <p:nvPr/>
        </p:nvPicPr>
        <p:blipFill>
          <a:blip r:embed="rId9" cstate="print"/>
          <a:srcRect/>
          <a:stretch>
            <a:fillRect/>
          </a:stretch>
        </p:blipFill>
        <p:spPr bwMode="auto">
          <a:xfrm>
            <a:off x="4427983" y="6361463"/>
            <a:ext cx="1800201" cy="2358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820472" cy="2304256"/>
          </a:xfrm>
        </p:spPr>
        <p:txBody>
          <a:bodyPr>
            <a:noAutofit/>
          </a:bodyPr>
          <a:lstStyle/>
          <a:p>
            <a:pPr>
              <a:buNone/>
            </a:pPr>
            <a:r>
              <a:rPr lang="kk-KZ" sz="1800" dirty="0" smtClean="0">
                <a:latin typeface="Times New Roman" pitchFamily="18" charset="0"/>
                <a:cs typeface="Times New Roman" pitchFamily="18" charset="0"/>
              </a:rPr>
              <a:t>	Мандельброт жиынтығының ішінен қарапайым фигуралардың шексіз түрін атап табуға болады, соның ішіндегі ең үлкені және дәл ортасында орналасқаны – кардиоида. Сонымен қатар кардиоидаға тиіп тұрған овал фигуралар да бар, олар уақыт өте келе көлге теңеле бастайды. </a:t>
            </a:r>
          </a:p>
          <a:p>
            <a:pPr>
              <a:buNone/>
            </a:pPr>
            <a:endParaRPr lang="kk-KZ"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Осы әрбір овалдардың кіші овал жиынтықтары да бар, олар да уақыт өте нөлге теңеледі. Бұл үдеу фрактал жасап шексіз жалғаса береді. Оның ішіндегі ең үлкен фигура −1,78  ден −1,75  облысында орналасқан.</a:t>
            </a:r>
          </a:p>
          <a:p>
            <a:pPr>
              <a:buNone/>
            </a:pPr>
            <a:r>
              <a:rPr lang="kk-KZ" sz="1800" i="1" dirty="0" smtClean="0">
                <a:latin typeface="Times New Roman" pitchFamily="18" charset="0"/>
                <a:cs typeface="Times New Roman" pitchFamily="18" charset="0"/>
              </a:rPr>
              <a:t>	Мандельброт жиынтығының тарихы</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Алғаш Мандельброт жиынтығына 1905 жылы рекурсивті үдеріспен айналысатын француз математигі Пьер Фату анықтама берген.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Кешенді жазықтықта  нүктесінен бастап, ретпен осыларға формуланы қолданған. </a:t>
            </a:r>
          </a:p>
          <a:p>
            <a:pPr>
              <a:buNone/>
            </a:pPr>
            <a:r>
              <a:rPr lang="kk-KZ" sz="1800" dirty="0" smtClean="0">
                <a:latin typeface="Times New Roman" pitchFamily="18" charset="0"/>
                <a:cs typeface="Times New Roman" pitchFamily="18" charset="0"/>
              </a:rPr>
              <a:t>      </a:t>
            </a:r>
          </a:p>
          <a:p>
            <a:pPr>
              <a:buNone/>
            </a:pPr>
            <a:r>
              <a:rPr lang="kk-KZ" sz="1800" dirty="0" smtClean="0">
                <a:latin typeface="Times New Roman" pitchFamily="18" charset="0"/>
                <a:cs typeface="Times New Roman" pitchFamily="18" charset="0"/>
              </a:rPr>
              <a:t>	Нүктелердің мұндай реті                            құрудағы         орбитасы деп аталады. </a:t>
            </a:r>
          </a:p>
          <a:p>
            <a:pPr>
              <a:buNone/>
            </a:pPr>
            <a:r>
              <a:rPr lang="kk-KZ" sz="1800" dirty="0" smtClean="0">
                <a:latin typeface="Times New Roman" pitchFamily="18" charset="0"/>
                <a:cs typeface="Times New Roman" pitchFamily="18" charset="0"/>
              </a:rPr>
              <a:t>  	 Фату егер де 2 ден көп қашықтықта жатқан нүктелер әрдайым шексіздікке кететінін дәлелдеді.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Фату біз көріп жатқан Мандельброт жиынтығын ешқашан көзбен көремеген, себебі қолмен мұндай көлемдегі есептерді шығару мүмкін емес еді. Профессор Бенуа Мандельброт алғаш рет компьютердің көмегімен осы жиынтықтардың суретін жасаған болатын.</a:t>
            </a: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pic>
        <p:nvPicPr>
          <p:cNvPr id="24578" name="Рисунок 401" descr="z \to z^2 + c\,"/>
          <p:cNvPicPr>
            <a:picLocks noChangeAspect="1" noChangeArrowheads="1"/>
          </p:cNvPicPr>
          <p:nvPr/>
        </p:nvPicPr>
        <p:blipFill>
          <a:blip r:embed="rId2" cstate="print"/>
          <a:srcRect/>
          <a:stretch>
            <a:fillRect/>
          </a:stretch>
        </p:blipFill>
        <p:spPr bwMode="auto">
          <a:xfrm>
            <a:off x="2411760" y="3501008"/>
            <a:ext cx="1584176" cy="360040"/>
          </a:xfrm>
          <a:prstGeom prst="rect">
            <a:avLst/>
          </a:prstGeom>
          <a:noFill/>
          <a:ln w="9525">
            <a:noFill/>
            <a:miter lim="800000"/>
            <a:headEnd/>
            <a:tailEnd/>
          </a:ln>
        </p:spPr>
      </p:pic>
      <p:pic>
        <p:nvPicPr>
          <p:cNvPr id="24579" name="Рисунок 399" descr="z \to z^2 + c\,"/>
          <p:cNvPicPr>
            <a:picLocks noChangeAspect="1" noChangeArrowheads="1"/>
          </p:cNvPicPr>
          <p:nvPr/>
        </p:nvPicPr>
        <p:blipFill>
          <a:blip r:embed="rId2" cstate="print"/>
          <a:srcRect/>
          <a:stretch>
            <a:fillRect/>
          </a:stretch>
        </p:blipFill>
        <p:spPr bwMode="auto">
          <a:xfrm>
            <a:off x="2915816" y="4581128"/>
            <a:ext cx="1267341" cy="288032"/>
          </a:xfrm>
          <a:prstGeom prst="rect">
            <a:avLst/>
          </a:prstGeom>
          <a:noFill/>
          <a:ln w="9525">
            <a:noFill/>
            <a:miter lim="800000"/>
            <a:headEnd/>
            <a:tailEnd/>
          </a:ln>
        </p:spPr>
      </p:pic>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0" name="Рисунок 398" descr="z_0\!"/>
          <p:cNvPicPr>
            <a:picLocks noChangeAspect="1" noChangeArrowheads="1"/>
          </p:cNvPicPr>
          <p:nvPr/>
        </p:nvPicPr>
        <p:blipFill>
          <a:blip r:embed="rId3" cstate="print"/>
          <a:srcRect/>
          <a:stretch>
            <a:fillRect/>
          </a:stretch>
        </p:blipFill>
        <p:spPr bwMode="auto">
          <a:xfrm>
            <a:off x="5436096" y="4682852"/>
            <a:ext cx="248411" cy="186308"/>
          </a:xfrm>
          <a:prstGeom prst="rect">
            <a:avLst/>
          </a:prstGeom>
          <a:noFill/>
        </p:spPr>
      </p:pic>
      <p:sp>
        <p:nvSpPr>
          <p:cNvPr id="24582" name="Rectangle 6"/>
          <p:cNvSpPr>
            <a:spLocks noChangeArrowheads="1"/>
          </p:cNvSpPr>
          <p:nvPr/>
        </p:nvSpPr>
        <p:spPr bwMode="auto">
          <a:xfrm>
            <a:off x="0" y="114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766048" cy="1468760"/>
          </a:xfrm>
        </p:spPr>
        <p:txBody>
          <a:bodyPr>
            <a:normAutofit/>
          </a:bodyPr>
          <a:lstStyle/>
          <a:p>
            <a:pPr marL="0" indent="0" algn="just">
              <a:spcBef>
                <a:spcPts val="0"/>
              </a:spcBef>
              <a:buNone/>
            </a:pPr>
            <a:r>
              <a:rPr lang="kk-KZ" sz="1600" dirty="0" smtClean="0">
                <a:latin typeface="Times New Roman" pitchFamily="18" charset="0"/>
                <a:cs typeface="Times New Roman" pitchFamily="18" charset="0"/>
              </a:rPr>
              <a:t>	1975 жылы Мандельброт өзінің «Фрактальді объектілер: форма, кездейсоқтық және өлшем бірлігі» атты еңбегінде фракталды сипаттап берген болатын. Ол болжап айтуға келмейтін және таң қалдыратын өнерлері бар математикалық ерекшелікті алғашқы болып «фрактал» деп атады. Жиынтық жасау үшін рекурсивті алгоритм қолданылған.</a:t>
            </a:r>
            <a:endParaRPr lang="ru-RU" sz="1600" dirty="0" smtClean="0">
              <a:latin typeface="Times New Roman" pitchFamily="18" charset="0"/>
              <a:cs typeface="Times New Roman" pitchFamily="18" charset="0"/>
            </a:endParaRPr>
          </a:p>
          <a:p>
            <a:pPr marL="0" indent="0" algn="just">
              <a:spcBef>
                <a:spcPts val="0"/>
              </a:spcBef>
            </a:pPr>
            <a:endParaRPr lang="ru-RU" sz="1600" dirty="0">
              <a:latin typeface="Times New Roman" pitchFamily="18" charset="0"/>
              <a:cs typeface="Times New Roman" pitchFamily="18" charset="0"/>
            </a:endParaRPr>
          </a:p>
        </p:txBody>
      </p:sp>
      <p:pic>
        <p:nvPicPr>
          <p:cNvPr id="25602" name="Рисунок 397" descr="Fracta1"/>
          <p:cNvPicPr>
            <a:picLocks noChangeAspect="1" noChangeArrowheads="1"/>
          </p:cNvPicPr>
          <p:nvPr/>
        </p:nvPicPr>
        <p:blipFill>
          <a:blip r:embed="rId2" cstate="print"/>
          <a:srcRect/>
          <a:stretch>
            <a:fillRect/>
          </a:stretch>
        </p:blipFill>
        <p:spPr bwMode="auto">
          <a:xfrm>
            <a:off x="2411760" y="1700806"/>
            <a:ext cx="3816424" cy="2810421"/>
          </a:xfrm>
          <a:prstGeom prst="rect">
            <a:avLst/>
          </a:prstGeom>
          <a:noFill/>
          <a:ln w="9525">
            <a:noFill/>
            <a:miter lim="800000"/>
            <a:headEnd/>
            <a:tailEnd/>
          </a:ln>
        </p:spPr>
      </p:pic>
      <p:sp>
        <p:nvSpPr>
          <p:cNvPr id="25603" name="Rectangle 3"/>
          <p:cNvSpPr>
            <a:spLocks noChangeArrowheads="1"/>
          </p:cNvSpPr>
          <p:nvPr/>
        </p:nvSpPr>
        <p:spPr bwMode="auto">
          <a:xfrm>
            <a:off x="1930796" y="4496435"/>
            <a:ext cx="528240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Сурет – Мандельброт жиынтығының үш өлшемді көрінісі</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604" name="Rectangle 4"/>
          <p:cNvSpPr>
            <a:spLocks noChangeArrowheads="1"/>
          </p:cNvSpPr>
          <p:nvPr/>
        </p:nvSpPr>
        <p:spPr bwMode="auto">
          <a:xfrm>
            <a:off x="0" y="4869160"/>
            <a:ext cx="88924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Мандельброт жиынтығының үш өлшемді көрінісі осы фракталды құрылымды зерттеу мақсатында қолданылады. Берілген суретте зарядталған Мандельброт жиынтығын айнала қоршаған электр потенциалы көрсетілген. Шынайы әлем мен Мандельброт жиынтығының ұқсастығы табиғатта фракталды шамалас құрылымдардың басым екендігін көрсетеді. [http://www.ega-math.narod.ru/Nquant/Fractals.htm].</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Төменде стандартты MATLAB командасын қолданып, CPU сонымен қатар GPU –мен орындалатын Мандельброт кодының іске асырылуы көрсетілген.</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600200"/>
            <a:ext cx="8766048" cy="4495800"/>
          </a:xfrm>
        </p:spPr>
        <p:txBody>
          <a:bodyPr>
            <a:normAutofit fontScale="92500" lnSpcReduction="20000"/>
          </a:bodyPr>
          <a:lstStyle/>
          <a:p>
            <a:pPr>
              <a:buNone/>
            </a:pPr>
            <a:r>
              <a:rPr lang="kk-KZ" dirty="0" smtClean="0">
                <a:latin typeface="Times New Roman" pitchFamily="18" charset="0"/>
                <a:cs typeface="Times New Roman" pitchFamily="18" charset="0"/>
              </a:rPr>
              <a:t>		1918 жылы 25 жастағы француз математигі Гастон Жюлиа (1893-1978) кешенді жазықтықтағы тізбек нүктесінің қимылын зерттеді. Ол нүктелер тізбегінің қимылы әр түрлі болады деген қорытындыға келді. z</a:t>
            </a:r>
            <a:r>
              <a:rPr lang="kk-KZ" baseline="-25000" dirty="0" smtClean="0">
                <a:latin typeface="Times New Roman" pitchFamily="18" charset="0"/>
                <a:cs typeface="Times New Roman" pitchFamily="18" charset="0"/>
              </a:rPr>
              <a:t>n</a:t>
            </a:r>
            <a:r>
              <a:rPr lang="kk-KZ" dirty="0" smtClean="0">
                <a:latin typeface="Times New Roman" pitchFamily="18" charset="0"/>
                <a:cs typeface="Times New Roman" pitchFamily="18" charset="0"/>
              </a:rPr>
              <a:t> тізбек нүктесі шексіздікке ұмтыла алады немесе комплекс жазықтықтағы еліктіргіш деп аталатын қандай да бір шекті нүктеге ұмтылады. Яғни еліктіргіш (аттрактор) дегеніміз итерациялық процестi тартылыстың нүктесi немесе тiзбектiң шегi. Түпкi елiктiргiштермен жазықтықтың барлық нүктелерiнiң жиынтығы Жюлиа жиынтығы деп аталады. Жюлия жиынтығының түрі с параметрінің мәніне байланысты болады. c = 0  болғанда, z</a:t>
            </a:r>
            <a:r>
              <a:rPr lang="kk-KZ" baseline="-25000" dirty="0" smtClean="0">
                <a:latin typeface="Times New Roman" pitchFamily="18" charset="0"/>
                <a:cs typeface="Times New Roman" pitchFamily="18" charset="0"/>
              </a:rPr>
              <a:t>n+1</a:t>
            </a:r>
            <a:r>
              <a:rPr lang="kk-KZ" dirty="0" smtClean="0">
                <a:latin typeface="Times New Roman" pitchFamily="18" charset="0"/>
                <a:cs typeface="Times New Roman" pitchFamily="18" charset="0"/>
              </a:rPr>
              <a:t>=z</a:t>
            </a:r>
            <a:r>
              <a:rPr lang="kk-KZ" baseline="-25000" dirty="0" smtClean="0">
                <a:latin typeface="Times New Roman" pitchFamily="18" charset="0"/>
                <a:cs typeface="Times New Roman" pitchFamily="18" charset="0"/>
              </a:rPr>
              <a:t>n</a:t>
            </a:r>
            <a:r>
              <a:rPr lang="kk-KZ" baseline="30000" dirty="0" smtClean="0">
                <a:latin typeface="Times New Roman" pitchFamily="18" charset="0"/>
                <a:cs typeface="Times New Roman" pitchFamily="18" charset="0"/>
              </a:rPr>
              <a:t>2 </a:t>
            </a:r>
            <a:r>
              <a:rPr lang="kk-KZ" dirty="0" smtClean="0">
                <a:latin typeface="Times New Roman" pitchFamily="18" charset="0"/>
                <a:cs typeface="Times New Roman" pitchFamily="18" charset="0"/>
              </a:rPr>
              <a:t>нүктелер тізбегі: </a:t>
            </a: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kk-KZ" b="1" dirty="0" smtClean="0">
                <a:latin typeface="Times New Roman" pitchFamily="18" charset="0"/>
                <a:cs typeface="Times New Roman" pitchFamily="18" charset="0"/>
              </a:rPr>
              <a:t>Жюлио жиынтығы</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600200"/>
            <a:ext cx="8370512" cy="4495800"/>
          </a:xfrm>
        </p:spPr>
        <p:txBody>
          <a:bodyPr>
            <a:normAutofit/>
          </a:bodyPr>
          <a:lstStyle/>
          <a:p>
            <a:pPr marL="457200" indent="-457200">
              <a:buNone/>
            </a:pPr>
            <a:r>
              <a:rPr lang="kk-KZ" sz="2400" dirty="0" smtClean="0">
                <a:latin typeface="Times New Roman" pitchFamily="18" charset="0"/>
                <a:cs typeface="Times New Roman" pitchFamily="18" charset="0"/>
              </a:rPr>
              <a:t>|z</a:t>
            </a:r>
            <a:r>
              <a:rPr lang="kk-KZ" sz="2400" baseline="-25000" dirty="0" smtClean="0">
                <a:latin typeface="Times New Roman" pitchFamily="18" charset="0"/>
                <a:cs typeface="Times New Roman" pitchFamily="18" charset="0"/>
              </a:rPr>
              <a:t>1</a:t>
            </a:r>
            <a:r>
              <a:rPr lang="kk-KZ"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kk-KZ" sz="2400" baseline="-250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&lt; 1</a:t>
            </a:r>
            <a:r>
              <a:rPr lang="kk-KZ" sz="2400" baseline="-250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болған жағдайда нөлге тең болады, </a:t>
            </a:r>
          </a:p>
          <a:p>
            <a:pPr marL="457200" indent="-457200">
              <a:buNone/>
            </a:pPr>
            <a:r>
              <a:rPr lang="kk-KZ" sz="2400" dirty="0" smtClean="0">
                <a:latin typeface="Times New Roman" pitchFamily="18" charset="0"/>
                <a:cs typeface="Times New Roman" pitchFamily="18" charset="0"/>
              </a:rPr>
              <a:t>ал |z</a:t>
            </a:r>
            <a:r>
              <a:rPr lang="kk-KZ" sz="2400" baseline="-25000" dirty="0" smtClean="0">
                <a:latin typeface="Times New Roman" pitchFamily="18" charset="0"/>
                <a:cs typeface="Times New Roman" pitchFamily="18" charset="0"/>
              </a:rPr>
              <a:t>1</a:t>
            </a:r>
            <a:r>
              <a:rPr lang="kk-KZ"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kk-KZ" sz="2400" baseline="-250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&gt; 1 жағдайда шексіздікке ұмтылады. Сондықтан, c = 0  болса, Жюлия жиынтығы центрі координаталар басында және радиусы 1 – ге тең болатын</a:t>
            </a:r>
            <a:endParaRPr lang="ru-RU" sz="2400" dirty="0" smtClean="0">
              <a:latin typeface="Times New Roman" pitchFamily="18" charset="0"/>
              <a:cs typeface="Times New Roman" pitchFamily="18" charset="0"/>
            </a:endParaRPr>
          </a:p>
          <a:p>
            <a:pPr marL="457200" indent="-457200">
              <a:buNone/>
            </a:pPr>
            <a:r>
              <a:rPr lang="kk-KZ" sz="2400" dirty="0" smtClean="0">
                <a:latin typeface="Times New Roman" pitchFamily="18" charset="0"/>
                <a:cs typeface="Times New Roman" pitchFamily="18" charset="0"/>
              </a:rPr>
              <a:t>шеңбер болады [25].Төмендегі суретте : </a:t>
            </a:r>
            <a:endParaRPr lang="ru-RU" sz="2400" dirty="0" smtClean="0">
              <a:latin typeface="Times New Roman" pitchFamily="18" charset="0"/>
              <a:cs typeface="Times New Roman" pitchFamily="18" charset="0"/>
            </a:endParaRPr>
          </a:p>
          <a:p>
            <a:pPr marL="457200" indent="-457200">
              <a:buNone/>
            </a:pPr>
            <a:r>
              <a:rPr lang="kk-KZ" sz="2400" dirty="0" smtClean="0">
                <a:latin typeface="Times New Roman" pitchFamily="18" charset="0"/>
                <a:cs typeface="Times New Roman" pitchFamily="18" charset="0"/>
              </a:rPr>
              <a:t>а) с = 0,27334+0,00742i болған жағдайдағы Жюлиа жиынтығы көрсетілген;</a:t>
            </a:r>
          </a:p>
          <a:p>
            <a:pPr marL="457200" indent="-457200">
              <a:buNone/>
            </a:pPr>
            <a:r>
              <a:rPr lang="kk-KZ" sz="2400" dirty="0" smtClean="0">
                <a:latin typeface="Times New Roman" pitchFamily="18" charset="0"/>
                <a:cs typeface="Times New Roman" pitchFamily="18" charset="0"/>
              </a:rPr>
              <a:t>б) с = -1,25 болған жағдайдағы  Жюлиа жиынтығы көрсетілген;</a:t>
            </a:r>
            <a:endParaRPr lang="ru-RU" sz="2400" dirty="0" smtClean="0">
              <a:latin typeface="Times New Roman" pitchFamily="18" charset="0"/>
              <a:cs typeface="Times New Roman" pitchFamily="18" charset="0"/>
            </a:endParaRPr>
          </a:p>
          <a:p>
            <a:pPr marL="457200" indent="-457200">
              <a:buNone/>
            </a:pPr>
            <a:r>
              <a:rPr lang="kk-KZ"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457200" indent="-457200">
              <a:buNone/>
            </a:pPr>
            <a:endParaRPr lang="ru-RU" sz="2400"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1628800"/>
            <a:ext cx="1160129" cy="360040"/>
          </a:xfrm>
          <a:prstGeom prst="rect">
            <a:avLst/>
          </a:prstGeom>
          <a:noFill/>
          <a:ln w="9525">
            <a:noFill/>
            <a:miter lim="800000"/>
            <a:headEnd/>
            <a:tailEnd/>
          </a:ln>
        </p:spPr>
      </p:pic>
      <p:pic>
        <p:nvPicPr>
          <p:cNvPr id="266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87624" y="2060848"/>
            <a:ext cx="1160129" cy="3600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293096"/>
            <a:ext cx="8153400" cy="362744"/>
          </a:xfrm>
        </p:spPr>
        <p:txBody>
          <a:bodyPr>
            <a:normAutofit fontScale="77500" lnSpcReduction="20000"/>
          </a:bodyPr>
          <a:lstStyle/>
          <a:p>
            <a:pPr algn="ctr">
              <a:buNone/>
            </a:pPr>
            <a:r>
              <a:rPr lang="kk-KZ" dirty="0" smtClean="0"/>
              <a:t>Сурет - Жюлиа жиынтығы</a:t>
            </a:r>
            <a:endParaRPr lang="ru-RU" dirty="0" smtClean="0"/>
          </a:p>
          <a:p>
            <a:pPr>
              <a:buNone/>
            </a:pPr>
            <a:endParaRPr lang="ru-RU" dirty="0"/>
          </a:p>
        </p:txBody>
      </p:sp>
      <p:pic>
        <p:nvPicPr>
          <p:cNvPr id="27650" name="Рисунок 11" descr="http://www.kvadromir.com/fractal/10.jpg"/>
          <p:cNvPicPr>
            <a:picLocks noChangeAspect="1" noChangeArrowheads="1"/>
          </p:cNvPicPr>
          <p:nvPr/>
        </p:nvPicPr>
        <p:blipFill>
          <a:blip r:embed="rId2" cstate="print"/>
          <a:srcRect/>
          <a:stretch>
            <a:fillRect/>
          </a:stretch>
        </p:blipFill>
        <p:spPr bwMode="auto">
          <a:xfrm>
            <a:off x="1043608" y="1484784"/>
            <a:ext cx="6408712" cy="279798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08912" cy="1944216"/>
          </a:xfrm>
        </p:spPr>
        <p:txBody>
          <a:bodyPr>
            <a:normAutofit/>
          </a:bodyPr>
          <a:lstStyle/>
          <a:p>
            <a:pPr>
              <a:buNone/>
            </a:pPr>
            <a:r>
              <a:rPr lang="kk-KZ" sz="1800" dirty="0" smtClean="0">
                <a:latin typeface="Times New Roman" pitchFamily="18" charset="0"/>
                <a:cs typeface="Times New Roman" pitchFamily="18" charset="0"/>
              </a:rPr>
              <a:t>Төмендегі суретте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а) с = -0,74543+0,11301i болғанда Жюлиа жиынтығы сынық сызыққа айналады;</a:t>
            </a:r>
          </a:p>
          <a:p>
            <a:pPr>
              <a:buNone/>
            </a:pPr>
            <a:r>
              <a:rPr lang="kk-KZ" sz="1800" dirty="0" smtClean="0">
                <a:latin typeface="Times New Roman" pitchFamily="18" charset="0"/>
                <a:cs typeface="Times New Roman" pitchFamily="18" charset="0"/>
              </a:rPr>
              <a:t>б) с = i болғанда Жюлиа жиынтығы әдемі кілемге айналады;</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а)	                                                                         б)</a:t>
            </a:r>
            <a:endParaRPr lang="ru-RU" sz="1800" dirty="0" smtClean="0">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pic>
        <p:nvPicPr>
          <p:cNvPr id="28674" name="Рисунок 13" descr="http://www.kvadromir.com/fractal/12.jpg"/>
          <p:cNvPicPr>
            <a:picLocks noChangeAspect="1" noChangeArrowheads="1"/>
          </p:cNvPicPr>
          <p:nvPr/>
        </p:nvPicPr>
        <p:blipFill>
          <a:blip r:embed="rId2" cstate="print"/>
          <a:srcRect/>
          <a:stretch>
            <a:fillRect/>
          </a:stretch>
        </p:blipFill>
        <p:spPr bwMode="auto">
          <a:xfrm>
            <a:off x="1115616" y="1772816"/>
            <a:ext cx="1543050" cy="1685925"/>
          </a:xfrm>
          <a:prstGeom prst="rect">
            <a:avLst/>
          </a:prstGeom>
          <a:noFill/>
          <a:ln w="9525">
            <a:noFill/>
            <a:miter lim="800000"/>
            <a:headEnd/>
            <a:tailEnd/>
          </a:ln>
        </p:spPr>
      </p:pic>
      <p:pic>
        <p:nvPicPr>
          <p:cNvPr id="28675" name="Рисунок 15" descr="http://www.kvadromir.com/fractal/14.jpg"/>
          <p:cNvPicPr>
            <a:picLocks noChangeAspect="1" noChangeArrowheads="1"/>
          </p:cNvPicPr>
          <p:nvPr/>
        </p:nvPicPr>
        <p:blipFill>
          <a:blip r:embed="rId3" cstate="print"/>
          <a:srcRect/>
          <a:stretch>
            <a:fillRect/>
          </a:stretch>
        </p:blipFill>
        <p:spPr bwMode="auto">
          <a:xfrm>
            <a:off x="5364088" y="1700808"/>
            <a:ext cx="2400300" cy="1743075"/>
          </a:xfrm>
          <a:prstGeom prst="rect">
            <a:avLst/>
          </a:prstGeom>
          <a:noFill/>
          <a:ln w="9525">
            <a:noFill/>
            <a:miter lim="800000"/>
            <a:headEnd/>
            <a:tailEnd/>
          </a:ln>
        </p:spPr>
      </p:pic>
      <p:sp>
        <p:nvSpPr>
          <p:cNvPr id="28676" name="Rectangle 4"/>
          <p:cNvSpPr>
            <a:spLocks noChangeArrowheads="1"/>
          </p:cNvSpPr>
          <p:nvPr/>
        </p:nvSpPr>
        <p:spPr bwMode="auto">
          <a:xfrm>
            <a:off x="2915816" y="3645024"/>
            <a:ext cx="3313408"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Сурет</a:t>
            </a:r>
            <a:r>
              <a:rPr kumimoji="0" lang="kk-KZ"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Жюлиа жиынтығы</a:t>
            </a:r>
            <a:endParaRPr kumimoji="0" lang="kk-KZ"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153400" cy="1108720"/>
          </a:xfrm>
        </p:spPr>
        <p:txBody>
          <a:bodyPr>
            <a:normAutofit/>
          </a:bodyPr>
          <a:lstStyle/>
          <a:p>
            <a:pPr>
              <a:buNone/>
            </a:pPr>
            <a:r>
              <a:rPr lang="kk-KZ" sz="1800" dirty="0" smtClean="0">
                <a:latin typeface="Times New Roman" pitchFamily="18" charset="0"/>
                <a:cs typeface="Times New Roman" pitchFamily="18" charset="0"/>
              </a:rPr>
              <a:t>с – нің кейбір мәндерінде Жюлиа жиынтығы байланысын жоғалтып көптеген </a:t>
            </a:r>
          </a:p>
          <a:p>
            <a:pPr>
              <a:buNone/>
            </a:pPr>
            <a:r>
              <a:rPr lang="kk-KZ" sz="1800" dirty="0" smtClean="0">
                <a:latin typeface="Times New Roman" pitchFamily="18" charset="0"/>
                <a:cs typeface="Times New Roman" pitchFamily="18" charset="0"/>
              </a:rPr>
              <a:t>ұсақ жарықшақтарға айналады. Бұндай Жюлиа жиынтығы Фату шаңы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деп аталады. Жюлиа жиынтығының жалпы көрінісі суретте көрсетілген.</a:t>
            </a:r>
            <a:endParaRPr lang="ru-RU" sz="1800" dirty="0">
              <a:latin typeface="Times New Roman" pitchFamily="18" charset="0"/>
              <a:cs typeface="Times New Roman" pitchFamily="18" charset="0"/>
            </a:endParaRPr>
          </a:p>
        </p:txBody>
      </p:sp>
      <p:pic>
        <p:nvPicPr>
          <p:cNvPr id="30722" name="Рисунок 12" descr="julio"/>
          <p:cNvPicPr>
            <a:picLocks noChangeAspect="1" noChangeArrowheads="1"/>
          </p:cNvPicPr>
          <p:nvPr/>
        </p:nvPicPr>
        <p:blipFill>
          <a:blip r:embed="rId2" cstate="print"/>
          <a:srcRect t="1431"/>
          <a:stretch>
            <a:fillRect/>
          </a:stretch>
        </p:blipFill>
        <p:spPr bwMode="auto">
          <a:xfrm>
            <a:off x="1907704" y="1700808"/>
            <a:ext cx="4968552" cy="3483291"/>
          </a:xfrm>
          <a:prstGeom prst="rect">
            <a:avLst/>
          </a:prstGeom>
          <a:noFill/>
          <a:ln w="9525">
            <a:noFill/>
            <a:miter lim="800000"/>
            <a:headEnd/>
            <a:tailEnd/>
          </a:ln>
        </p:spPr>
      </p:pic>
      <p:sp>
        <p:nvSpPr>
          <p:cNvPr id="30723" name="Rectangle 3"/>
          <p:cNvSpPr>
            <a:spLocks noChangeArrowheads="1"/>
          </p:cNvSpPr>
          <p:nvPr/>
        </p:nvSpPr>
        <p:spPr bwMode="auto">
          <a:xfrm>
            <a:off x="1979712" y="5373216"/>
            <a:ext cx="469506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Сурет - Жюлиа жиынтығының жалпы көрінісі</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458611"/>
          </a:xfrm>
        </p:spPr>
        <p:txBody>
          <a:bodyPr>
            <a:normAutofit fontScale="62500" lnSpcReduction="20000"/>
          </a:bodyPr>
          <a:lstStyle/>
          <a:p>
            <a:pPr marL="109728" indent="0">
              <a:buNone/>
            </a:pPr>
            <a:r>
              <a:rPr lang="kk-KZ" sz="3700" b="1" dirty="0">
                <a:latin typeface="Times New Roman" pitchFamily="18" charset="0"/>
                <a:cs typeface="Times New Roman" pitchFamily="18" charset="0"/>
              </a:rPr>
              <a:t>Әдебиет: </a:t>
            </a:r>
            <a:endParaRPr lang="ru-RU" sz="3700" b="1" dirty="0">
              <a:latin typeface="Times New Roman" pitchFamily="18" charset="0"/>
              <a:cs typeface="Times New Roman" pitchFamily="18" charset="0"/>
            </a:endParaRPr>
          </a:p>
          <a:p>
            <a:r>
              <a:rPr lang="kk-KZ" sz="3700" dirty="0">
                <a:latin typeface="Times New Roman" pitchFamily="18" charset="0"/>
                <a:cs typeface="Times New Roman" pitchFamily="18" charset="0"/>
              </a:rPr>
              <a:t>Оленев Н.Н., Печенкин Р.В., Чернецов А.М. Параллельное программирование в </a:t>
            </a:r>
            <a:r>
              <a:rPr lang="en-US" sz="3700" dirty="0" err="1">
                <a:latin typeface="Times New Roman" pitchFamily="18" charset="0"/>
                <a:cs typeface="Times New Roman" pitchFamily="18" charset="0"/>
              </a:rPr>
              <a:t>MatLab</a:t>
            </a:r>
            <a:r>
              <a:rPr lang="en-US" sz="3700" dirty="0">
                <a:latin typeface="Times New Roman" pitchFamily="18" charset="0"/>
                <a:cs typeface="Times New Roman" pitchFamily="18" charset="0"/>
              </a:rPr>
              <a:t> </a:t>
            </a:r>
            <a:r>
              <a:rPr lang="kk-KZ" sz="3700" dirty="0">
                <a:latin typeface="Times New Roman" pitchFamily="18" charset="0"/>
                <a:cs typeface="Times New Roman" pitchFamily="18" charset="0"/>
              </a:rPr>
              <a:t>и его приложения. –М., 2007. 115с.</a:t>
            </a:r>
            <a:endParaRPr lang="ru-RU" sz="3700" dirty="0">
              <a:latin typeface="Times New Roman" pitchFamily="18" charset="0"/>
              <a:cs typeface="Times New Roman" pitchFamily="18" charset="0"/>
            </a:endParaRPr>
          </a:p>
          <a:p>
            <a:r>
              <a:rPr lang="kk-KZ" sz="3700" dirty="0">
                <a:latin typeface="Times New Roman" pitchFamily="18" charset="0"/>
                <a:cs typeface="Times New Roman" pitchFamily="18" charset="0"/>
              </a:rPr>
              <a:t>Серік М., Бакиев М. Параллель есептеулер. –Астана, 2016. -93б.</a:t>
            </a:r>
            <a:endParaRPr lang="ru-RU" sz="3700" dirty="0">
              <a:latin typeface="Times New Roman" pitchFamily="18" charset="0"/>
              <a:cs typeface="Times New Roman" pitchFamily="18" charset="0"/>
            </a:endParaRPr>
          </a:p>
          <a:p>
            <a:r>
              <a:rPr lang="kk-KZ" sz="3700" dirty="0">
                <a:latin typeface="Times New Roman" pitchFamily="18" charset="0"/>
                <a:cs typeface="Times New Roman" pitchFamily="18" charset="0"/>
              </a:rPr>
              <a:t>http://www.mathworks.com/help/distcomp/examples/calculating-the-mandelbrot-set-on-a-gpu.html</a:t>
            </a:r>
            <a:endParaRPr lang="ru-RU" sz="3700" dirty="0">
              <a:latin typeface="Times New Roman" pitchFamily="18" charset="0"/>
              <a:cs typeface="Times New Roman" pitchFamily="18" charset="0"/>
            </a:endParaRPr>
          </a:p>
          <a:p>
            <a:endParaRPr lang="kk-KZ" sz="3700" dirty="0">
              <a:latin typeface="Times New Roman" pitchFamily="18" charset="0"/>
              <a:cs typeface="Times New Roman" pitchFamily="18" charset="0"/>
            </a:endParaRPr>
          </a:p>
          <a:p>
            <a:endParaRPr lang="ru-RU" sz="3700" dirty="0">
              <a:latin typeface="Times New Roman" pitchFamily="18" charset="0"/>
              <a:cs typeface="Times New Roman" pitchFamily="18" charset="0"/>
            </a:endParaRPr>
          </a:p>
          <a:p>
            <a:pPr marL="109728" indent="0">
              <a:buNone/>
            </a:pPr>
            <a:r>
              <a:rPr lang="kk-KZ" sz="3700" b="1" dirty="0">
                <a:latin typeface="Times New Roman" pitchFamily="18" charset="0"/>
                <a:cs typeface="Times New Roman" pitchFamily="18" charset="0"/>
              </a:rPr>
              <a:t>Бақылау сұрақтары:</a:t>
            </a:r>
            <a:endParaRPr lang="ru-RU" sz="3700" b="1" dirty="0">
              <a:latin typeface="Times New Roman" pitchFamily="18" charset="0"/>
              <a:cs typeface="Times New Roman" pitchFamily="18" charset="0"/>
            </a:endParaRPr>
          </a:p>
          <a:p>
            <a:r>
              <a:rPr lang="ru-RU" sz="3700" dirty="0">
                <a:latin typeface="Times New Roman" pitchFamily="18" charset="0"/>
                <a:cs typeface="Times New Roman" pitchFamily="18" charset="0"/>
              </a:rPr>
              <a:t>GPU</a:t>
            </a:r>
            <a:r>
              <a:rPr lang="kk-KZ" sz="3700" dirty="0">
                <a:latin typeface="Times New Roman" pitchFamily="18" charset="0"/>
                <a:cs typeface="Times New Roman" pitchFamily="18" charset="0"/>
              </a:rPr>
              <a:t> нені білдіреді?</a:t>
            </a:r>
            <a:endParaRPr lang="ru-RU" sz="3700" dirty="0">
              <a:latin typeface="Times New Roman" pitchFamily="18" charset="0"/>
              <a:cs typeface="Times New Roman" pitchFamily="18" charset="0"/>
            </a:endParaRPr>
          </a:p>
          <a:p>
            <a:r>
              <a:rPr lang="kk-KZ" sz="3700" dirty="0">
                <a:latin typeface="Times New Roman" pitchFamily="18" charset="0"/>
                <a:cs typeface="Times New Roman" pitchFamily="18" charset="0"/>
              </a:rPr>
              <a:t>NVIDIACUDA  MATLAB ішінде жайлы айтыңыз.</a:t>
            </a:r>
            <a:endParaRPr lang="ru-RU" sz="3700" dirty="0">
              <a:latin typeface="Times New Roman" pitchFamily="18" charset="0"/>
              <a:cs typeface="Times New Roman" pitchFamily="18" charset="0"/>
            </a:endParaRPr>
          </a:p>
          <a:p>
            <a:r>
              <a:rPr lang="ru-RU" sz="3700" dirty="0">
                <a:latin typeface="Times New Roman" pitchFamily="18" charset="0"/>
                <a:cs typeface="Times New Roman" pitchFamily="18" charset="0"/>
              </a:rPr>
              <a:t>CPU + GPU</a:t>
            </a:r>
            <a:r>
              <a:rPr lang="kk-KZ" sz="3700" dirty="0">
                <a:latin typeface="Times New Roman" pitchFamily="18" charset="0"/>
                <a:cs typeface="Times New Roman" pitchFamily="18" charset="0"/>
              </a:rPr>
              <a:t> дегеніміз не?</a:t>
            </a:r>
            <a:endParaRPr lang="ru-RU" sz="3700" dirty="0">
              <a:latin typeface="Times New Roman" pitchFamily="18" charset="0"/>
              <a:cs typeface="Times New Roman" pitchFamily="18" charset="0"/>
            </a:endParaRPr>
          </a:p>
          <a:p>
            <a:r>
              <a:rPr lang="kk-KZ" sz="3700" dirty="0">
                <a:latin typeface="Times New Roman" pitchFamily="18" charset="0"/>
                <a:cs typeface="Times New Roman" pitchFamily="18" charset="0"/>
              </a:rPr>
              <a:t>Мандельброт, Жюлио жиынтығы туралы айтыңыз.</a:t>
            </a:r>
            <a:endParaRPr lang="ru-RU" sz="3700" dirty="0">
              <a:latin typeface="Times New Roman" pitchFamily="18" charset="0"/>
              <a:cs typeface="Times New Roman" pitchFamily="18" charset="0"/>
            </a:endParaRPr>
          </a:p>
          <a:p>
            <a:r>
              <a:rPr lang="kk-KZ" sz="3700" dirty="0">
                <a:latin typeface="Times New Roman" pitchFamily="18" charset="0"/>
                <a:cs typeface="Times New Roman" pitchFamily="18" charset="0"/>
              </a:rPr>
              <a:t>Фрактал дегеніміз не жіне оның компьютерлік суреттемесі қалай бағаланады?</a:t>
            </a:r>
            <a:endParaRPr lang="ru-RU" sz="3700"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600200"/>
            <a:ext cx="8442520" cy="4637112"/>
          </a:xfrm>
        </p:spPr>
        <p:txBody>
          <a:bodyPr>
            <a:normAutofit fontScale="62500" lnSpcReduction="20000"/>
          </a:bodyPr>
          <a:lstStyle/>
          <a:p>
            <a:pPr>
              <a:buNone/>
            </a:pPr>
            <a:r>
              <a:rPr lang="kk-KZ" dirty="0" smtClean="0">
                <a:latin typeface="Times New Roman" pitchFamily="18" charset="0"/>
                <a:cs typeface="Times New Roman" pitchFamily="18" charset="0"/>
              </a:rPr>
              <a:t>NVIDIA CUDA дегеніміз - GPU (ағыл. Graphics processing unit, GPU)</a:t>
            </a:r>
          </a:p>
          <a:p>
            <a:pPr>
              <a:buNone/>
            </a:pPr>
            <a:r>
              <a:rPr lang="kk-KZ" dirty="0" smtClean="0">
                <a:latin typeface="Times New Roman" pitchFamily="18" charset="0"/>
                <a:cs typeface="Times New Roman" pitchFamily="18" charset="0"/>
              </a:rPr>
              <a:t>көмегімен параллельді есептеу технологиясы.</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Parallel Computing Toolbox есептеуі 1.3 –тен жоғары NVIDIA GPU – ды</a:t>
            </a:r>
          </a:p>
          <a:p>
            <a:pPr>
              <a:buNone/>
            </a:pPr>
            <a:r>
              <a:rPr lang="kk-KZ" dirty="0" smtClean="0">
                <a:latin typeface="Times New Roman" pitchFamily="18" charset="0"/>
                <a:cs typeface="Times New Roman" pitchFamily="18" charset="0"/>
              </a:rPr>
              <a:t>және 10 және 20 сериялық NVIDIATesla – ны қажет етеді.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CUDA – бағдарламалау тілі немесе ортасы емес, ол тағайындаудың жалпы </a:t>
            </a:r>
          </a:p>
          <a:p>
            <a:pPr>
              <a:buNone/>
            </a:pPr>
            <a:r>
              <a:rPr lang="kk-KZ" dirty="0" smtClean="0">
                <a:latin typeface="Times New Roman" pitchFamily="18" charset="0"/>
                <a:cs typeface="Times New Roman" pitchFamily="18" charset="0"/>
              </a:rPr>
              <a:t>есебін шығару үшін графикалық процессорлардың қуатын қолдануға мүмкіндік </a:t>
            </a:r>
          </a:p>
          <a:p>
            <a:pPr>
              <a:buNone/>
            </a:pPr>
            <a:r>
              <a:rPr lang="kk-KZ" dirty="0" smtClean="0">
                <a:latin typeface="Times New Roman" pitchFamily="18" charset="0"/>
                <a:cs typeface="Times New Roman" pitchFamily="18" charset="0"/>
              </a:rPr>
              <a:t>беретін платформа болып табылады.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CUDA болмаған кезде стандартты графикалық API – ді пайдаланатын болған.</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Шамамен 2003 жылы бағдарламалар мен оны әзірлеушілердің кейбір алгоритмдарді</a:t>
            </a:r>
          </a:p>
          <a:p>
            <a:pPr>
              <a:buNone/>
            </a:pPr>
            <a:r>
              <a:rPr lang="kk-KZ" dirty="0" smtClean="0">
                <a:latin typeface="Times New Roman" pitchFamily="18" charset="0"/>
                <a:cs typeface="Times New Roman" pitchFamily="18" charset="0"/>
              </a:rPr>
              <a:t>шешетін және әрбір пиксельде орындалатын бағдарламаны ойлап табу </a:t>
            </a:r>
          </a:p>
          <a:p>
            <a:pPr>
              <a:buNone/>
            </a:pPr>
            <a:r>
              <a:rPr lang="kk-KZ" dirty="0" smtClean="0">
                <a:latin typeface="Times New Roman" pitchFamily="18" charset="0"/>
                <a:cs typeface="Times New Roman" pitchFamily="18" charset="0"/>
              </a:rPr>
              <a:t>мүмкіндіктері болды. Әрбір шың басында немесе бағдарлама ретінде пиксельдің </a:t>
            </a:r>
          </a:p>
          <a:p>
            <a:pPr>
              <a:buNone/>
            </a:pPr>
            <a:r>
              <a:rPr lang="kk-KZ" dirty="0" smtClean="0">
                <a:latin typeface="Times New Roman" pitchFamily="18" charset="0"/>
                <a:cs typeface="Times New Roman" pitchFamily="18" charset="0"/>
              </a:rPr>
              <a:t>орындалуында болатын әрекеттерді сипаттайтын мүмкіндік туды. </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Дегенмен GPU интерфейсі өте-мөте графикалық болып қала берді. Яғни, сонда да </a:t>
            </a:r>
          </a:p>
          <a:p>
            <a:pPr>
              <a:buNone/>
            </a:pPr>
            <a:r>
              <a:rPr lang="kk-KZ" dirty="0" smtClean="0">
                <a:latin typeface="Times New Roman" pitchFamily="18" charset="0"/>
                <a:cs typeface="Times New Roman" pitchFamily="18" charset="0"/>
              </a:rPr>
              <a:t>Direct X немесе Open GL – ды қолдану қажеттігі болды.</a:t>
            </a: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kk-KZ" sz="2800" b="1" dirty="0" smtClean="0">
                <a:latin typeface="Times New Roman" pitchFamily="18" charset="0"/>
                <a:cs typeface="Times New Roman" pitchFamily="18" charset="0"/>
              </a:rPr>
              <a:t>CUDA платформасын MATLAB–та қолдану</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153400" cy="990600"/>
          </a:xfrm>
        </p:spPr>
        <p:txBody>
          <a:bodyPr>
            <a:noAutofit/>
          </a:bodyPr>
          <a:lstStyle/>
          <a:p>
            <a:r>
              <a:rPr lang="kk-KZ" sz="2800" dirty="0" smtClean="0">
                <a:latin typeface="Times New Roman" pitchFamily="18" charset="0"/>
                <a:cs typeface="Times New Roman" pitchFamily="18" charset="0"/>
              </a:rPr>
              <a:t>CUDA – ны өз жүйеңізде қолдану үшін сізге қажет:</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pSp>
        <p:nvGrpSpPr>
          <p:cNvPr id="1026" name="Group 2"/>
          <p:cNvGrpSpPr>
            <a:grpSpLocks/>
          </p:cNvGrpSpPr>
          <p:nvPr/>
        </p:nvGrpSpPr>
        <p:grpSpPr bwMode="auto">
          <a:xfrm>
            <a:off x="1835696" y="1916832"/>
            <a:ext cx="4752528" cy="3384376"/>
            <a:chOff x="1500" y="1545"/>
            <a:chExt cx="8318" cy="3697"/>
          </a:xfrm>
        </p:grpSpPr>
        <p:sp>
          <p:nvSpPr>
            <p:cNvPr id="1027" name="Овал 420"/>
            <p:cNvSpPr>
              <a:spLocks noChangeArrowheads="1"/>
            </p:cNvSpPr>
            <p:nvPr/>
          </p:nvSpPr>
          <p:spPr bwMode="auto">
            <a:xfrm>
              <a:off x="3779" y="1545"/>
              <a:ext cx="3865" cy="139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CUDA – ны өз жүйеңізде қолдану үшін сізге қажет</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28" name="Овал 417"/>
            <p:cNvSpPr>
              <a:spLocks noChangeArrowheads="1"/>
            </p:cNvSpPr>
            <p:nvPr/>
          </p:nvSpPr>
          <p:spPr bwMode="auto">
            <a:xfrm>
              <a:off x="1500" y="3320"/>
              <a:ext cx="3024" cy="661"/>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NVIDIA CUDA</a:t>
              </a:r>
            </a:p>
          </p:txBody>
        </p:sp>
        <p:sp>
          <p:nvSpPr>
            <p:cNvPr id="1029" name="Овал 416"/>
            <p:cNvSpPr>
              <a:spLocks noChangeArrowheads="1"/>
            </p:cNvSpPr>
            <p:nvPr/>
          </p:nvSpPr>
          <p:spPr bwMode="auto">
            <a:xfrm>
              <a:off x="4353" y="3885"/>
              <a:ext cx="5465" cy="1357"/>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Microsoft Windows XP, Vista, 7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немесе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 Windows Server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030" name="Прямая со стрелкой 418"/>
            <p:cNvCxnSpPr>
              <a:cxnSpLocks noChangeShapeType="1"/>
            </p:cNvCxnSpPr>
            <p:nvPr/>
          </p:nvCxnSpPr>
          <p:spPr bwMode="auto">
            <a:xfrm rot="16200000" flipH="1">
              <a:off x="5842" y="3009"/>
              <a:ext cx="950" cy="802"/>
            </a:xfrm>
            <a:prstGeom prst="bentConnector3">
              <a:avLst>
                <a:gd name="adj1" fmla="val 50000"/>
              </a:avLst>
            </a:prstGeom>
            <a:noFill/>
            <a:ln w="9525">
              <a:solidFill>
                <a:srgbClr val="4579B8"/>
              </a:solidFill>
              <a:miter lim="800000"/>
              <a:headEnd/>
              <a:tailEnd type="arrow" w="med" len="med"/>
            </a:ln>
          </p:spPr>
        </p:cxnSp>
        <p:cxnSp>
          <p:nvCxnSpPr>
            <p:cNvPr id="1031" name="Прямая со стрелкой 419"/>
            <p:cNvCxnSpPr>
              <a:cxnSpLocks noChangeShapeType="1"/>
            </p:cNvCxnSpPr>
            <p:nvPr/>
          </p:nvCxnSpPr>
          <p:spPr bwMode="auto">
            <a:xfrm flipH="1">
              <a:off x="3355" y="2935"/>
              <a:ext cx="2561" cy="385"/>
            </a:xfrm>
            <a:prstGeom prst="straightConnector1">
              <a:avLst/>
            </a:prstGeom>
            <a:noFill/>
            <a:ln w="9525">
              <a:solidFill>
                <a:srgbClr val="4579B8"/>
              </a:solidFill>
              <a:round/>
              <a:headEnd/>
              <a:tailEnd type="arrow" w="med" len="med"/>
            </a:ln>
          </p:spPr>
        </p:cxnSp>
      </p:grpSp>
      <p:sp>
        <p:nvSpPr>
          <p:cNvPr id="1032" name="Rectangle 8"/>
          <p:cNvSpPr>
            <a:spLocks noChangeArrowheads="1"/>
          </p:cNvSpPr>
          <p:nvPr/>
        </p:nvSpPr>
        <p:spPr bwMode="auto">
          <a:xfrm>
            <a:off x="1935028" y="5795972"/>
            <a:ext cx="52739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Сурет </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CUDA – ны қолдану үшін қажет жабдықтар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600200"/>
            <a:ext cx="8514528" cy="2116832"/>
          </a:xfrm>
        </p:spPr>
        <p:txBody>
          <a:bodyPr>
            <a:normAutofit/>
          </a:bodyPr>
          <a:lstStyle/>
          <a:p>
            <a:pPr>
              <a:buNone/>
            </a:pPr>
            <a:r>
              <a:rPr lang="kk-KZ" sz="2200" dirty="0" smtClean="0">
                <a:latin typeface="Times New Roman" pitchFamily="18" charset="0"/>
                <a:cs typeface="Times New Roman" pitchFamily="18" charset="0"/>
              </a:rPr>
              <a:t>	GPU графикалық процессоры – дербес компьютердің өзіндік құрылғысы немесе ойын приставкасы.</a:t>
            </a:r>
            <a:endParaRPr lang="ru-RU" sz="2200" dirty="0" smtClean="0">
              <a:latin typeface="Times New Roman" pitchFamily="18" charset="0"/>
              <a:cs typeface="Times New Roman" pitchFamily="18" charset="0"/>
            </a:endParaRPr>
          </a:p>
          <a:p>
            <a:pPr>
              <a:buNone/>
            </a:pPr>
            <a:r>
              <a:rPr lang="kk-KZ" sz="2200" dirty="0" smtClean="0">
                <a:latin typeface="Times New Roman" pitchFamily="18" charset="0"/>
                <a:cs typeface="Times New Roman" pitchFamily="18" charset="0"/>
              </a:rPr>
              <a:t>	Мысалы, 64 ядролық nVidiaGeForce 9600 GT секілді атақты графикалық процессорлар. Соңғы GPU – лерде 1000 ядролық болып келеді. </a:t>
            </a:r>
            <a:endParaRPr lang="ru-RU" sz="2200" dirty="0" smtClean="0">
              <a:latin typeface="Times New Roman" pitchFamily="18" charset="0"/>
              <a:cs typeface="Times New Roman" pitchFamily="18" charset="0"/>
            </a:endParaRPr>
          </a:p>
          <a:p>
            <a:pPr>
              <a:buNone/>
            </a:pPr>
            <a:endParaRPr lang="ru-RU" sz="22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GPU – дағы есептеулер</a:t>
            </a:r>
            <a:endParaRPr lang="ru-RU" dirty="0"/>
          </a:p>
        </p:txBody>
      </p:sp>
      <p:pic>
        <p:nvPicPr>
          <p:cNvPr id="17410" name="Рисунок 413"/>
          <p:cNvPicPr>
            <a:picLocks noChangeAspect="1" noChangeArrowheads="1"/>
          </p:cNvPicPr>
          <p:nvPr/>
        </p:nvPicPr>
        <p:blipFill>
          <a:blip r:embed="rId2" cstate="print"/>
          <a:srcRect/>
          <a:stretch>
            <a:fillRect/>
          </a:stretch>
        </p:blipFill>
        <p:spPr bwMode="auto">
          <a:xfrm>
            <a:off x="2627784" y="3501008"/>
            <a:ext cx="3501952" cy="1800200"/>
          </a:xfrm>
          <a:prstGeom prst="rect">
            <a:avLst/>
          </a:prstGeom>
          <a:noFill/>
          <a:ln w="9525">
            <a:noFill/>
            <a:miter lim="800000"/>
            <a:headEnd/>
            <a:tailEnd/>
          </a:ln>
        </p:spPr>
      </p:pic>
      <p:sp>
        <p:nvSpPr>
          <p:cNvPr id="17411" name="Rectangle 3"/>
          <p:cNvSpPr>
            <a:spLocks noChangeArrowheads="1"/>
          </p:cNvSpPr>
          <p:nvPr/>
        </p:nvSpPr>
        <p:spPr bwMode="auto">
          <a:xfrm>
            <a:off x="3124496" y="5417150"/>
            <a:ext cx="32540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Сурет - nVidiaGeForce 9600 GT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53400" cy="990600"/>
          </a:xfrm>
        </p:spPr>
        <p:txBody>
          <a:bodyPr>
            <a:noAutofit/>
          </a:bodyPr>
          <a:lstStyle/>
          <a:p>
            <a:r>
              <a:rPr lang="kk-KZ" sz="1800" dirty="0" smtClean="0">
                <a:latin typeface="Times New Roman" pitchFamily="18" charset="0"/>
                <a:cs typeface="Times New Roman" pitchFamily="18" charset="0"/>
              </a:rPr>
              <a:t>GPU – да есептеу GPU (графикалық процессор) мен GPU (орталық процессор) қатар жүруінен тұрады. GPU–де есептеу NVIDIA компаниясының ойлап табуы. Қазіргі таңда компьютерлік жүйенің көптеген өндірушілері қолданады.</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Қолдану аймақтарына мысалдар:</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cstate="print"/>
          <a:srcRect l="32925" t="42938" r="25014" b="16703"/>
          <a:stretch>
            <a:fillRect/>
          </a:stretch>
        </p:blipFill>
        <p:spPr bwMode="auto">
          <a:xfrm>
            <a:off x="971600" y="1556792"/>
            <a:ext cx="7207826" cy="3888432"/>
          </a:xfrm>
          <a:prstGeom prst="rect">
            <a:avLst/>
          </a:prstGeom>
          <a:noFill/>
          <a:ln w="9525">
            <a:noFill/>
            <a:miter lim="800000"/>
            <a:headEnd/>
            <a:tailEnd/>
          </a:ln>
        </p:spPr>
      </p:pic>
      <p:sp>
        <p:nvSpPr>
          <p:cNvPr id="18435" name="Rectangle 3"/>
          <p:cNvSpPr>
            <a:spLocks noChangeArrowheads="1"/>
          </p:cNvSpPr>
          <p:nvPr/>
        </p:nvSpPr>
        <p:spPr bwMode="auto">
          <a:xfrm>
            <a:off x="2267744" y="5373216"/>
            <a:ext cx="415575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Сурет –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GPU-</a:t>
            </a: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ді қолдану аймақтары</a:t>
            </a:r>
          </a:p>
        </p:txBody>
      </p:sp>
      <p:sp>
        <p:nvSpPr>
          <p:cNvPr id="18437" name="Rectangle 5"/>
          <p:cNvSpPr>
            <a:spLocks noChangeArrowheads="1"/>
          </p:cNvSpPr>
          <p:nvPr/>
        </p:nvSpPr>
        <p:spPr bwMode="auto">
          <a:xfrm>
            <a:off x="683568" y="6119336"/>
            <a:ext cx="795637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GPU  көп есептеу қуатын талап ететін қосымшалардың бөлігін орындайды, ал қалған бөліктері CPU – да орындалады. Бұл жағдайда қосымша әлдеқайда тезірек жұмыс атқарады.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438"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l="31818" t="42938" r="29722" b="27531"/>
          <a:stretch>
            <a:fillRect/>
          </a:stretch>
        </p:blipFill>
        <p:spPr bwMode="auto">
          <a:xfrm>
            <a:off x="971599" y="1700808"/>
            <a:ext cx="7005667" cy="3024336"/>
          </a:xfrm>
          <a:prstGeom prst="rect">
            <a:avLst/>
          </a:prstGeom>
          <a:noFill/>
          <a:ln w="9525">
            <a:noFill/>
            <a:miter lim="800000"/>
            <a:headEnd/>
            <a:tailEnd/>
          </a:ln>
        </p:spPr>
      </p:pic>
      <p:sp>
        <p:nvSpPr>
          <p:cNvPr id="19458" name="Rectangle 2"/>
          <p:cNvSpPr>
            <a:spLocks noChangeArrowheads="1"/>
          </p:cNvSpPr>
          <p:nvPr/>
        </p:nvSpPr>
        <p:spPr bwMode="auto">
          <a:xfrm>
            <a:off x="2872175" y="5201126"/>
            <a:ext cx="33996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Сурет - </a:t>
            </a:r>
            <a:r>
              <a:rPr kumimoji="0" lang="kk-KZ"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GPU + CPU қисыны</a:t>
            </a:r>
            <a:endParaRPr kumimoji="0" lang="kk-KZ"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424936" cy="2448272"/>
          </a:xfrm>
        </p:spPr>
        <p:txBody>
          <a:bodyPr>
            <a:normAutofit/>
          </a:bodyPr>
          <a:lstStyle/>
          <a:p>
            <a:pPr>
              <a:buNone/>
            </a:pPr>
            <a:r>
              <a:rPr lang="kk-KZ" sz="1600" dirty="0" smtClean="0">
                <a:latin typeface="Times New Roman" pitchFamily="18" charset="0"/>
                <a:cs typeface="Times New Roman" pitchFamily="18" charset="0"/>
              </a:rPr>
              <a:t>GPU + CPU қосылғанда қуатты өнім дайындап шығарады:</a:t>
            </a:r>
            <a:endParaRPr lang="ru-RU" sz="1600" dirty="0" smtClean="0">
              <a:latin typeface="Times New Roman" pitchFamily="18" charset="0"/>
              <a:cs typeface="Times New Roman" pitchFamily="18" charset="0"/>
            </a:endParaRPr>
          </a:p>
          <a:p>
            <a:pPr lvl="0">
              <a:buNone/>
            </a:pPr>
            <a:r>
              <a:rPr lang="kk-KZ" sz="1600" dirty="0" smtClean="0">
                <a:latin typeface="Times New Roman" pitchFamily="18" charset="0"/>
                <a:cs typeface="Times New Roman" pitchFamily="18" charset="0"/>
              </a:rPr>
              <a:t>CPU мағлұматтарды ретпен өңдеу мақсатында жасалған бірнеше ядродан құрылған;</a:t>
            </a:r>
            <a:endParaRPr lang="ru-RU" sz="1600" dirty="0" smtClean="0">
              <a:latin typeface="Times New Roman" pitchFamily="18" charset="0"/>
              <a:cs typeface="Times New Roman" pitchFamily="18" charset="0"/>
            </a:endParaRPr>
          </a:p>
          <a:p>
            <a:pPr lvl="0">
              <a:buNone/>
            </a:pPr>
            <a:r>
              <a:rPr lang="kk-KZ" sz="1600" dirty="0" smtClean="0">
                <a:latin typeface="Times New Roman" pitchFamily="18" charset="0"/>
                <a:cs typeface="Times New Roman" pitchFamily="18" charset="0"/>
              </a:rPr>
              <a:t>GPU мағлұматтарды параллельді өңдеу мақсатында жасалған мыңдаған ядролардан тұрады.</a:t>
            </a:r>
          </a:p>
          <a:p>
            <a:pPr lvl="0">
              <a:buNone/>
            </a:pPr>
            <a:endParaRPr lang="ru-RU" sz="16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Осылайша, CPU – да кодтың ретті бөлігі орындалса, ал GPU – да паралелльде бөлігі орындалады.</a:t>
            </a:r>
            <a:endParaRPr lang="ru-RU" sz="16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Суретте көрсетілгендей GPU-де CPU-ге қарағанда ALU (есептеуіш ядролардың артуы) көп қолданылады.</a:t>
            </a:r>
            <a:endParaRPr lang="ru-RU" sz="16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pic>
        <p:nvPicPr>
          <p:cNvPr id="20482" name="Рисунок 414" descr="http://www.render.ru/images/uploads/Image/Articles/NVIDIA_CUDA/img003.jpg"/>
          <p:cNvPicPr>
            <a:picLocks noChangeAspect="1" noChangeArrowheads="1"/>
          </p:cNvPicPr>
          <p:nvPr/>
        </p:nvPicPr>
        <p:blipFill>
          <a:blip r:embed="rId2" cstate="print">
            <a:lum bright="12000" contrast="12000"/>
          </a:blip>
          <a:srcRect/>
          <a:stretch>
            <a:fillRect/>
          </a:stretch>
        </p:blipFill>
        <p:spPr bwMode="auto">
          <a:xfrm>
            <a:off x="2339752" y="2636912"/>
            <a:ext cx="4176464" cy="3026148"/>
          </a:xfrm>
          <a:prstGeom prst="rect">
            <a:avLst/>
          </a:prstGeom>
          <a:noFill/>
          <a:ln w="9525">
            <a:noFill/>
            <a:miter lim="800000"/>
            <a:headEnd/>
            <a:tailEnd/>
          </a:ln>
        </p:spPr>
      </p:pic>
      <p:sp>
        <p:nvSpPr>
          <p:cNvPr id="20483" name="Rectangle 3"/>
          <p:cNvSpPr>
            <a:spLocks noChangeArrowheads="1"/>
          </p:cNvSpPr>
          <p:nvPr/>
        </p:nvSpPr>
        <p:spPr bwMode="auto">
          <a:xfrm>
            <a:off x="1613048" y="5936595"/>
            <a:ext cx="591790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Сурет - GPU мен CPU-дың  ядролар айырмашылықтарына мысал</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2088232"/>
          </a:xfrm>
        </p:spPr>
        <p:txBody>
          <a:bodyPr>
            <a:noAutofit/>
          </a:bodyPr>
          <a:lstStyle/>
          <a:p>
            <a:r>
              <a:rPr lang="kk-KZ" sz="1600" dirty="0" smtClean="0">
                <a:latin typeface="Times New Roman" pitchFamily="18" charset="0"/>
                <a:cs typeface="Times New Roman" pitchFamily="18" charset="0"/>
              </a:rPr>
              <a:t>NVIDIA-ның GeForce, Quadro және Tesla секілді графикалық процессорлары CUDA- да параллельді бағдарламалау және GPU-да есептеулерді қолдайды. Кез келген платформадағы жұмыс жасаушыларға NVIDIA графикалық процессорларына рұқсаты бар. </a:t>
            </a:r>
          </a:p>
          <a:p>
            <a:endParaRPr lang="kk-KZ" sz="1600" dirty="0" smtClean="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Tesla графикалық процессорлары негізінен техникалық және ғылими мақсаттарды құрастырылған. Бұл графикалық процессорлар Kepler сәулетіне негізделеді (Kepler – жоғары өңделген есептердің өте жылдам әрі энергиялық тиімді архитектурасы).</a:t>
            </a:r>
          </a:p>
          <a:p>
            <a:pPr>
              <a:buNone/>
            </a:pPr>
            <a:r>
              <a:rPr lang="kk-KZ" sz="1600" b="1" dirty="0" smtClean="0"/>
              <a:t>	</a:t>
            </a:r>
            <a:r>
              <a:rPr lang="kk-KZ" sz="1600" b="1" dirty="0" smtClean="0">
                <a:latin typeface="Times New Roman" pitchFamily="18" charset="0"/>
                <a:cs typeface="Times New Roman" pitchFamily="18" charset="0"/>
              </a:rPr>
              <a:t>GPU есептеулерінің тарихы</a:t>
            </a:r>
            <a:endParaRPr lang="ru-RU" sz="1600" b="1"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Графикалық тұрақты қызметтері бар конвейерлердің даму нәтижесі ретінде NVIDIА есеп шығаратын жеткілікті қуаты бар GPU-ды ұсынды. Мұның өнімділігі CPU-дан 100 есе жоғары көрсеткіш көрсетті. GPU-ды бағдарламалау кезінде OpenGL және Cg сияқты графикалық тілдер қолданылып, олар GPU ғылымға деген рұқсатын тарылтты.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Нәтижесінде NVIDIA компаниясы бар күшін GPU – ды С, С++ ижәне Fortran секілді атақты тілдермен түрлендіруге жұмсады.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NVIDIA және MathWorks компаниялары пайдаланушыларға MATLAB-тан GPU есептерін қолдану мүмкіндігін жасады.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NVIDIA GPU ParallelComputingToolbox және MATLAB DistributedComputingServer тұтынушыларна тек MATLAB кодын кішкене өзгерту арқылы нәтижелерді жылдамырақ алуға және NVIDIA CUDA ядроларын тікелей MATLAB-тан алу мүмкіндіктерін жасады[16].</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Келесі мысалды қарастырайық,  GPUhardware-ға бейімделген ParallelComputingToolbox қолдануымен көптеген Мандельброт құрайтын атақты математиканың мәселесі. </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600200"/>
            <a:ext cx="8784976" cy="2692896"/>
          </a:xfrm>
        </p:spPr>
        <p:txBody>
          <a:bodyPr>
            <a:normAutofit/>
          </a:bodyPr>
          <a:lstStyle/>
          <a:p>
            <a:pPr>
              <a:buNone/>
            </a:pPr>
            <a:r>
              <a:rPr lang="kk-KZ" sz="1800" dirty="0" smtClean="0">
                <a:latin typeface="Times New Roman" pitchFamily="18" charset="0"/>
                <a:cs typeface="Times New Roman" pitchFamily="18" charset="0"/>
              </a:rPr>
              <a:t>		Мандельброт жиынтығы -  кешенді жазықтықтағы көптеген с нүктелерінің жиынтығы, олар үшін итеративті бірізділік </a:t>
            </a:r>
            <a:r>
              <a:rPr lang="kk-KZ" sz="1800" i="1" dirty="0" smtClean="0">
                <a:latin typeface="Times New Roman" pitchFamily="18" charset="0"/>
                <a:cs typeface="Times New Roman" pitchFamily="18" charset="0"/>
              </a:rPr>
              <a:t>z</a:t>
            </a:r>
            <a:r>
              <a:rPr lang="kk-KZ" sz="1800" baseline="-25000" dirty="0" smtClean="0">
                <a:latin typeface="Times New Roman" pitchFamily="18" charset="0"/>
                <a:cs typeface="Times New Roman" pitchFamily="18" charset="0"/>
              </a:rPr>
              <a:t>0</a:t>
            </a:r>
            <a:r>
              <a:rPr lang="kk-KZ" sz="1800" dirty="0" smtClean="0">
                <a:latin typeface="Times New Roman" pitchFamily="18" charset="0"/>
                <a:cs typeface="Times New Roman" pitchFamily="18" charset="0"/>
              </a:rPr>
              <a:t>=0, </a:t>
            </a:r>
            <a:r>
              <a:rPr lang="kk-KZ" sz="1800" i="1" dirty="0" smtClean="0">
                <a:latin typeface="Times New Roman" pitchFamily="18" charset="0"/>
                <a:cs typeface="Times New Roman" pitchFamily="18" charset="0"/>
              </a:rPr>
              <a:t>z</a:t>
            </a:r>
            <a:r>
              <a:rPr lang="kk-KZ" sz="1800" i="1" baseline="-25000" dirty="0" smtClean="0">
                <a:latin typeface="Times New Roman" pitchFamily="18" charset="0"/>
                <a:cs typeface="Times New Roman" pitchFamily="18" charset="0"/>
              </a:rPr>
              <a:t>n</a:t>
            </a:r>
            <a:r>
              <a:rPr lang="kk-KZ" sz="1800" dirty="0" smtClean="0">
                <a:latin typeface="Times New Roman" pitchFamily="18" charset="0"/>
                <a:cs typeface="Times New Roman" pitchFamily="18" charset="0"/>
              </a:rPr>
              <a:t>=</a:t>
            </a:r>
            <a:r>
              <a:rPr lang="kk-KZ" sz="1800" i="1" dirty="0" smtClean="0">
                <a:latin typeface="Times New Roman" pitchFamily="18" charset="0"/>
                <a:cs typeface="Times New Roman" pitchFamily="18" charset="0"/>
              </a:rPr>
              <a:t>z</a:t>
            </a:r>
            <a:r>
              <a:rPr lang="kk-KZ" sz="1800" i="1" baseline="-25000" dirty="0" smtClean="0">
                <a:latin typeface="Times New Roman" pitchFamily="18" charset="0"/>
                <a:cs typeface="Times New Roman" pitchFamily="18" charset="0"/>
              </a:rPr>
              <a:t>n</a:t>
            </a:r>
            <a:r>
              <a:rPr lang="kk-KZ" sz="1800" baseline="-25000" dirty="0" smtClean="0">
                <a:latin typeface="Times New Roman" pitchFamily="18" charset="0"/>
                <a:cs typeface="Times New Roman" pitchFamily="18" charset="0"/>
              </a:rPr>
              <a:t>-1</a:t>
            </a:r>
            <a:r>
              <a:rPr lang="kk-KZ" sz="1800" baseline="30000" dirty="0" smtClean="0">
                <a:latin typeface="Times New Roman" pitchFamily="18" charset="0"/>
                <a:cs typeface="Times New Roman" pitchFamily="18" charset="0"/>
              </a:rPr>
              <a:t>2</a:t>
            </a:r>
            <a:r>
              <a:rPr lang="kk-KZ" sz="1800" dirty="0" smtClean="0">
                <a:latin typeface="Times New Roman" pitchFamily="18" charset="0"/>
                <a:cs typeface="Times New Roman" pitchFamily="18" charset="0"/>
              </a:rPr>
              <a:t>+</a:t>
            </a:r>
            <a:r>
              <a:rPr lang="kk-KZ" sz="1800" i="1" dirty="0" smtClean="0">
                <a:latin typeface="Times New Roman" pitchFamily="18" charset="0"/>
                <a:cs typeface="Times New Roman" pitchFamily="18" charset="0"/>
              </a:rPr>
              <a:t>c</a:t>
            </a:r>
            <a:r>
              <a:rPr lang="kk-KZ" sz="1800" dirty="0" smtClean="0">
                <a:latin typeface="Times New Roman" pitchFamily="18" charset="0"/>
                <a:cs typeface="Times New Roman" pitchFamily="18" charset="0"/>
              </a:rPr>
              <a:t> (</a:t>
            </a:r>
            <a:r>
              <a:rPr lang="kk-KZ" sz="1800" i="1" dirty="0" smtClean="0">
                <a:latin typeface="Times New Roman" pitchFamily="18" charset="0"/>
                <a:cs typeface="Times New Roman" pitchFamily="18" charset="0"/>
              </a:rPr>
              <a:t>n</a:t>
            </a:r>
            <a:r>
              <a:rPr lang="kk-KZ" sz="1800" dirty="0" smtClean="0">
                <a:latin typeface="Times New Roman" pitchFamily="18" charset="0"/>
                <a:cs typeface="Times New Roman" pitchFamily="18" charset="0"/>
              </a:rPr>
              <a:t>=1, 2, 3, …) шексіздікке кетпейді. Өзге сөздермен айтқанда, Мандельброт жиынтығы – толық R ны талап ететін және |</a:t>
            </a:r>
            <a:r>
              <a:rPr lang="kk-KZ" sz="1800" i="1" dirty="0" smtClean="0">
                <a:latin typeface="Times New Roman" pitchFamily="18" charset="0"/>
                <a:cs typeface="Times New Roman" pitchFamily="18" charset="0"/>
              </a:rPr>
              <a:t>z</a:t>
            </a:r>
            <a:r>
              <a:rPr lang="kk-KZ" sz="1800" i="1" baseline="-25000" dirty="0" smtClean="0">
                <a:latin typeface="Times New Roman" pitchFamily="18" charset="0"/>
                <a:cs typeface="Times New Roman" pitchFamily="18" charset="0"/>
              </a:rPr>
              <a:t>n</a:t>
            </a:r>
            <a:r>
              <a:rPr lang="kk-KZ" sz="1800" dirty="0" smtClean="0">
                <a:latin typeface="Times New Roman" pitchFamily="18" charset="0"/>
                <a:cs typeface="Times New Roman" pitchFamily="18" charset="0"/>
              </a:rPr>
              <a:t>|&lt;</a:t>
            </a:r>
            <a:r>
              <a:rPr lang="kk-KZ" sz="1800" i="1" dirty="0" smtClean="0">
                <a:latin typeface="Times New Roman" pitchFamily="18" charset="0"/>
                <a:cs typeface="Times New Roman" pitchFamily="18" charset="0"/>
              </a:rPr>
              <a:t>R теңсіздігі </a:t>
            </a:r>
            <a:r>
              <a:rPr lang="kk-KZ" sz="1800" dirty="0" smtClean="0">
                <a:latin typeface="Times New Roman" pitchFamily="18" charset="0"/>
                <a:cs typeface="Times New Roman" pitchFamily="18" charset="0"/>
              </a:rPr>
              <a:t>кезкелген натурал </a:t>
            </a:r>
            <a:r>
              <a:rPr lang="kk-KZ" sz="1800" i="1" dirty="0" smtClean="0">
                <a:latin typeface="Times New Roman" pitchFamily="18" charset="0"/>
                <a:cs typeface="Times New Roman" pitchFamily="18" charset="0"/>
              </a:rPr>
              <a:t>n </a:t>
            </a:r>
            <a:r>
              <a:rPr lang="kk-KZ" sz="1800" dirty="0" smtClean="0">
                <a:latin typeface="Times New Roman" pitchFamily="18" charset="0"/>
                <a:cs typeface="Times New Roman" pitchFamily="18" charset="0"/>
              </a:rPr>
              <a:t>кезінде орындалатын с сандарының жиынтығы болып табылады. </a:t>
            </a:r>
            <a:endParaRPr lang="ru-RU" sz="1800" dirty="0" smtClean="0">
              <a:latin typeface="Times New Roman" pitchFamily="18" charset="0"/>
              <a:cs typeface="Times New Roman" pitchFamily="18" charset="0"/>
            </a:endParaRPr>
          </a:p>
          <a:p>
            <a:pPr>
              <a:buNone/>
            </a:pPr>
            <a:r>
              <a:rPr lang="kk-KZ" sz="1800" dirty="0" smtClean="0">
                <a:latin typeface="Times New Roman" pitchFamily="18" charset="0"/>
                <a:cs typeface="Times New Roman" pitchFamily="18" charset="0"/>
              </a:rPr>
              <a:t>		Қарапайым тілмен айтқанда Мандельброт жиынтығын фрактал деп те атасақ болады. Расымен, Мандельброт жиынтығының фрагменттерінің барлығы бастапқы жиынтыққа сай келе бермейді, дегенмен оның кейбір айқын бөліктері өсе келе азды көпті бір-біріне ұқсап кетеді.</a:t>
            </a:r>
            <a:endParaRPr lang="ru-RU" sz="1800" dirty="0" smtClean="0">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pPr algn="ctr"/>
            <a:r>
              <a:rPr lang="kk-KZ" sz="3400" b="1" dirty="0" smtClean="0">
                <a:latin typeface="Times New Roman" pitchFamily="18" charset="0"/>
                <a:cs typeface="Times New Roman" pitchFamily="18" charset="0"/>
              </a:rPr>
              <a:t>Мандельброт жиынтығы</a:t>
            </a:r>
            <a:endParaRPr lang="ru-RU" sz="3400" dirty="0"/>
          </a:p>
        </p:txBody>
      </p:sp>
      <p:pic>
        <p:nvPicPr>
          <p:cNvPr id="21506" name="Рисунок 412" descr="Mandelset_hires"/>
          <p:cNvPicPr>
            <a:picLocks noChangeAspect="1" noChangeArrowheads="1"/>
          </p:cNvPicPr>
          <p:nvPr/>
        </p:nvPicPr>
        <p:blipFill>
          <a:blip r:embed="rId2" cstate="print"/>
          <a:srcRect/>
          <a:stretch>
            <a:fillRect/>
          </a:stretch>
        </p:blipFill>
        <p:spPr bwMode="auto">
          <a:xfrm>
            <a:off x="3635896" y="4077072"/>
            <a:ext cx="3600400" cy="2610290"/>
          </a:xfrm>
          <a:prstGeom prst="rect">
            <a:avLst/>
          </a:prstGeom>
          <a:noFill/>
          <a:ln w="9525">
            <a:noFill/>
            <a:miter lim="800000"/>
            <a:headEnd/>
            <a:tailEnd/>
          </a:ln>
        </p:spPr>
      </p:pic>
      <p:sp>
        <p:nvSpPr>
          <p:cNvPr id="21507" name="Rectangle 3"/>
          <p:cNvSpPr>
            <a:spLocks noChangeArrowheads="1"/>
          </p:cNvSpPr>
          <p:nvPr/>
        </p:nvSpPr>
        <p:spPr bwMode="auto">
          <a:xfrm>
            <a:off x="-396552"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Сурет – Мандельброт жиынтығы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TotalTime>
  <Words>767</Words>
  <Application>Microsoft Office PowerPoint</Application>
  <PresentationFormat>Экран (4:3)</PresentationFormat>
  <Paragraphs>114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Gpu (graphics processing unit) қуатты есептеу құралы  ретінде</vt:lpstr>
      <vt:lpstr>CUDA платформасын MATLAB–та қолдану</vt:lpstr>
      <vt:lpstr>CUDA – ны өз жүйеңізде қолдану үшін сізге қажет: </vt:lpstr>
      <vt:lpstr>GPU – дағы есептеулер</vt:lpstr>
      <vt:lpstr>GPU – да есептеу GPU (графикалық процессор) мен GPU (орталық процессор) қатар жүруінен тұрады. GPU–де есептеу NVIDIA компаниясының ойлап табуы. Қазіргі таңда компьютерлік жүйенің көптеген өндірушілері қолданады.  Қолдану аймақтарына мысалдар:   </vt:lpstr>
      <vt:lpstr>Презентация PowerPoint</vt:lpstr>
      <vt:lpstr>Презентация PowerPoint</vt:lpstr>
      <vt:lpstr>Презентация PowerPoint</vt:lpstr>
      <vt:lpstr>Мандельброт жиынтығы</vt:lpstr>
      <vt:lpstr>Презентация PowerPoint</vt:lpstr>
      <vt:lpstr>Презентация PowerPoint</vt:lpstr>
      <vt:lpstr>Презентация PowerPoint</vt:lpstr>
      <vt:lpstr>Жюлио жиынтығы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(graphics processing unit) қуатты есептеу құралы  ретінде 14</dc:title>
  <dc:creator>Мейрамгуль</dc:creator>
  <cp:lastModifiedBy>asus</cp:lastModifiedBy>
  <cp:revision>50</cp:revision>
  <dcterms:created xsi:type="dcterms:W3CDTF">2018-03-31T13:44:34Z</dcterms:created>
  <dcterms:modified xsi:type="dcterms:W3CDTF">2018-04-01T18:40:24Z</dcterms:modified>
</cp:coreProperties>
</file>