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3" r:id="rId4"/>
    <p:sldId id="274" r:id="rId5"/>
    <p:sldId id="275" r:id="rId6"/>
    <p:sldId id="268"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3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C6772FE6-450E-434C-978C-20ACA5DC441F}" type="datetimeFigureOut">
              <a:rPr lang="ru-RU" smtClean="0"/>
              <a:t>01.04.2018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63ACE69C-1C8D-4EB4-97ED-E0D889941D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C6772FE6-450E-434C-978C-20ACA5DC441F}" type="datetimeFigureOut">
              <a:rPr lang="ru-RU" smtClean="0"/>
              <a:t>01.04.2018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C6772FE6-450E-434C-978C-20ACA5DC441F}" type="datetimeFigureOut">
              <a:rPr lang="ru-RU" smtClean="0"/>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C6772FE6-450E-434C-978C-20ACA5DC441F}" type="datetimeFigureOut">
              <a:rPr lang="ru-RU" smtClean="0"/>
              <a:t>01.04.2018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63ACE69C-1C8D-4EB4-97ED-E0D889941D04}"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772FE6-450E-434C-978C-20ACA5DC441F}" type="datetimeFigureOut">
              <a:rPr lang="ru-RU" smtClean="0"/>
              <a:t>01.04.2018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3ACE69C-1C8D-4EB4-97ED-E0D889941D0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476672"/>
            <a:ext cx="7175351" cy="1224135"/>
          </a:xfrm>
        </p:spPr>
        <p:txBody>
          <a:bodyPr>
            <a:noAutofit/>
          </a:bodyPr>
          <a:lstStyle/>
          <a:p>
            <a:pPr algn="ctr"/>
            <a:r>
              <a:rPr lang="kk-KZ" sz="2500" cap="all" dirty="0" smtClean="0">
                <a:effectLst/>
                <a:latin typeface="Times New Roman" pitchFamily="18" charset="0"/>
                <a:cs typeface="Times New Roman" pitchFamily="18" charset="0"/>
              </a:rPr>
              <a:t>Деректерді </a:t>
            </a:r>
            <a:r>
              <a:rPr lang="kk-KZ" sz="2500" cap="all" dirty="0">
                <a:effectLst/>
                <a:latin typeface="Times New Roman" pitchFamily="18" charset="0"/>
                <a:cs typeface="Times New Roman" pitchFamily="18" charset="0"/>
              </a:rPr>
              <a:t>жіберудегі негізгі операциялардың қарқындылығына талдау</a:t>
            </a:r>
            <a:endParaRPr lang="ru-RU" sz="2500" cap="all" dirty="0">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67544" y="1988840"/>
            <a:ext cx="8424936" cy="3384376"/>
          </a:xfrm>
        </p:spPr>
        <p:txBody>
          <a:bodyPr>
            <a:noAutofit/>
          </a:bodyPr>
          <a:lstStyle/>
          <a:p>
            <a:pPr algn="l"/>
            <a:r>
              <a:rPr lang="kk-KZ" sz="1800" b="1" dirty="0">
                <a:latin typeface="Times New Roman" pitchFamily="18" charset="0"/>
                <a:cs typeface="Times New Roman" pitchFamily="18" charset="0"/>
              </a:rPr>
              <a:t>Жоспар:</a:t>
            </a:r>
            <a:endParaRPr lang="en-US" sz="1800" b="1" dirty="0">
              <a:latin typeface="Times New Roman" pitchFamily="18" charset="0"/>
              <a:cs typeface="Times New Roman" pitchFamily="18" charset="0"/>
            </a:endParaRPr>
          </a:p>
          <a:p>
            <a:pPr marL="800100" lvl="1" indent="-342900" algn="l">
              <a:buFont typeface="+mj-lt"/>
              <a:buAutoNum type="arabicPeriod"/>
            </a:pPr>
            <a:r>
              <a:rPr lang="kk-KZ" sz="1800" dirty="0" smtClean="0">
                <a:solidFill>
                  <a:schemeClr val="tx2"/>
                </a:solidFill>
                <a:latin typeface="Times New Roman" pitchFamily="18" charset="0"/>
                <a:cs typeface="Times New Roman" pitchFamily="18" charset="0"/>
              </a:rPr>
              <a:t>Желіде </a:t>
            </a:r>
            <a:r>
              <a:rPr lang="kk-KZ" sz="1800" dirty="0">
                <a:solidFill>
                  <a:schemeClr val="tx2"/>
                </a:solidFill>
                <a:latin typeface="Times New Roman" pitchFamily="18" charset="0"/>
                <a:cs typeface="Times New Roman" pitchFamily="18" charset="0"/>
              </a:rPr>
              <a:t>бір процессордан басқа барлық процессорлерге деректерді жіберу. </a:t>
            </a:r>
            <a:endParaRPr lang="ru-RU" sz="1800" dirty="0">
              <a:solidFill>
                <a:schemeClr val="tx2"/>
              </a:solidFill>
              <a:latin typeface="Times New Roman" pitchFamily="18" charset="0"/>
              <a:cs typeface="Times New Roman" pitchFamily="18" charset="0"/>
            </a:endParaRPr>
          </a:p>
          <a:p>
            <a:pPr marL="800100" lvl="1" indent="-342900" algn="l">
              <a:buFont typeface="+mj-lt"/>
              <a:buAutoNum type="arabicPeriod"/>
            </a:pPr>
            <a:r>
              <a:rPr lang="kk-KZ" sz="1800" dirty="0" smtClean="0">
                <a:solidFill>
                  <a:schemeClr val="tx2"/>
                </a:solidFill>
                <a:latin typeface="Times New Roman" pitchFamily="18" charset="0"/>
                <a:cs typeface="Times New Roman" pitchFamily="18" charset="0"/>
              </a:rPr>
              <a:t>Желіде </a:t>
            </a:r>
            <a:r>
              <a:rPr lang="kk-KZ" sz="1800" dirty="0">
                <a:solidFill>
                  <a:schemeClr val="tx2"/>
                </a:solidFill>
                <a:latin typeface="Times New Roman" pitchFamily="18" charset="0"/>
                <a:cs typeface="Times New Roman" pitchFamily="18" charset="0"/>
              </a:rPr>
              <a:t>барлық процессорлерден барлық процессорлерге деректерді жіберу</a:t>
            </a:r>
            <a:r>
              <a:rPr lang="kk-KZ" sz="1800" dirty="0" smtClean="0">
                <a:solidFill>
                  <a:schemeClr val="tx2"/>
                </a:solidFill>
                <a:latin typeface="Times New Roman" pitchFamily="18" charset="0"/>
                <a:cs typeface="Times New Roman" pitchFamily="18" charset="0"/>
              </a:rPr>
              <a:t>.</a:t>
            </a:r>
            <a:endParaRPr lang="en-US" sz="1800" dirty="0" smtClean="0">
              <a:solidFill>
                <a:schemeClr val="tx2"/>
              </a:solidFill>
              <a:latin typeface="Times New Roman" pitchFamily="18" charset="0"/>
              <a:cs typeface="Times New Roman" pitchFamily="18" charset="0"/>
            </a:endParaRPr>
          </a:p>
          <a:p>
            <a:pPr marL="800100" lvl="1" indent="-342900" algn="l">
              <a:buFont typeface="+mj-lt"/>
              <a:buAutoNum type="arabicPeriod"/>
            </a:pPr>
            <a:endParaRPr lang="ru-RU" sz="1800" dirty="0">
              <a:solidFill>
                <a:schemeClr val="tx2"/>
              </a:solidFill>
              <a:latin typeface="Times New Roman" pitchFamily="18" charset="0"/>
              <a:cs typeface="Times New Roman" pitchFamily="18" charset="0"/>
            </a:endParaRPr>
          </a:p>
          <a:p>
            <a:pPr algn="l" hangingPunct="0"/>
            <a:r>
              <a:rPr lang="kk-KZ" sz="1800" b="1" dirty="0" smtClean="0">
                <a:latin typeface="Times New Roman" pitchFamily="18" charset="0"/>
                <a:cs typeface="Times New Roman" pitchFamily="18" charset="0"/>
              </a:rPr>
              <a:t>Сабақ мақсаты:</a:t>
            </a:r>
            <a:r>
              <a:rPr lang="en-US" sz="1800" b="1"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студенттерге </a:t>
            </a:r>
            <a:r>
              <a:rPr lang="kk-KZ" sz="1800" dirty="0">
                <a:latin typeface="Times New Roman" pitchFamily="18" charset="0"/>
                <a:cs typeface="Times New Roman" pitchFamily="18" charset="0"/>
              </a:rPr>
              <a:t>деректерді жіберудегі негізгі операциялардың қарқындылығына талдау туралы түсінік </a:t>
            </a:r>
            <a:r>
              <a:rPr lang="kk-KZ" sz="1800" dirty="0" smtClean="0">
                <a:latin typeface="Times New Roman" pitchFamily="18" charset="0"/>
                <a:cs typeface="Times New Roman" pitchFamily="18" charset="0"/>
              </a:rPr>
              <a:t>беру</a:t>
            </a:r>
            <a:endParaRPr lang="en-US" sz="1800" dirty="0" smtClean="0">
              <a:latin typeface="Times New Roman" pitchFamily="18" charset="0"/>
              <a:cs typeface="Times New Roman" pitchFamily="18" charset="0"/>
            </a:endParaRPr>
          </a:p>
          <a:p>
            <a:pPr algn="l" hangingPunct="0"/>
            <a:r>
              <a:rPr lang="kk-KZ" sz="1800" b="1" dirty="0" smtClean="0">
                <a:latin typeface="Times New Roman" pitchFamily="18" charset="0"/>
                <a:cs typeface="Times New Roman" pitchFamily="18" charset="0"/>
              </a:rPr>
              <a:t>Негізгі түсініктер</a:t>
            </a:r>
            <a:r>
              <a:rPr lang="kk-KZ" sz="1800" b="1" dirty="0">
                <a:latin typeface="Times New Roman" pitchFamily="18" charset="0"/>
                <a:cs typeface="Times New Roman" pitchFamily="18" charset="0"/>
              </a:rPr>
              <a:t>: </a:t>
            </a:r>
            <a:r>
              <a:rPr lang="ru-RU" sz="2800" i="1" dirty="0" smtClean="0"/>
              <a:t> </a:t>
            </a:r>
            <a:r>
              <a:rPr lang="kk-KZ" sz="1800" dirty="0">
                <a:latin typeface="Times New Roman" pitchFamily="18" charset="0"/>
                <a:cs typeface="Times New Roman" pitchFamily="18" charset="0"/>
              </a:rPr>
              <a:t>бір процессордан басқа барлық процессорлерге деректерді жіберу,  барлық процессорлерден барлық процессорлерге деректерді жіберу.</a:t>
            </a:r>
            <a:endParaRPr lang="ru-RU" sz="1800" dirty="0">
              <a:latin typeface="Times New Roman" pitchFamily="18" charset="0"/>
              <a:cs typeface="Times New Roman" pitchFamily="18" charset="0"/>
            </a:endParaRPr>
          </a:p>
          <a:p>
            <a:pPr hangingPunct="0"/>
            <a:endParaRPr lang="ru-RU" sz="2800" dirty="0"/>
          </a:p>
          <a:p>
            <a:pPr algn="l" hangingPunct="0"/>
            <a:endParaRPr lang="ru-RU" sz="1800" dirty="0">
              <a:latin typeface="Times New Roman" pitchFamily="18" charset="0"/>
              <a:cs typeface="Times New Roman" pitchFamily="18" charset="0"/>
            </a:endParaRPr>
          </a:p>
          <a:p>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487439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12968" cy="6264696"/>
          </a:xfrm>
        </p:spPr>
        <p:txBody>
          <a:bodyPr>
            <a:normAutofit fontScale="77500" lnSpcReduction="20000"/>
          </a:bodyPr>
          <a:lstStyle/>
          <a:p>
            <a:pPr marL="109728" indent="0">
              <a:buNone/>
            </a:pPr>
            <a:endParaRPr lang="en-US" sz="2600" b="1" dirty="0" smtClean="0">
              <a:solidFill>
                <a:schemeClr val="tx2"/>
              </a:solidFill>
              <a:latin typeface="Times New Roman" pitchFamily="18" charset="0"/>
              <a:cs typeface="Times New Roman" pitchFamily="18" charset="0"/>
            </a:endParaRPr>
          </a:p>
          <a:p>
            <a:pPr marL="109728" indent="0">
              <a:buNone/>
            </a:pPr>
            <a:r>
              <a:rPr lang="kk-KZ" sz="2600" b="1" dirty="0" smtClean="0">
                <a:solidFill>
                  <a:schemeClr val="tx2"/>
                </a:solidFill>
                <a:latin typeface="Times New Roman" pitchFamily="18" charset="0"/>
                <a:cs typeface="Times New Roman" pitchFamily="18" charset="0"/>
              </a:rPr>
              <a:t>Деректерді </a:t>
            </a:r>
            <a:r>
              <a:rPr lang="kk-KZ" sz="2600" b="1" dirty="0">
                <a:solidFill>
                  <a:schemeClr val="tx2"/>
                </a:solidFill>
                <a:latin typeface="Times New Roman" pitchFamily="18" charset="0"/>
                <a:cs typeface="Times New Roman" pitchFamily="18" charset="0"/>
              </a:rPr>
              <a:t>жіберудегі негізгі операциялардың қарқындылығына </a:t>
            </a:r>
            <a:r>
              <a:rPr lang="kk-KZ" sz="2600" b="1" dirty="0" smtClean="0">
                <a:solidFill>
                  <a:schemeClr val="tx2"/>
                </a:solidFill>
                <a:latin typeface="Times New Roman" pitchFamily="18" charset="0"/>
                <a:cs typeface="Times New Roman" pitchFamily="18" charset="0"/>
              </a:rPr>
              <a:t>талдау</a:t>
            </a:r>
            <a:endParaRPr lang="en-US" sz="2600" b="1" dirty="0" smtClean="0">
              <a:solidFill>
                <a:schemeClr val="tx2"/>
              </a:solidFill>
              <a:latin typeface="Times New Roman" pitchFamily="18" charset="0"/>
              <a:cs typeface="Times New Roman" pitchFamily="18" charset="0"/>
            </a:endParaRPr>
          </a:p>
          <a:p>
            <a:pPr marL="109728" indent="0">
              <a:buNone/>
            </a:pPr>
            <a:endParaRPr lang="ru-RU" sz="2600" b="1" dirty="0">
              <a:solidFill>
                <a:schemeClr val="tx2"/>
              </a:solidFill>
              <a:latin typeface="Times New Roman" pitchFamily="18" charset="0"/>
              <a:cs typeface="Times New Roman" pitchFamily="18" charset="0"/>
            </a:endParaRPr>
          </a:p>
          <a:p>
            <a:r>
              <a:rPr lang="kk-KZ" sz="2600" dirty="0" smtClean="0">
                <a:solidFill>
                  <a:schemeClr val="tx2"/>
                </a:solidFill>
                <a:latin typeface="Times New Roman" pitchFamily="18" charset="0"/>
                <a:cs typeface="Times New Roman" pitchFamily="18" charset="0"/>
              </a:rPr>
              <a:t>жасауда </a:t>
            </a:r>
            <a:r>
              <a:rPr lang="kk-KZ" sz="2600" dirty="0">
                <a:solidFill>
                  <a:schemeClr val="tx2"/>
                </a:solidFill>
                <a:latin typeface="Times New Roman" pitchFamily="18" charset="0"/>
                <a:cs typeface="Times New Roman" pitchFamily="18" charset="0"/>
              </a:rPr>
              <a:t>алдыңғы параллель есептеу жүйелерінің сыныптамасы бөлімінде қысқаша айтылып өтілген. </a:t>
            </a:r>
            <a:endParaRPr lang="ru-RU" sz="2600" dirty="0">
              <a:solidFill>
                <a:schemeClr val="tx2"/>
              </a:solidFill>
              <a:latin typeface="Times New Roman" pitchFamily="18" charset="0"/>
              <a:cs typeface="Times New Roman" pitchFamily="18" charset="0"/>
            </a:endParaRPr>
          </a:p>
          <a:p>
            <a:r>
              <a:rPr lang="kk-KZ" sz="2600" dirty="0">
                <a:solidFill>
                  <a:schemeClr val="tx2"/>
                </a:solidFill>
                <a:latin typeface="Times New Roman" pitchFamily="18" charset="0"/>
                <a:cs typeface="Times New Roman" pitchFamily="18" charset="0"/>
              </a:rPr>
              <a:t>Желiдегі орындалатын операциялар әртүрлі болса да, күрделi ғылыми-техникалық есептерді параллель шешуде, байланысқан процессорлардың өзара әрекеттесуiнiң белгiлi рәсiмдерi базалық коммуникация қызметiне, кең тараған параллель есептеулерге немесе хабарламаларды жіберу/қабылдаудың басқа да процестеріне сүйенеді. </a:t>
            </a:r>
            <a:endParaRPr lang="ru-RU" sz="2600" dirty="0">
              <a:solidFill>
                <a:schemeClr val="tx2"/>
              </a:solidFill>
              <a:latin typeface="Times New Roman" pitchFamily="18" charset="0"/>
              <a:cs typeface="Times New Roman" pitchFamily="18" charset="0"/>
            </a:endParaRPr>
          </a:p>
          <a:p>
            <a:r>
              <a:rPr lang="kk-KZ" sz="2600" dirty="0">
                <a:solidFill>
                  <a:schemeClr val="tx2"/>
                </a:solidFill>
                <a:latin typeface="Times New Roman" pitchFamily="18" charset="0"/>
                <a:cs typeface="Times New Roman" pitchFamily="18" charset="0"/>
              </a:rPr>
              <a:t>Сондай-ақ, осы базалық операциялар аясында көптеген байланыс операциялары үшін түпнұсқалық операциялардың жұмысына кері әсер ететін процедуралар бар екенін атап өту маңызды (мысалы, бір процессордан желідегі басқа процессорларға деректерді жіберумен қатар, бір процессорға басқа процессорлардан хабарлама қабылдау сияқты)</a:t>
            </a:r>
            <a:endParaRPr lang="ru-RU" sz="2600" dirty="0">
              <a:solidFill>
                <a:schemeClr val="tx2"/>
              </a:solidFill>
              <a:latin typeface="Times New Roman" pitchFamily="18" charset="0"/>
              <a:cs typeface="Times New Roman" pitchFamily="18" charset="0"/>
            </a:endParaRPr>
          </a:p>
          <a:p>
            <a:r>
              <a:rPr lang="kk-KZ" sz="2600" dirty="0">
                <a:solidFill>
                  <a:schemeClr val="tx2"/>
                </a:solidFill>
                <a:latin typeface="Times New Roman" pitchFamily="18" charset="0"/>
                <a:cs typeface="Times New Roman" pitchFamily="18" charset="0"/>
              </a:rPr>
              <a:t>Нәтижесінде, байланыс процедураларын қарау жұппен орындалуға ұсынылады, өйткені көптеген жағдайларда тікелей және кері операцияларды орындау алгоритмдерін бірдей алғышарттар негізінде алуға болады.</a:t>
            </a:r>
            <a:endParaRPr lang="ru-RU" sz="2600" dirty="0">
              <a:solidFill>
                <a:schemeClr val="tx2"/>
              </a:solidFill>
              <a:latin typeface="Times New Roman" pitchFamily="18" charset="0"/>
              <a:cs typeface="Times New Roman" pitchFamily="18" charset="0"/>
            </a:endParaRPr>
          </a:p>
          <a:p>
            <a:r>
              <a:rPr lang="kk-KZ" sz="2600" dirty="0">
                <a:solidFill>
                  <a:schemeClr val="tx2"/>
                </a:solidFill>
                <a:latin typeface="Times New Roman" pitchFamily="18" charset="0"/>
                <a:cs typeface="Times New Roman" pitchFamily="18" charset="0"/>
              </a:rPr>
              <a:t>Деректерді жіберудегі негізгі операциялардың қарқындылығына талдау үшін негізгі операцияларды сақина, екі өлшемді тор және гиперкуб топологияларының мысалдарында қарастырамыз.</a:t>
            </a:r>
            <a:endParaRPr lang="ru-RU" sz="2600" dirty="0">
              <a:solidFill>
                <a:schemeClr val="tx2"/>
              </a:solidFill>
              <a:latin typeface="Times New Roman" pitchFamily="18" charset="0"/>
              <a:cs typeface="Times New Roman" pitchFamily="18" charset="0"/>
            </a:endParaRPr>
          </a:p>
          <a:p>
            <a:pPr marL="179705" indent="0" algn="just">
              <a:spcAft>
                <a:spcPts val="0"/>
              </a:spcAft>
              <a:buNone/>
            </a:pPr>
            <a:endParaRPr lang="ru-RU" dirty="0"/>
          </a:p>
        </p:txBody>
      </p:sp>
    </p:spTree>
    <p:extLst>
      <p:ext uri="{BB962C8B-B14F-4D97-AF65-F5344CB8AC3E}">
        <p14:creationId xmlns:p14="http://schemas.microsoft.com/office/powerpoint/2010/main" val="219947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20688"/>
            <a:ext cx="8424936" cy="6032421"/>
          </a:xfrm>
          <a:prstGeom prst="rect">
            <a:avLst/>
          </a:prstGeom>
        </p:spPr>
        <p:txBody>
          <a:bodyPr wrap="square">
            <a:spAutoFit/>
          </a:bodyPr>
          <a:lstStyle/>
          <a:p>
            <a:r>
              <a:rPr lang="kk-KZ" sz="2000" b="1" dirty="0">
                <a:solidFill>
                  <a:schemeClr val="tx2"/>
                </a:solidFill>
                <a:latin typeface="Times New Roman" pitchFamily="18" charset="0"/>
                <a:cs typeface="Times New Roman" pitchFamily="18" charset="0"/>
              </a:rPr>
              <a:t>Желіде екі процессорлердің арасында деректерді жіберу</a:t>
            </a:r>
            <a:endParaRPr lang="ru-RU" sz="2000" b="1"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Байланыстырудың бұл түрінің тиімділігін жолдың максималды ұзындығын (желінің диаметрін) әртүрлі байланыс әдістерінде деректерді беру уақытының өрнектеріне ауыстыру арқылы алынуы керек.</a:t>
            </a:r>
            <a:endParaRPr lang="ru-RU" sz="2000" dirty="0">
              <a:solidFill>
                <a:schemeClr val="tx2"/>
              </a:solidFill>
              <a:latin typeface="Times New Roman" pitchFamily="18" charset="0"/>
              <a:cs typeface="Times New Roman" pitchFamily="18" charset="0"/>
            </a:endParaRPr>
          </a:p>
          <a:p>
            <a:r>
              <a:rPr lang="kk-KZ" sz="2000" b="1" dirty="0">
                <a:solidFill>
                  <a:schemeClr val="tx2"/>
                </a:solidFill>
                <a:latin typeface="Times New Roman" pitchFamily="18" charset="0"/>
                <a:cs typeface="Times New Roman" pitchFamily="18" charset="0"/>
              </a:rPr>
              <a:t>Желіде бір процессордан басқа барлық процессорлерге деректерді жіберу</a:t>
            </a:r>
            <a:endParaRPr lang="ru-RU" sz="2000" b="1"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Деректерді бір процессордан барлық басқа желілік процессорларға беру операциясы жиі орындалатын байланыс әрекеттерінің бірі болып табылады, сонымен бірге қосарлы аударым операциясы болып есептеледі, яғни кез келген басқа желілік процессорлардан бір процессорге хабарлама қабылдау. Мұндай операциялар матрицалық-векторлық көбейтулерде, Гаусс әдісімен сызықты теңдеулер жүйесін шешуде, қысқа жолды табу кезінде және т.с.с. қолданылады.</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Деректерді тарату операциясын жүзеге асырудың ең қарапайым жолы - оны желілік процессорлардың жұптық өзара әрекеттесуі реті ретінде орындауы. Бұл жағдайда жіберудің көп бөліктері артық болады және тиімді байланыс алгоритмдерін пайдалануға болады.</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Біз хабарламаларды жіберу және деректерді пакеттеп жіберу амалдарын қарастырамыз.</a:t>
            </a:r>
            <a:endParaRPr lang="ru-RU" sz="20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136636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649" y="476672"/>
            <a:ext cx="8676456" cy="5632311"/>
          </a:xfrm>
          <a:prstGeom prst="rect">
            <a:avLst/>
          </a:prstGeom>
        </p:spPr>
        <p:txBody>
          <a:bodyPr wrap="square">
            <a:spAutoFit/>
          </a:bodyPr>
          <a:lstStyle/>
          <a:p>
            <a:r>
              <a:rPr lang="kk-KZ" sz="2000" b="1" dirty="0">
                <a:solidFill>
                  <a:schemeClr val="tx2"/>
                </a:solidFill>
                <a:latin typeface="Times New Roman" pitchFamily="18" charset="0"/>
                <a:cs typeface="Times New Roman" pitchFamily="18" charset="0"/>
              </a:rPr>
              <a:t>Хабарламаны жіберу</a:t>
            </a:r>
            <a:endParaRPr lang="ru-RU" sz="2000" b="1" dirty="0">
              <a:solidFill>
                <a:schemeClr val="tx2"/>
              </a:solidFill>
              <a:latin typeface="Times New Roman" pitchFamily="18" charset="0"/>
              <a:cs typeface="Times New Roman" pitchFamily="18" charset="0"/>
            </a:endParaRPr>
          </a:p>
          <a:p>
            <a:r>
              <a:rPr lang="kk-KZ" sz="1600" dirty="0">
                <a:solidFill>
                  <a:schemeClr val="tx2"/>
                </a:solidFill>
                <a:latin typeface="Times New Roman" pitchFamily="18" charset="0"/>
                <a:cs typeface="Times New Roman" pitchFamily="18" charset="0"/>
              </a:rPr>
              <a:t>Сақина. Сақиналық топология үшін бастапқы процессор деректерді бір уақытта екі көршіге беруді бастауы мүмкін, ал олар өз кезегінде хабарды алады және сақина бойымен әрі қарай бағыттайды.</a:t>
            </a:r>
            <a:endParaRPr lang="ru-RU" sz="1600" dirty="0">
              <a:solidFill>
                <a:schemeClr val="tx2"/>
              </a:solidFill>
              <a:latin typeface="Times New Roman" pitchFamily="18" charset="0"/>
              <a:cs typeface="Times New Roman" pitchFamily="18" charset="0"/>
            </a:endParaRPr>
          </a:p>
          <a:p>
            <a:r>
              <a:rPr lang="kk-KZ" sz="1600" dirty="0">
                <a:solidFill>
                  <a:schemeClr val="tx2"/>
                </a:solidFill>
                <a:latin typeface="Times New Roman" pitchFamily="18" charset="0"/>
                <a:cs typeface="Times New Roman" pitchFamily="18" charset="0"/>
              </a:rPr>
              <a:t>Тор. Тор типті топологияда, тарату алгоритміне желінің сақиналық құрылымында пайдаланылатын деректерді беру әдісін қолдану керек. Онда жөнелту екі кезеңдік процедура түрінде жүргізілуі тиіс. Бірінші кезеңде хабарлама процессордың бастапқы процессоры сияқты тордың горизонталь жиегінде орналасқан барлық желілік процессорларға жіберіледі. Екінші кезеңде, бірінші кезеңде деректердің көшірмесін алған процессорлар хабарламаларды сәйкес вертикальдар бойынша жібереді.</a:t>
            </a:r>
            <a:endParaRPr lang="ru-RU" sz="1600" dirty="0">
              <a:solidFill>
                <a:schemeClr val="tx2"/>
              </a:solidFill>
              <a:latin typeface="Times New Roman" pitchFamily="18" charset="0"/>
              <a:cs typeface="Times New Roman" pitchFamily="18" charset="0"/>
            </a:endParaRPr>
          </a:p>
          <a:p>
            <a:r>
              <a:rPr lang="kk-KZ" sz="1600" dirty="0">
                <a:solidFill>
                  <a:schemeClr val="tx2"/>
                </a:solidFill>
                <a:latin typeface="Times New Roman" pitchFamily="18" charset="0"/>
                <a:cs typeface="Times New Roman" pitchFamily="18" charset="0"/>
              </a:rPr>
              <a:t>Гиперкуб. Гиперкуба үшін таратылым N-қадамды деректерді тасымалдау процедурасы кезінде орындалуы керек. Бірінші кезеңде хабарлама процессоры деректерді көршілердің біріне жібереді. Бірінші кезеңде хабарлама процессоры деректерді көршілердің біріне жібереді (мысалы, бірінші өлшем бойынша) - Нәтижесінде, бірінші кезеңнен кейін, берілетін деректердің көшірмесі бар екі процессор болады (бұл нәтиже түпнұсқалық гиперкубты N-1 өлшемді бірдей гиперкубтарға бөлу ретінде түсіндірілуі мүмкін, олардың әрқайсысында бастапқы хабардың көшірмесі бар). Екінші кезеңде, бірінші кезеңде қолданысқа түскен екі процессорлар өздерінің екінші өлшемді көршілеріне хабарламаны жібереді және т.с.с.</a:t>
            </a:r>
            <a:endParaRPr lang="ru-RU" sz="1600" dirty="0">
              <a:solidFill>
                <a:schemeClr val="tx2"/>
              </a:solidFill>
              <a:latin typeface="Times New Roman" pitchFamily="18" charset="0"/>
              <a:cs typeface="Times New Roman" pitchFamily="18" charset="0"/>
            </a:endParaRPr>
          </a:p>
          <a:p>
            <a:r>
              <a:rPr lang="kk-KZ" sz="1600" dirty="0">
                <a:solidFill>
                  <a:schemeClr val="tx2"/>
                </a:solidFill>
                <a:latin typeface="Times New Roman" pitchFamily="18" charset="0"/>
                <a:cs typeface="Times New Roman" pitchFamily="18" charset="0"/>
              </a:rPr>
              <a:t>Хабарламаны жіберу типі бойынша салыстыру:</a:t>
            </a:r>
            <a:endParaRPr lang="ru-RU" sz="1600" dirty="0">
              <a:solidFill>
                <a:schemeClr val="tx2"/>
              </a:solidFill>
              <a:latin typeface="Times New Roman" pitchFamily="18" charset="0"/>
              <a:cs typeface="Times New Roman" pitchFamily="18" charset="0"/>
            </a:endParaRPr>
          </a:p>
          <a:p>
            <a:r>
              <a:rPr lang="kk-KZ" sz="1600" dirty="0">
                <a:solidFill>
                  <a:schemeClr val="tx2"/>
                </a:solidFill>
                <a:latin typeface="Times New Roman" pitchFamily="18" charset="0"/>
                <a:cs typeface="Times New Roman" pitchFamily="18" charset="0"/>
              </a:rPr>
              <a:t>Тарату операциясының ұзақтығына қатысты алынған өрнектерді салыстырғанда,  тиімді көрсеткішті гиперкуб топологиясы көрсетті. Оның үстіне, бұл нәтиже хабарламаны жіберу арқылы таңдалған байланыс режимі үшін ең жақсы нәтиже екенін көрсетті.</a:t>
            </a:r>
            <a:endParaRPr lang="ru-RU" sz="16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3100822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424936" cy="4985980"/>
          </a:xfrm>
          <a:prstGeom prst="rect">
            <a:avLst/>
          </a:prstGeom>
        </p:spPr>
        <p:txBody>
          <a:bodyPr wrap="square">
            <a:spAutoFit/>
          </a:bodyPr>
          <a:lstStyle/>
          <a:p>
            <a:r>
              <a:rPr lang="kk-KZ" sz="2000" b="1" dirty="0">
                <a:solidFill>
                  <a:schemeClr val="tx2"/>
                </a:solidFill>
                <a:latin typeface="Times New Roman" pitchFamily="18" charset="0"/>
                <a:cs typeface="Times New Roman" pitchFamily="18" charset="0"/>
              </a:rPr>
              <a:t>Пакеттеп жіберу</a:t>
            </a:r>
            <a:endParaRPr lang="ru-RU" sz="2000" b="1"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Сақина. Сақиналық типті топология үшін тарату алгоритмі желінің сақиналық құрылымын гиперкуб түрінде логикалық ұсынады. Нәтижесінде, деректерді процессорға жіберу кезеңінде бастапқы процессордан p/2 қашықтықта жібереді. Екінші кезеңде, бірінші сатыдан кейін жіберілген деректері бар екі процессор де хабарламаларды р/4 қашықтықта орналасқан процессорларға жібереді және т.с.с.</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Тор. Торлы типті топологияда тарату алгоритміне, хабарламаны сақина желісі бойынша  жіберу әдісін қолдануға болады.</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Гиперкуб. Пакеттеп жіберу алгоритмі (сонымен бірге орындалу ұзақтығының уақытпен бағалануы)  хабарламаны жіберу әдісінен айырмашылығы болмайды.</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Нәтиже: пакеттеп таратудың гиперкуб алгоритмінің (сәйкес орындалу уақытының) хабарламаны жіберу әдісінен айырмашылығы жоқ.</a:t>
            </a:r>
            <a:endParaRPr lang="ru-RU" sz="2000" dirty="0">
              <a:solidFill>
                <a:schemeClr val="tx2"/>
              </a:solidFill>
              <a:latin typeface="Times New Roman" pitchFamily="18" charset="0"/>
              <a:cs typeface="Times New Roman" pitchFamily="18" charset="0"/>
            </a:endParaRPr>
          </a:p>
          <a:p>
            <a:r>
              <a:rPr lang="kk-KZ" sz="2000" dirty="0" smtClean="0">
                <a:solidFill>
                  <a:schemeClr val="tx2"/>
                </a:solidFill>
                <a:latin typeface="Times New Roman" pitchFamily="18" charset="0"/>
                <a:cs typeface="Times New Roman" pitchFamily="18" charset="0"/>
              </a:rPr>
              <a:t> </a:t>
            </a:r>
            <a:r>
              <a:rPr lang="kk-KZ" sz="2000" dirty="0">
                <a:solidFill>
                  <a:schemeClr val="tx2"/>
                </a:solidFill>
                <a:latin typeface="Times New Roman" pitchFamily="18" charset="0"/>
                <a:cs typeface="Times New Roman" pitchFamily="18" charset="0"/>
              </a:rPr>
              <a:t>Желіде барлық процессорлерден барлық процессорлерге деректерді жіберу осындай топологиялармен өзіндік ерекшеліктерімен жүзеге асырылады.</a:t>
            </a:r>
            <a:endParaRPr lang="ru-RU" sz="20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61309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76672"/>
            <a:ext cx="7920880" cy="5940088"/>
          </a:xfrm>
          <a:prstGeom prst="rect">
            <a:avLst/>
          </a:prstGeom>
        </p:spPr>
        <p:txBody>
          <a:bodyPr wrap="square">
            <a:spAutoFit/>
          </a:bodyPr>
          <a:lstStyle/>
          <a:p>
            <a:r>
              <a:rPr lang="kk-KZ" sz="2000" b="1" dirty="0">
                <a:solidFill>
                  <a:schemeClr val="tx2"/>
                </a:solidFill>
                <a:latin typeface="Times New Roman" pitchFamily="18" charset="0"/>
                <a:cs typeface="Times New Roman" pitchFamily="18" charset="0"/>
              </a:rPr>
              <a:t>Әдебиеттер</a:t>
            </a:r>
            <a:r>
              <a:rPr lang="kk-KZ" sz="2000" dirty="0">
                <a:solidFill>
                  <a:schemeClr val="tx2"/>
                </a:solidFill>
                <a:latin typeface="Times New Roman" pitchFamily="18" charset="0"/>
                <a:cs typeface="Times New Roman" pitchFamily="18" charset="0"/>
              </a:rPr>
              <a:t>:</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Гергель В.П., Стронгин Р.Г. Основы параллельных вычислений для многопроцессорных вычислительных систем. Учебное пособие. – Нижний Новгород, 2003. http://referatwork.ru/category/computer/view/106743_peredacha_dannyh_ot_odnogo_processora _vsem_ostal_nym_processoram_seti</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http://www.ccas.ru/paral/prog/torus.gif</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http://www.ccas.ru/paral/prog/hcube.gif</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http://www.ccas.ru/paral/prog/clique.gif</a:t>
            </a:r>
            <a:endParaRPr lang="ru-RU" sz="2000" dirty="0">
              <a:solidFill>
                <a:schemeClr val="tx2"/>
              </a:solidFill>
              <a:latin typeface="Times New Roman" pitchFamily="18" charset="0"/>
              <a:cs typeface="Times New Roman" pitchFamily="18" charset="0"/>
            </a:endParaRPr>
          </a:p>
          <a:p>
            <a:r>
              <a:rPr lang="kk-KZ" sz="2000" dirty="0">
                <a:solidFill>
                  <a:schemeClr val="tx2"/>
                </a:solidFill>
                <a:latin typeface="Times New Roman" pitchFamily="18" charset="0"/>
                <a:cs typeface="Times New Roman" pitchFamily="18" charset="0"/>
              </a:rPr>
              <a:t> </a:t>
            </a:r>
            <a:endParaRPr lang="ru-RU" sz="2000" dirty="0">
              <a:solidFill>
                <a:schemeClr val="tx2"/>
              </a:solidFill>
              <a:latin typeface="Times New Roman" pitchFamily="18" charset="0"/>
              <a:cs typeface="Times New Roman" pitchFamily="18" charset="0"/>
            </a:endParaRPr>
          </a:p>
          <a:p>
            <a:r>
              <a:rPr lang="kk-KZ" sz="2000" b="1" dirty="0">
                <a:solidFill>
                  <a:schemeClr val="tx2"/>
                </a:solidFill>
                <a:latin typeface="Times New Roman" pitchFamily="18" charset="0"/>
                <a:cs typeface="Times New Roman" pitchFamily="18" charset="0"/>
              </a:rPr>
              <a:t>Бақылау сұрақтары:</a:t>
            </a:r>
            <a:endParaRPr lang="ru-RU" sz="2000" b="1"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Типтік топологияға процессорлардың арасындағы қандай коммутациялар схемасы жатады?</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Топология типтерінің сипаттамаларын таңыз, ерекшеліктерін көрсетіңіз.</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Параллель алгоритмдердегі коммуникациялық  мүмкіндіктер  бағасы қалай сипатталады?</a:t>
            </a:r>
            <a:endParaRPr lang="ru-RU" sz="2000" dirty="0">
              <a:solidFill>
                <a:schemeClr val="tx2"/>
              </a:solidFill>
              <a:latin typeface="Times New Roman" pitchFamily="18" charset="0"/>
              <a:cs typeface="Times New Roman" pitchFamily="18" charset="0"/>
            </a:endParaRPr>
          </a:p>
          <a:p>
            <a:pPr lvl="0"/>
            <a:r>
              <a:rPr lang="kk-KZ" sz="2000" dirty="0">
                <a:solidFill>
                  <a:schemeClr val="tx2"/>
                </a:solidFill>
                <a:latin typeface="Times New Roman" pitchFamily="18" charset="0"/>
                <a:cs typeface="Times New Roman" pitchFamily="18" charset="0"/>
              </a:rPr>
              <a:t>Деректерді жіберудегі желі топологиясының сипаттамасында қандай  көрсеткіштері бар?</a:t>
            </a:r>
            <a:endParaRPr lang="ru-RU" sz="20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12089193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208</TotalTime>
  <Words>706</Words>
  <Application>Microsoft Office PowerPoint</Application>
  <PresentationFormat>Экран (4:3)</PresentationFormat>
  <Paragraphs>45</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Открытая</vt:lpstr>
      <vt:lpstr>Деректерді жіберудегі негізгі операциялардың қарқындылығына талдау</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19</cp:revision>
  <dcterms:created xsi:type="dcterms:W3CDTF">2018-03-28T22:09:08Z</dcterms:created>
  <dcterms:modified xsi:type="dcterms:W3CDTF">2018-04-01T18:43:44Z</dcterms:modified>
</cp:coreProperties>
</file>