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18288000" cy="10287000"/>
  <p:notesSz cx="6858000" cy="9144000"/>
  <p:embeddedFontLst>
    <p:embeddedFont>
      <p:font typeface="Atteron" panose="02000503000000020003" pitchFamily="2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rollo Playscript" pitchFamily="2" charset="0"/>
      <p:regular r:id="rId18"/>
      <p:bold r:id="rId19"/>
      <p:italic r:id="rId20"/>
      <p:boldItalic r:id="rId21"/>
    </p:embeddedFont>
    <p:embeddedFont>
      <p:font typeface="Droid Serif" panose="02020600060500020200" pitchFamily="18" charset="0"/>
      <p:regular r:id="rId22"/>
    </p:embeddedFont>
    <p:embeddedFont>
      <p:font typeface="Droid Serif Bold" panose="02020800060500020200" pitchFamily="18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02" autoAdjust="0"/>
  </p:normalViewPr>
  <p:slideViewPr>
    <p:cSldViewPr>
      <p:cViewPr varScale="1">
        <p:scale>
          <a:sx n="81" d="100"/>
          <a:sy n="81" d="100"/>
        </p:scale>
        <p:origin x="448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sv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A9FF">
                <a:alpha val="100000"/>
              </a:srgbClr>
            </a:gs>
            <a:gs pos="100000">
              <a:srgbClr val="F5F8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2622483" y="-4752564"/>
            <a:ext cx="9273633" cy="9223050"/>
          </a:xfrm>
          <a:custGeom>
            <a:avLst/>
            <a:gdLst/>
            <a:ahLst/>
            <a:cxnLst/>
            <a:rect l="l" t="t" r="r" b="b"/>
            <a:pathLst>
              <a:path w="9273633" h="9223050">
                <a:moveTo>
                  <a:pt x="9273634" y="9223050"/>
                </a:moveTo>
                <a:lnTo>
                  <a:pt x="0" y="9223050"/>
                </a:lnTo>
                <a:lnTo>
                  <a:pt x="0" y="0"/>
                </a:lnTo>
                <a:lnTo>
                  <a:pt x="9273634" y="0"/>
                </a:lnTo>
                <a:lnTo>
                  <a:pt x="9273634" y="92230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723748">
            <a:off x="13774680" y="7654742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857877" y="-6292233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15567" y="8393133"/>
            <a:ext cx="16230600" cy="4260532"/>
          </a:xfrm>
          <a:custGeom>
            <a:avLst/>
            <a:gdLst/>
            <a:ahLst/>
            <a:cxnLst/>
            <a:rect l="l" t="t" r="r" b="b"/>
            <a:pathLst>
              <a:path w="16230600" h="4260532">
                <a:moveTo>
                  <a:pt x="0" y="0"/>
                </a:moveTo>
                <a:lnTo>
                  <a:pt x="16230600" y="0"/>
                </a:lnTo>
                <a:lnTo>
                  <a:pt x="16230600" y="4260533"/>
                </a:lnTo>
                <a:lnTo>
                  <a:pt x="0" y="42605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857877" y="-1944145"/>
            <a:ext cx="16230600" cy="4260532"/>
          </a:xfrm>
          <a:custGeom>
            <a:avLst/>
            <a:gdLst/>
            <a:ahLst/>
            <a:cxnLst/>
            <a:rect l="l" t="t" r="r" b="b"/>
            <a:pathLst>
              <a:path w="16230600" h="4260532">
                <a:moveTo>
                  <a:pt x="0" y="0"/>
                </a:moveTo>
                <a:lnTo>
                  <a:pt x="16230600" y="0"/>
                </a:lnTo>
                <a:lnTo>
                  <a:pt x="16230600" y="4260532"/>
                </a:lnTo>
                <a:lnTo>
                  <a:pt x="0" y="42605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914689" y="8042141"/>
            <a:ext cx="9273633" cy="9223050"/>
          </a:xfrm>
          <a:custGeom>
            <a:avLst/>
            <a:gdLst/>
            <a:ahLst/>
            <a:cxnLst/>
            <a:rect l="l" t="t" r="r" b="b"/>
            <a:pathLst>
              <a:path w="9273633" h="9223050">
                <a:moveTo>
                  <a:pt x="0" y="0"/>
                </a:moveTo>
                <a:lnTo>
                  <a:pt x="9273633" y="0"/>
                </a:lnTo>
                <a:lnTo>
                  <a:pt x="9273633" y="9223049"/>
                </a:lnTo>
                <a:lnTo>
                  <a:pt x="0" y="922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A9515D06-5DD9-B289-D4C7-2FEF1392583C}"/>
              </a:ext>
            </a:extLst>
          </p:cNvPr>
          <p:cNvSpPr/>
          <p:nvPr/>
        </p:nvSpPr>
        <p:spPr>
          <a:xfrm>
            <a:off x="7904017" y="912452"/>
            <a:ext cx="2479965" cy="232497"/>
          </a:xfrm>
          <a:custGeom>
            <a:avLst/>
            <a:gdLst/>
            <a:ahLst/>
            <a:cxnLst/>
            <a:rect l="l" t="t" r="r" b="b"/>
            <a:pathLst>
              <a:path w="2479965" h="232497">
                <a:moveTo>
                  <a:pt x="0" y="0"/>
                </a:moveTo>
                <a:lnTo>
                  <a:pt x="2479966" y="0"/>
                </a:lnTo>
                <a:lnTo>
                  <a:pt x="2479966" y="232496"/>
                </a:lnTo>
                <a:lnTo>
                  <a:pt x="0" y="2324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C234DCB1-6C1C-A8D8-36E7-2E9D5F401FB4}"/>
              </a:ext>
            </a:extLst>
          </p:cNvPr>
          <p:cNvSpPr txBox="1"/>
          <p:nvPr/>
        </p:nvSpPr>
        <p:spPr>
          <a:xfrm>
            <a:off x="3810000" y="266701"/>
            <a:ext cx="9601200" cy="83819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endParaRPr lang="kk-KZ" sz="2800" b="1" dirty="0">
              <a:solidFill>
                <a:srgbClr val="000000"/>
              </a:solidFill>
              <a:latin typeface="Atteron"/>
              <a:ea typeface="Atteron"/>
              <a:cs typeface="Atteron"/>
              <a:sym typeface="Atteron"/>
            </a:endParaRPr>
          </a:p>
          <a:p>
            <a:pPr algn="ctr">
              <a:spcBef>
                <a:spcPct val="0"/>
              </a:spcBef>
            </a:pPr>
            <a:r>
              <a:rPr lang="kk-KZ" sz="2800" b="1" dirty="0">
                <a:solidFill>
                  <a:srgbClr val="000000"/>
                </a:solidFill>
                <a:latin typeface="Atteron"/>
                <a:ea typeface="Atteron"/>
                <a:cs typeface="Atteron"/>
                <a:sym typeface="Atteron"/>
              </a:rPr>
              <a:t>Л.Н. ГУМИЛЕВ АТЫНДАҒЫ ЕУРАЗИЯ ҰЛТТЫҚ УНИВЕРСИТЕТІ</a:t>
            </a:r>
          </a:p>
          <a:p>
            <a:pPr algn="ctr">
              <a:lnSpc>
                <a:spcPts val="9799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Atteron"/>
              <a:ea typeface="Atteron"/>
              <a:cs typeface="Atteron"/>
              <a:sym typeface="Attero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2CE302-F8FD-FD68-86FA-404263979579}"/>
              </a:ext>
            </a:extLst>
          </p:cNvPr>
          <p:cNvSpPr txBox="1"/>
          <p:nvPr/>
        </p:nvSpPr>
        <p:spPr>
          <a:xfrm>
            <a:off x="4948034" y="3610303"/>
            <a:ext cx="61009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KZ" sz="6000" b="1" dirty="0">
                <a:latin typeface="Arial" panose="020B0604020202020204" pitchFamily="34" charset="0"/>
                <a:cs typeface="Arial" panose="020B0604020202020204" pitchFamily="34" charset="0"/>
              </a:rPr>
              <a:t>ӨНЕР ТАРИХЫ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794576-95E4-A096-EAA9-56F1653B1333}"/>
              </a:ext>
            </a:extLst>
          </p:cNvPr>
          <p:cNvSpPr txBox="1"/>
          <p:nvPr/>
        </p:nvSpPr>
        <p:spPr>
          <a:xfrm>
            <a:off x="6700345" y="9116080"/>
            <a:ext cx="2583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KZ" sz="2800" dirty="0">
                <a:latin typeface="Arial" panose="020B0604020202020204" pitchFamily="34" charset="0"/>
                <a:cs typeface="Arial" panose="020B0604020202020204" pitchFamily="34" charset="0"/>
              </a:rPr>
              <a:t>Астана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- 2025</a:t>
            </a:r>
            <a:endParaRPr lang="ru-K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A9FF">
                <a:alpha val="100000"/>
              </a:srgbClr>
            </a:gs>
            <a:gs pos="100000">
              <a:srgbClr val="F5F8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2622483" y="-4752564"/>
            <a:ext cx="9273633" cy="9223050"/>
          </a:xfrm>
          <a:custGeom>
            <a:avLst/>
            <a:gdLst/>
            <a:ahLst/>
            <a:cxnLst/>
            <a:rect l="l" t="t" r="r" b="b"/>
            <a:pathLst>
              <a:path w="9273633" h="9223050">
                <a:moveTo>
                  <a:pt x="9273634" y="9223050"/>
                </a:moveTo>
                <a:lnTo>
                  <a:pt x="0" y="9223050"/>
                </a:lnTo>
                <a:lnTo>
                  <a:pt x="0" y="0"/>
                </a:lnTo>
                <a:lnTo>
                  <a:pt x="9273634" y="0"/>
                </a:lnTo>
                <a:lnTo>
                  <a:pt x="9273634" y="92230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723748">
            <a:off x="13774680" y="7654742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857877" y="-6292233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15567" y="8393133"/>
            <a:ext cx="16230600" cy="4260532"/>
          </a:xfrm>
          <a:custGeom>
            <a:avLst/>
            <a:gdLst/>
            <a:ahLst/>
            <a:cxnLst/>
            <a:rect l="l" t="t" r="r" b="b"/>
            <a:pathLst>
              <a:path w="16230600" h="4260532">
                <a:moveTo>
                  <a:pt x="0" y="0"/>
                </a:moveTo>
                <a:lnTo>
                  <a:pt x="16230600" y="0"/>
                </a:lnTo>
                <a:lnTo>
                  <a:pt x="16230600" y="4260533"/>
                </a:lnTo>
                <a:lnTo>
                  <a:pt x="0" y="42605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857877" y="-1944145"/>
            <a:ext cx="16230600" cy="4260532"/>
          </a:xfrm>
          <a:custGeom>
            <a:avLst/>
            <a:gdLst/>
            <a:ahLst/>
            <a:cxnLst/>
            <a:rect l="l" t="t" r="r" b="b"/>
            <a:pathLst>
              <a:path w="16230600" h="4260532">
                <a:moveTo>
                  <a:pt x="0" y="0"/>
                </a:moveTo>
                <a:lnTo>
                  <a:pt x="16230600" y="0"/>
                </a:lnTo>
                <a:lnTo>
                  <a:pt x="16230600" y="4260532"/>
                </a:lnTo>
                <a:lnTo>
                  <a:pt x="0" y="42605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503926" y="2624223"/>
            <a:ext cx="11280148" cy="514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90"/>
              </a:lnSpc>
            </a:pPr>
            <a:r>
              <a:rPr lang="en-US" sz="12173" b="1" dirty="0">
                <a:solidFill>
                  <a:srgbClr val="FFD568"/>
                </a:solidFill>
                <a:highlight>
                  <a:srgbClr val="FF00FF"/>
                </a:highlight>
                <a:latin typeface="Droid Serif Bold"/>
                <a:ea typeface="Droid Serif Bold"/>
                <a:cs typeface="Droid Serif Bold"/>
                <a:sym typeface="Droid Serif Bold"/>
              </a:rPr>
              <a:t>ҚАЗАҚСТАН СӘУЛЕТ ӨНЕРІ </a:t>
            </a:r>
          </a:p>
        </p:txBody>
      </p:sp>
      <p:sp>
        <p:nvSpPr>
          <p:cNvPr id="8" name="Freeform 8"/>
          <p:cNvSpPr/>
          <p:nvPr/>
        </p:nvSpPr>
        <p:spPr>
          <a:xfrm>
            <a:off x="-914689" y="8042141"/>
            <a:ext cx="9273633" cy="9223050"/>
          </a:xfrm>
          <a:custGeom>
            <a:avLst/>
            <a:gdLst/>
            <a:ahLst/>
            <a:cxnLst/>
            <a:rect l="l" t="t" r="r" b="b"/>
            <a:pathLst>
              <a:path w="9273633" h="9223050">
                <a:moveTo>
                  <a:pt x="0" y="0"/>
                </a:moveTo>
                <a:lnTo>
                  <a:pt x="9273633" y="0"/>
                </a:lnTo>
                <a:lnTo>
                  <a:pt x="9273633" y="9223049"/>
                </a:lnTo>
                <a:lnTo>
                  <a:pt x="0" y="922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817511" y="8051666"/>
            <a:ext cx="4790759" cy="191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727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ЖОСПАР.</a:t>
            </a:r>
          </a:p>
          <a:p>
            <a:pPr algn="l">
              <a:lnSpc>
                <a:spcPts val="3000"/>
              </a:lnSpc>
            </a:pPr>
            <a:r>
              <a:rPr lang="en-US" sz="2727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1.</a:t>
            </a:r>
            <a:r>
              <a:rPr lang="en-US" sz="2727">
                <a:solidFill>
                  <a:srgbClr val="0097B2"/>
                </a:solidFill>
                <a:latin typeface="Droid Serif"/>
                <a:ea typeface="Droid Serif"/>
                <a:cs typeface="Droid Serif"/>
                <a:sym typeface="Droid Serif"/>
              </a:rPr>
              <a:t> Қ</a:t>
            </a:r>
            <a:r>
              <a:rPr lang="en-US" sz="2727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азақстан сәулет өнері</a:t>
            </a:r>
          </a:p>
          <a:p>
            <a:pPr algn="l">
              <a:lnSpc>
                <a:spcPts val="3000"/>
              </a:lnSpc>
            </a:pPr>
            <a:r>
              <a:rPr lang="en-US" sz="2727">
                <a:solidFill>
                  <a:srgbClr val="0097B2"/>
                </a:solidFill>
                <a:latin typeface="Droid Serif"/>
                <a:ea typeface="Droid Serif"/>
                <a:cs typeface="Droid Serif"/>
                <a:sym typeface="Droid Serif"/>
              </a:rPr>
              <a:t>2. </a:t>
            </a:r>
            <a:r>
              <a:rPr lang="en-US" sz="2727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Ежелгі және ортағасырлық дәуір</a:t>
            </a:r>
          </a:p>
        </p:txBody>
      </p:sp>
    </p:spTree>
    <p:extLst>
      <p:ext uri="{BB962C8B-B14F-4D97-AF65-F5344CB8AC3E}">
        <p14:creationId xmlns:p14="http://schemas.microsoft.com/office/powerpoint/2010/main" val="392482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3330867" y="-5396057"/>
            <a:ext cx="9273633" cy="9223050"/>
          </a:xfrm>
          <a:custGeom>
            <a:avLst/>
            <a:gdLst/>
            <a:ahLst/>
            <a:cxnLst/>
            <a:rect l="l" t="t" r="r" b="b"/>
            <a:pathLst>
              <a:path w="9273633" h="9223050">
                <a:moveTo>
                  <a:pt x="9273633" y="9223049"/>
                </a:moveTo>
                <a:lnTo>
                  <a:pt x="0" y="9223049"/>
                </a:lnTo>
                <a:lnTo>
                  <a:pt x="0" y="0"/>
                </a:lnTo>
                <a:lnTo>
                  <a:pt x="9273633" y="0"/>
                </a:lnTo>
                <a:lnTo>
                  <a:pt x="9273633" y="922304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723748">
            <a:off x="14767395" y="8483382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093255" y="-6623138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222853" y="8966701"/>
            <a:ext cx="16230600" cy="4260532"/>
          </a:xfrm>
          <a:custGeom>
            <a:avLst/>
            <a:gdLst/>
            <a:ahLst/>
            <a:cxnLst/>
            <a:rect l="l" t="t" r="r" b="b"/>
            <a:pathLst>
              <a:path w="16230600" h="4260532">
                <a:moveTo>
                  <a:pt x="0" y="0"/>
                </a:moveTo>
                <a:lnTo>
                  <a:pt x="16230600" y="0"/>
                </a:lnTo>
                <a:lnTo>
                  <a:pt x="16230600" y="4260533"/>
                </a:lnTo>
                <a:lnTo>
                  <a:pt x="0" y="42605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343002" y="-2914799"/>
            <a:ext cx="16230600" cy="4260532"/>
          </a:xfrm>
          <a:custGeom>
            <a:avLst/>
            <a:gdLst/>
            <a:ahLst/>
            <a:cxnLst/>
            <a:rect l="l" t="t" r="r" b="b"/>
            <a:pathLst>
              <a:path w="16230600" h="4260532">
                <a:moveTo>
                  <a:pt x="0" y="0"/>
                </a:moveTo>
                <a:lnTo>
                  <a:pt x="16230600" y="0"/>
                </a:lnTo>
                <a:lnTo>
                  <a:pt x="16230600" y="4260533"/>
                </a:lnTo>
                <a:lnTo>
                  <a:pt x="0" y="42605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5050780" y="8216651"/>
            <a:ext cx="9273633" cy="9223050"/>
          </a:xfrm>
          <a:custGeom>
            <a:avLst/>
            <a:gdLst/>
            <a:ahLst/>
            <a:cxnLst/>
            <a:rect l="l" t="t" r="r" b="b"/>
            <a:pathLst>
              <a:path w="9273633" h="9223050">
                <a:moveTo>
                  <a:pt x="0" y="0"/>
                </a:moveTo>
                <a:lnTo>
                  <a:pt x="9273633" y="0"/>
                </a:lnTo>
                <a:lnTo>
                  <a:pt x="9273633" y="9223049"/>
                </a:lnTo>
                <a:lnTo>
                  <a:pt x="0" y="922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235772" y="607882"/>
            <a:ext cx="5052228" cy="2841879"/>
          </a:xfrm>
          <a:custGeom>
            <a:avLst/>
            <a:gdLst/>
            <a:ahLst/>
            <a:cxnLst/>
            <a:rect l="l" t="t" r="r" b="b"/>
            <a:pathLst>
              <a:path w="5052228" h="2841879">
                <a:moveTo>
                  <a:pt x="0" y="0"/>
                </a:moveTo>
                <a:lnTo>
                  <a:pt x="5052228" y="0"/>
                </a:lnTo>
                <a:lnTo>
                  <a:pt x="5052228" y="2841879"/>
                </a:lnTo>
                <a:lnTo>
                  <a:pt x="0" y="28418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22953" y="4652650"/>
            <a:ext cx="5349345" cy="3564001"/>
          </a:xfrm>
          <a:custGeom>
            <a:avLst/>
            <a:gdLst/>
            <a:ahLst/>
            <a:cxnLst/>
            <a:rect l="l" t="t" r="r" b="b"/>
            <a:pathLst>
              <a:path w="5349345" h="3564001">
                <a:moveTo>
                  <a:pt x="0" y="0"/>
                </a:moveTo>
                <a:lnTo>
                  <a:pt x="5349345" y="0"/>
                </a:lnTo>
                <a:lnTo>
                  <a:pt x="5349345" y="3564001"/>
                </a:lnTo>
                <a:lnTo>
                  <a:pt x="0" y="35640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83034" y="242315"/>
            <a:ext cx="13047833" cy="379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Қазақстан сәулет өнері:</a:t>
            </a:r>
          </a:p>
          <a:p>
            <a:pPr algn="l">
              <a:lnSpc>
                <a:spcPts val="2530"/>
              </a:lnSpc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Қазақстан аумағында сәулет өнерінің бастауы көне түркі дәуірінен басталады.</a:t>
            </a:r>
          </a:p>
          <a:p>
            <a:pPr marL="496571" lvl="1" indent="-248285" algn="l">
              <a:lnSpc>
                <a:spcPts val="2530"/>
              </a:lnSpc>
              <a:buFont typeface="Arial"/>
              <a:buChar char="•"/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Киіз үй – көшпелі халықтың өмір салтына бейімделген басты сәулеттік үлгі. Оның құрылымы (кереге, уық, шаңырақ) кейінгі қазақ сәулет өнерінің негізін қалады.</a:t>
            </a:r>
          </a:p>
          <a:p>
            <a:pPr marL="496571" lvl="1" indent="-248285" algn="l">
              <a:lnSpc>
                <a:spcPts val="2530"/>
              </a:lnSpc>
              <a:buFont typeface="Arial"/>
              <a:buChar char="•"/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Орта ғасырлардағы ескерткіштер – қалалар, мешіттер, кесенелер салынды.</a:t>
            </a:r>
          </a:p>
          <a:p>
            <a:pPr marL="496571" lvl="1" indent="-248285" algn="l">
              <a:lnSpc>
                <a:spcPts val="2530"/>
              </a:lnSpc>
              <a:buFont typeface="Arial"/>
              <a:buChar char="•"/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Айша бибі кесенесі (XII ғ., Тараз маңы) – әшекейлі қыш өрнектерімен ерекшеленеді.</a:t>
            </a:r>
          </a:p>
          <a:p>
            <a:pPr marL="496571" lvl="1" indent="-248285" algn="l">
              <a:lnSpc>
                <a:spcPts val="2530"/>
              </a:lnSpc>
              <a:buFont typeface="Arial"/>
              <a:buChar char="•"/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Бабаджа-қатын кесенесі (XI–XII ғ.) – ерекше күмбезді құрылыс.</a:t>
            </a:r>
          </a:p>
          <a:p>
            <a:pPr marL="496571" lvl="1" indent="-248285" algn="l">
              <a:lnSpc>
                <a:spcPts val="2530"/>
              </a:lnSpc>
              <a:buFont typeface="Arial"/>
              <a:buChar char="•"/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Қарахан кесенесі (XI ғ.) – Тараз қаласында орналасқан.</a:t>
            </a:r>
          </a:p>
          <a:p>
            <a:pPr marL="496571" lvl="1" indent="-248285" algn="l">
              <a:lnSpc>
                <a:spcPts val="2530"/>
              </a:lnSpc>
              <a:buFont typeface="Arial"/>
              <a:buChar char="•"/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Қожа Ахмет Ясауи кесенесі (XIV ғ., Түркістан) – Әмір Темірдің бұйрығымен салынған, Орта Азиядағы ең ірі сәулеттік кешендердің бірі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48615" y="5153025"/>
            <a:ext cx="12339385" cy="473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Жаңа дәуір (XIX – XX ғасырдың басы)</a:t>
            </a:r>
          </a:p>
          <a:p>
            <a:pPr algn="l">
              <a:lnSpc>
                <a:spcPts val="2530"/>
              </a:lnSpc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Орыс отарлау кезеңінде Қазақстан қалаларында әскери бекіністер, әкімшілік ғимараттар, шіркеулер тұрғызылды.</a:t>
            </a:r>
          </a:p>
          <a:p>
            <a:pPr marL="496571" lvl="1" indent="-248285" algn="l">
              <a:lnSpc>
                <a:spcPts val="2530"/>
              </a:lnSpc>
              <a:buFont typeface="Arial"/>
              <a:buChar char="•"/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Верный қаласы (қазіргі Алматы) – әскери бекіністер негізінде бой көтерді. Мұнда орыс архитектурасы ықпал еткен ағаш және тас ғимараттар сақталған.</a:t>
            </a:r>
          </a:p>
          <a:p>
            <a:pPr marL="496571" lvl="1" indent="-248285" algn="l">
              <a:lnSpc>
                <a:spcPts val="2530"/>
              </a:lnSpc>
              <a:buFont typeface="Arial"/>
              <a:buChar char="•"/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Шығыс пен еуропалық стиль тоғысты, қазақ даласында жаңа сәулеттік үлгілер қалыптасты.</a:t>
            </a:r>
          </a:p>
          <a:p>
            <a:pPr algn="l">
              <a:lnSpc>
                <a:spcPts val="2530"/>
              </a:lnSpc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Кеңестік кезең (XX ғасыр)</a:t>
            </a:r>
          </a:p>
          <a:p>
            <a:pPr algn="l">
              <a:lnSpc>
                <a:spcPts val="2530"/>
              </a:lnSpc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Кеңес дәуірінде сәулет өнері идеологияға бағындырылды.</a:t>
            </a:r>
          </a:p>
          <a:p>
            <a:pPr marL="496571" lvl="1" indent="-248285" algn="l">
              <a:lnSpc>
                <a:spcPts val="2530"/>
              </a:lnSpc>
              <a:buFont typeface="Arial"/>
              <a:buChar char="•"/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Алматыда астаналық маңызы бар ірі ғимараттар салынды: Үкімет үйі, Қазақ мемлекеттік академиялық драма театры, М. Әуезов атындағы театр.</a:t>
            </a:r>
          </a:p>
          <a:p>
            <a:pPr marL="496571" lvl="1" indent="-248285" algn="l">
              <a:lnSpc>
                <a:spcPts val="2530"/>
              </a:lnSpc>
              <a:buFont typeface="Arial"/>
              <a:buChar char="•"/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Тұрғын үйлердің типтік жобалары кеңінен тарады.</a:t>
            </a:r>
          </a:p>
          <a:p>
            <a:pPr marL="496571" lvl="1" indent="-248285" algn="l">
              <a:lnSpc>
                <a:spcPts val="2530"/>
              </a:lnSpc>
              <a:buFont typeface="Arial"/>
              <a:buChar char="•"/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Монументалды ансамбльдер, ескерткіштер бой көтерді.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044743" y="3699890"/>
            <a:ext cx="1434286" cy="334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киіз үй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60290" y="8609965"/>
            <a:ext cx="2674673" cy="64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М. Әуезов атындағы театр.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A9FF">
                <a:alpha val="100000"/>
              </a:srgbClr>
            </a:gs>
            <a:gs pos="100000">
              <a:srgbClr val="F5F8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3041629" y="-5105529"/>
            <a:ext cx="9273633" cy="9223050"/>
          </a:xfrm>
          <a:custGeom>
            <a:avLst/>
            <a:gdLst/>
            <a:ahLst/>
            <a:cxnLst/>
            <a:rect l="l" t="t" r="r" b="b"/>
            <a:pathLst>
              <a:path w="9273633" h="9223050">
                <a:moveTo>
                  <a:pt x="9273633" y="9223050"/>
                </a:moveTo>
                <a:lnTo>
                  <a:pt x="0" y="9223050"/>
                </a:lnTo>
                <a:lnTo>
                  <a:pt x="0" y="0"/>
                </a:lnTo>
                <a:lnTo>
                  <a:pt x="9273633" y="0"/>
                </a:lnTo>
                <a:lnTo>
                  <a:pt x="9273633" y="92230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723748">
            <a:off x="13774680" y="7654742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215567" y="8393133"/>
            <a:ext cx="16230600" cy="4260532"/>
          </a:xfrm>
          <a:custGeom>
            <a:avLst/>
            <a:gdLst/>
            <a:ahLst/>
            <a:cxnLst/>
            <a:rect l="l" t="t" r="r" b="b"/>
            <a:pathLst>
              <a:path w="16230600" h="4260532">
                <a:moveTo>
                  <a:pt x="0" y="0"/>
                </a:moveTo>
                <a:lnTo>
                  <a:pt x="16230600" y="0"/>
                </a:lnTo>
                <a:lnTo>
                  <a:pt x="16230600" y="4260533"/>
                </a:lnTo>
                <a:lnTo>
                  <a:pt x="0" y="42605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326549" y="8393133"/>
            <a:ext cx="9273633" cy="9223050"/>
          </a:xfrm>
          <a:custGeom>
            <a:avLst/>
            <a:gdLst/>
            <a:ahLst/>
            <a:cxnLst/>
            <a:rect l="l" t="t" r="r" b="b"/>
            <a:pathLst>
              <a:path w="9273633" h="9223050">
                <a:moveTo>
                  <a:pt x="0" y="0"/>
                </a:moveTo>
                <a:lnTo>
                  <a:pt x="9273633" y="0"/>
                </a:lnTo>
                <a:lnTo>
                  <a:pt x="9273633" y="9223050"/>
                </a:lnTo>
                <a:lnTo>
                  <a:pt x="0" y="9223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50329" y="406269"/>
            <a:ext cx="2697448" cy="2691092"/>
          </a:xfrm>
          <a:custGeom>
            <a:avLst/>
            <a:gdLst/>
            <a:ahLst/>
            <a:cxnLst/>
            <a:rect l="l" t="t" r="r" b="b"/>
            <a:pathLst>
              <a:path w="2697448" h="2691092">
                <a:moveTo>
                  <a:pt x="0" y="0"/>
                </a:moveTo>
                <a:lnTo>
                  <a:pt x="2697448" y="0"/>
                </a:lnTo>
                <a:lnTo>
                  <a:pt x="2697448" y="2691092"/>
                </a:lnTo>
                <a:lnTo>
                  <a:pt x="0" y="26910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103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92974" y="4260396"/>
            <a:ext cx="3413717" cy="2445075"/>
          </a:xfrm>
          <a:custGeom>
            <a:avLst/>
            <a:gdLst/>
            <a:ahLst/>
            <a:cxnLst/>
            <a:rect l="l" t="t" r="r" b="b"/>
            <a:pathLst>
              <a:path w="3413717" h="2445075">
                <a:moveTo>
                  <a:pt x="0" y="0"/>
                </a:moveTo>
                <a:lnTo>
                  <a:pt x="3413717" y="0"/>
                </a:lnTo>
                <a:lnTo>
                  <a:pt x="3413717" y="2445074"/>
                </a:lnTo>
                <a:lnTo>
                  <a:pt x="0" y="24450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30867" y="7564492"/>
            <a:ext cx="2958203" cy="1972135"/>
          </a:xfrm>
          <a:custGeom>
            <a:avLst/>
            <a:gdLst/>
            <a:ahLst/>
            <a:cxnLst/>
            <a:rect l="l" t="t" r="r" b="b"/>
            <a:pathLst>
              <a:path w="2958203" h="1972135">
                <a:moveTo>
                  <a:pt x="0" y="0"/>
                </a:moveTo>
                <a:lnTo>
                  <a:pt x="2958203" y="0"/>
                </a:lnTo>
                <a:lnTo>
                  <a:pt x="2958203" y="1972136"/>
                </a:lnTo>
                <a:lnTo>
                  <a:pt x="0" y="19721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0175" y="406269"/>
            <a:ext cx="13110264" cy="374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0"/>
              </a:lnSpc>
            </a:pPr>
            <a:r>
              <a:rPr lang="en-US" sz="2100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Тәуелсіздік кезеңі (1991 жылдан кейін)</a:t>
            </a:r>
          </a:p>
          <a:p>
            <a:pPr algn="l">
              <a:lnSpc>
                <a:spcPts val="2310"/>
              </a:lnSpc>
            </a:pPr>
            <a:r>
              <a:rPr lang="en-US" sz="2100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Жаңа дәуірде Қазақстан сәулеті ұлттық дәстүр мен заманауи стильді үйлестірді.</a:t>
            </a:r>
          </a:p>
          <a:p>
            <a:pPr algn="l">
              <a:lnSpc>
                <a:spcPts val="2310"/>
              </a:lnSpc>
            </a:pPr>
            <a:r>
              <a:rPr lang="en-US" sz="2100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Астана (қазіргі Астана) – жаңа сәулет пен қала құрылысының орталығы:</a:t>
            </a:r>
          </a:p>
          <a:p>
            <a:pPr marL="453392" lvl="1" indent="-226696" algn="l">
              <a:lnSpc>
                <a:spcPts val="2310"/>
              </a:lnSpc>
              <a:buFont typeface="Arial"/>
              <a:buChar char="•"/>
            </a:pPr>
            <a:r>
              <a:rPr lang="en-US" sz="2100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Бәйтерек монументі – елдің басты символы.</a:t>
            </a:r>
          </a:p>
          <a:p>
            <a:pPr marL="453392" lvl="1" indent="-226696" algn="l">
              <a:lnSpc>
                <a:spcPts val="2310"/>
              </a:lnSpc>
              <a:buFont typeface="Arial"/>
              <a:buChar char="•"/>
            </a:pPr>
            <a:r>
              <a:rPr lang="en-US" sz="2100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Хан Шатыр – әлемдегі ең үлкен шатыр тәрізді ғимарат.</a:t>
            </a:r>
          </a:p>
          <a:p>
            <a:pPr marL="453392" lvl="1" indent="-226696" algn="l">
              <a:lnSpc>
                <a:spcPts val="2310"/>
              </a:lnSpc>
              <a:buFont typeface="Arial"/>
              <a:buChar char="•"/>
            </a:pPr>
            <a:r>
              <a:rPr lang="en-US" sz="2100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Бейбітшілік және келісім сарайы – Н. Фостер жобасы бойынша салынған пирамида.</a:t>
            </a:r>
          </a:p>
          <a:p>
            <a:pPr marL="453392" lvl="1" indent="-226696" algn="l">
              <a:lnSpc>
                <a:spcPts val="2310"/>
              </a:lnSpc>
              <a:buFont typeface="Arial"/>
              <a:buChar char="•"/>
            </a:pPr>
            <a:r>
              <a:rPr lang="en-US" sz="2100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Нұр Әлем сферасы – ЭКСПО-2017 көрмесінің басты нысаны.</a:t>
            </a:r>
          </a:p>
          <a:p>
            <a:pPr algn="l">
              <a:lnSpc>
                <a:spcPts val="2310"/>
              </a:lnSpc>
            </a:pPr>
            <a:r>
              <a:rPr lang="en-US" sz="2100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Алматы, Шымкент, Түркістан сияқты қалаларда да заманауи сәулеттік кешендер салынды.</a:t>
            </a:r>
          </a:p>
          <a:p>
            <a:pPr algn="l">
              <a:lnSpc>
                <a:spcPts val="2310"/>
              </a:lnSpc>
            </a:pPr>
            <a:r>
              <a:rPr lang="en-US" sz="2100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Қорытынды:</a:t>
            </a:r>
          </a:p>
          <a:p>
            <a:pPr algn="l">
              <a:lnSpc>
                <a:spcPts val="2310"/>
              </a:lnSpc>
            </a:pPr>
            <a:r>
              <a:rPr lang="en-US" sz="2100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Қазақстан сәулет өнері – көне түркі дәуірінен бастау алып, ортағасырлық кесенелер арқылы өркендеп, XIX–XX ғасырлардағы еуропалық ықпалмен толығып, тәуелсіздік кезеңінде ұлттық дәстүр мен заманауи стильді тоғыстырған бай мұра.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1983" y="4833056"/>
            <a:ext cx="12946647" cy="488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0"/>
              </a:lnSpc>
            </a:pPr>
            <a:r>
              <a:rPr lang="en-US" sz="21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ең танымал ескерткіш-шығармаларына талдау ұсынамын.</a:t>
            </a:r>
          </a:p>
          <a:p>
            <a:pPr algn="l">
              <a:lnSpc>
                <a:spcPts val="2310"/>
              </a:lnSpc>
            </a:pPr>
            <a:endParaRPr lang="en-US" sz="2100" b="1">
              <a:solidFill>
                <a:srgbClr val="0097B2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  <a:p>
            <a:pPr algn="l">
              <a:lnSpc>
                <a:spcPts val="2310"/>
              </a:lnSpc>
            </a:pPr>
            <a:r>
              <a:rPr lang="en-US" sz="21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1. Айша бибі кесенесі (XII ғ., Тараз маңы)</a:t>
            </a:r>
          </a:p>
          <a:p>
            <a:pPr marL="453392" lvl="1" indent="-226696" algn="l">
              <a:lnSpc>
                <a:spcPts val="2310"/>
              </a:lnSpc>
              <a:buFont typeface="Arial"/>
              <a:buChar char="•"/>
            </a:pPr>
            <a:r>
              <a:rPr lang="en-US" sz="21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Сюжеті мен мақсаты: Айша бибі есіміне арналған, махаббат пен адалдықтың символы.</a:t>
            </a:r>
          </a:p>
          <a:p>
            <a:pPr marL="453392" lvl="1" indent="-226696" algn="l">
              <a:lnSpc>
                <a:spcPts val="2310"/>
              </a:lnSpc>
              <a:buFont typeface="Arial"/>
              <a:buChar char="•"/>
            </a:pPr>
            <a:r>
              <a:rPr lang="en-US" sz="21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Ерекшелігі: Кесене қышпен өрнектелген, геометриялық және өсімдік тектес ою-өрнектер қолданылған.</a:t>
            </a:r>
          </a:p>
          <a:p>
            <a:pPr marL="453392" lvl="1" indent="-226696" algn="l">
              <a:lnSpc>
                <a:spcPts val="2310"/>
              </a:lnSpc>
              <a:buFont typeface="Arial"/>
              <a:buChar char="•"/>
            </a:pPr>
            <a:r>
              <a:rPr lang="en-US" sz="21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Символикасы: Ою-өрнектер арқылы мәңгілік өмір, сұлулық, рухани тазалық идеясы жеткізіледі.</a:t>
            </a:r>
          </a:p>
          <a:p>
            <a:pPr marL="453392" lvl="1" indent="-226696" algn="l">
              <a:lnSpc>
                <a:spcPts val="2310"/>
              </a:lnSpc>
              <a:buFont typeface="Arial"/>
              <a:buChar char="•"/>
            </a:pPr>
            <a:r>
              <a:rPr lang="en-US" sz="21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Талдау: Бұл ескерткіш – қазақ сәулет өнеріндегі сәндік шешімдердің шыңы. Оның әрбір өрнегі халықтың дүниетанымын көрсетеді.</a:t>
            </a:r>
          </a:p>
          <a:p>
            <a:pPr algn="l">
              <a:lnSpc>
                <a:spcPts val="2310"/>
              </a:lnSpc>
            </a:pPr>
            <a:endParaRPr lang="en-US" sz="2100" b="1">
              <a:solidFill>
                <a:srgbClr val="0097B2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  <a:p>
            <a:pPr algn="l">
              <a:lnSpc>
                <a:spcPts val="2310"/>
              </a:lnSpc>
            </a:pPr>
            <a:r>
              <a:rPr lang="en-US" sz="21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2. Бабаджа-қатын кесенесі (XI–XII ғ.)</a:t>
            </a:r>
          </a:p>
          <a:p>
            <a:pPr marL="453392" lvl="1" indent="-226696" algn="l">
              <a:lnSpc>
                <a:spcPts val="2310"/>
              </a:lnSpc>
              <a:buFont typeface="Arial"/>
              <a:buChar char="•"/>
            </a:pPr>
            <a:r>
              <a:rPr lang="en-US" sz="21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Ерекшелігі: Ортасында ерекше күмбез пішінді төбесі бар.</a:t>
            </a:r>
          </a:p>
          <a:p>
            <a:pPr marL="453392" lvl="1" indent="-226696" algn="l">
              <a:lnSpc>
                <a:spcPts val="2310"/>
              </a:lnSpc>
              <a:buFont typeface="Arial"/>
              <a:buChar char="•"/>
            </a:pPr>
            <a:r>
              <a:rPr lang="en-US" sz="21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Мазмұны: Әйел бейнесіне, аналыққа тағзым ретінде тұрғызылған.</a:t>
            </a:r>
          </a:p>
          <a:p>
            <a:pPr marL="453392" lvl="1" indent="-226696" algn="l">
              <a:lnSpc>
                <a:spcPts val="2310"/>
              </a:lnSpc>
              <a:buFont typeface="Arial"/>
              <a:buChar char="•"/>
            </a:pPr>
            <a:r>
              <a:rPr lang="en-US" sz="21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Талдау: Қарапайымдылығы мен күмбезінің пішіні қазақ даласындағы сәулет өнерінің өзіндік жолын көрсетеді.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50329" y="3246112"/>
            <a:ext cx="3249503" cy="64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Нұр Әлем сферасы – ЭКСПО-2017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375081" y="6815576"/>
            <a:ext cx="3249503" cy="64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Айша бибі кесенесі (XII ғ., Тараз маңы)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330867" y="9638665"/>
            <a:ext cx="3249503" cy="64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Бабаджа-қатын кесенесі (XI–XII ғ.)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A9FF">
                <a:alpha val="100000"/>
              </a:srgbClr>
            </a:gs>
            <a:gs pos="100000">
              <a:srgbClr val="F5F8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3041629" y="-5105529"/>
            <a:ext cx="9273633" cy="9223050"/>
          </a:xfrm>
          <a:custGeom>
            <a:avLst/>
            <a:gdLst/>
            <a:ahLst/>
            <a:cxnLst/>
            <a:rect l="l" t="t" r="r" b="b"/>
            <a:pathLst>
              <a:path w="9273633" h="9223050">
                <a:moveTo>
                  <a:pt x="9273633" y="9223050"/>
                </a:moveTo>
                <a:lnTo>
                  <a:pt x="0" y="9223050"/>
                </a:lnTo>
                <a:lnTo>
                  <a:pt x="0" y="0"/>
                </a:lnTo>
                <a:lnTo>
                  <a:pt x="9273633" y="0"/>
                </a:lnTo>
                <a:lnTo>
                  <a:pt x="9273633" y="92230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723748">
            <a:off x="13774680" y="7654742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215567" y="8393133"/>
            <a:ext cx="16230600" cy="4260532"/>
          </a:xfrm>
          <a:custGeom>
            <a:avLst/>
            <a:gdLst/>
            <a:ahLst/>
            <a:cxnLst/>
            <a:rect l="l" t="t" r="r" b="b"/>
            <a:pathLst>
              <a:path w="16230600" h="4260532">
                <a:moveTo>
                  <a:pt x="0" y="0"/>
                </a:moveTo>
                <a:lnTo>
                  <a:pt x="16230600" y="0"/>
                </a:lnTo>
                <a:lnTo>
                  <a:pt x="16230600" y="4260533"/>
                </a:lnTo>
                <a:lnTo>
                  <a:pt x="0" y="42605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326549" y="8393133"/>
            <a:ext cx="9273633" cy="9223050"/>
          </a:xfrm>
          <a:custGeom>
            <a:avLst/>
            <a:gdLst/>
            <a:ahLst/>
            <a:cxnLst/>
            <a:rect l="l" t="t" r="r" b="b"/>
            <a:pathLst>
              <a:path w="9273633" h="9223050">
                <a:moveTo>
                  <a:pt x="0" y="0"/>
                </a:moveTo>
                <a:lnTo>
                  <a:pt x="9273633" y="0"/>
                </a:lnTo>
                <a:lnTo>
                  <a:pt x="9273633" y="9223050"/>
                </a:lnTo>
                <a:lnTo>
                  <a:pt x="0" y="9223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17512" y="5335252"/>
            <a:ext cx="5129572" cy="3751000"/>
          </a:xfrm>
          <a:custGeom>
            <a:avLst/>
            <a:gdLst/>
            <a:ahLst/>
            <a:cxnLst/>
            <a:rect l="l" t="t" r="r" b="b"/>
            <a:pathLst>
              <a:path w="5129572" h="3751000">
                <a:moveTo>
                  <a:pt x="0" y="0"/>
                </a:moveTo>
                <a:lnTo>
                  <a:pt x="5129572" y="0"/>
                </a:lnTo>
                <a:lnTo>
                  <a:pt x="5129572" y="3751000"/>
                </a:lnTo>
                <a:lnTo>
                  <a:pt x="0" y="3751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756699" y="5796225"/>
            <a:ext cx="5855464" cy="3290027"/>
          </a:xfrm>
          <a:custGeom>
            <a:avLst/>
            <a:gdLst/>
            <a:ahLst/>
            <a:cxnLst/>
            <a:rect l="l" t="t" r="r" b="b"/>
            <a:pathLst>
              <a:path w="5855464" h="3290027">
                <a:moveTo>
                  <a:pt x="0" y="0"/>
                </a:moveTo>
                <a:lnTo>
                  <a:pt x="5855464" y="0"/>
                </a:lnTo>
                <a:lnTo>
                  <a:pt x="5855464" y="3290027"/>
                </a:lnTo>
                <a:lnTo>
                  <a:pt x="0" y="32900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79400" y="473729"/>
            <a:ext cx="17908600" cy="447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2499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3. Қожа Ахмет Ясауи кесенесі (XIV ғ., Түркістан)</a:t>
            </a: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Сюжеті: Әулие Қожа Ахмет Ясауи құрметіне Әмір Темірдің бұйрығымен салынған.</a:t>
            </a: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Ерекшелігі: Орта Азиядағы ең ірі сәулеттік кешен. Үлкен күмбез, көгілдір-күмбезді қаптама, кең ішкі залдар.</a:t>
            </a: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Символикасы: Ислам мәдениетінің, рухани орталықтың символы.</a:t>
            </a: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Талдау: Бұл құрылыс Орта Азия сәулет өнерінің інжу-маржаны болып саналады. Әрбір бөлшегі – діни философия мен түркі халықтарының бірлігінің көрінісі.</a:t>
            </a:r>
          </a:p>
          <a:p>
            <a:pPr algn="l">
              <a:lnSpc>
                <a:spcPts val="2749"/>
              </a:lnSpc>
            </a:pPr>
            <a:endParaRPr lang="en-US" sz="2499" b="1">
              <a:solidFill>
                <a:srgbClr val="FFF3C2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  <a:p>
            <a:pPr algn="l">
              <a:lnSpc>
                <a:spcPts val="2749"/>
              </a:lnSpc>
            </a:pPr>
            <a:r>
              <a:rPr lang="en-US" sz="2499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4. Верный кезеңіндегі ағаш ғимараттар (XIX ғ., Алматы)</a:t>
            </a: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Мысалы: Вознесенск соборы (Андреевский собор) – ағаштан тұрғызылған, жер сілкінісіне төзімді.</a:t>
            </a: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Ерекшелігі: Орыс шіркеу сәулет дәстүрі мен жергілікті құрылыс тәсілдері үйлескен.</a:t>
            </a: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Талдау: Бұл кезеңдегі сәулет Қазақстанның мәдениетінде шығыс пен батыс дәстүрінің тоғысқанын көрсетеді.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7044" y="9477375"/>
            <a:ext cx="7298671" cy="334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Қожа Ахмет Ясауи кесенесі (XIV ғ., Түркістан)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67650" y="9477375"/>
            <a:ext cx="8633561" cy="334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Верный кезеңіндегі ағаш ғимараттар (XIX ғ., Алматы)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A9FF">
                <a:alpha val="100000"/>
              </a:srgbClr>
            </a:gs>
            <a:gs pos="100000">
              <a:srgbClr val="F5F8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3041629" y="-5105529"/>
            <a:ext cx="9273633" cy="9223050"/>
          </a:xfrm>
          <a:custGeom>
            <a:avLst/>
            <a:gdLst/>
            <a:ahLst/>
            <a:cxnLst/>
            <a:rect l="l" t="t" r="r" b="b"/>
            <a:pathLst>
              <a:path w="9273633" h="9223050">
                <a:moveTo>
                  <a:pt x="9273633" y="9223050"/>
                </a:moveTo>
                <a:lnTo>
                  <a:pt x="0" y="9223050"/>
                </a:lnTo>
                <a:lnTo>
                  <a:pt x="0" y="0"/>
                </a:lnTo>
                <a:lnTo>
                  <a:pt x="9273633" y="0"/>
                </a:lnTo>
                <a:lnTo>
                  <a:pt x="9273633" y="92230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723748">
            <a:off x="13774680" y="7654742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215567" y="8393133"/>
            <a:ext cx="16230600" cy="4260532"/>
          </a:xfrm>
          <a:custGeom>
            <a:avLst/>
            <a:gdLst/>
            <a:ahLst/>
            <a:cxnLst/>
            <a:rect l="l" t="t" r="r" b="b"/>
            <a:pathLst>
              <a:path w="16230600" h="4260532">
                <a:moveTo>
                  <a:pt x="0" y="0"/>
                </a:moveTo>
                <a:lnTo>
                  <a:pt x="16230600" y="0"/>
                </a:lnTo>
                <a:lnTo>
                  <a:pt x="16230600" y="4260533"/>
                </a:lnTo>
                <a:lnTo>
                  <a:pt x="0" y="42605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326549" y="8393133"/>
            <a:ext cx="9273633" cy="9223050"/>
          </a:xfrm>
          <a:custGeom>
            <a:avLst/>
            <a:gdLst/>
            <a:ahLst/>
            <a:cxnLst/>
            <a:rect l="l" t="t" r="r" b="b"/>
            <a:pathLst>
              <a:path w="9273633" h="9223050">
                <a:moveTo>
                  <a:pt x="0" y="0"/>
                </a:moveTo>
                <a:lnTo>
                  <a:pt x="9273633" y="0"/>
                </a:lnTo>
                <a:lnTo>
                  <a:pt x="9273633" y="9223050"/>
                </a:lnTo>
                <a:lnTo>
                  <a:pt x="0" y="9223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57340" y="613522"/>
            <a:ext cx="11378747" cy="619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2499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5. Бәйтерек монументі (Астана, 2002)</a:t>
            </a: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Сюжеті: Қазақ аңызындағы Самұрық құстың «Бақыт құсы» жұмыртқасын бәйтерек ағашына қоюымен байланысты.</a:t>
            </a: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Ерекшелігі: Биіктігі 97 м, шыны шар әлемді, алтын жұмыртқа – өмір мен болашақты бейнелейді.</a:t>
            </a: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Символикасы: Қазақстанның тәуелсіздігі мен жаңа дәуірінің символы.</a:t>
            </a: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b="1">
                <a:solidFill>
                  <a:srgbClr val="FFF3C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Талдау: Бұл туынды – заманауи сәулет пен ұлттық мифологияны ұштастырған бірегей ескерткіш.</a:t>
            </a:r>
          </a:p>
          <a:p>
            <a:pPr algn="l">
              <a:lnSpc>
                <a:spcPts val="2749"/>
              </a:lnSpc>
            </a:pPr>
            <a:endParaRPr lang="en-US" sz="2499" b="1">
              <a:solidFill>
                <a:srgbClr val="FFF3C2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6. Хан Шатыр (Астана, 2010)</a:t>
            </a: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Ерекшелігі: Әлемдегі ең үлкен шатыр тәрізді ғимарат. Құрылыс материалы – ерекше мембраналы жабын.</a:t>
            </a: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Символикасы: Көшпелі өмірдің басты белгісі – киіз үйді бейнелейді.</a:t>
            </a: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Талдау: Дәстүрлі киіз үйдің символы қазіргі заманғы технологиямен үйлестірілген. Бұл – Қазақстанның жаһандық мәдениетке ашықтығын көрсететін нысан.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6569" y="7674285"/>
            <a:ext cx="16673223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2499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Қорытынды:</a:t>
            </a:r>
          </a:p>
          <a:p>
            <a:pPr algn="l">
              <a:lnSpc>
                <a:spcPts val="2749"/>
              </a:lnSpc>
            </a:pPr>
            <a:r>
              <a:rPr lang="en-US" sz="2499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Қазақстан сәулет өнерінің әр дәуірдегі туындылары – халықтың дүниетанымын, рухани құндылықтарын, мәдени дамуын бейнелейтін символдық шығармалар. Ортағасырлық кесенелер діни-рухани құндылықтарды дәріптесе, тәуелсіздік кезеңінің ғимараттары ұлттық дәстүрді заманауи технологиямен ұштастырады.</a:t>
            </a:r>
          </a:p>
        </p:txBody>
      </p:sp>
      <p:sp>
        <p:nvSpPr>
          <p:cNvPr id="8" name="Freeform 8"/>
          <p:cNvSpPr/>
          <p:nvPr/>
        </p:nvSpPr>
        <p:spPr>
          <a:xfrm>
            <a:off x="11736087" y="287722"/>
            <a:ext cx="3750388" cy="3418251"/>
          </a:xfrm>
          <a:custGeom>
            <a:avLst/>
            <a:gdLst/>
            <a:ahLst/>
            <a:cxnLst/>
            <a:rect l="l" t="t" r="r" b="b"/>
            <a:pathLst>
              <a:path w="3750388" h="3418251">
                <a:moveTo>
                  <a:pt x="0" y="0"/>
                </a:moveTo>
                <a:lnTo>
                  <a:pt x="3750388" y="0"/>
                </a:lnTo>
                <a:lnTo>
                  <a:pt x="3750388" y="3418250"/>
                </a:lnTo>
                <a:lnTo>
                  <a:pt x="0" y="34182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917545" y="3783511"/>
            <a:ext cx="1695753" cy="334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Байтерек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537612" y="4012428"/>
            <a:ext cx="3750388" cy="3413889"/>
          </a:xfrm>
          <a:custGeom>
            <a:avLst/>
            <a:gdLst/>
            <a:ahLst/>
            <a:cxnLst/>
            <a:rect l="l" t="t" r="r" b="b"/>
            <a:pathLst>
              <a:path w="3750388" h="3413889">
                <a:moveTo>
                  <a:pt x="0" y="0"/>
                </a:moveTo>
                <a:lnTo>
                  <a:pt x="3750388" y="0"/>
                </a:lnTo>
                <a:lnTo>
                  <a:pt x="3750388" y="3413889"/>
                </a:lnTo>
                <a:lnTo>
                  <a:pt x="0" y="34138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5561" r="-20873" b="-9342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375820" y="7502517"/>
            <a:ext cx="2073972" cy="334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300" b="1">
                <a:solidFill>
                  <a:srgbClr val="0097B2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Хан Шатыр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A9FF">
                <a:alpha val="100000"/>
              </a:srgbClr>
            </a:gs>
            <a:gs pos="100000">
              <a:srgbClr val="F5F8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3041629" y="-5105529"/>
            <a:ext cx="9273633" cy="9223050"/>
          </a:xfrm>
          <a:custGeom>
            <a:avLst/>
            <a:gdLst/>
            <a:ahLst/>
            <a:cxnLst/>
            <a:rect l="l" t="t" r="r" b="b"/>
            <a:pathLst>
              <a:path w="9273633" h="9223050">
                <a:moveTo>
                  <a:pt x="9273633" y="9223050"/>
                </a:moveTo>
                <a:lnTo>
                  <a:pt x="0" y="9223050"/>
                </a:lnTo>
                <a:lnTo>
                  <a:pt x="0" y="0"/>
                </a:lnTo>
                <a:lnTo>
                  <a:pt x="9273633" y="0"/>
                </a:lnTo>
                <a:lnTo>
                  <a:pt x="9273633" y="92230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723748">
            <a:off x="13774680" y="7654742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215567" y="8393133"/>
            <a:ext cx="16230600" cy="4260532"/>
          </a:xfrm>
          <a:custGeom>
            <a:avLst/>
            <a:gdLst/>
            <a:ahLst/>
            <a:cxnLst/>
            <a:rect l="l" t="t" r="r" b="b"/>
            <a:pathLst>
              <a:path w="16230600" h="4260532">
                <a:moveTo>
                  <a:pt x="0" y="0"/>
                </a:moveTo>
                <a:lnTo>
                  <a:pt x="16230600" y="0"/>
                </a:lnTo>
                <a:lnTo>
                  <a:pt x="16230600" y="4260533"/>
                </a:lnTo>
                <a:lnTo>
                  <a:pt x="0" y="42605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326549" y="8393133"/>
            <a:ext cx="9273633" cy="9223050"/>
          </a:xfrm>
          <a:custGeom>
            <a:avLst/>
            <a:gdLst/>
            <a:ahLst/>
            <a:cxnLst/>
            <a:rect l="l" t="t" r="r" b="b"/>
            <a:pathLst>
              <a:path w="9273633" h="9223050">
                <a:moveTo>
                  <a:pt x="0" y="0"/>
                </a:moveTo>
                <a:lnTo>
                  <a:pt x="9273633" y="0"/>
                </a:lnTo>
                <a:lnTo>
                  <a:pt x="9273633" y="9223050"/>
                </a:lnTo>
                <a:lnTo>
                  <a:pt x="0" y="9223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30A4B0EA-A814-C4B5-1D45-16ED37DB2B72}"/>
              </a:ext>
            </a:extLst>
          </p:cNvPr>
          <p:cNvSpPr txBox="1"/>
          <p:nvPr/>
        </p:nvSpPr>
        <p:spPr>
          <a:xfrm>
            <a:off x="2743200" y="2781300"/>
            <a:ext cx="11799694" cy="7058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4005" indent="-342900">
              <a:spcAft>
                <a:spcPts val="600"/>
              </a:spcAft>
              <a:buFont typeface="+mj-lt"/>
              <a:buAutoNum type="arabicPeriod"/>
            </a:pPr>
            <a:r>
              <a:rPr lang="kk-KZ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Самуратова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>
                <a:latin typeface="Arial" panose="020B0604020202020204" pitchFamily="34" charset="0"/>
                <a:cs typeface="Arial" panose="020B0604020202020204" pitchFamily="34" charset="0"/>
              </a:rPr>
              <a:t>Т.К. Бейнелеу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өнері тарихы. Оқулық: ҚР БҒМ баспаға ұсынған.  – Астана, 2013. –2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kk-KZ" sz="2000" dirty="0" err="1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K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Келімбетов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Н. «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Ежелгі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дүние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өнері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». – Алматы: «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Өнер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баспасы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2005. – 320 б. – </a:t>
            </a:r>
            <a:r>
              <a:rPr lang="en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ISBN 9965-12-123-4.</a:t>
            </a:r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Тұрсынов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«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бейнелеу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өнерінің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тарихы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». – Алматы: 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ҚазҰӨ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баспасы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2012. – 256 б. – </a:t>
            </a:r>
            <a:r>
              <a:rPr lang="en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ISBN 978-601-217-112-4.</a:t>
            </a:r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Тұрсынов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«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бейнелеу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өнерінің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тарихы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жанрлары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». – Алматы: 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ҚазҰӨ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баспасы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2012. – 256 б. – </a:t>
            </a:r>
            <a:r>
              <a:rPr lang="en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ISBN 978-601-217-112-4.</a:t>
            </a:r>
            <a:endParaRPr lang="kk-KZ" sz="200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Самашев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З. «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Қазақстанның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жеті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кереметі</a:t>
            </a:r>
            <a:r>
              <a:rPr lang="ru-RU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». – Алматы: Таймас, 2006. – 200 б. – </a:t>
            </a:r>
            <a:r>
              <a:rPr lang="en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ISBN 9965-806-16-0.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Қасымбеков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М. 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Өнер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тарихы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 – Алматы: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2004. – 288 б.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Нұрқатова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Л. 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Бейнелеу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өнерінің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тарихы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 – Алматы: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Рауан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2001. – 240 б.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Лазарев, В. Н. 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Батыс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Еуропа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өнері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тарихы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– Алматы: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университеті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», 2010.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K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Бейсенова, Ә., Садырова, М. </a:t>
            </a:r>
            <a:r>
              <a:rPr lang="ru-K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Әлем өркениеті тарихы</a:t>
            </a:r>
            <a:r>
              <a:rPr lang="ru-K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– Алматы: Қазақ университеті, 2015.</a:t>
            </a:r>
            <a:endParaRPr lang="ru-KZ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kk-K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СамуратоваТ.К</a:t>
            </a:r>
            <a:r>
              <a:rPr lang="kk-K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Ермекова Ж.К., Ахметова - </a:t>
            </a:r>
            <a:r>
              <a:rPr lang="kk-K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Әбдік</a:t>
            </a:r>
            <a:r>
              <a:rPr lang="kk-KZ" sz="2000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Г.А. «</a:t>
            </a:r>
            <a:r>
              <a:rPr lang="kk-K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Қазақтың дәстүрлі қолданбалы өнерінің қысқаша энциклопедиялық сөздігі. Астана. ЕҰУ: 2025., 225б.</a:t>
            </a:r>
            <a:endParaRPr lang="ru-K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kk-KZ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СамуратоваТ</a:t>
            </a:r>
            <a:r>
              <a:rPr lang="kk-KZ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kk-KZ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r>
              <a:rPr lang="kk-KZ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</a:t>
            </a:r>
            <a:r>
              <a:rPr lang="kk-KZ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Туркпенова</a:t>
            </a:r>
            <a:r>
              <a:rPr lang="kk-KZ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С.Ж. </a:t>
            </a:r>
            <a:r>
              <a:rPr lang="kk-K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«Қазақ қол өнерінің тарихы мен қолданылуы» </a:t>
            </a:r>
            <a:r>
              <a:rPr lang="kk-KZ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ru-K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аталог альбом  </a:t>
            </a:r>
            <a:r>
              <a:rPr lang="kk-KZ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Астана. ЕҰУ: 2025., 225б.</a:t>
            </a:r>
            <a:endParaRPr lang="ru-KZ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Нұрғалиұлы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Қазақстанның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мәдени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мұрасы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– Алматы: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Атамұра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2018. – 256 б.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Төлегенова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С.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халқының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этнографиясы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Нұр-Сұлтан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Фолиант, 2020. – 312 б.</a:t>
            </a:r>
          </a:p>
          <a:p>
            <a:pPr algn="l">
              <a:lnSpc>
                <a:spcPts val="3783"/>
              </a:lnSpc>
            </a:pPr>
            <a:endParaRPr lang="en-US" sz="2702" dirty="0">
              <a:solidFill>
                <a:srgbClr val="423734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3C1B292-91DE-2638-CF8B-51D3B9AEB419}"/>
              </a:ext>
            </a:extLst>
          </p:cNvPr>
          <p:cNvSpPr txBox="1">
            <a:spLocks/>
          </p:cNvSpPr>
          <p:nvPr/>
        </p:nvSpPr>
        <p:spPr>
          <a:xfrm>
            <a:off x="2971800" y="616428"/>
            <a:ext cx="10972800" cy="5646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Қолданылған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әдебиеттер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тізімі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7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A9FF">
                <a:alpha val="100000"/>
              </a:srgbClr>
            </a:gs>
            <a:gs pos="100000">
              <a:srgbClr val="F5F8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3041629" y="-5105529"/>
            <a:ext cx="9273633" cy="9223050"/>
          </a:xfrm>
          <a:custGeom>
            <a:avLst/>
            <a:gdLst/>
            <a:ahLst/>
            <a:cxnLst/>
            <a:rect l="l" t="t" r="r" b="b"/>
            <a:pathLst>
              <a:path w="9273633" h="9223050">
                <a:moveTo>
                  <a:pt x="9273633" y="9223050"/>
                </a:moveTo>
                <a:lnTo>
                  <a:pt x="0" y="9223050"/>
                </a:lnTo>
                <a:lnTo>
                  <a:pt x="0" y="0"/>
                </a:lnTo>
                <a:lnTo>
                  <a:pt x="9273633" y="0"/>
                </a:lnTo>
                <a:lnTo>
                  <a:pt x="9273633" y="92230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723748">
            <a:off x="13774680" y="7654742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215567" y="8393133"/>
            <a:ext cx="16230600" cy="4260532"/>
          </a:xfrm>
          <a:custGeom>
            <a:avLst/>
            <a:gdLst/>
            <a:ahLst/>
            <a:cxnLst/>
            <a:rect l="l" t="t" r="r" b="b"/>
            <a:pathLst>
              <a:path w="16230600" h="4260532">
                <a:moveTo>
                  <a:pt x="0" y="0"/>
                </a:moveTo>
                <a:lnTo>
                  <a:pt x="16230600" y="0"/>
                </a:lnTo>
                <a:lnTo>
                  <a:pt x="16230600" y="4260533"/>
                </a:lnTo>
                <a:lnTo>
                  <a:pt x="0" y="42605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326549" y="8393133"/>
            <a:ext cx="9273633" cy="9223050"/>
          </a:xfrm>
          <a:custGeom>
            <a:avLst/>
            <a:gdLst/>
            <a:ahLst/>
            <a:cxnLst/>
            <a:rect l="l" t="t" r="r" b="b"/>
            <a:pathLst>
              <a:path w="9273633" h="9223050">
                <a:moveTo>
                  <a:pt x="0" y="0"/>
                </a:moveTo>
                <a:lnTo>
                  <a:pt x="9273633" y="0"/>
                </a:lnTo>
                <a:lnTo>
                  <a:pt x="9273633" y="9223050"/>
                </a:lnTo>
                <a:lnTo>
                  <a:pt x="0" y="9223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452BA-E756-BF0F-B970-2A4B804D14A4}"/>
              </a:ext>
            </a:extLst>
          </p:cNvPr>
          <p:cNvSpPr txBox="1"/>
          <p:nvPr/>
        </p:nvSpPr>
        <p:spPr>
          <a:xfrm>
            <a:off x="3048000" y="4381500"/>
            <a:ext cx="123286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KZ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АЗАРЛАРЫҢЫЗҒА РАХМЕТ</a:t>
            </a:r>
            <a:endParaRPr lang="ru-KZ" sz="6000" dirty="0"/>
          </a:p>
        </p:txBody>
      </p:sp>
    </p:spTree>
    <p:extLst>
      <p:ext uri="{BB962C8B-B14F-4D97-AF65-F5344CB8AC3E}">
        <p14:creationId xmlns:p14="http://schemas.microsoft.com/office/powerpoint/2010/main" val="3028170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1150</Words>
  <Application>Microsoft Macintosh PowerPoint</Application>
  <PresentationFormat>Произвольный</PresentationFormat>
  <Paragraphs>93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Atteron</vt:lpstr>
      <vt:lpstr>Droid Serif</vt:lpstr>
      <vt:lpstr>Calibri</vt:lpstr>
      <vt:lpstr>Droid Serif Bold</vt:lpstr>
      <vt:lpstr>Arial</vt:lpstr>
      <vt:lpstr>Carollo Playscript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Қазақстан сәулет өнері</dc:title>
  <cp:lastModifiedBy>Tattigul Samuratova</cp:lastModifiedBy>
  <cp:revision>4</cp:revision>
  <dcterms:created xsi:type="dcterms:W3CDTF">2006-08-16T00:00:00Z</dcterms:created>
  <dcterms:modified xsi:type="dcterms:W3CDTF">2025-09-29T15:02:48Z</dcterms:modified>
  <dc:identifier>DAG0KufXR2I</dc:identifier>
</cp:coreProperties>
</file>