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2" r:id="rId3"/>
    <p:sldId id="257" r:id="rId4"/>
    <p:sldId id="258" r:id="rId5"/>
    <p:sldId id="259" r:id="rId6"/>
    <p:sldId id="260" r:id="rId7"/>
    <p:sldId id="261" r:id="rId8"/>
    <p:sldId id="264" r:id="rId9"/>
    <p:sldId id="263" r:id="rId10"/>
  </p:sldIdLst>
  <p:sldSz cx="18288000" cy="10287000"/>
  <p:notesSz cx="6858000" cy="9144000"/>
  <p:embeddedFontLst>
    <p:embeddedFont>
      <p:font typeface="Atteron" panose="02000503000000020003" pitchFamily="2" charset="0"/>
      <p:regular r:id="rId11"/>
      <p:bold r:id="rId12"/>
      <p:italic r:id="rId13"/>
      <p:boldItalic r:id="rId14"/>
    </p:embeddedFont>
    <p:embeddedFont>
      <p:font typeface="Bangers" pitchFamily="2" charset="0"/>
      <p:regular r:id="rId15"/>
    </p:embeddedFont>
    <p:embeddedFont>
      <p:font typeface="Calibri" panose="020F0502020204030204" pitchFamily="34" charset="0"/>
      <p:regular r:id="rId16"/>
      <p:bold r:id="rId17"/>
      <p:italic r:id="rId18"/>
      <p:boldItalic r:id="rId19"/>
    </p:embeddedFont>
    <p:embeddedFont>
      <p:font typeface="Carollo Playscript" pitchFamily="2"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autoAdjust="0"/>
    <p:restoredTop sz="94602" autoAdjust="0"/>
  </p:normalViewPr>
  <p:slideViewPr>
    <p:cSldViewPr>
      <p:cViewPr varScale="1">
        <p:scale>
          <a:sx n="81" d="100"/>
          <a:sy n="81" d="100"/>
        </p:scale>
        <p:origin x="448"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9/28/25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svg"/><Relationship Id="rId10" Type="http://schemas.openxmlformats.org/officeDocument/2006/relationships/image" Target="../media/image8.svg"/><Relationship Id="rId4" Type="http://schemas.openxmlformats.org/officeDocument/2006/relationships/image" Target="../media/image3.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4.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7.jpe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6.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9.jpe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8.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1.jpe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30.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3.jpe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32.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68779">
            <a:off x="-19065942" y="-4761325"/>
            <a:ext cx="24517779" cy="11580049"/>
            <a:chOff x="0" y="0"/>
            <a:chExt cx="6457358" cy="3049889"/>
          </a:xfrm>
        </p:grpSpPr>
        <p:sp>
          <p:nvSpPr>
            <p:cNvPr id="3" name="Freeform 3"/>
            <p:cNvSpPr/>
            <p:nvPr/>
          </p:nvSpPr>
          <p:spPr>
            <a:xfrm>
              <a:off x="0" y="0"/>
              <a:ext cx="6457357" cy="3049889"/>
            </a:xfrm>
            <a:custGeom>
              <a:avLst/>
              <a:gdLst/>
              <a:ahLst/>
              <a:cxnLst/>
              <a:rect l="l" t="t" r="r" b="b"/>
              <a:pathLst>
                <a:path w="6457357" h="3049889">
                  <a:moveTo>
                    <a:pt x="0" y="0"/>
                  </a:moveTo>
                  <a:lnTo>
                    <a:pt x="6457357" y="0"/>
                  </a:lnTo>
                  <a:lnTo>
                    <a:pt x="6457357" y="3049889"/>
                  </a:lnTo>
                  <a:lnTo>
                    <a:pt x="0" y="3049889"/>
                  </a:lnTo>
                  <a:close/>
                </a:path>
              </a:pathLst>
            </a:custGeom>
            <a:solidFill>
              <a:srgbClr val="5CE1E6"/>
            </a:solidFill>
            <a:ln w="381000" cap="sq">
              <a:solidFill>
                <a:srgbClr val="FFFFFF"/>
              </a:solidFill>
              <a:prstDash val="solid"/>
              <a:miter/>
            </a:ln>
          </p:spPr>
        </p:sp>
        <p:sp>
          <p:nvSpPr>
            <p:cNvPr id="4" name="TextBox 4"/>
            <p:cNvSpPr txBox="1"/>
            <p:nvPr/>
          </p:nvSpPr>
          <p:spPr>
            <a:xfrm>
              <a:off x="0" y="-38100"/>
              <a:ext cx="6457358" cy="308798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268779">
            <a:off x="12363737" y="2731793"/>
            <a:ext cx="24517779" cy="11580049"/>
            <a:chOff x="0" y="0"/>
            <a:chExt cx="6457358" cy="3049889"/>
          </a:xfrm>
        </p:grpSpPr>
        <p:sp>
          <p:nvSpPr>
            <p:cNvPr id="6" name="Freeform 6"/>
            <p:cNvSpPr/>
            <p:nvPr/>
          </p:nvSpPr>
          <p:spPr>
            <a:xfrm>
              <a:off x="0" y="0"/>
              <a:ext cx="6457357" cy="3049889"/>
            </a:xfrm>
            <a:custGeom>
              <a:avLst/>
              <a:gdLst/>
              <a:ahLst/>
              <a:cxnLst/>
              <a:rect l="l" t="t" r="r" b="b"/>
              <a:pathLst>
                <a:path w="6457357" h="3049889">
                  <a:moveTo>
                    <a:pt x="0" y="0"/>
                  </a:moveTo>
                  <a:lnTo>
                    <a:pt x="6457357" y="0"/>
                  </a:lnTo>
                  <a:lnTo>
                    <a:pt x="6457357" y="3049889"/>
                  </a:lnTo>
                  <a:lnTo>
                    <a:pt x="0" y="3049889"/>
                  </a:lnTo>
                  <a:close/>
                </a:path>
              </a:pathLst>
            </a:custGeom>
            <a:solidFill>
              <a:srgbClr val="904DE6"/>
            </a:solidFill>
            <a:ln w="381000" cap="sq">
              <a:solidFill>
                <a:srgbClr val="FFFFFF"/>
              </a:solidFill>
              <a:prstDash val="solid"/>
              <a:miter/>
            </a:ln>
          </p:spPr>
        </p:sp>
        <p:sp>
          <p:nvSpPr>
            <p:cNvPr id="7" name="TextBox 7"/>
            <p:cNvSpPr txBox="1"/>
            <p:nvPr/>
          </p:nvSpPr>
          <p:spPr>
            <a:xfrm>
              <a:off x="0" y="-38100"/>
              <a:ext cx="6457358" cy="3087989"/>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268779">
            <a:off x="13600363" y="4032146"/>
            <a:ext cx="24517779" cy="11580049"/>
            <a:chOff x="0" y="0"/>
            <a:chExt cx="6457358" cy="3049889"/>
          </a:xfrm>
        </p:grpSpPr>
        <p:sp>
          <p:nvSpPr>
            <p:cNvPr id="9" name="Freeform 9"/>
            <p:cNvSpPr/>
            <p:nvPr/>
          </p:nvSpPr>
          <p:spPr>
            <a:xfrm>
              <a:off x="0" y="0"/>
              <a:ext cx="6457357" cy="3049889"/>
            </a:xfrm>
            <a:custGeom>
              <a:avLst/>
              <a:gdLst/>
              <a:ahLst/>
              <a:cxnLst/>
              <a:rect l="l" t="t" r="r" b="b"/>
              <a:pathLst>
                <a:path w="6457357" h="3049889">
                  <a:moveTo>
                    <a:pt x="0" y="0"/>
                  </a:moveTo>
                  <a:lnTo>
                    <a:pt x="6457357" y="0"/>
                  </a:lnTo>
                  <a:lnTo>
                    <a:pt x="6457357" y="3049889"/>
                  </a:lnTo>
                  <a:lnTo>
                    <a:pt x="0" y="3049889"/>
                  </a:lnTo>
                  <a:close/>
                </a:path>
              </a:pathLst>
            </a:custGeom>
            <a:solidFill>
              <a:srgbClr val="000000">
                <a:alpha val="0"/>
              </a:srgbClr>
            </a:solidFill>
            <a:ln w="95250" cap="sq">
              <a:solidFill>
                <a:srgbClr val="000000"/>
              </a:solidFill>
              <a:prstDash val="solid"/>
              <a:miter/>
            </a:ln>
          </p:spPr>
        </p:sp>
        <p:sp>
          <p:nvSpPr>
            <p:cNvPr id="10" name="TextBox 10"/>
            <p:cNvSpPr txBox="1"/>
            <p:nvPr/>
          </p:nvSpPr>
          <p:spPr>
            <a:xfrm>
              <a:off x="0" y="-38100"/>
              <a:ext cx="6457358" cy="3087989"/>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flipH="1">
            <a:off x="13509922" y="-5360787"/>
            <a:ext cx="10164305" cy="21999421"/>
          </a:xfrm>
          <a:custGeom>
            <a:avLst/>
            <a:gdLst/>
            <a:ahLst/>
            <a:cxnLst/>
            <a:rect l="l" t="t" r="r" b="b"/>
            <a:pathLst>
              <a:path w="10164305" h="21999421">
                <a:moveTo>
                  <a:pt x="10164305" y="0"/>
                </a:moveTo>
                <a:lnTo>
                  <a:pt x="0" y="0"/>
                </a:lnTo>
                <a:lnTo>
                  <a:pt x="0" y="21999421"/>
                </a:lnTo>
                <a:lnTo>
                  <a:pt x="10164305" y="21999421"/>
                </a:lnTo>
                <a:lnTo>
                  <a:pt x="10164305" y="0"/>
                </a:lnTo>
                <a:close/>
              </a:path>
            </a:pathLst>
          </a:custGeom>
          <a:blipFill>
            <a:blip r:embed="rId2">
              <a:extLst>
                <a:ext uri="{96DAC541-7B7A-43D3-8B79-37D633B846F1}">
                  <asvg:svgBlip xmlns:asvg="http://schemas.microsoft.com/office/drawing/2016/SVG/main" r:embed="rId3"/>
                </a:ext>
              </a:extLst>
            </a:blip>
            <a:stretch>
              <a:fillRect r="-120446"/>
            </a:stretch>
          </a:blipFill>
        </p:spPr>
      </p:sp>
      <p:grpSp>
        <p:nvGrpSpPr>
          <p:cNvPr id="12" name="Group 12"/>
          <p:cNvGrpSpPr/>
          <p:nvPr/>
        </p:nvGrpSpPr>
        <p:grpSpPr>
          <a:xfrm rot="-268779">
            <a:off x="-19446914" y="-5138389"/>
            <a:ext cx="24517779" cy="11580049"/>
            <a:chOff x="0" y="0"/>
            <a:chExt cx="6457358" cy="3049889"/>
          </a:xfrm>
        </p:grpSpPr>
        <p:sp>
          <p:nvSpPr>
            <p:cNvPr id="13" name="Freeform 13"/>
            <p:cNvSpPr/>
            <p:nvPr/>
          </p:nvSpPr>
          <p:spPr>
            <a:xfrm>
              <a:off x="0" y="0"/>
              <a:ext cx="6457357" cy="3049889"/>
            </a:xfrm>
            <a:custGeom>
              <a:avLst/>
              <a:gdLst/>
              <a:ahLst/>
              <a:cxnLst/>
              <a:rect l="l" t="t" r="r" b="b"/>
              <a:pathLst>
                <a:path w="6457357" h="3049889">
                  <a:moveTo>
                    <a:pt x="0" y="0"/>
                  </a:moveTo>
                  <a:lnTo>
                    <a:pt x="6457357" y="0"/>
                  </a:lnTo>
                  <a:lnTo>
                    <a:pt x="6457357" y="3049889"/>
                  </a:lnTo>
                  <a:lnTo>
                    <a:pt x="0" y="3049889"/>
                  </a:lnTo>
                  <a:close/>
                </a:path>
              </a:pathLst>
            </a:custGeom>
            <a:solidFill>
              <a:srgbClr val="000000">
                <a:alpha val="0"/>
              </a:srgbClr>
            </a:solidFill>
            <a:ln w="95250" cap="sq">
              <a:solidFill>
                <a:srgbClr val="000000"/>
              </a:solidFill>
              <a:prstDash val="solid"/>
              <a:miter/>
            </a:ln>
          </p:spPr>
        </p:sp>
        <p:sp>
          <p:nvSpPr>
            <p:cNvPr id="14" name="TextBox 14"/>
            <p:cNvSpPr txBox="1"/>
            <p:nvPr/>
          </p:nvSpPr>
          <p:spPr>
            <a:xfrm>
              <a:off x="0" y="-38100"/>
              <a:ext cx="6457358" cy="3087989"/>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14049">
            <a:off x="-4413959" y="-6097138"/>
            <a:ext cx="9559104" cy="20689536"/>
          </a:xfrm>
          <a:custGeom>
            <a:avLst/>
            <a:gdLst/>
            <a:ahLst/>
            <a:cxnLst/>
            <a:rect l="l" t="t" r="r" b="b"/>
            <a:pathLst>
              <a:path w="9559104" h="20689536">
                <a:moveTo>
                  <a:pt x="0" y="0"/>
                </a:moveTo>
                <a:lnTo>
                  <a:pt x="9559104" y="0"/>
                </a:lnTo>
                <a:lnTo>
                  <a:pt x="9559104" y="20689537"/>
                </a:lnTo>
                <a:lnTo>
                  <a:pt x="0" y="20689537"/>
                </a:lnTo>
                <a:lnTo>
                  <a:pt x="0" y="0"/>
                </a:lnTo>
                <a:close/>
              </a:path>
            </a:pathLst>
          </a:custGeom>
          <a:blipFill>
            <a:blip r:embed="rId2">
              <a:extLst>
                <a:ext uri="{96DAC541-7B7A-43D3-8B79-37D633B846F1}">
                  <asvg:svgBlip xmlns:asvg="http://schemas.microsoft.com/office/drawing/2016/SVG/main" r:embed="rId3"/>
                </a:ext>
              </a:extLst>
            </a:blip>
            <a:stretch>
              <a:fillRect r="-120446"/>
            </a:stretch>
          </a:blipFill>
        </p:spPr>
      </p:sp>
      <p:grpSp>
        <p:nvGrpSpPr>
          <p:cNvPr id="16" name="Group 16"/>
          <p:cNvGrpSpPr/>
          <p:nvPr/>
        </p:nvGrpSpPr>
        <p:grpSpPr>
          <a:xfrm rot="-268779">
            <a:off x="4888844" y="-1513594"/>
            <a:ext cx="14120224" cy="6611185"/>
            <a:chOff x="0" y="0"/>
            <a:chExt cx="3718907" cy="1741217"/>
          </a:xfrm>
        </p:grpSpPr>
        <p:sp>
          <p:nvSpPr>
            <p:cNvPr id="17" name="Freeform 17"/>
            <p:cNvSpPr/>
            <p:nvPr/>
          </p:nvSpPr>
          <p:spPr>
            <a:xfrm>
              <a:off x="0" y="0"/>
              <a:ext cx="3718907" cy="1741217"/>
            </a:xfrm>
            <a:custGeom>
              <a:avLst/>
              <a:gdLst/>
              <a:ahLst/>
              <a:cxnLst/>
              <a:rect l="l" t="t" r="r" b="b"/>
              <a:pathLst>
                <a:path w="3718907" h="1741217">
                  <a:moveTo>
                    <a:pt x="0" y="0"/>
                  </a:moveTo>
                  <a:lnTo>
                    <a:pt x="3718907" y="0"/>
                  </a:lnTo>
                  <a:lnTo>
                    <a:pt x="3718907" y="1741217"/>
                  </a:lnTo>
                  <a:lnTo>
                    <a:pt x="0" y="1741217"/>
                  </a:lnTo>
                  <a:close/>
                </a:path>
              </a:pathLst>
            </a:custGeom>
            <a:solidFill>
              <a:srgbClr val="FCE602"/>
            </a:solidFill>
            <a:ln w="381000" cap="sq">
              <a:solidFill>
                <a:srgbClr val="FFFFFF"/>
              </a:solidFill>
              <a:prstDash val="solid"/>
              <a:miter/>
            </a:ln>
          </p:spPr>
        </p:sp>
        <p:sp>
          <p:nvSpPr>
            <p:cNvPr id="18" name="TextBox 18"/>
            <p:cNvSpPr txBox="1"/>
            <p:nvPr/>
          </p:nvSpPr>
          <p:spPr>
            <a:xfrm>
              <a:off x="0" y="-38100"/>
              <a:ext cx="3718907" cy="1779317"/>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10380067" y="651637"/>
            <a:ext cx="6259711" cy="6250095"/>
          </a:xfrm>
          <a:custGeom>
            <a:avLst/>
            <a:gdLst/>
            <a:ahLst/>
            <a:cxnLst/>
            <a:rect l="l" t="t" r="r" b="b"/>
            <a:pathLst>
              <a:path w="6259711" h="6250095">
                <a:moveTo>
                  <a:pt x="0" y="0"/>
                </a:moveTo>
                <a:lnTo>
                  <a:pt x="6259711" y="0"/>
                </a:lnTo>
                <a:lnTo>
                  <a:pt x="6259711" y="6250096"/>
                </a:lnTo>
                <a:lnTo>
                  <a:pt x="0" y="62500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0" name="Group 20"/>
          <p:cNvGrpSpPr/>
          <p:nvPr/>
        </p:nvGrpSpPr>
        <p:grpSpPr>
          <a:xfrm rot="-268779">
            <a:off x="5182959" y="-1918906"/>
            <a:ext cx="14120224" cy="6611185"/>
            <a:chOff x="0" y="0"/>
            <a:chExt cx="3718907" cy="1741217"/>
          </a:xfrm>
        </p:grpSpPr>
        <p:sp>
          <p:nvSpPr>
            <p:cNvPr id="21" name="Freeform 21"/>
            <p:cNvSpPr/>
            <p:nvPr/>
          </p:nvSpPr>
          <p:spPr>
            <a:xfrm>
              <a:off x="0" y="0"/>
              <a:ext cx="3718907" cy="1741217"/>
            </a:xfrm>
            <a:custGeom>
              <a:avLst/>
              <a:gdLst/>
              <a:ahLst/>
              <a:cxnLst/>
              <a:rect l="l" t="t" r="r" b="b"/>
              <a:pathLst>
                <a:path w="3718907" h="1741217">
                  <a:moveTo>
                    <a:pt x="0" y="0"/>
                  </a:moveTo>
                  <a:lnTo>
                    <a:pt x="3718907" y="0"/>
                  </a:lnTo>
                  <a:lnTo>
                    <a:pt x="3718907" y="1741217"/>
                  </a:lnTo>
                  <a:lnTo>
                    <a:pt x="0" y="1741217"/>
                  </a:lnTo>
                  <a:close/>
                </a:path>
              </a:pathLst>
            </a:custGeom>
            <a:solidFill>
              <a:srgbClr val="000000">
                <a:alpha val="0"/>
              </a:srgbClr>
            </a:solidFill>
            <a:ln w="95250" cap="sq">
              <a:solidFill>
                <a:srgbClr val="000000"/>
              </a:solidFill>
              <a:prstDash val="solid"/>
              <a:miter/>
            </a:ln>
          </p:spPr>
        </p:sp>
        <p:sp>
          <p:nvSpPr>
            <p:cNvPr id="22" name="TextBox 22"/>
            <p:cNvSpPr txBox="1"/>
            <p:nvPr/>
          </p:nvSpPr>
          <p:spPr>
            <a:xfrm>
              <a:off x="0" y="-38100"/>
              <a:ext cx="3718907" cy="1779317"/>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rot="-268779">
            <a:off x="-10858711" y="5569842"/>
            <a:ext cx="24517779" cy="11580049"/>
            <a:chOff x="0" y="0"/>
            <a:chExt cx="6457358" cy="3049889"/>
          </a:xfrm>
        </p:grpSpPr>
        <p:sp>
          <p:nvSpPr>
            <p:cNvPr id="24" name="Freeform 24"/>
            <p:cNvSpPr/>
            <p:nvPr/>
          </p:nvSpPr>
          <p:spPr>
            <a:xfrm>
              <a:off x="0" y="0"/>
              <a:ext cx="6457357" cy="3049889"/>
            </a:xfrm>
            <a:custGeom>
              <a:avLst/>
              <a:gdLst/>
              <a:ahLst/>
              <a:cxnLst/>
              <a:rect l="l" t="t" r="r" b="b"/>
              <a:pathLst>
                <a:path w="6457357" h="3049889">
                  <a:moveTo>
                    <a:pt x="0" y="0"/>
                  </a:moveTo>
                  <a:lnTo>
                    <a:pt x="6457357" y="0"/>
                  </a:lnTo>
                  <a:lnTo>
                    <a:pt x="6457357" y="3049889"/>
                  </a:lnTo>
                  <a:lnTo>
                    <a:pt x="0" y="3049889"/>
                  </a:lnTo>
                  <a:close/>
                </a:path>
              </a:pathLst>
            </a:custGeom>
            <a:solidFill>
              <a:srgbClr val="E92923"/>
            </a:solidFill>
            <a:ln w="381000" cap="sq">
              <a:solidFill>
                <a:srgbClr val="FFFFFF"/>
              </a:solidFill>
              <a:prstDash val="solid"/>
              <a:miter/>
            </a:ln>
          </p:spPr>
        </p:sp>
        <p:sp>
          <p:nvSpPr>
            <p:cNvPr id="25" name="TextBox 25"/>
            <p:cNvSpPr txBox="1"/>
            <p:nvPr/>
          </p:nvSpPr>
          <p:spPr>
            <a:xfrm>
              <a:off x="0" y="-38100"/>
              <a:ext cx="6457358" cy="3087989"/>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rot="-268779">
            <a:off x="-11207330" y="5980967"/>
            <a:ext cx="24517779" cy="11580049"/>
            <a:chOff x="0" y="0"/>
            <a:chExt cx="6457358" cy="3049889"/>
          </a:xfrm>
        </p:grpSpPr>
        <p:sp>
          <p:nvSpPr>
            <p:cNvPr id="27" name="Freeform 27"/>
            <p:cNvSpPr/>
            <p:nvPr/>
          </p:nvSpPr>
          <p:spPr>
            <a:xfrm>
              <a:off x="0" y="0"/>
              <a:ext cx="6457357" cy="3049889"/>
            </a:xfrm>
            <a:custGeom>
              <a:avLst/>
              <a:gdLst/>
              <a:ahLst/>
              <a:cxnLst/>
              <a:rect l="l" t="t" r="r" b="b"/>
              <a:pathLst>
                <a:path w="6457357" h="3049889">
                  <a:moveTo>
                    <a:pt x="0" y="0"/>
                  </a:moveTo>
                  <a:lnTo>
                    <a:pt x="6457357" y="0"/>
                  </a:lnTo>
                  <a:lnTo>
                    <a:pt x="6457357" y="3049889"/>
                  </a:lnTo>
                  <a:lnTo>
                    <a:pt x="0" y="3049889"/>
                  </a:lnTo>
                  <a:close/>
                </a:path>
              </a:pathLst>
            </a:custGeom>
            <a:solidFill>
              <a:srgbClr val="000000">
                <a:alpha val="0"/>
              </a:srgbClr>
            </a:solidFill>
            <a:ln w="95250" cap="sq">
              <a:solidFill>
                <a:srgbClr val="000000"/>
              </a:solidFill>
              <a:prstDash val="solid"/>
              <a:miter/>
            </a:ln>
          </p:spPr>
        </p:sp>
        <p:sp>
          <p:nvSpPr>
            <p:cNvPr id="28" name="TextBox 28"/>
            <p:cNvSpPr txBox="1"/>
            <p:nvPr/>
          </p:nvSpPr>
          <p:spPr>
            <a:xfrm>
              <a:off x="0" y="-38100"/>
              <a:ext cx="6457358" cy="3087989"/>
            </a:xfrm>
            <a:prstGeom prst="rect">
              <a:avLst/>
            </a:prstGeom>
          </p:spPr>
          <p:txBody>
            <a:bodyPr lIns="50800" tIns="50800" rIns="50800" bIns="50800" rtlCol="0" anchor="ctr"/>
            <a:lstStyle/>
            <a:p>
              <a:pPr algn="ctr">
                <a:lnSpc>
                  <a:spcPts val="2659"/>
                </a:lnSpc>
              </a:pPr>
              <a:endParaRPr/>
            </a:p>
          </p:txBody>
        </p:sp>
      </p:grpSp>
      <p:sp>
        <p:nvSpPr>
          <p:cNvPr id="29" name="Freeform 29"/>
          <p:cNvSpPr/>
          <p:nvPr/>
        </p:nvSpPr>
        <p:spPr>
          <a:xfrm>
            <a:off x="3158302" y="4052872"/>
            <a:ext cx="6202817" cy="6193289"/>
          </a:xfrm>
          <a:custGeom>
            <a:avLst/>
            <a:gdLst/>
            <a:ahLst/>
            <a:cxnLst/>
            <a:rect l="l" t="t" r="r" b="b"/>
            <a:pathLst>
              <a:path w="6202817" h="6193289">
                <a:moveTo>
                  <a:pt x="0" y="0"/>
                </a:moveTo>
                <a:lnTo>
                  <a:pt x="6202818" y="0"/>
                </a:lnTo>
                <a:lnTo>
                  <a:pt x="6202818" y="6193290"/>
                </a:lnTo>
                <a:lnTo>
                  <a:pt x="0" y="6193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30"/>
          <p:cNvSpPr/>
          <p:nvPr/>
        </p:nvSpPr>
        <p:spPr>
          <a:xfrm rot="-435439" flipH="1">
            <a:off x="1700923" y="625080"/>
            <a:ext cx="3751629" cy="4094039"/>
          </a:xfrm>
          <a:custGeom>
            <a:avLst/>
            <a:gdLst/>
            <a:ahLst/>
            <a:cxnLst/>
            <a:rect l="l" t="t" r="r" b="b"/>
            <a:pathLst>
              <a:path w="3751629" h="4094039">
                <a:moveTo>
                  <a:pt x="3751628" y="0"/>
                </a:moveTo>
                <a:lnTo>
                  <a:pt x="0" y="0"/>
                </a:lnTo>
                <a:lnTo>
                  <a:pt x="0" y="4094040"/>
                </a:lnTo>
                <a:lnTo>
                  <a:pt x="3751628" y="4094040"/>
                </a:lnTo>
                <a:lnTo>
                  <a:pt x="3751628"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2" name="Freeform 32"/>
          <p:cNvSpPr/>
          <p:nvPr/>
        </p:nvSpPr>
        <p:spPr>
          <a:xfrm>
            <a:off x="15103574" y="450283"/>
            <a:ext cx="4858967" cy="3463118"/>
          </a:xfrm>
          <a:custGeom>
            <a:avLst/>
            <a:gdLst/>
            <a:ahLst/>
            <a:cxnLst/>
            <a:rect l="l" t="t" r="r" b="b"/>
            <a:pathLst>
              <a:path w="4858967" h="3463118">
                <a:moveTo>
                  <a:pt x="0" y="0"/>
                </a:moveTo>
                <a:lnTo>
                  <a:pt x="4858967" y="0"/>
                </a:lnTo>
                <a:lnTo>
                  <a:pt x="4858967" y="3463118"/>
                </a:lnTo>
                <a:lnTo>
                  <a:pt x="0" y="34631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3" name="Freeform 33"/>
          <p:cNvSpPr/>
          <p:nvPr/>
        </p:nvSpPr>
        <p:spPr>
          <a:xfrm>
            <a:off x="-1486480" y="6695784"/>
            <a:ext cx="5773316" cy="4114800"/>
          </a:xfrm>
          <a:custGeom>
            <a:avLst/>
            <a:gdLst/>
            <a:ahLst/>
            <a:cxnLst/>
            <a:rect l="l" t="t" r="r" b="b"/>
            <a:pathLst>
              <a:path w="5773316" h="4114800">
                <a:moveTo>
                  <a:pt x="0" y="0"/>
                </a:moveTo>
                <a:lnTo>
                  <a:pt x="5773317" y="0"/>
                </a:lnTo>
                <a:lnTo>
                  <a:pt x="5773317"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4" name="Freeform 34"/>
          <p:cNvSpPr/>
          <p:nvPr/>
        </p:nvSpPr>
        <p:spPr>
          <a:xfrm>
            <a:off x="1601441" y="8162132"/>
            <a:ext cx="4658270" cy="3320076"/>
          </a:xfrm>
          <a:custGeom>
            <a:avLst/>
            <a:gdLst/>
            <a:ahLst/>
            <a:cxnLst/>
            <a:rect l="l" t="t" r="r" b="b"/>
            <a:pathLst>
              <a:path w="4658270" h="3320076">
                <a:moveTo>
                  <a:pt x="0" y="0"/>
                </a:moveTo>
                <a:lnTo>
                  <a:pt x="4658270" y="0"/>
                </a:lnTo>
                <a:lnTo>
                  <a:pt x="4658270" y="3320076"/>
                </a:lnTo>
                <a:lnTo>
                  <a:pt x="0" y="33200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5" name="Freeform 35"/>
          <p:cNvSpPr/>
          <p:nvPr/>
        </p:nvSpPr>
        <p:spPr>
          <a:xfrm>
            <a:off x="12645942" y="6002921"/>
            <a:ext cx="3211766" cy="3456891"/>
          </a:xfrm>
          <a:custGeom>
            <a:avLst/>
            <a:gdLst/>
            <a:ahLst/>
            <a:cxnLst/>
            <a:rect l="l" t="t" r="r" b="b"/>
            <a:pathLst>
              <a:path w="3211766" h="3456891">
                <a:moveTo>
                  <a:pt x="0" y="0"/>
                </a:moveTo>
                <a:lnTo>
                  <a:pt x="3211766" y="0"/>
                </a:lnTo>
                <a:lnTo>
                  <a:pt x="3211766" y="3456891"/>
                </a:lnTo>
                <a:lnTo>
                  <a:pt x="0" y="345689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9" name="Freeform 11">
            <a:extLst>
              <a:ext uri="{FF2B5EF4-FFF2-40B4-BE49-F238E27FC236}">
                <a16:creationId xmlns:a16="http://schemas.microsoft.com/office/drawing/2014/main" id="{312BF496-BB49-7D9E-F398-06C99F023719}"/>
              </a:ext>
            </a:extLst>
          </p:cNvPr>
          <p:cNvSpPr/>
          <p:nvPr/>
        </p:nvSpPr>
        <p:spPr>
          <a:xfrm>
            <a:off x="9123217" y="912452"/>
            <a:ext cx="2479965" cy="232497"/>
          </a:xfrm>
          <a:custGeom>
            <a:avLst/>
            <a:gdLst/>
            <a:ahLst/>
            <a:cxnLst/>
            <a:rect l="l" t="t" r="r" b="b"/>
            <a:pathLst>
              <a:path w="2479965" h="232497">
                <a:moveTo>
                  <a:pt x="0" y="0"/>
                </a:moveTo>
                <a:lnTo>
                  <a:pt x="2479966" y="0"/>
                </a:lnTo>
                <a:lnTo>
                  <a:pt x="2479966" y="232496"/>
                </a:lnTo>
                <a:lnTo>
                  <a:pt x="0" y="23249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0" name="TextBox 4">
            <a:extLst>
              <a:ext uri="{FF2B5EF4-FFF2-40B4-BE49-F238E27FC236}">
                <a16:creationId xmlns:a16="http://schemas.microsoft.com/office/drawing/2014/main" id="{CB07BEDC-9897-8592-1AB2-1E2D78EF122B}"/>
              </a:ext>
            </a:extLst>
          </p:cNvPr>
          <p:cNvSpPr txBox="1"/>
          <p:nvPr/>
        </p:nvSpPr>
        <p:spPr>
          <a:xfrm>
            <a:off x="5029200" y="266701"/>
            <a:ext cx="9601200" cy="838199"/>
          </a:xfrm>
          <a:prstGeom prst="rect">
            <a:avLst/>
          </a:prstGeom>
        </p:spPr>
        <p:txBody>
          <a:bodyPr lIns="50800" tIns="50800" rIns="50800" bIns="50800" rtlCol="0" anchor="ctr"/>
          <a:lstStyle/>
          <a:p>
            <a:pPr algn="ctr">
              <a:lnSpc>
                <a:spcPts val="9799"/>
              </a:lnSpc>
              <a:spcBef>
                <a:spcPct val="0"/>
              </a:spcBef>
            </a:pPr>
            <a:endParaRPr lang="kk-KZ" sz="2800" b="1" dirty="0">
              <a:solidFill>
                <a:srgbClr val="000000"/>
              </a:solidFill>
              <a:latin typeface="Atteron"/>
              <a:ea typeface="Atteron"/>
              <a:cs typeface="Atteron"/>
              <a:sym typeface="Atteron"/>
            </a:endParaRPr>
          </a:p>
          <a:p>
            <a:pPr algn="ctr">
              <a:spcBef>
                <a:spcPct val="0"/>
              </a:spcBef>
            </a:pPr>
            <a:r>
              <a:rPr lang="kk-KZ" sz="2800" b="1" dirty="0">
                <a:solidFill>
                  <a:srgbClr val="000000"/>
                </a:solidFill>
                <a:latin typeface="Atteron"/>
                <a:ea typeface="Atteron"/>
                <a:cs typeface="Atteron"/>
                <a:sym typeface="Atteron"/>
              </a:rPr>
              <a:t>Л.Н. ГУМИЛЕВ АТЫНДАҒЫ ЕУРАЗИЯ ҰЛТТЫҚ УНИВЕРСИТЕТІ</a:t>
            </a:r>
          </a:p>
          <a:p>
            <a:pPr algn="ctr">
              <a:lnSpc>
                <a:spcPts val="9799"/>
              </a:lnSpc>
              <a:spcBef>
                <a:spcPct val="0"/>
              </a:spcBef>
            </a:pPr>
            <a:endParaRPr lang="en-US" sz="2800" b="1" dirty="0">
              <a:solidFill>
                <a:srgbClr val="000000"/>
              </a:solidFill>
              <a:latin typeface="Atteron"/>
              <a:ea typeface="Atteron"/>
              <a:cs typeface="Atteron"/>
              <a:sym typeface="Atteron"/>
            </a:endParaRPr>
          </a:p>
        </p:txBody>
      </p:sp>
      <p:sp>
        <p:nvSpPr>
          <p:cNvPr id="41" name="TextBox 40">
            <a:extLst>
              <a:ext uri="{FF2B5EF4-FFF2-40B4-BE49-F238E27FC236}">
                <a16:creationId xmlns:a16="http://schemas.microsoft.com/office/drawing/2014/main" id="{2A9A1D2C-06DC-B76B-EB5B-D79649AAA3A4}"/>
              </a:ext>
            </a:extLst>
          </p:cNvPr>
          <p:cNvSpPr txBox="1"/>
          <p:nvPr/>
        </p:nvSpPr>
        <p:spPr>
          <a:xfrm>
            <a:off x="6167234" y="3610303"/>
            <a:ext cx="6100966" cy="1015663"/>
          </a:xfrm>
          <a:prstGeom prst="rect">
            <a:avLst/>
          </a:prstGeom>
          <a:noFill/>
        </p:spPr>
        <p:txBody>
          <a:bodyPr wrap="none" rtlCol="0">
            <a:spAutoFit/>
          </a:bodyPr>
          <a:lstStyle/>
          <a:p>
            <a:r>
              <a:rPr lang="ru-KZ" sz="6000" b="1" dirty="0">
                <a:latin typeface="Arial" panose="020B0604020202020204" pitchFamily="34" charset="0"/>
                <a:cs typeface="Arial" panose="020B0604020202020204" pitchFamily="34" charset="0"/>
              </a:rPr>
              <a:t>ӨНЕР ТАРИХЫ </a:t>
            </a:r>
          </a:p>
        </p:txBody>
      </p:sp>
      <p:sp>
        <p:nvSpPr>
          <p:cNvPr id="42" name="TextBox 41">
            <a:extLst>
              <a:ext uri="{FF2B5EF4-FFF2-40B4-BE49-F238E27FC236}">
                <a16:creationId xmlns:a16="http://schemas.microsoft.com/office/drawing/2014/main" id="{7BB4ED6A-3E3B-7FD9-D115-555491D605A1}"/>
              </a:ext>
            </a:extLst>
          </p:cNvPr>
          <p:cNvSpPr txBox="1"/>
          <p:nvPr/>
        </p:nvSpPr>
        <p:spPr>
          <a:xfrm>
            <a:off x="7919545" y="9116080"/>
            <a:ext cx="2583528" cy="523220"/>
          </a:xfrm>
          <a:prstGeom prst="rect">
            <a:avLst/>
          </a:prstGeom>
          <a:noFill/>
        </p:spPr>
        <p:txBody>
          <a:bodyPr wrap="none" rtlCol="0">
            <a:spAutoFit/>
          </a:bodyPr>
          <a:lstStyle/>
          <a:p>
            <a:pPr algn="ctr"/>
            <a:r>
              <a:rPr lang="ru-KZ" sz="2800" dirty="0">
                <a:latin typeface="Arial" panose="020B0604020202020204" pitchFamily="34" charset="0"/>
                <a:cs typeface="Arial" panose="020B0604020202020204" pitchFamily="34" charset="0"/>
              </a:rPr>
              <a:t>Астана </a:t>
            </a:r>
            <a:r>
              <a:rPr lang="en-US" sz="2800" dirty="0">
                <a:latin typeface="Arial" panose="020B0604020202020204" pitchFamily="34" charset="0"/>
                <a:cs typeface="Arial" panose="020B0604020202020204" pitchFamily="34" charset="0"/>
              </a:rPr>
              <a:t> - 2025</a:t>
            </a:r>
            <a:endParaRPr lang="ru-KZ" sz="2800"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268779">
            <a:off x="-19065942" y="-4761325"/>
            <a:ext cx="24517779" cy="11580049"/>
            <a:chOff x="0" y="0"/>
            <a:chExt cx="6457358" cy="3049889"/>
          </a:xfrm>
        </p:grpSpPr>
        <p:sp>
          <p:nvSpPr>
            <p:cNvPr id="3" name="Freeform 3"/>
            <p:cNvSpPr/>
            <p:nvPr/>
          </p:nvSpPr>
          <p:spPr>
            <a:xfrm>
              <a:off x="0" y="0"/>
              <a:ext cx="6457357" cy="3049889"/>
            </a:xfrm>
            <a:custGeom>
              <a:avLst/>
              <a:gdLst/>
              <a:ahLst/>
              <a:cxnLst/>
              <a:rect l="l" t="t" r="r" b="b"/>
              <a:pathLst>
                <a:path w="6457357" h="3049889">
                  <a:moveTo>
                    <a:pt x="0" y="0"/>
                  </a:moveTo>
                  <a:lnTo>
                    <a:pt x="6457357" y="0"/>
                  </a:lnTo>
                  <a:lnTo>
                    <a:pt x="6457357" y="3049889"/>
                  </a:lnTo>
                  <a:lnTo>
                    <a:pt x="0" y="3049889"/>
                  </a:lnTo>
                  <a:close/>
                </a:path>
              </a:pathLst>
            </a:custGeom>
            <a:solidFill>
              <a:srgbClr val="5CE1E6"/>
            </a:solidFill>
            <a:ln w="381000" cap="sq">
              <a:solidFill>
                <a:srgbClr val="FFFFFF"/>
              </a:solidFill>
              <a:prstDash val="solid"/>
              <a:miter/>
            </a:ln>
          </p:spPr>
        </p:sp>
        <p:sp>
          <p:nvSpPr>
            <p:cNvPr id="4" name="TextBox 4"/>
            <p:cNvSpPr txBox="1"/>
            <p:nvPr/>
          </p:nvSpPr>
          <p:spPr>
            <a:xfrm>
              <a:off x="0" y="-38100"/>
              <a:ext cx="6457358" cy="308798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268779">
            <a:off x="12363737" y="2731793"/>
            <a:ext cx="24517779" cy="11580049"/>
            <a:chOff x="0" y="0"/>
            <a:chExt cx="6457358" cy="3049889"/>
          </a:xfrm>
        </p:grpSpPr>
        <p:sp>
          <p:nvSpPr>
            <p:cNvPr id="6" name="Freeform 6"/>
            <p:cNvSpPr/>
            <p:nvPr/>
          </p:nvSpPr>
          <p:spPr>
            <a:xfrm>
              <a:off x="0" y="0"/>
              <a:ext cx="6457357" cy="3049889"/>
            </a:xfrm>
            <a:custGeom>
              <a:avLst/>
              <a:gdLst/>
              <a:ahLst/>
              <a:cxnLst/>
              <a:rect l="l" t="t" r="r" b="b"/>
              <a:pathLst>
                <a:path w="6457357" h="3049889">
                  <a:moveTo>
                    <a:pt x="0" y="0"/>
                  </a:moveTo>
                  <a:lnTo>
                    <a:pt x="6457357" y="0"/>
                  </a:lnTo>
                  <a:lnTo>
                    <a:pt x="6457357" y="3049889"/>
                  </a:lnTo>
                  <a:lnTo>
                    <a:pt x="0" y="3049889"/>
                  </a:lnTo>
                  <a:close/>
                </a:path>
              </a:pathLst>
            </a:custGeom>
            <a:solidFill>
              <a:srgbClr val="904DE6"/>
            </a:solidFill>
            <a:ln w="381000" cap="sq">
              <a:solidFill>
                <a:srgbClr val="FFFFFF"/>
              </a:solidFill>
              <a:prstDash val="solid"/>
              <a:miter/>
            </a:ln>
          </p:spPr>
        </p:sp>
        <p:sp>
          <p:nvSpPr>
            <p:cNvPr id="7" name="TextBox 7"/>
            <p:cNvSpPr txBox="1"/>
            <p:nvPr/>
          </p:nvSpPr>
          <p:spPr>
            <a:xfrm>
              <a:off x="0" y="-38100"/>
              <a:ext cx="6457358" cy="3087989"/>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268779">
            <a:off x="13600363" y="4032146"/>
            <a:ext cx="24517779" cy="11580049"/>
            <a:chOff x="0" y="0"/>
            <a:chExt cx="6457358" cy="3049889"/>
          </a:xfrm>
        </p:grpSpPr>
        <p:sp>
          <p:nvSpPr>
            <p:cNvPr id="9" name="Freeform 9"/>
            <p:cNvSpPr/>
            <p:nvPr/>
          </p:nvSpPr>
          <p:spPr>
            <a:xfrm>
              <a:off x="0" y="0"/>
              <a:ext cx="6457357" cy="3049889"/>
            </a:xfrm>
            <a:custGeom>
              <a:avLst/>
              <a:gdLst/>
              <a:ahLst/>
              <a:cxnLst/>
              <a:rect l="l" t="t" r="r" b="b"/>
              <a:pathLst>
                <a:path w="6457357" h="3049889">
                  <a:moveTo>
                    <a:pt x="0" y="0"/>
                  </a:moveTo>
                  <a:lnTo>
                    <a:pt x="6457357" y="0"/>
                  </a:lnTo>
                  <a:lnTo>
                    <a:pt x="6457357" y="3049889"/>
                  </a:lnTo>
                  <a:lnTo>
                    <a:pt x="0" y="3049889"/>
                  </a:lnTo>
                  <a:close/>
                </a:path>
              </a:pathLst>
            </a:custGeom>
            <a:solidFill>
              <a:srgbClr val="000000">
                <a:alpha val="0"/>
              </a:srgbClr>
            </a:solidFill>
            <a:ln w="95250" cap="sq">
              <a:solidFill>
                <a:srgbClr val="000000"/>
              </a:solidFill>
              <a:prstDash val="solid"/>
              <a:miter/>
            </a:ln>
          </p:spPr>
        </p:sp>
        <p:sp>
          <p:nvSpPr>
            <p:cNvPr id="10" name="TextBox 10"/>
            <p:cNvSpPr txBox="1"/>
            <p:nvPr/>
          </p:nvSpPr>
          <p:spPr>
            <a:xfrm>
              <a:off x="0" y="-38100"/>
              <a:ext cx="6457358" cy="3087989"/>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flipH="1">
            <a:off x="13509922" y="-5360787"/>
            <a:ext cx="10164305" cy="21999421"/>
          </a:xfrm>
          <a:custGeom>
            <a:avLst/>
            <a:gdLst/>
            <a:ahLst/>
            <a:cxnLst/>
            <a:rect l="l" t="t" r="r" b="b"/>
            <a:pathLst>
              <a:path w="10164305" h="21999421">
                <a:moveTo>
                  <a:pt x="10164305" y="0"/>
                </a:moveTo>
                <a:lnTo>
                  <a:pt x="0" y="0"/>
                </a:lnTo>
                <a:lnTo>
                  <a:pt x="0" y="21999421"/>
                </a:lnTo>
                <a:lnTo>
                  <a:pt x="10164305" y="21999421"/>
                </a:lnTo>
                <a:lnTo>
                  <a:pt x="10164305" y="0"/>
                </a:lnTo>
                <a:close/>
              </a:path>
            </a:pathLst>
          </a:custGeom>
          <a:blipFill>
            <a:blip r:embed="rId2">
              <a:extLst>
                <a:ext uri="{96DAC541-7B7A-43D3-8B79-37D633B846F1}">
                  <asvg:svgBlip xmlns:asvg="http://schemas.microsoft.com/office/drawing/2016/SVG/main" r:embed="rId3"/>
                </a:ext>
              </a:extLst>
            </a:blip>
            <a:stretch>
              <a:fillRect r="-120446"/>
            </a:stretch>
          </a:blipFill>
        </p:spPr>
      </p:sp>
      <p:grpSp>
        <p:nvGrpSpPr>
          <p:cNvPr id="12" name="Group 12"/>
          <p:cNvGrpSpPr/>
          <p:nvPr/>
        </p:nvGrpSpPr>
        <p:grpSpPr>
          <a:xfrm rot="-268779">
            <a:off x="-19787415" y="-5339741"/>
            <a:ext cx="24517779" cy="11580049"/>
            <a:chOff x="0" y="0"/>
            <a:chExt cx="6457358" cy="3049889"/>
          </a:xfrm>
        </p:grpSpPr>
        <p:sp>
          <p:nvSpPr>
            <p:cNvPr id="13" name="Freeform 13"/>
            <p:cNvSpPr/>
            <p:nvPr/>
          </p:nvSpPr>
          <p:spPr>
            <a:xfrm>
              <a:off x="0" y="0"/>
              <a:ext cx="6457357" cy="3049889"/>
            </a:xfrm>
            <a:custGeom>
              <a:avLst/>
              <a:gdLst/>
              <a:ahLst/>
              <a:cxnLst/>
              <a:rect l="l" t="t" r="r" b="b"/>
              <a:pathLst>
                <a:path w="6457357" h="3049889">
                  <a:moveTo>
                    <a:pt x="0" y="0"/>
                  </a:moveTo>
                  <a:lnTo>
                    <a:pt x="6457357" y="0"/>
                  </a:lnTo>
                  <a:lnTo>
                    <a:pt x="6457357" y="3049889"/>
                  </a:lnTo>
                  <a:lnTo>
                    <a:pt x="0" y="3049889"/>
                  </a:lnTo>
                  <a:close/>
                </a:path>
              </a:pathLst>
            </a:custGeom>
            <a:solidFill>
              <a:srgbClr val="000000">
                <a:alpha val="0"/>
              </a:srgbClr>
            </a:solidFill>
            <a:ln w="95250" cap="sq">
              <a:solidFill>
                <a:srgbClr val="000000"/>
              </a:solidFill>
              <a:prstDash val="solid"/>
              <a:miter/>
            </a:ln>
          </p:spPr>
        </p:sp>
        <p:sp>
          <p:nvSpPr>
            <p:cNvPr id="14" name="TextBox 14"/>
            <p:cNvSpPr txBox="1"/>
            <p:nvPr/>
          </p:nvSpPr>
          <p:spPr>
            <a:xfrm>
              <a:off x="0" y="-38100"/>
              <a:ext cx="6457358" cy="3087989"/>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rot="114049">
            <a:off x="-4413959" y="-6097138"/>
            <a:ext cx="9559104" cy="20689536"/>
          </a:xfrm>
          <a:custGeom>
            <a:avLst/>
            <a:gdLst/>
            <a:ahLst/>
            <a:cxnLst/>
            <a:rect l="l" t="t" r="r" b="b"/>
            <a:pathLst>
              <a:path w="9559104" h="20689536">
                <a:moveTo>
                  <a:pt x="0" y="0"/>
                </a:moveTo>
                <a:lnTo>
                  <a:pt x="9559104" y="0"/>
                </a:lnTo>
                <a:lnTo>
                  <a:pt x="9559104" y="20689537"/>
                </a:lnTo>
                <a:lnTo>
                  <a:pt x="0" y="20689537"/>
                </a:lnTo>
                <a:lnTo>
                  <a:pt x="0" y="0"/>
                </a:lnTo>
                <a:close/>
              </a:path>
            </a:pathLst>
          </a:custGeom>
          <a:blipFill>
            <a:blip r:embed="rId2">
              <a:extLst>
                <a:ext uri="{96DAC541-7B7A-43D3-8B79-37D633B846F1}">
                  <asvg:svgBlip xmlns:asvg="http://schemas.microsoft.com/office/drawing/2016/SVG/main" r:embed="rId3"/>
                </a:ext>
              </a:extLst>
            </a:blip>
            <a:stretch>
              <a:fillRect r="-120446"/>
            </a:stretch>
          </a:blipFill>
        </p:spPr>
      </p:sp>
      <p:grpSp>
        <p:nvGrpSpPr>
          <p:cNvPr id="16" name="Group 16"/>
          <p:cNvGrpSpPr/>
          <p:nvPr/>
        </p:nvGrpSpPr>
        <p:grpSpPr>
          <a:xfrm rot="-268779">
            <a:off x="4888844" y="-1513594"/>
            <a:ext cx="14120224" cy="6611185"/>
            <a:chOff x="0" y="0"/>
            <a:chExt cx="3718907" cy="1741217"/>
          </a:xfrm>
        </p:grpSpPr>
        <p:sp>
          <p:nvSpPr>
            <p:cNvPr id="17" name="Freeform 17"/>
            <p:cNvSpPr/>
            <p:nvPr/>
          </p:nvSpPr>
          <p:spPr>
            <a:xfrm>
              <a:off x="0" y="0"/>
              <a:ext cx="3718907" cy="1741217"/>
            </a:xfrm>
            <a:custGeom>
              <a:avLst/>
              <a:gdLst/>
              <a:ahLst/>
              <a:cxnLst/>
              <a:rect l="l" t="t" r="r" b="b"/>
              <a:pathLst>
                <a:path w="3718907" h="1741217">
                  <a:moveTo>
                    <a:pt x="0" y="0"/>
                  </a:moveTo>
                  <a:lnTo>
                    <a:pt x="3718907" y="0"/>
                  </a:lnTo>
                  <a:lnTo>
                    <a:pt x="3718907" y="1741217"/>
                  </a:lnTo>
                  <a:lnTo>
                    <a:pt x="0" y="1741217"/>
                  </a:lnTo>
                  <a:close/>
                </a:path>
              </a:pathLst>
            </a:custGeom>
            <a:solidFill>
              <a:srgbClr val="FCE602"/>
            </a:solidFill>
            <a:ln w="381000" cap="sq">
              <a:solidFill>
                <a:srgbClr val="FFFFFF"/>
              </a:solidFill>
              <a:prstDash val="solid"/>
              <a:miter/>
            </a:ln>
          </p:spPr>
        </p:sp>
        <p:sp>
          <p:nvSpPr>
            <p:cNvPr id="18" name="TextBox 18"/>
            <p:cNvSpPr txBox="1"/>
            <p:nvPr/>
          </p:nvSpPr>
          <p:spPr>
            <a:xfrm>
              <a:off x="0" y="-38100"/>
              <a:ext cx="3718907" cy="1779317"/>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10380067" y="651637"/>
            <a:ext cx="6259711" cy="6250095"/>
          </a:xfrm>
          <a:custGeom>
            <a:avLst/>
            <a:gdLst/>
            <a:ahLst/>
            <a:cxnLst/>
            <a:rect l="l" t="t" r="r" b="b"/>
            <a:pathLst>
              <a:path w="6259711" h="6250095">
                <a:moveTo>
                  <a:pt x="0" y="0"/>
                </a:moveTo>
                <a:lnTo>
                  <a:pt x="6259711" y="0"/>
                </a:lnTo>
                <a:lnTo>
                  <a:pt x="6259711" y="6250096"/>
                </a:lnTo>
                <a:lnTo>
                  <a:pt x="0" y="62500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0" name="Group 20"/>
          <p:cNvGrpSpPr/>
          <p:nvPr/>
        </p:nvGrpSpPr>
        <p:grpSpPr>
          <a:xfrm rot="-268779">
            <a:off x="5182959" y="-1918906"/>
            <a:ext cx="14120224" cy="6611185"/>
            <a:chOff x="0" y="0"/>
            <a:chExt cx="3718907" cy="1741217"/>
          </a:xfrm>
        </p:grpSpPr>
        <p:sp>
          <p:nvSpPr>
            <p:cNvPr id="21" name="Freeform 21"/>
            <p:cNvSpPr/>
            <p:nvPr/>
          </p:nvSpPr>
          <p:spPr>
            <a:xfrm>
              <a:off x="0" y="0"/>
              <a:ext cx="3718907" cy="1741217"/>
            </a:xfrm>
            <a:custGeom>
              <a:avLst/>
              <a:gdLst/>
              <a:ahLst/>
              <a:cxnLst/>
              <a:rect l="l" t="t" r="r" b="b"/>
              <a:pathLst>
                <a:path w="3718907" h="1741217">
                  <a:moveTo>
                    <a:pt x="0" y="0"/>
                  </a:moveTo>
                  <a:lnTo>
                    <a:pt x="3718907" y="0"/>
                  </a:lnTo>
                  <a:lnTo>
                    <a:pt x="3718907" y="1741217"/>
                  </a:lnTo>
                  <a:lnTo>
                    <a:pt x="0" y="1741217"/>
                  </a:lnTo>
                  <a:close/>
                </a:path>
              </a:pathLst>
            </a:custGeom>
            <a:solidFill>
              <a:srgbClr val="000000">
                <a:alpha val="0"/>
              </a:srgbClr>
            </a:solidFill>
            <a:ln w="95250" cap="sq">
              <a:solidFill>
                <a:srgbClr val="000000"/>
              </a:solidFill>
              <a:prstDash val="solid"/>
              <a:miter/>
            </a:ln>
          </p:spPr>
        </p:sp>
        <p:sp>
          <p:nvSpPr>
            <p:cNvPr id="22" name="TextBox 22"/>
            <p:cNvSpPr txBox="1"/>
            <p:nvPr/>
          </p:nvSpPr>
          <p:spPr>
            <a:xfrm>
              <a:off x="0" y="-38100"/>
              <a:ext cx="3718907" cy="1779317"/>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rot="-268779">
            <a:off x="-10858711" y="5569842"/>
            <a:ext cx="24517779" cy="11580049"/>
            <a:chOff x="0" y="0"/>
            <a:chExt cx="6457358" cy="3049889"/>
          </a:xfrm>
        </p:grpSpPr>
        <p:sp>
          <p:nvSpPr>
            <p:cNvPr id="24" name="Freeform 24"/>
            <p:cNvSpPr/>
            <p:nvPr/>
          </p:nvSpPr>
          <p:spPr>
            <a:xfrm>
              <a:off x="0" y="0"/>
              <a:ext cx="6457357" cy="3049889"/>
            </a:xfrm>
            <a:custGeom>
              <a:avLst/>
              <a:gdLst/>
              <a:ahLst/>
              <a:cxnLst/>
              <a:rect l="l" t="t" r="r" b="b"/>
              <a:pathLst>
                <a:path w="6457357" h="3049889">
                  <a:moveTo>
                    <a:pt x="0" y="0"/>
                  </a:moveTo>
                  <a:lnTo>
                    <a:pt x="6457357" y="0"/>
                  </a:lnTo>
                  <a:lnTo>
                    <a:pt x="6457357" y="3049889"/>
                  </a:lnTo>
                  <a:lnTo>
                    <a:pt x="0" y="3049889"/>
                  </a:lnTo>
                  <a:close/>
                </a:path>
              </a:pathLst>
            </a:custGeom>
            <a:solidFill>
              <a:srgbClr val="E92923"/>
            </a:solidFill>
            <a:ln w="381000" cap="sq">
              <a:solidFill>
                <a:srgbClr val="FFFFFF"/>
              </a:solidFill>
              <a:prstDash val="solid"/>
              <a:miter/>
            </a:ln>
          </p:spPr>
        </p:sp>
        <p:sp>
          <p:nvSpPr>
            <p:cNvPr id="25" name="TextBox 25"/>
            <p:cNvSpPr txBox="1"/>
            <p:nvPr/>
          </p:nvSpPr>
          <p:spPr>
            <a:xfrm>
              <a:off x="0" y="-38100"/>
              <a:ext cx="6457358" cy="3087989"/>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rot="-268779">
            <a:off x="-11207330" y="5980967"/>
            <a:ext cx="24517779" cy="11580049"/>
            <a:chOff x="0" y="0"/>
            <a:chExt cx="6457358" cy="3049889"/>
          </a:xfrm>
        </p:grpSpPr>
        <p:sp>
          <p:nvSpPr>
            <p:cNvPr id="27" name="Freeform 27"/>
            <p:cNvSpPr/>
            <p:nvPr/>
          </p:nvSpPr>
          <p:spPr>
            <a:xfrm>
              <a:off x="0" y="0"/>
              <a:ext cx="6457357" cy="3049889"/>
            </a:xfrm>
            <a:custGeom>
              <a:avLst/>
              <a:gdLst/>
              <a:ahLst/>
              <a:cxnLst/>
              <a:rect l="l" t="t" r="r" b="b"/>
              <a:pathLst>
                <a:path w="6457357" h="3049889">
                  <a:moveTo>
                    <a:pt x="0" y="0"/>
                  </a:moveTo>
                  <a:lnTo>
                    <a:pt x="6457357" y="0"/>
                  </a:lnTo>
                  <a:lnTo>
                    <a:pt x="6457357" y="3049889"/>
                  </a:lnTo>
                  <a:lnTo>
                    <a:pt x="0" y="3049889"/>
                  </a:lnTo>
                  <a:close/>
                </a:path>
              </a:pathLst>
            </a:custGeom>
            <a:solidFill>
              <a:srgbClr val="000000">
                <a:alpha val="0"/>
              </a:srgbClr>
            </a:solidFill>
            <a:ln w="95250" cap="sq">
              <a:solidFill>
                <a:srgbClr val="000000"/>
              </a:solidFill>
              <a:prstDash val="solid"/>
              <a:miter/>
            </a:ln>
          </p:spPr>
        </p:sp>
        <p:sp>
          <p:nvSpPr>
            <p:cNvPr id="28" name="TextBox 28"/>
            <p:cNvSpPr txBox="1"/>
            <p:nvPr/>
          </p:nvSpPr>
          <p:spPr>
            <a:xfrm>
              <a:off x="0" y="-38100"/>
              <a:ext cx="6457358" cy="3087989"/>
            </a:xfrm>
            <a:prstGeom prst="rect">
              <a:avLst/>
            </a:prstGeom>
          </p:spPr>
          <p:txBody>
            <a:bodyPr lIns="50800" tIns="50800" rIns="50800" bIns="50800" rtlCol="0" anchor="ctr"/>
            <a:lstStyle/>
            <a:p>
              <a:pPr algn="ctr">
                <a:lnSpc>
                  <a:spcPts val="2659"/>
                </a:lnSpc>
              </a:pPr>
              <a:endParaRPr/>
            </a:p>
          </p:txBody>
        </p:sp>
      </p:grpSp>
      <p:sp>
        <p:nvSpPr>
          <p:cNvPr id="29" name="Freeform 29"/>
          <p:cNvSpPr/>
          <p:nvPr/>
        </p:nvSpPr>
        <p:spPr>
          <a:xfrm>
            <a:off x="3158302" y="4052872"/>
            <a:ext cx="6202817" cy="6193289"/>
          </a:xfrm>
          <a:custGeom>
            <a:avLst/>
            <a:gdLst/>
            <a:ahLst/>
            <a:cxnLst/>
            <a:rect l="l" t="t" r="r" b="b"/>
            <a:pathLst>
              <a:path w="6202817" h="6193289">
                <a:moveTo>
                  <a:pt x="0" y="0"/>
                </a:moveTo>
                <a:lnTo>
                  <a:pt x="6202818" y="0"/>
                </a:lnTo>
                <a:lnTo>
                  <a:pt x="6202818" y="6193290"/>
                </a:lnTo>
                <a:lnTo>
                  <a:pt x="0" y="6193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Freeform 30"/>
          <p:cNvSpPr/>
          <p:nvPr/>
        </p:nvSpPr>
        <p:spPr>
          <a:xfrm rot="-435439" flipH="1">
            <a:off x="1700923" y="625080"/>
            <a:ext cx="3751629" cy="4094039"/>
          </a:xfrm>
          <a:custGeom>
            <a:avLst/>
            <a:gdLst/>
            <a:ahLst/>
            <a:cxnLst/>
            <a:rect l="l" t="t" r="r" b="b"/>
            <a:pathLst>
              <a:path w="3751629" h="4094039">
                <a:moveTo>
                  <a:pt x="3751628" y="0"/>
                </a:moveTo>
                <a:lnTo>
                  <a:pt x="0" y="0"/>
                </a:lnTo>
                <a:lnTo>
                  <a:pt x="0" y="4094040"/>
                </a:lnTo>
                <a:lnTo>
                  <a:pt x="3751628" y="4094040"/>
                </a:lnTo>
                <a:lnTo>
                  <a:pt x="3751628"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1" name="Freeform 31"/>
          <p:cNvSpPr/>
          <p:nvPr/>
        </p:nvSpPr>
        <p:spPr>
          <a:xfrm rot="498882">
            <a:off x="3151549" y="-483484"/>
            <a:ext cx="11984902" cy="10846337"/>
          </a:xfrm>
          <a:custGeom>
            <a:avLst/>
            <a:gdLst/>
            <a:ahLst/>
            <a:cxnLst/>
            <a:rect l="l" t="t" r="r" b="b"/>
            <a:pathLst>
              <a:path w="11984902" h="10846337">
                <a:moveTo>
                  <a:pt x="0" y="0"/>
                </a:moveTo>
                <a:lnTo>
                  <a:pt x="11984902" y="0"/>
                </a:lnTo>
                <a:lnTo>
                  <a:pt x="11984902" y="10846337"/>
                </a:lnTo>
                <a:lnTo>
                  <a:pt x="0" y="10846337"/>
                </a:lnTo>
                <a:lnTo>
                  <a:pt x="0" y="0"/>
                </a:lnTo>
                <a:close/>
              </a:path>
            </a:pathLst>
          </a:custGeom>
          <a:blipFill>
            <a:blip r:embed="rId8"/>
            <a:stretch>
              <a:fillRect/>
            </a:stretch>
          </a:blipFill>
        </p:spPr>
      </p:sp>
      <p:sp>
        <p:nvSpPr>
          <p:cNvPr id="32" name="Freeform 32"/>
          <p:cNvSpPr/>
          <p:nvPr/>
        </p:nvSpPr>
        <p:spPr>
          <a:xfrm>
            <a:off x="15103574" y="450283"/>
            <a:ext cx="4858967" cy="3463118"/>
          </a:xfrm>
          <a:custGeom>
            <a:avLst/>
            <a:gdLst/>
            <a:ahLst/>
            <a:cxnLst/>
            <a:rect l="l" t="t" r="r" b="b"/>
            <a:pathLst>
              <a:path w="4858967" h="3463118">
                <a:moveTo>
                  <a:pt x="0" y="0"/>
                </a:moveTo>
                <a:lnTo>
                  <a:pt x="4858967" y="0"/>
                </a:lnTo>
                <a:lnTo>
                  <a:pt x="4858967" y="3463118"/>
                </a:lnTo>
                <a:lnTo>
                  <a:pt x="0" y="34631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3" name="Freeform 33"/>
          <p:cNvSpPr/>
          <p:nvPr/>
        </p:nvSpPr>
        <p:spPr>
          <a:xfrm>
            <a:off x="-1486480" y="6695784"/>
            <a:ext cx="5773316" cy="4114800"/>
          </a:xfrm>
          <a:custGeom>
            <a:avLst/>
            <a:gdLst/>
            <a:ahLst/>
            <a:cxnLst/>
            <a:rect l="l" t="t" r="r" b="b"/>
            <a:pathLst>
              <a:path w="5773316" h="4114800">
                <a:moveTo>
                  <a:pt x="0" y="0"/>
                </a:moveTo>
                <a:lnTo>
                  <a:pt x="5773317" y="0"/>
                </a:lnTo>
                <a:lnTo>
                  <a:pt x="577331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4" name="Freeform 34"/>
          <p:cNvSpPr/>
          <p:nvPr/>
        </p:nvSpPr>
        <p:spPr>
          <a:xfrm>
            <a:off x="1601441" y="8162132"/>
            <a:ext cx="4658270" cy="3320076"/>
          </a:xfrm>
          <a:custGeom>
            <a:avLst/>
            <a:gdLst/>
            <a:ahLst/>
            <a:cxnLst/>
            <a:rect l="l" t="t" r="r" b="b"/>
            <a:pathLst>
              <a:path w="4658270" h="3320076">
                <a:moveTo>
                  <a:pt x="0" y="0"/>
                </a:moveTo>
                <a:lnTo>
                  <a:pt x="4658270" y="0"/>
                </a:lnTo>
                <a:lnTo>
                  <a:pt x="4658270" y="3320076"/>
                </a:lnTo>
                <a:lnTo>
                  <a:pt x="0" y="33200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5" name="Freeform 35"/>
          <p:cNvSpPr/>
          <p:nvPr/>
        </p:nvSpPr>
        <p:spPr>
          <a:xfrm>
            <a:off x="12645942" y="6002921"/>
            <a:ext cx="3211766" cy="3456891"/>
          </a:xfrm>
          <a:custGeom>
            <a:avLst/>
            <a:gdLst/>
            <a:ahLst/>
            <a:cxnLst/>
            <a:rect l="l" t="t" r="r" b="b"/>
            <a:pathLst>
              <a:path w="3211766" h="3456891">
                <a:moveTo>
                  <a:pt x="0" y="0"/>
                </a:moveTo>
                <a:lnTo>
                  <a:pt x="3211766" y="0"/>
                </a:lnTo>
                <a:lnTo>
                  <a:pt x="3211766" y="3456891"/>
                </a:lnTo>
                <a:lnTo>
                  <a:pt x="0" y="345689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6" name="TextBox 36"/>
          <p:cNvSpPr txBox="1"/>
          <p:nvPr/>
        </p:nvSpPr>
        <p:spPr>
          <a:xfrm>
            <a:off x="5611706" y="3942831"/>
            <a:ext cx="7107316" cy="2678967"/>
          </a:xfrm>
          <a:prstGeom prst="rect">
            <a:avLst/>
          </a:prstGeom>
        </p:spPr>
        <p:txBody>
          <a:bodyPr lIns="0" tIns="0" rIns="0" bIns="0" rtlCol="0" anchor="t">
            <a:spAutoFit/>
          </a:bodyPr>
          <a:lstStyle/>
          <a:p>
            <a:pPr algn="ctr">
              <a:lnSpc>
                <a:spcPts val="21835"/>
              </a:lnSpc>
              <a:spcBef>
                <a:spcPct val="0"/>
              </a:spcBef>
            </a:pPr>
            <a:r>
              <a:rPr lang="en-US" sz="15597">
                <a:solidFill>
                  <a:srgbClr val="FFDE00"/>
                </a:solidFill>
                <a:latin typeface="Bangers"/>
                <a:ea typeface="Bangers"/>
                <a:cs typeface="Bangers"/>
                <a:sym typeface="Bangers"/>
              </a:rPr>
              <a:t>ӨНЕРІ </a:t>
            </a:r>
          </a:p>
        </p:txBody>
      </p:sp>
      <p:sp>
        <p:nvSpPr>
          <p:cNvPr id="37" name="TextBox 37"/>
          <p:cNvSpPr txBox="1"/>
          <p:nvPr/>
        </p:nvSpPr>
        <p:spPr>
          <a:xfrm>
            <a:off x="4061114" y="2067146"/>
            <a:ext cx="10377319" cy="2564837"/>
          </a:xfrm>
          <a:prstGeom prst="rect">
            <a:avLst/>
          </a:prstGeom>
        </p:spPr>
        <p:txBody>
          <a:bodyPr lIns="0" tIns="0" rIns="0" bIns="0" rtlCol="0" anchor="t">
            <a:spAutoFit/>
          </a:bodyPr>
          <a:lstStyle/>
          <a:p>
            <a:pPr algn="ctr">
              <a:lnSpc>
                <a:spcPts val="20856"/>
              </a:lnSpc>
              <a:spcBef>
                <a:spcPct val="0"/>
              </a:spcBef>
            </a:pPr>
            <a:r>
              <a:rPr lang="en-US" sz="14897">
                <a:solidFill>
                  <a:srgbClr val="0CC0DF"/>
                </a:solidFill>
                <a:latin typeface="Bangers"/>
                <a:ea typeface="Bangers"/>
                <a:cs typeface="Bangers"/>
                <a:sym typeface="Bangers"/>
              </a:rPr>
              <a:t>ПОП-АРТ </a:t>
            </a:r>
          </a:p>
        </p:txBody>
      </p:sp>
      <p:sp>
        <p:nvSpPr>
          <p:cNvPr id="38" name="TextBox 38"/>
          <p:cNvSpPr txBox="1"/>
          <p:nvPr/>
        </p:nvSpPr>
        <p:spPr>
          <a:xfrm>
            <a:off x="5145145" y="6302067"/>
            <a:ext cx="8472047" cy="1647275"/>
          </a:xfrm>
          <a:prstGeom prst="rect">
            <a:avLst/>
          </a:prstGeom>
        </p:spPr>
        <p:txBody>
          <a:bodyPr lIns="0" tIns="0" rIns="0" bIns="0" rtlCol="0" anchor="t">
            <a:spAutoFit/>
          </a:bodyPr>
          <a:lstStyle/>
          <a:p>
            <a:pPr algn="just">
              <a:lnSpc>
                <a:spcPts val="3289"/>
              </a:lnSpc>
            </a:pPr>
            <a:r>
              <a:rPr lang="en-US" sz="2349">
                <a:solidFill>
                  <a:srgbClr val="FFDE00"/>
                </a:solidFill>
                <a:latin typeface="Bangers"/>
                <a:ea typeface="Bangers"/>
                <a:cs typeface="Bangers"/>
                <a:sym typeface="Bangers"/>
              </a:rPr>
              <a:t>ЖОСПАР:</a:t>
            </a:r>
          </a:p>
          <a:p>
            <a:pPr algn="just">
              <a:lnSpc>
                <a:spcPts val="3289"/>
              </a:lnSpc>
            </a:pPr>
            <a:r>
              <a:rPr lang="en-US" sz="2349">
                <a:solidFill>
                  <a:srgbClr val="FFDE00"/>
                </a:solidFill>
                <a:latin typeface="Bangers"/>
                <a:ea typeface="Bangers"/>
                <a:cs typeface="Bangers"/>
                <a:sym typeface="Bangers"/>
              </a:rPr>
              <a:t>1. Поп-арт өнері.</a:t>
            </a:r>
          </a:p>
          <a:p>
            <a:pPr algn="just">
              <a:lnSpc>
                <a:spcPts val="3289"/>
              </a:lnSpc>
            </a:pPr>
            <a:r>
              <a:rPr lang="en-US" sz="2349">
                <a:solidFill>
                  <a:srgbClr val="FFDE00"/>
                </a:solidFill>
                <a:latin typeface="Bangers"/>
                <a:ea typeface="Bangers"/>
                <a:cs typeface="Bangers"/>
                <a:sym typeface="Bangers"/>
              </a:rPr>
              <a:t>2. Поп-арт өнерінің негізгі өкілдері мен еңбектері.</a:t>
            </a:r>
          </a:p>
          <a:p>
            <a:pPr algn="just">
              <a:lnSpc>
                <a:spcPts val="3289"/>
              </a:lnSpc>
              <a:spcBef>
                <a:spcPct val="0"/>
              </a:spcBef>
            </a:pPr>
            <a:r>
              <a:rPr lang="en-US" sz="2349">
                <a:solidFill>
                  <a:srgbClr val="FFDE00"/>
                </a:solidFill>
                <a:latin typeface="Bangers"/>
                <a:ea typeface="Bangers"/>
                <a:cs typeface="Bangers"/>
                <a:sym typeface="Bangers"/>
              </a:rPr>
              <a:t>3. Поп-арттың мәдениеттегі орны.</a:t>
            </a:r>
          </a:p>
        </p:txBody>
      </p:sp>
    </p:spTree>
    <p:extLst>
      <p:ext uri="{BB962C8B-B14F-4D97-AF65-F5344CB8AC3E}">
        <p14:creationId xmlns:p14="http://schemas.microsoft.com/office/powerpoint/2010/main" val="1272175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1606849" y="1928285"/>
            <a:ext cx="25271098" cy="18292192"/>
            <a:chOff x="0" y="0"/>
            <a:chExt cx="33694797" cy="24389590"/>
          </a:xfrm>
        </p:grpSpPr>
        <p:grpSp>
          <p:nvGrpSpPr>
            <p:cNvPr id="4" name="Group 4"/>
            <p:cNvGrpSpPr/>
            <p:nvPr/>
          </p:nvGrpSpPr>
          <p:grpSpPr>
            <a:xfrm rot="1302052">
              <a:off x="1193987" y="5428062"/>
              <a:ext cx="31234142" cy="12444887"/>
              <a:chOff x="0" y="0"/>
              <a:chExt cx="6710265" cy="2673629"/>
            </a:xfrm>
          </p:grpSpPr>
          <p:sp>
            <p:nvSpPr>
              <p:cNvPr id="5" name="Freeform 5"/>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E92923"/>
              </a:solidFill>
              <a:ln w="381000" cap="sq">
                <a:solidFill>
                  <a:srgbClr val="FFFFFF"/>
                </a:solidFill>
                <a:prstDash val="solid"/>
                <a:miter/>
              </a:ln>
            </p:spPr>
          </p:sp>
          <p:sp>
            <p:nvSpPr>
              <p:cNvPr id="6" name="TextBox 6"/>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1300833">
              <a:off x="8514323" y="7064384"/>
              <a:ext cx="22064187" cy="13735439"/>
            </a:xfrm>
            <a:custGeom>
              <a:avLst/>
              <a:gdLst/>
              <a:ahLst/>
              <a:cxnLst/>
              <a:rect l="l" t="t" r="r" b="b"/>
              <a:pathLst>
                <a:path w="22064187" h="13735439">
                  <a:moveTo>
                    <a:pt x="0" y="0"/>
                  </a:moveTo>
                  <a:lnTo>
                    <a:pt x="22064187" y="0"/>
                  </a:lnTo>
                  <a:lnTo>
                    <a:pt x="22064187" y="13735439"/>
                  </a:lnTo>
                  <a:lnTo>
                    <a:pt x="0" y="13735439"/>
                  </a:lnTo>
                  <a:lnTo>
                    <a:pt x="0" y="0"/>
                  </a:lnTo>
                  <a:close/>
                </a:path>
              </a:pathLst>
            </a:custGeom>
            <a:blipFill>
              <a:blip r:embed="rId3"/>
              <a:stretch>
                <a:fillRect t="-2056" b="-2056"/>
              </a:stretch>
            </a:blipFill>
          </p:spPr>
        </p:sp>
        <p:grpSp>
          <p:nvGrpSpPr>
            <p:cNvPr id="8" name="Group 8"/>
            <p:cNvGrpSpPr/>
            <p:nvPr/>
          </p:nvGrpSpPr>
          <p:grpSpPr>
            <a:xfrm rot="1302052">
              <a:off x="1266667" y="5333578"/>
              <a:ext cx="31234142" cy="12444887"/>
              <a:chOff x="0" y="0"/>
              <a:chExt cx="6710265" cy="2673629"/>
            </a:xfrm>
          </p:grpSpPr>
          <p:sp>
            <p:nvSpPr>
              <p:cNvPr id="9" name="Freeform 9"/>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10" name="TextBox 10"/>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302052">
              <a:off x="1193987" y="5836211"/>
              <a:ext cx="31234142" cy="12444887"/>
              <a:chOff x="0" y="0"/>
              <a:chExt cx="6710265" cy="2673629"/>
            </a:xfrm>
          </p:grpSpPr>
          <p:sp>
            <p:nvSpPr>
              <p:cNvPr id="12" name="Freeform 12"/>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13" name="TextBox 13"/>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grpSp>
        <p:nvGrpSpPr>
          <p:cNvPr id="14" name="Group 14"/>
          <p:cNvGrpSpPr/>
          <p:nvPr/>
        </p:nvGrpSpPr>
        <p:grpSpPr>
          <a:xfrm>
            <a:off x="4271617" y="-10438202"/>
            <a:ext cx="29088255" cy="19811838"/>
            <a:chOff x="0" y="0"/>
            <a:chExt cx="38784339" cy="26415784"/>
          </a:xfrm>
        </p:grpSpPr>
        <p:grpSp>
          <p:nvGrpSpPr>
            <p:cNvPr id="15" name="Group 15"/>
            <p:cNvGrpSpPr/>
            <p:nvPr/>
          </p:nvGrpSpPr>
          <p:grpSpPr>
            <a:xfrm rot="1283892">
              <a:off x="3515317" y="7149981"/>
              <a:ext cx="33970719" cy="13535245"/>
              <a:chOff x="0" y="0"/>
              <a:chExt cx="6710265" cy="2673629"/>
            </a:xfrm>
          </p:grpSpPr>
          <p:sp>
            <p:nvSpPr>
              <p:cNvPr id="16" name="Freeform 16"/>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E92923"/>
              </a:solidFill>
              <a:ln w="381000" cap="sq">
                <a:solidFill>
                  <a:srgbClr val="FFFFFF"/>
                </a:solidFill>
                <a:prstDash val="solid"/>
                <a:miter/>
              </a:ln>
            </p:spPr>
          </p:sp>
          <p:sp>
            <p:nvSpPr>
              <p:cNvPr id="17" name="TextBox 17"/>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9502805">
              <a:off x="4180989" y="5025344"/>
              <a:ext cx="20534893" cy="12783420"/>
            </a:xfrm>
            <a:custGeom>
              <a:avLst/>
              <a:gdLst/>
              <a:ahLst/>
              <a:cxnLst/>
              <a:rect l="l" t="t" r="r" b="b"/>
              <a:pathLst>
                <a:path w="20534893" h="12783420">
                  <a:moveTo>
                    <a:pt x="0" y="0"/>
                  </a:moveTo>
                  <a:lnTo>
                    <a:pt x="20534894" y="0"/>
                  </a:lnTo>
                  <a:lnTo>
                    <a:pt x="20534894" y="12783420"/>
                  </a:lnTo>
                  <a:lnTo>
                    <a:pt x="0" y="12783420"/>
                  </a:lnTo>
                  <a:lnTo>
                    <a:pt x="0" y="0"/>
                  </a:lnTo>
                  <a:close/>
                </a:path>
              </a:pathLst>
            </a:custGeom>
            <a:blipFill>
              <a:blip r:embed="rId3"/>
              <a:stretch>
                <a:fillRect t="-2056" b="-2056"/>
              </a:stretch>
            </a:blipFill>
          </p:spPr>
        </p:sp>
        <p:grpSp>
          <p:nvGrpSpPr>
            <p:cNvPr id="19" name="Group 19"/>
            <p:cNvGrpSpPr/>
            <p:nvPr/>
          </p:nvGrpSpPr>
          <p:grpSpPr>
            <a:xfrm rot="1302052">
              <a:off x="1298598" y="5800879"/>
              <a:ext cx="33970719" cy="13535245"/>
              <a:chOff x="0" y="0"/>
              <a:chExt cx="6710265" cy="2673629"/>
            </a:xfrm>
          </p:grpSpPr>
          <p:sp>
            <p:nvSpPr>
              <p:cNvPr id="20" name="Freeform 20"/>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21" name="TextBox 21"/>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rot="1302052">
              <a:off x="2194978" y="6757294"/>
              <a:ext cx="33970719" cy="13535245"/>
              <a:chOff x="0" y="0"/>
              <a:chExt cx="6710265" cy="2673629"/>
            </a:xfrm>
          </p:grpSpPr>
          <p:sp>
            <p:nvSpPr>
              <p:cNvPr id="23" name="Freeform 23"/>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24" name="TextBox 24"/>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sp>
        <p:nvSpPr>
          <p:cNvPr id="25" name="Freeform 25"/>
          <p:cNvSpPr/>
          <p:nvPr/>
        </p:nvSpPr>
        <p:spPr>
          <a:xfrm>
            <a:off x="14801117" y="6581044"/>
            <a:ext cx="4846008" cy="4846008"/>
          </a:xfrm>
          <a:custGeom>
            <a:avLst/>
            <a:gdLst/>
            <a:ahLst/>
            <a:cxnLst/>
            <a:rect l="l" t="t" r="r" b="b"/>
            <a:pathLst>
              <a:path w="4846008" h="4846008">
                <a:moveTo>
                  <a:pt x="0" y="0"/>
                </a:moveTo>
                <a:lnTo>
                  <a:pt x="4846008" y="0"/>
                </a:lnTo>
                <a:lnTo>
                  <a:pt x="4846008" y="4846008"/>
                </a:lnTo>
                <a:lnTo>
                  <a:pt x="0" y="48460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6" name="Freeform 26"/>
          <p:cNvSpPr/>
          <p:nvPr/>
        </p:nvSpPr>
        <p:spPr>
          <a:xfrm>
            <a:off x="-1473452" y="-1875412"/>
            <a:ext cx="6417355" cy="6417355"/>
          </a:xfrm>
          <a:custGeom>
            <a:avLst/>
            <a:gdLst/>
            <a:ahLst/>
            <a:cxnLst/>
            <a:rect l="l" t="t" r="r" b="b"/>
            <a:pathLst>
              <a:path w="6417355" h="6417355">
                <a:moveTo>
                  <a:pt x="0" y="0"/>
                </a:moveTo>
                <a:lnTo>
                  <a:pt x="6417354" y="0"/>
                </a:lnTo>
                <a:lnTo>
                  <a:pt x="6417354" y="6417355"/>
                </a:lnTo>
                <a:lnTo>
                  <a:pt x="0" y="6417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7" name="Group 27"/>
          <p:cNvGrpSpPr/>
          <p:nvPr/>
        </p:nvGrpSpPr>
        <p:grpSpPr>
          <a:xfrm>
            <a:off x="1583313" y="1267369"/>
            <a:ext cx="14951000" cy="7874017"/>
            <a:chOff x="0" y="0"/>
            <a:chExt cx="1620453" cy="853420"/>
          </a:xfrm>
        </p:grpSpPr>
        <p:sp>
          <p:nvSpPr>
            <p:cNvPr id="28" name="Freeform 28"/>
            <p:cNvSpPr/>
            <p:nvPr/>
          </p:nvSpPr>
          <p:spPr>
            <a:xfrm>
              <a:off x="0" y="0"/>
              <a:ext cx="1620453" cy="853420"/>
            </a:xfrm>
            <a:custGeom>
              <a:avLst/>
              <a:gdLst/>
              <a:ahLst/>
              <a:cxnLst/>
              <a:rect l="l" t="t" r="r" b="b"/>
              <a:pathLst>
                <a:path w="1620453" h="853420">
                  <a:moveTo>
                    <a:pt x="28998" y="0"/>
                  </a:moveTo>
                  <a:lnTo>
                    <a:pt x="1591455" y="0"/>
                  </a:lnTo>
                  <a:cubicBezTo>
                    <a:pt x="1599146" y="0"/>
                    <a:pt x="1606522" y="3055"/>
                    <a:pt x="1611960" y="8493"/>
                  </a:cubicBezTo>
                  <a:cubicBezTo>
                    <a:pt x="1617398" y="13931"/>
                    <a:pt x="1620453" y="21307"/>
                    <a:pt x="1620453" y="28998"/>
                  </a:cubicBezTo>
                  <a:lnTo>
                    <a:pt x="1620453" y="824422"/>
                  </a:lnTo>
                  <a:cubicBezTo>
                    <a:pt x="1620453" y="832112"/>
                    <a:pt x="1617398" y="839488"/>
                    <a:pt x="1611960" y="844926"/>
                  </a:cubicBezTo>
                  <a:cubicBezTo>
                    <a:pt x="1606522" y="850364"/>
                    <a:pt x="1599146" y="853420"/>
                    <a:pt x="1591455" y="853420"/>
                  </a:cubicBezTo>
                  <a:lnTo>
                    <a:pt x="28998" y="853420"/>
                  </a:lnTo>
                  <a:cubicBezTo>
                    <a:pt x="21307" y="853420"/>
                    <a:pt x="13931" y="850364"/>
                    <a:pt x="8493" y="844926"/>
                  </a:cubicBezTo>
                  <a:cubicBezTo>
                    <a:pt x="3055" y="839488"/>
                    <a:pt x="0" y="832112"/>
                    <a:pt x="0" y="824422"/>
                  </a:cubicBezTo>
                  <a:lnTo>
                    <a:pt x="0" y="28998"/>
                  </a:lnTo>
                  <a:cubicBezTo>
                    <a:pt x="0" y="21307"/>
                    <a:pt x="3055" y="13931"/>
                    <a:pt x="8493" y="8493"/>
                  </a:cubicBezTo>
                  <a:cubicBezTo>
                    <a:pt x="13931" y="3055"/>
                    <a:pt x="21307" y="0"/>
                    <a:pt x="28998" y="0"/>
                  </a:cubicBezTo>
                  <a:close/>
                </a:path>
              </a:pathLst>
            </a:custGeom>
            <a:solidFill>
              <a:srgbClr val="000000"/>
            </a:solidFill>
          </p:spPr>
        </p:sp>
        <p:sp>
          <p:nvSpPr>
            <p:cNvPr id="29" name="TextBox 29"/>
            <p:cNvSpPr txBox="1"/>
            <p:nvPr/>
          </p:nvSpPr>
          <p:spPr>
            <a:xfrm>
              <a:off x="0" y="-38100"/>
              <a:ext cx="1620453" cy="891520"/>
            </a:xfrm>
            <a:prstGeom prst="rect">
              <a:avLst/>
            </a:prstGeom>
          </p:spPr>
          <p:txBody>
            <a:bodyPr lIns="52415" tIns="52415" rIns="52415" bIns="52415" rtlCol="0" anchor="ctr"/>
            <a:lstStyle/>
            <a:p>
              <a:pPr algn="ctr">
                <a:lnSpc>
                  <a:spcPts val="2659"/>
                </a:lnSpc>
              </a:pPr>
              <a:endParaRPr/>
            </a:p>
          </p:txBody>
        </p:sp>
      </p:grpSp>
      <p:grpSp>
        <p:nvGrpSpPr>
          <p:cNvPr id="30" name="Group 30"/>
          <p:cNvGrpSpPr/>
          <p:nvPr/>
        </p:nvGrpSpPr>
        <p:grpSpPr>
          <a:xfrm>
            <a:off x="332956" y="586295"/>
            <a:ext cx="17451713" cy="9236164"/>
            <a:chOff x="0" y="0"/>
            <a:chExt cx="1891491" cy="1001055"/>
          </a:xfrm>
        </p:grpSpPr>
        <p:sp>
          <p:nvSpPr>
            <p:cNvPr id="31" name="Freeform 31"/>
            <p:cNvSpPr/>
            <p:nvPr/>
          </p:nvSpPr>
          <p:spPr>
            <a:xfrm>
              <a:off x="0" y="0"/>
              <a:ext cx="1891491" cy="1001055"/>
            </a:xfrm>
            <a:custGeom>
              <a:avLst/>
              <a:gdLst/>
              <a:ahLst/>
              <a:cxnLst/>
              <a:rect l="l" t="t" r="r" b="b"/>
              <a:pathLst>
                <a:path w="1891491" h="1001055">
                  <a:moveTo>
                    <a:pt x="26617" y="0"/>
                  </a:moveTo>
                  <a:lnTo>
                    <a:pt x="1864874" y="0"/>
                  </a:lnTo>
                  <a:cubicBezTo>
                    <a:pt x="1879574" y="0"/>
                    <a:pt x="1891491" y="11917"/>
                    <a:pt x="1891491" y="26617"/>
                  </a:cubicBezTo>
                  <a:lnTo>
                    <a:pt x="1891491" y="974438"/>
                  </a:lnTo>
                  <a:cubicBezTo>
                    <a:pt x="1891491" y="981497"/>
                    <a:pt x="1888687" y="988267"/>
                    <a:pt x="1883695" y="993259"/>
                  </a:cubicBezTo>
                  <a:cubicBezTo>
                    <a:pt x="1878704" y="998251"/>
                    <a:pt x="1871933" y="1001055"/>
                    <a:pt x="1864874" y="1001055"/>
                  </a:cubicBezTo>
                  <a:lnTo>
                    <a:pt x="26617" y="1001055"/>
                  </a:lnTo>
                  <a:cubicBezTo>
                    <a:pt x="19558" y="1001055"/>
                    <a:pt x="12788" y="998251"/>
                    <a:pt x="7796" y="993259"/>
                  </a:cubicBezTo>
                  <a:cubicBezTo>
                    <a:pt x="2804" y="988267"/>
                    <a:pt x="0" y="981497"/>
                    <a:pt x="0" y="974438"/>
                  </a:cubicBezTo>
                  <a:lnTo>
                    <a:pt x="0" y="26617"/>
                  </a:lnTo>
                  <a:cubicBezTo>
                    <a:pt x="0" y="19558"/>
                    <a:pt x="2804" y="12788"/>
                    <a:pt x="7796" y="7796"/>
                  </a:cubicBezTo>
                  <a:cubicBezTo>
                    <a:pt x="12788" y="2804"/>
                    <a:pt x="19558" y="0"/>
                    <a:pt x="26617" y="0"/>
                  </a:cubicBezTo>
                  <a:close/>
                </a:path>
              </a:pathLst>
            </a:custGeom>
            <a:solidFill>
              <a:srgbClr val="FFFFFF"/>
            </a:solidFill>
            <a:ln w="85725" cap="rnd">
              <a:solidFill>
                <a:srgbClr val="000000"/>
              </a:solidFill>
              <a:prstDash val="solid"/>
              <a:round/>
            </a:ln>
          </p:spPr>
        </p:sp>
        <p:sp>
          <p:nvSpPr>
            <p:cNvPr id="32" name="TextBox 32"/>
            <p:cNvSpPr txBox="1"/>
            <p:nvPr/>
          </p:nvSpPr>
          <p:spPr>
            <a:xfrm>
              <a:off x="0" y="-38100"/>
              <a:ext cx="1891491" cy="1039155"/>
            </a:xfrm>
            <a:prstGeom prst="rect">
              <a:avLst/>
            </a:prstGeom>
          </p:spPr>
          <p:txBody>
            <a:bodyPr lIns="52415" tIns="52415" rIns="52415" bIns="52415" rtlCol="0" anchor="ctr"/>
            <a:lstStyle/>
            <a:p>
              <a:pPr algn="ctr">
                <a:lnSpc>
                  <a:spcPts val="2659"/>
                </a:lnSpc>
              </a:pPr>
              <a:endParaRPr/>
            </a:p>
          </p:txBody>
        </p:sp>
      </p:grpSp>
      <p:sp>
        <p:nvSpPr>
          <p:cNvPr id="33" name="Freeform 33"/>
          <p:cNvSpPr/>
          <p:nvPr/>
        </p:nvSpPr>
        <p:spPr>
          <a:xfrm rot="-3571177" flipH="1" flipV="1">
            <a:off x="15359332" y="-901880"/>
            <a:ext cx="3799937" cy="2694500"/>
          </a:xfrm>
          <a:custGeom>
            <a:avLst/>
            <a:gdLst/>
            <a:ahLst/>
            <a:cxnLst/>
            <a:rect l="l" t="t" r="r" b="b"/>
            <a:pathLst>
              <a:path w="3799937" h="2694500">
                <a:moveTo>
                  <a:pt x="3799936" y="2694500"/>
                </a:moveTo>
                <a:lnTo>
                  <a:pt x="0" y="2694500"/>
                </a:lnTo>
                <a:lnTo>
                  <a:pt x="0" y="0"/>
                </a:lnTo>
                <a:lnTo>
                  <a:pt x="3799936" y="0"/>
                </a:lnTo>
                <a:lnTo>
                  <a:pt x="3799936" y="269450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4" name="Freeform 34"/>
          <p:cNvSpPr/>
          <p:nvPr/>
        </p:nvSpPr>
        <p:spPr>
          <a:xfrm rot="-793197">
            <a:off x="-855077" y="7458249"/>
            <a:ext cx="2376067" cy="3600102"/>
          </a:xfrm>
          <a:custGeom>
            <a:avLst/>
            <a:gdLst/>
            <a:ahLst/>
            <a:cxnLst/>
            <a:rect l="l" t="t" r="r" b="b"/>
            <a:pathLst>
              <a:path w="2376067" h="3600102">
                <a:moveTo>
                  <a:pt x="0" y="0"/>
                </a:moveTo>
                <a:lnTo>
                  <a:pt x="2376067" y="0"/>
                </a:lnTo>
                <a:lnTo>
                  <a:pt x="2376067" y="3600102"/>
                </a:lnTo>
                <a:lnTo>
                  <a:pt x="0" y="36001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5" name="Freeform 35"/>
          <p:cNvSpPr/>
          <p:nvPr/>
        </p:nvSpPr>
        <p:spPr>
          <a:xfrm>
            <a:off x="16859477" y="7860345"/>
            <a:ext cx="1850385" cy="2795911"/>
          </a:xfrm>
          <a:custGeom>
            <a:avLst/>
            <a:gdLst/>
            <a:ahLst/>
            <a:cxnLst/>
            <a:rect l="l" t="t" r="r" b="b"/>
            <a:pathLst>
              <a:path w="1850385" h="2795911">
                <a:moveTo>
                  <a:pt x="0" y="0"/>
                </a:moveTo>
                <a:lnTo>
                  <a:pt x="1850385" y="0"/>
                </a:lnTo>
                <a:lnTo>
                  <a:pt x="1850385" y="2795910"/>
                </a:lnTo>
                <a:lnTo>
                  <a:pt x="0" y="27959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6" name="Freeform 36"/>
          <p:cNvSpPr/>
          <p:nvPr/>
        </p:nvSpPr>
        <p:spPr>
          <a:xfrm>
            <a:off x="11144939" y="1028700"/>
            <a:ext cx="5328677" cy="2997381"/>
          </a:xfrm>
          <a:custGeom>
            <a:avLst/>
            <a:gdLst/>
            <a:ahLst/>
            <a:cxnLst/>
            <a:rect l="l" t="t" r="r" b="b"/>
            <a:pathLst>
              <a:path w="5328677" h="2997381">
                <a:moveTo>
                  <a:pt x="0" y="0"/>
                </a:moveTo>
                <a:lnTo>
                  <a:pt x="5328677" y="0"/>
                </a:lnTo>
                <a:lnTo>
                  <a:pt x="5328677" y="2997381"/>
                </a:lnTo>
                <a:lnTo>
                  <a:pt x="0" y="2997381"/>
                </a:lnTo>
                <a:lnTo>
                  <a:pt x="0" y="0"/>
                </a:lnTo>
                <a:close/>
              </a:path>
            </a:pathLst>
          </a:custGeom>
          <a:blipFill>
            <a:blip r:embed="rId12"/>
            <a:stretch>
              <a:fillRect/>
            </a:stretch>
          </a:blipFill>
        </p:spPr>
      </p:sp>
      <p:sp>
        <p:nvSpPr>
          <p:cNvPr id="37" name="Freeform 37"/>
          <p:cNvSpPr/>
          <p:nvPr/>
        </p:nvSpPr>
        <p:spPr>
          <a:xfrm>
            <a:off x="1583313" y="4926501"/>
            <a:ext cx="3755168" cy="3755168"/>
          </a:xfrm>
          <a:custGeom>
            <a:avLst/>
            <a:gdLst/>
            <a:ahLst/>
            <a:cxnLst/>
            <a:rect l="l" t="t" r="r" b="b"/>
            <a:pathLst>
              <a:path w="3755168" h="3755168">
                <a:moveTo>
                  <a:pt x="0" y="0"/>
                </a:moveTo>
                <a:lnTo>
                  <a:pt x="3755168" y="0"/>
                </a:lnTo>
                <a:lnTo>
                  <a:pt x="3755168" y="3755167"/>
                </a:lnTo>
                <a:lnTo>
                  <a:pt x="0" y="3755167"/>
                </a:lnTo>
                <a:lnTo>
                  <a:pt x="0" y="0"/>
                </a:lnTo>
                <a:close/>
              </a:path>
            </a:pathLst>
          </a:custGeom>
          <a:blipFill>
            <a:blip r:embed="rId13"/>
            <a:stretch>
              <a:fillRect/>
            </a:stretch>
          </a:blipFill>
        </p:spPr>
      </p:sp>
      <p:sp>
        <p:nvSpPr>
          <p:cNvPr id="38" name="TextBox 38"/>
          <p:cNvSpPr txBox="1"/>
          <p:nvPr/>
        </p:nvSpPr>
        <p:spPr>
          <a:xfrm>
            <a:off x="714935" y="837079"/>
            <a:ext cx="10218098" cy="4089421"/>
          </a:xfrm>
          <a:prstGeom prst="rect">
            <a:avLst/>
          </a:prstGeom>
        </p:spPr>
        <p:txBody>
          <a:bodyPr lIns="0" tIns="0" rIns="0" bIns="0" rtlCol="0" anchor="t">
            <a:spAutoFit/>
          </a:bodyPr>
          <a:lstStyle/>
          <a:p>
            <a:pPr algn="l">
              <a:lnSpc>
                <a:spcPts val="2973"/>
              </a:lnSpc>
            </a:pPr>
            <a:r>
              <a:rPr lang="en-US" sz="2124" spc="67">
                <a:solidFill>
                  <a:srgbClr val="0CC0DF"/>
                </a:solidFill>
                <a:latin typeface="Bangers"/>
                <a:ea typeface="Bangers"/>
                <a:cs typeface="Bangers"/>
                <a:sym typeface="Bangers"/>
              </a:rPr>
              <a:t>Поп-арт өнері. Поп-арт – ХХ ғасырдың екінші жартысында, 1950–1960 жылдары Ұлыбритания мен АҚШ-та қалыптасқан көркемдік ағым. Бұл бағыт өнерді күнделікті тұрмысқа жақындатуды мақсат етті. Оның атауы ағылшын тіліндегі «popular art» – «халыққа түсінікті өнер» сөзінен шыққан. Поп-арт тұтынушылық қоғамның, жарнама мен масс-медианың дамуына тікелей байланысты болды.</a:t>
            </a:r>
          </a:p>
          <a:p>
            <a:pPr algn="l">
              <a:lnSpc>
                <a:spcPts val="2973"/>
              </a:lnSpc>
              <a:spcBef>
                <a:spcPct val="0"/>
              </a:spcBef>
            </a:pPr>
            <a:r>
              <a:rPr lang="en-US" sz="2124" spc="67">
                <a:solidFill>
                  <a:srgbClr val="0CC0DF"/>
                </a:solidFill>
                <a:latin typeface="Bangers"/>
                <a:ea typeface="Bangers"/>
                <a:cs typeface="Bangers"/>
                <a:sym typeface="Bangers"/>
              </a:rPr>
              <a:t>Поп-арт өнерінің басты ерекшелігі – қарапайым тұрмыстық заттарды, бұқаралық мәдениеттегі бейнелерді өнерге айналдыру. Суретшілер жарқын түстерді, комикс стиліндегі суреттерді, жарнама элементтерін пайдаланды. Олар өнерді элитарлық сипаттан арылтып, көпшілікке түсінікті етуге ұмтылды.</a:t>
            </a:r>
          </a:p>
        </p:txBody>
      </p:sp>
      <p:sp>
        <p:nvSpPr>
          <p:cNvPr id="39" name="TextBox 39"/>
          <p:cNvSpPr txBox="1"/>
          <p:nvPr/>
        </p:nvSpPr>
        <p:spPr>
          <a:xfrm>
            <a:off x="6221611" y="5003821"/>
            <a:ext cx="11002510" cy="4460896"/>
          </a:xfrm>
          <a:prstGeom prst="rect">
            <a:avLst/>
          </a:prstGeom>
        </p:spPr>
        <p:txBody>
          <a:bodyPr lIns="0" tIns="0" rIns="0" bIns="0" rtlCol="0" anchor="t">
            <a:spAutoFit/>
          </a:bodyPr>
          <a:lstStyle/>
          <a:p>
            <a:pPr algn="l">
              <a:lnSpc>
                <a:spcPts val="2973"/>
              </a:lnSpc>
            </a:pPr>
            <a:r>
              <a:rPr lang="en-US" sz="2124" spc="67">
                <a:solidFill>
                  <a:srgbClr val="0CC0DF"/>
                </a:solidFill>
                <a:latin typeface="Bangers"/>
                <a:ea typeface="Bangers"/>
                <a:cs typeface="Bangers"/>
                <a:sym typeface="Bangers"/>
              </a:rPr>
              <a:t>Поп-арт өкілдерінің ішінде ең танымалы – Энди Уорхол. Ол консерві банкасының бейнесін («Campbell’s Soup Cans») және атақты тұлғалардың портреттерін («Мэрилин Монро», «Элвис Пресли») қайталанатын бейнелер арқылы ұсынды. Бұл шығармалар тұтынушылық қоғамның символына айналды. Рой Лихтенштейн комикстер стилінде жұмыс істеп, «Whaam!» және «Drowning Girl» атты еңбектерімен танылды. Оның суреттері графикалық қарапайымдылық пен иронияға негізделді.</a:t>
            </a:r>
          </a:p>
          <a:p>
            <a:pPr algn="l">
              <a:lnSpc>
                <a:spcPts val="2973"/>
              </a:lnSpc>
              <a:spcBef>
                <a:spcPct val="0"/>
              </a:spcBef>
            </a:pPr>
            <a:r>
              <a:rPr lang="en-US" sz="2124" spc="67">
                <a:solidFill>
                  <a:srgbClr val="0CC0DF"/>
                </a:solidFill>
                <a:latin typeface="Bangers"/>
                <a:ea typeface="Bangers"/>
                <a:cs typeface="Bangers"/>
                <a:sym typeface="Bangers"/>
              </a:rPr>
              <a:t>Поп-арттың басқа өкілдері – Ричард Гамильтон, Дэвид Хокни, Джаспер Джонс, Роберт Раушенберг. Ричард Гамильтонның «Бүгінгі үйлерді осыншама ерекше қылып тұрған не?» атты еңбегі осы ағымның манифесі болып саналады. Джаспер Джонс пен Роберт Раушенберг күнделікті заттардан жасалған коллаждар мен ассамбляждар арқылы жаңа эстетикалық тәжірибе ұсынды.</a:t>
            </a:r>
          </a:p>
        </p:txBody>
      </p:sp>
      <p:sp>
        <p:nvSpPr>
          <p:cNvPr id="40" name="TextBox 40"/>
          <p:cNvSpPr txBox="1"/>
          <p:nvPr/>
        </p:nvSpPr>
        <p:spPr>
          <a:xfrm>
            <a:off x="10759079" y="4209817"/>
            <a:ext cx="6100399" cy="332126"/>
          </a:xfrm>
          <a:prstGeom prst="rect">
            <a:avLst/>
          </a:prstGeom>
        </p:spPr>
        <p:txBody>
          <a:bodyPr lIns="0" tIns="0" rIns="0" bIns="0" rtlCol="0" anchor="t">
            <a:spAutoFit/>
          </a:bodyPr>
          <a:lstStyle/>
          <a:p>
            <a:pPr algn="l">
              <a:lnSpc>
                <a:spcPts val="2693"/>
              </a:lnSpc>
              <a:spcBef>
                <a:spcPct val="0"/>
              </a:spcBef>
            </a:pPr>
            <a:r>
              <a:rPr lang="en-US" sz="1924" spc="61">
                <a:solidFill>
                  <a:srgbClr val="E92923"/>
                </a:solidFill>
                <a:latin typeface="Bangers"/>
                <a:ea typeface="Bangers"/>
                <a:cs typeface="Bangers"/>
                <a:sym typeface="Bangers"/>
              </a:rPr>
              <a:t>Andy Warhol — Campbell’s Soup Cans типті композиция</a:t>
            </a:r>
          </a:p>
        </p:txBody>
      </p:sp>
      <p:sp>
        <p:nvSpPr>
          <p:cNvPr id="41" name="TextBox 41"/>
          <p:cNvSpPr txBox="1"/>
          <p:nvPr/>
        </p:nvSpPr>
        <p:spPr>
          <a:xfrm>
            <a:off x="1192812" y="8465841"/>
            <a:ext cx="4901819" cy="998876"/>
          </a:xfrm>
          <a:prstGeom prst="rect">
            <a:avLst/>
          </a:prstGeom>
        </p:spPr>
        <p:txBody>
          <a:bodyPr lIns="0" tIns="0" rIns="0" bIns="0" rtlCol="0" anchor="t">
            <a:spAutoFit/>
          </a:bodyPr>
          <a:lstStyle/>
          <a:p>
            <a:pPr algn="l">
              <a:lnSpc>
                <a:spcPts val="2693"/>
              </a:lnSpc>
              <a:spcBef>
                <a:spcPct val="0"/>
              </a:spcBef>
            </a:pPr>
            <a:r>
              <a:rPr lang="en-US" sz="1924" spc="61">
                <a:solidFill>
                  <a:srgbClr val="E92923"/>
                </a:solidFill>
                <a:latin typeface="Bangers"/>
                <a:ea typeface="Bangers"/>
                <a:cs typeface="Bangers"/>
                <a:sym typeface="Bangers"/>
              </a:rPr>
              <a:t>Roy Lichtenstein — Drowning Girl — Рой Лихтенштейннің комикс-панеліндегі драмалық суреті.</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1606849" y="1928285"/>
            <a:ext cx="25271098" cy="18292192"/>
            <a:chOff x="0" y="0"/>
            <a:chExt cx="33694797" cy="24389590"/>
          </a:xfrm>
        </p:grpSpPr>
        <p:grpSp>
          <p:nvGrpSpPr>
            <p:cNvPr id="4" name="Group 4"/>
            <p:cNvGrpSpPr/>
            <p:nvPr/>
          </p:nvGrpSpPr>
          <p:grpSpPr>
            <a:xfrm rot="1302052">
              <a:off x="1193987" y="5428062"/>
              <a:ext cx="31234142" cy="12444887"/>
              <a:chOff x="0" y="0"/>
              <a:chExt cx="6710265" cy="2673629"/>
            </a:xfrm>
          </p:grpSpPr>
          <p:sp>
            <p:nvSpPr>
              <p:cNvPr id="5" name="Freeform 5"/>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E92923"/>
              </a:solidFill>
              <a:ln w="381000" cap="sq">
                <a:solidFill>
                  <a:srgbClr val="FFFFFF"/>
                </a:solidFill>
                <a:prstDash val="solid"/>
                <a:miter/>
              </a:ln>
            </p:spPr>
          </p:sp>
          <p:sp>
            <p:nvSpPr>
              <p:cNvPr id="6" name="TextBox 6"/>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1300833">
              <a:off x="8514323" y="7064384"/>
              <a:ext cx="22064187" cy="13735439"/>
            </a:xfrm>
            <a:custGeom>
              <a:avLst/>
              <a:gdLst/>
              <a:ahLst/>
              <a:cxnLst/>
              <a:rect l="l" t="t" r="r" b="b"/>
              <a:pathLst>
                <a:path w="22064187" h="13735439">
                  <a:moveTo>
                    <a:pt x="0" y="0"/>
                  </a:moveTo>
                  <a:lnTo>
                    <a:pt x="22064187" y="0"/>
                  </a:lnTo>
                  <a:lnTo>
                    <a:pt x="22064187" y="13735439"/>
                  </a:lnTo>
                  <a:lnTo>
                    <a:pt x="0" y="13735439"/>
                  </a:lnTo>
                  <a:lnTo>
                    <a:pt x="0" y="0"/>
                  </a:lnTo>
                  <a:close/>
                </a:path>
              </a:pathLst>
            </a:custGeom>
            <a:blipFill>
              <a:blip r:embed="rId3"/>
              <a:stretch>
                <a:fillRect t="-2056" b="-2056"/>
              </a:stretch>
            </a:blipFill>
          </p:spPr>
        </p:sp>
        <p:grpSp>
          <p:nvGrpSpPr>
            <p:cNvPr id="8" name="Group 8"/>
            <p:cNvGrpSpPr/>
            <p:nvPr/>
          </p:nvGrpSpPr>
          <p:grpSpPr>
            <a:xfrm rot="1302052">
              <a:off x="1266667" y="5333578"/>
              <a:ext cx="31234142" cy="12444887"/>
              <a:chOff x="0" y="0"/>
              <a:chExt cx="6710265" cy="2673629"/>
            </a:xfrm>
          </p:grpSpPr>
          <p:sp>
            <p:nvSpPr>
              <p:cNvPr id="9" name="Freeform 9"/>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10" name="TextBox 10"/>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302052">
              <a:off x="1193987" y="5836211"/>
              <a:ext cx="31234142" cy="12444887"/>
              <a:chOff x="0" y="0"/>
              <a:chExt cx="6710265" cy="2673629"/>
            </a:xfrm>
          </p:grpSpPr>
          <p:sp>
            <p:nvSpPr>
              <p:cNvPr id="12" name="Freeform 12"/>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13" name="TextBox 13"/>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grpSp>
        <p:nvGrpSpPr>
          <p:cNvPr id="14" name="Group 14"/>
          <p:cNvGrpSpPr/>
          <p:nvPr/>
        </p:nvGrpSpPr>
        <p:grpSpPr>
          <a:xfrm>
            <a:off x="4271617" y="-10438202"/>
            <a:ext cx="29088255" cy="19811838"/>
            <a:chOff x="0" y="0"/>
            <a:chExt cx="38784339" cy="26415784"/>
          </a:xfrm>
        </p:grpSpPr>
        <p:grpSp>
          <p:nvGrpSpPr>
            <p:cNvPr id="15" name="Group 15"/>
            <p:cNvGrpSpPr/>
            <p:nvPr/>
          </p:nvGrpSpPr>
          <p:grpSpPr>
            <a:xfrm rot="1283892">
              <a:off x="3515317" y="7149981"/>
              <a:ext cx="33970719" cy="13535245"/>
              <a:chOff x="0" y="0"/>
              <a:chExt cx="6710265" cy="2673629"/>
            </a:xfrm>
          </p:grpSpPr>
          <p:sp>
            <p:nvSpPr>
              <p:cNvPr id="16" name="Freeform 16"/>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E92923"/>
              </a:solidFill>
              <a:ln w="381000" cap="sq">
                <a:solidFill>
                  <a:srgbClr val="FFFFFF"/>
                </a:solidFill>
                <a:prstDash val="solid"/>
                <a:miter/>
              </a:ln>
            </p:spPr>
          </p:sp>
          <p:sp>
            <p:nvSpPr>
              <p:cNvPr id="17" name="TextBox 17"/>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9502805">
              <a:off x="4180989" y="5025344"/>
              <a:ext cx="20534893" cy="12783420"/>
            </a:xfrm>
            <a:custGeom>
              <a:avLst/>
              <a:gdLst/>
              <a:ahLst/>
              <a:cxnLst/>
              <a:rect l="l" t="t" r="r" b="b"/>
              <a:pathLst>
                <a:path w="20534893" h="12783420">
                  <a:moveTo>
                    <a:pt x="0" y="0"/>
                  </a:moveTo>
                  <a:lnTo>
                    <a:pt x="20534894" y="0"/>
                  </a:lnTo>
                  <a:lnTo>
                    <a:pt x="20534894" y="12783420"/>
                  </a:lnTo>
                  <a:lnTo>
                    <a:pt x="0" y="12783420"/>
                  </a:lnTo>
                  <a:lnTo>
                    <a:pt x="0" y="0"/>
                  </a:lnTo>
                  <a:close/>
                </a:path>
              </a:pathLst>
            </a:custGeom>
            <a:blipFill>
              <a:blip r:embed="rId3"/>
              <a:stretch>
                <a:fillRect t="-2056" b="-2056"/>
              </a:stretch>
            </a:blipFill>
          </p:spPr>
        </p:sp>
        <p:grpSp>
          <p:nvGrpSpPr>
            <p:cNvPr id="19" name="Group 19"/>
            <p:cNvGrpSpPr/>
            <p:nvPr/>
          </p:nvGrpSpPr>
          <p:grpSpPr>
            <a:xfrm rot="1302052">
              <a:off x="1298598" y="5800879"/>
              <a:ext cx="33970719" cy="13535245"/>
              <a:chOff x="0" y="0"/>
              <a:chExt cx="6710265" cy="2673629"/>
            </a:xfrm>
          </p:grpSpPr>
          <p:sp>
            <p:nvSpPr>
              <p:cNvPr id="20" name="Freeform 20"/>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21" name="TextBox 21"/>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rot="1302052">
              <a:off x="2194978" y="6757294"/>
              <a:ext cx="33970719" cy="13535245"/>
              <a:chOff x="0" y="0"/>
              <a:chExt cx="6710265" cy="2673629"/>
            </a:xfrm>
          </p:grpSpPr>
          <p:sp>
            <p:nvSpPr>
              <p:cNvPr id="23" name="Freeform 23"/>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24" name="TextBox 24"/>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sp>
        <p:nvSpPr>
          <p:cNvPr id="25" name="Freeform 25"/>
          <p:cNvSpPr/>
          <p:nvPr/>
        </p:nvSpPr>
        <p:spPr>
          <a:xfrm>
            <a:off x="14801117" y="6581044"/>
            <a:ext cx="4846008" cy="4846008"/>
          </a:xfrm>
          <a:custGeom>
            <a:avLst/>
            <a:gdLst/>
            <a:ahLst/>
            <a:cxnLst/>
            <a:rect l="l" t="t" r="r" b="b"/>
            <a:pathLst>
              <a:path w="4846008" h="4846008">
                <a:moveTo>
                  <a:pt x="0" y="0"/>
                </a:moveTo>
                <a:lnTo>
                  <a:pt x="4846008" y="0"/>
                </a:lnTo>
                <a:lnTo>
                  <a:pt x="4846008" y="4846008"/>
                </a:lnTo>
                <a:lnTo>
                  <a:pt x="0" y="48460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6" name="Freeform 26"/>
          <p:cNvSpPr/>
          <p:nvPr/>
        </p:nvSpPr>
        <p:spPr>
          <a:xfrm>
            <a:off x="-1473452" y="-1875412"/>
            <a:ext cx="6417355" cy="6417355"/>
          </a:xfrm>
          <a:custGeom>
            <a:avLst/>
            <a:gdLst/>
            <a:ahLst/>
            <a:cxnLst/>
            <a:rect l="l" t="t" r="r" b="b"/>
            <a:pathLst>
              <a:path w="6417355" h="6417355">
                <a:moveTo>
                  <a:pt x="0" y="0"/>
                </a:moveTo>
                <a:lnTo>
                  <a:pt x="6417354" y="0"/>
                </a:lnTo>
                <a:lnTo>
                  <a:pt x="6417354" y="6417355"/>
                </a:lnTo>
                <a:lnTo>
                  <a:pt x="0" y="6417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7" name="Group 27"/>
          <p:cNvGrpSpPr/>
          <p:nvPr/>
        </p:nvGrpSpPr>
        <p:grpSpPr>
          <a:xfrm>
            <a:off x="1583313" y="1267369"/>
            <a:ext cx="14951000" cy="7874017"/>
            <a:chOff x="0" y="0"/>
            <a:chExt cx="1620453" cy="853420"/>
          </a:xfrm>
        </p:grpSpPr>
        <p:sp>
          <p:nvSpPr>
            <p:cNvPr id="28" name="Freeform 28"/>
            <p:cNvSpPr/>
            <p:nvPr/>
          </p:nvSpPr>
          <p:spPr>
            <a:xfrm>
              <a:off x="0" y="0"/>
              <a:ext cx="1620453" cy="853420"/>
            </a:xfrm>
            <a:custGeom>
              <a:avLst/>
              <a:gdLst/>
              <a:ahLst/>
              <a:cxnLst/>
              <a:rect l="l" t="t" r="r" b="b"/>
              <a:pathLst>
                <a:path w="1620453" h="853420">
                  <a:moveTo>
                    <a:pt x="28998" y="0"/>
                  </a:moveTo>
                  <a:lnTo>
                    <a:pt x="1591455" y="0"/>
                  </a:lnTo>
                  <a:cubicBezTo>
                    <a:pt x="1599146" y="0"/>
                    <a:pt x="1606522" y="3055"/>
                    <a:pt x="1611960" y="8493"/>
                  </a:cubicBezTo>
                  <a:cubicBezTo>
                    <a:pt x="1617398" y="13931"/>
                    <a:pt x="1620453" y="21307"/>
                    <a:pt x="1620453" y="28998"/>
                  </a:cubicBezTo>
                  <a:lnTo>
                    <a:pt x="1620453" y="824422"/>
                  </a:lnTo>
                  <a:cubicBezTo>
                    <a:pt x="1620453" y="832112"/>
                    <a:pt x="1617398" y="839488"/>
                    <a:pt x="1611960" y="844926"/>
                  </a:cubicBezTo>
                  <a:cubicBezTo>
                    <a:pt x="1606522" y="850364"/>
                    <a:pt x="1599146" y="853420"/>
                    <a:pt x="1591455" y="853420"/>
                  </a:cubicBezTo>
                  <a:lnTo>
                    <a:pt x="28998" y="853420"/>
                  </a:lnTo>
                  <a:cubicBezTo>
                    <a:pt x="21307" y="853420"/>
                    <a:pt x="13931" y="850364"/>
                    <a:pt x="8493" y="844926"/>
                  </a:cubicBezTo>
                  <a:cubicBezTo>
                    <a:pt x="3055" y="839488"/>
                    <a:pt x="0" y="832112"/>
                    <a:pt x="0" y="824422"/>
                  </a:cubicBezTo>
                  <a:lnTo>
                    <a:pt x="0" y="28998"/>
                  </a:lnTo>
                  <a:cubicBezTo>
                    <a:pt x="0" y="21307"/>
                    <a:pt x="3055" y="13931"/>
                    <a:pt x="8493" y="8493"/>
                  </a:cubicBezTo>
                  <a:cubicBezTo>
                    <a:pt x="13931" y="3055"/>
                    <a:pt x="21307" y="0"/>
                    <a:pt x="28998" y="0"/>
                  </a:cubicBezTo>
                  <a:close/>
                </a:path>
              </a:pathLst>
            </a:custGeom>
            <a:solidFill>
              <a:srgbClr val="000000"/>
            </a:solidFill>
          </p:spPr>
        </p:sp>
        <p:sp>
          <p:nvSpPr>
            <p:cNvPr id="29" name="TextBox 29"/>
            <p:cNvSpPr txBox="1"/>
            <p:nvPr/>
          </p:nvSpPr>
          <p:spPr>
            <a:xfrm>
              <a:off x="0" y="-38100"/>
              <a:ext cx="1620453" cy="891520"/>
            </a:xfrm>
            <a:prstGeom prst="rect">
              <a:avLst/>
            </a:prstGeom>
          </p:spPr>
          <p:txBody>
            <a:bodyPr lIns="52415" tIns="52415" rIns="52415" bIns="52415" rtlCol="0" anchor="ctr"/>
            <a:lstStyle/>
            <a:p>
              <a:pPr algn="ctr">
                <a:lnSpc>
                  <a:spcPts val="2659"/>
                </a:lnSpc>
              </a:pPr>
              <a:endParaRPr/>
            </a:p>
          </p:txBody>
        </p:sp>
      </p:grpSp>
      <p:grpSp>
        <p:nvGrpSpPr>
          <p:cNvPr id="30" name="Group 30"/>
          <p:cNvGrpSpPr/>
          <p:nvPr/>
        </p:nvGrpSpPr>
        <p:grpSpPr>
          <a:xfrm>
            <a:off x="332956" y="586295"/>
            <a:ext cx="17451713" cy="9236164"/>
            <a:chOff x="0" y="0"/>
            <a:chExt cx="1891491" cy="1001055"/>
          </a:xfrm>
        </p:grpSpPr>
        <p:sp>
          <p:nvSpPr>
            <p:cNvPr id="31" name="Freeform 31"/>
            <p:cNvSpPr/>
            <p:nvPr/>
          </p:nvSpPr>
          <p:spPr>
            <a:xfrm>
              <a:off x="0" y="0"/>
              <a:ext cx="1891491" cy="1001055"/>
            </a:xfrm>
            <a:custGeom>
              <a:avLst/>
              <a:gdLst/>
              <a:ahLst/>
              <a:cxnLst/>
              <a:rect l="l" t="t" r="r" b="b"/>
              <a:pathLst>
                <a:path w="1891491" h="1001055">
                  <a:moveTo>
                    <a:pt x="26617" y="0"/>
                  </a:moveTo>
                  <a:lnTo>
                    <a:pt x="1864874" y="0"/>
                  </a:lnTo>
                  <a:cubicBezTo>
                    <a:pt x="1879574" y="0"/>
                    <a:pt x="1891491" y="11917"/>
                    <a:pt x="1891491" y="26617"/>
                  </a:cubicBezTo>
                  <a:lnTo>
                    <a:pt x="1891491" y="974438"/>
                  </a:lnTo>
                  <a:cubicBezTo>
                    <a:pt x="1891491" y="981497"/>
                    <a:pt x="1888687" y="988267"/>
                    <a:pt x="1883695" y="993259"/>
                  </a:cubicBezTo>
                  <a:cubicBezTo>
                    <a:pt x="1878704" y="998251"/>
                    <a:pt x="1871933" y="1001055"/>
                    <a:pt x="1864874" y="1001055"/>
                  </a:cubicBezTo>
                  <a:lnTo>
                    <a:pt x="26617" y="1001055"/>
                  </a:lnTo>
                  <a:cubicBezTo>
                    <a:pt x="19558" y="1001055"/>
                    <a:pt x="12788" y="998251"/>
                    <a:pt x="7796" y="993259"/>
                  </a:cubicBezTo>
                  <a:cubicBezTo>
                    <a:pt x="2804" y="988267"/>
                    <a:pt x="0" y="981497"/>
                    <a:pt x="0" y="974438"/>
                  </a:cubicBezTo>
                  <a:lnTo>
                    <a:pt x="0" y="26617"/>
                  </a:lnTo>
                  <a:cubicBezTo>
                    <a:pt x="0" y="19558"/>
                    <a:pt x="2804" y="12788"/>
                    <a:pt x="7796" y="7796"/>
                  </a:cubicBezTo>
                  <a:cubicBezTo>
                    <a:pt x="12788" y="2804"/>
                    <a:pt x="19558" y="0"/>
                    <a:pt x="26617" y="0"/>
                  </a:cubicBezTo>
                  <a:close/>
                </a:path>
              </a:pathLst>
            </a:custGeom>
            <a:solidFill>
              <a:srgbClr val="FFFFFF"/>
            </a:solidFill>
            <a:ln w="85725" cap="rnd">
              <a:solidFill>
                <a:srgbClr val="000000"/>
              </a:solidFill>
              <a:prstDash val="solid"/>
              <a:round/>
            </a:ln>
          </p:spPr>
        </p:sp>
        <p:sp>
          <p:nvSpPr>
            <p:cNvPr id="32" name="TextBox 32"/>
            <p:cNvSpPr txBox="1"/>
            <p:nvPr/>
          </p:nvSpPr>
          <p:spPr>
            <a:xfrm>
              <a:off x="0" y="-38100"/>
              <a:ext cx="1891491" cy="1039155"/>
            </a:xfrm>
            <a:prstGeom prst="rect">
              <a:avLst/>
            </a:prstGeom>
          </p:spPr>
          <p:txBody>
            <a:bodyPr lIns="52415" tIns="52415" rIns="52415" bIns="52415" rtlCol="0" anchor="ctr"/>
            <a:lstStyle/>
            <a:p>
              <a:pPr algn="ctr">
                <a:lnSpc>
                  <a:spcPts val="2659"/>
                </a:lnSpc>
              </a:pPr>
              <a:endParaRPr/>
            </a:p>
          </p:txBody>
        </p:sp>
      </p:grpSp>
      <p:sp>
        <p:nvSpPr>
          <p:cNvPr id="33" name="Freeform 33"/>
          <p:cNvSpPr/>
          <p:nvPr/>
        </p:nvSpPr>
        <p:spPr>
          <a:xfrm rot="-9045296" flipH="1" flipV="1">
            <a:off x="-1567012" y="-760955"/>
            <a:ext cx="3799937" cy="2694500"/>
          </a:xfrm>
          <a:custGeom>
            <a:avLst/>
            <a:gdLst/>
            <a:ahLst/>
            <a:cxnLst/>
            <a:rect l="l" t="t" r="r" b="b"/>
            <a:pathLst>
              <a:path w="3799937" h="2694500">
                <a:moveTo>
                  <a:pt x="3799937" y="2694500"/>
                </a:moveTo>
                <a:lnTo>
                  <a:pt x="0" y="2694500"/>
                </a:lnTo>
                <a:lnTo>
                  <a:pt x="0" y="0"/>
                </a:lnTo>
                <a:lnTo>
                  <a:pt x="3799937" y="0"/>
                </a:lnTo>
                <a:lnTo>
                  <a:pt x="3799937" y="269450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4" name="Freeform 34"/>
          <p:cNvSpPr/>
          <p:nvPr/>
        </p:nvSpPr>
        <p:spPr>
          <a:xfrm rot="-793197">
            <a:off x="-855077" y="7458249"/>
            <a:ext cx="2376067" cy="3600102"/>
          </a:xfrm>
          <a:custGeom>
            <a:avLst/>
            <a:gdLst/>
            <a:ahLst/>
            <a:cxnLst/>
            <a:rect l="l" t="t" r="r" b="b"/>
            <a:pathLst>
              <a:path w="2376067" h="3600102">
                <a:moveTo>
                  <a:pt x="0" y="0"/>
                </a:moveTo>
                <a:lnTo>
                  <a:pt x="2376067" y="0"/>
                </a:lnTo>
                <a:lnTo>
                  <a:pt x="2376067" y="3600102"/>
                </a:lnTo>
                <a:lnTo>
                  <a:pt x="0" y="36001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5" name="Freeform 35"/>
          <p:cNvSpPr/>
          <p:nvPr/>
        </p:nvSpPr>
        <p:spPr>
          <a:xfrm>
            <a:off x="16859477" y="7860345"/>
            <a:ext cx="1850385" cy="2795911"/>
          </a:xfrm>
          <a:custGeom>
            <a:avLst/>
            <a:gdLst/>
            <a:ahLst/>
            <a:cxnLst/>
            <a:rect l="l" t="t" r="r" b="b"/>
            <a:pathLst>
              <a:path w="1850385" h="2795911">
                <a:moveTo>
                  <a:pt x="0" y="0"/>
                </a:moveTo>
                <a:lnTo>
                  <a:pt x="1850385" y="0"/>
                </a:lnTo>
                <a:lnTo>
                  <a:pt x="1850385" y="2795910"/>
                </a:lnTo>
                <a:lnTo>
                  <a:pt x="0" y="27959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6" name="Freeform 36"/>
          <p:cNvSpPr/>
          <p:nvPr/>
        </p:nvSpPr>
        <p:spPr>
          <a:xfrm>
            <a:off x="2135400" y="740087"/>
            <a:ext cx="2808502" cy="4168463"/>
          </a:xfrm>
          <a:custGeom>
            <a:avLst/>
            <a:gdLst/>
            <a:ahLst/>
            <a:cxnLst/>
            <a:rect l="l" t="t" r="r" b="b"/>
            <a:pathLst>
              <a:path w="2808502" h="4168463">
                <a:moveTo>
                  <a:pt x="0" y="0"/>
                </a:moveTo>
                <a:lnTo>
                  <a:pt x="2808502" y="0"/>
                </a:lnTo>
                <a:lnTo>
                  <a:pt x="2808502" y="4168463"/>
                </a:lnTo>
                <a:lnTo>
                  <a:pt x="0" y="4168463"/>
                </a:lnTo>
                <a:lnTo>
                  <a:pt x="0" y="0"/>
                </a:lnTo>
                <a:close/>
              </a:path>
            </a:pathLst>
          </a:custGeom>
          <a:blipFill>
            <a:blip r:embed="rId12"/>
            <a:stretch>
              <a:fillRect/>
            </a:stretch>
          </a:blipFill>
        </p:spPr>
      </p:sp>
      <p:sp>
        <p:nvSpPr>
          <p:cNvPr id="37" name="Freeform 37"/>
          <p:cNvSpPr/>
          <p:nvPr/>
        </p:nvSpPr>
        <p:spPr>
          <a:xfrm>
            <a:off x="11921165" y="5001249"/>
            <a:ext cx="3486167" cy="3486167"/>
          </a:xfrm>
          <a:custGeom>
            <a:avLst/>
            <a:gdLst/>
            <a:ahLst/>
            <a:cxnLst/>
            <a:rect l="l" t="t" r="r" b="b"/>
            <a:pathLst>
              <a:path w="3486167" h="3486167">
                <a:moveTo>
                  <a:pt x="0" y="0"/>
                </a:moveTo>
                <a:lnTo>
                  <a:pt x="3486167" y="0"/>
                </a:lnTo>
                <a:lnTo>
                  <a:pt x="3486167" y="3486168"/>
                </a:lnTo>
                <a:lnTo>
                  <a:pt x="0" y="3486168"/>
                </a:lnTo>
                <a:lnTo>
                  <a:pt x="0" y="0"/>
                </a:lnTo>
                <a:close/>
              </a:path>
            </a:pathLst>
          </a:custGeom>
          <a:blipFill>
            <a:blip r:embed="rId13"/>
            <a:stretch>
              <a:fillRect/>
            </a:stretch>
          </a:blipFill>
        </p:spPr>
      </p:sp>
      <p:sp>
        <p:nvSpPr>
          <p:cNvPr id="38" name="TextBox 38"/>
          <p:cNvSpPr txBox="1"/>
          <p:nvPr/>
        </p:nvSpPr>
        <p:spPr>
          <a:xfrm>
            <a:off x="5952924" y="981075"/>
            <a:ext cx="11831745" cy="3927475"/>
          </a:xfrm>
          <a:prstGeom prst="rect">
            <a:avLst/>
          </a:prstGeom>
        </p:spPr>
        <p:txBody>
          <a:bodyPr lIns="0" tIns="0" rIns="0" bIns="0" rtlCol="0" anchor="t">
            <a:spAutoFit/>
          </a:bodyPr>
          <a:lstStyle/>
          <a:p>
            <a:pPr algn="l">
              <a:lnSpc>
                <a:spcPts val="3499"/>
              </a:lnSpc>
            </a:pPr>
            <a:r>
              <a:rPr lang="en-US" sz="2499" spc="79">
                <a:solidFill>
                  <a:srgbClr val="0CC0DF"/>
                </a:solidFill>
                <a:latin typeface="Bangers"/>
                <a:ea typeface="Bangers"/>
                <a:cs typeface="Bangers"/>
                <a:sym typeface="Bangers"/>
              </a:rPr>
              <a:t>Поп-арт қоғамдағы тұтынушылық құбылыстарға сын мен иронияны қатар қолданды. Ол өнерді элитарлық сипаттан босатып, көпшілікке түсінікті, көңілді әрі ашық стильде дамытты. Сонымен қатар, поп-арт заманауи дизайнға, сәнге, жарнамаға зор ықпал етті.</a:t>
            </a:r>
          </a:p>
          <a:p>
            <a:pPr algn="l">
              <a:lnSpc>
                <a:spcPts val="3499"/>
              </a:lnSpc>
              <a:spcBef>
                <a:spcPct val="0"/>
              </a:spcBef>
            </a:pPr>
            <a:r>
              <a:rPr lang="en-US" sz="2499" spc="79">
                <a:solidFill>
                  <a:srgbClr val="0CC0DF"/>
                </a:solidFill>
                <a:latin typeface="Bangers"/>
                <a:ea typeface="Bangers"/>
                <a:cs typeface="Bangers"/>
                <a:sym typeface="Bangers"/>
              </a:rPr>
              <a:t>Қорытындылай келе, поп-арт ХХ ғасыр өнерінде ерекше орын алады. Ол дәстүрлі өнерге балама ретінде пайда болып, бүгінгі күнге дейін өзектілігін жоғалтқан жоқ. Поп-арт өнері арқылы суретшілер қоғамның күнделікті құбылыстарын эстетикалық деңгейге көтеріп, өнерді баршаға ортақ құндылыққа айналдырды.</a:t>
            </a:r>
          </a:p>
        </p:txBody>
      </p:sp>
      <p:sp>
        <p:nvSpPr>
          <p:cNvPr id="39" name="TextBox 39"/>
          <p:cNvSpPr txBox="1"/>
          <p:nvPr/>
        </p:nvSpPr>
        <p:spPr>
          <a:xfrm>
            <a:off x="1157640" y="5652061"/>
            <a:ext cx="10711157" cy="3489325"/>
          </a:xfrm>
          <a:prstGeom prst="rect">
            <a:avLst/>
          </a:prstGeom>
        </p:spPr>
        <p:txBody>
          <a:bodyPr lIns="0" tIns="0" rIns="0" bIns="0" rtlCol="0" anchor="t">
            <a:spAutoFit/>
          </a:bodyPr>
          <a:lstStyle/>
          <a:p>
            <a:pPr algn="l">
              <a:lnSpc>
                <a:spcPts val="3499"/>
              </a:lnSpc>
            </a:pPr>
            <a:r>
              <a:rPr lang="en-US" sz="2499" spc="79">
                <a:solidFill>
                  <a:srgbClr val="0CC0DF"/>
                </a:solidFill>
                <a:latin typeface="Bangers"/>
                <a:ea typeface="Bangers"/>
                <a:cs typeface="Bangers"/>
                <a:sym typeface="Bangers"/>
              </a:rPr>
              <a:t>Поп-арт өнерінің негізгі өкілдері мен еңбектері:</a:t>
            </a:r>
          </a:p>
          <a:p>
            <a:pPr algn="l">
              <a:lnSpc>
                <a:spcPts val="3499"/>
              </a:lnSpc>
              <a:spcBef>
                <a:spcPct val="0"/>
              </a:spcBef>
            </a:pPr>
            <a:r>
              <a:rPr lang="en-US" sz="2499" spc="79">
                <a:solidFill>
                  <a:srgbClr val="0CC0DF"/>
                </a:solidFill>
                <a:latin typeface="Bangers"/>
                <a:ea typeface="Bangers"/>
                <a:cs typeface="Bangers"/>
                <a:sym typeface="Bangers"/>
              </a:rPr>
              <a:t>Поп-арт ХХ ғасырдың 1950–1960 жылдары қалыптасып, өнерді күнделікті тұрмысқа, масс-медиа мен жарнама әлеміне жақындатқан ағым болды. Оның өкілдері қарапайым заттарды, атақты тұлғаларды, комикстер мен тұтынушылық белгілерді өнер туындысына айналдырды. Бұл бағыттың ең көрнекті суретшілерінің шығармалары ХХ ғасыр өнерінің бет-бейнесін түбегейлі өзгертті.</a:t>
            </a:r>
          </a:p>
        </p:txBody>
      </p:sp>
      <p:sp>
        <p:nvSpPr>
          <p:cNvPr id="40" name="TextBox 40"/>
          <p:cNvSpPr txBox="1"/>
          <p:nvPr/>
        </p:nvSpPr>
        <p:spPr>
          <a:xfrm>
            <a:off x="796717" y="4953624"/>
            <a:ext cx="6100399" cy="332126"/>
          </a:xfrm>
          <a:prstGeom prst="rect">
            <a:avLst/>
          </a:prstGeom>
        </p:spPr>
        <p:txBody>
          <a:bodyPr lIns="0" tIns="0" rIns="0" bIns="0" rtlCol="0" anchor="t">
            <a:spAutoFit/>
          </a:bodyPr>
          <a:lstStyle/>
          <a:p>
            <a:pPr algn="l">
              <a:lnSpc>
                <a:spcPts val="2693"/>
              </a:lnSpc>
              <a:spcBef>
                <a:spcPct val="0"/>
              </a:spcBef>
            </a:pPr>
            <a:r>
              <a:rPr lang="en-US" sz="1924" spc="61">
                <a:solidFill>
                  <a:srgbClr val="E92923"/>
                </a:solidFill>
                <a:latin typeface="Bangers"/>
                <a:ea typeface="Bangers"/>
                <a:cs typeface="Bangers"/>
                <a:sym typeface="Bangers"/>
              </a:rPr>
              <a:t>Энди Уорхолдың «Мэрилин Монро» портреті</a:t>
            </a:r>
          </a:p>
        </p:txBody>
      </p:sp>
      <p:sp>
        <p:nvSpPr>
          <p:cNvPr id="41" name="TextBox 41"/>
          <p:cNvSpPr txBox="1"/>
          <p:nvPr/>
        </p:nvSpPr>
        <p:spPr>
          <a:xfrm>
            <a:off x="11452288" y="8618135"/>
            <a:ext cx="6100399" cy="998876"/>
          </a:xfrm>
          <a:prstGeom prst="rect">
            <a:avLst/>
          </a:prstGeom>
        </p:spPr>
        <p:txBody>
          <a:bodyPr lIns="0" tIns="0" rIns="0" bIns="0" rtlCol="0" anchor="t">
            <a:spAutoFit/>
          </a:bodyPr>
          <a:lstStyle/>
          <a:p>
            <a:pPr algn="l">
              <a:lnSpc>
                <a:spcPts val="2693"/>
              </a:lnSpc>
              <a:spcBef>
                <a:spcPct val="0"/>
              </a:spcBef>
            </a:pPr>
            <a:r>
              <a:rPr lang="en-US" sz="1924" spc="61">
                <a:solidFill>
                  <a:srgbClr val="E92923"/>
                </a:solidFill>
                <a:latin typeface="Bangers"/>
                <a:ea typeface="Bangers"/>
                <a:cs typeface="Bangers"/>
                <a:sym typeface="Bangers"/>
              </a:rPr>
              <a:t>Ричард Гамильтонның «Бүгінгі үйлерді осыншама ерекше қылып тұрған не?» атты туындысы</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1606849" y="1928285"/>
            <a:ext cx="25271098" cy="18292192"/>
            <a:chOff x="0" y="0"/>
            <a:chExt cx="33694797" cy="24389590"/>
          </a:xfrm>
        </p:grpSpPr>
        <p:grpSp>
          <p:nvGrpSpPr>
            <p:cNvPr id="4" name="Group 4"/>
            <p:cNvGrpSpPr/>
            <p:nvPr/>
          </p:nvGrpSpPr>
          <p:grpSpPr>
            <a:xfrm rot="1302052">
              <a:off x="1193987" y="5428062"/>
              <a:ext cx="31234142" cy="12444887"/>
              <a:chOff x="0" y="0"/>
              <a:chExt cx="6710265" cy="2673629"/>
            </a:xfrm>
          </p:grpSpPr>
          <p:sp>
            <p:nvSpPr>
              <p:cNvPr id="5" name="Freeform 5"/>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E92923"/>
              </a:solidFill>
              <a:ln w="381000" cap="sq">
                <a:solidFill>
                  <a:srgbClr val="FFFFFF"/>
                </a:solidFill>
                <a:prstDash val="solid"/>
                <a:miter/>
              </a:ln>
            </p:spPr>
          </p:sp>
          <p:sp>
            <p:nvSpPr>
              <p:cNvPr id="6" name="TextBox 6"/>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1300833">
              <a:off x="8514323" y="7064384"/>
              <a:ext cx="22064187" cy="13735439"/>
            </a:xfrm>
            <a:custGeom>
              <a:avLst/>
              <a:gdLst/>
              <a:ahLst/>
              <a:cxnLst/>
              <a:rect l="l" t="t" r="r" b="b"/>
              <a:pathLst>
                <a:path w="22064187" h="13735439">
                  <a:moveTo>
                    <a:pt x="0" y="0"/>
                  </a:moveTo>
                  <a:lnTo>
                    <a:pt x="22064187" y="0"/>
                  </a:lnTo>
                  <a:lnTo>
                    <a:pt x="22064187" y="13735439"/>
                  </a:lnTo>
                  <a:lnTo>
                    <a:pt x="0" y="13735439"/>
                  </a:lnTo>
                  <a:lnTo>
                    <a:pt x="0" y="0"/>
                  </a:lnTo>
                  <a:close/>
                </a:path>
              </a:pathLst>
            </a:custGeom>
            <a:blipFill>
              <a:blip r:embed="rId3"/>
              <a:stretch>
                <a:fillRect t="-2056" b="-2056"/>
              </a:stretch>
            </a:blipFill>
          </p:spPr>
        </p:sp>
        <p:grpSp>
          <p:nvGrpSpPr>
            <p:cNvPr id="8" name="Group 8"/>
            <p:cNvGrpSpPr/>
            <p:nvPr/>
          </p:nvGrpSpPr>
          <p:grpSpPr>
            <a:xfrm rot="1302052">
              <a:off x="1266667" y="5333578"/>
              <a:ext cx="31234142" cy="12444887"/>
              <a:chOff x="0" y="0"/>
              <a:chExt cx="6710265" cy="2673629"/>
            </a:xfrm>
          </p:grpSpPr>
          <p:sp>
            <p:nvSpPr>
              <p:cNvPr id="9" name="Freeform 9"/>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10" name="TextBox 10"/>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302052">
              <a:off x="1193987" y="5836211"/>
              <a:ext cx="31234142" cy="12444887"/>
              <a:chOff x="0" y="0"/>
              <a:chExt cx="6710265" cy="2673629"/>
            </a:xfrm>
          </p:grpSpPr>
          <p:sp>
            <p:nvSpPr>
              <p:cNvPr id="12" name="Freeform 12"/>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13" name="TextBox 13"/>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grpSp>
        <p:nvGrpSpPr>
          <p:cNvPr id="14" name="Group 14"/>
          <p:cNvGrpSpPr/>
          <p:nvPr/>
        </p:nvGrpSpPr>
        <p:grpSpPr>
          <a:xfrm>
            <a:off x="4271617" y="-10438202"/>
            <a:ext cx="29088255" cy="19811838"/>
            <a:chOff x="0" y="0"/>
            <a:chExt cx="38784339" cy="26415784"/>
          </a:xfrm>
        </p:grpSpPr>
        <p:grpSp>
          <p:nvGrpSpPr>
            <p:cNvPr id="15" name="Group 15"/>
            <p:cNvGrpSpPr/>
            <p:nvPr/>
          </p:nvGrpSpPr>
          <p:grpSpPr>
            <a:xfrm rot="1283892">
              <a:off x="3515317" y="7149981"/>
              <a:ext cx="33970719" cy="13535245"/>
              <a:chOff x="0" y="0"/>
              <a:chExt cx="6710265" cy="2673629"/>
            </a:xfrm>
          </p:grpSpPr>
          <p:sp>
            <p:nvSpPr>
              <p:cNvPr id="16" name="Freeform 16"/>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E92923"/>
              </a:solidFill>
              <a:ln w="381000" cap="sq">
                <a:solidFill>
                  <a:srgbClr val="FFFFFF"/>
                </a:solidFill>
                <a:prstDash val="solid"/>
                <a:miter/>
              </a:ln>
            </p:spPr>
          </p:sp>
          <p:sp>
            <p:nvSpPr>
              <p:cNvPr id="17" name="TextBox 17"/>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9502805">
              <a:off x="4180989" y="5025344"/>
              <a:ext cx="20534893" cy="12783420"/>
            </a:xfrm>
            <a:custGeom>
              <a:avLst/>
              <a:gdLst/>
              <a:ahLst/>
              <a:cxnLst/>
              <a:rect l="l" t="t" r="r" b="b"/>
              <a:pathLst>
                <a:path w="20534893" h="12783420">
                  <a:moveTo>
                    <a:pt x="0" y="0"/>
                  </a:moveTo>
                  <a:lnTo>
                    <a:pt x="20534894" y="0"/>
                  </a:lnTo>
                  <a:lnTo>
                    <a:pt x="20534894" y="12783420"/>
                  </a:lnTo>
                  <a:lnTo>
                    <a:pt x="0" y="12783420"/>
                  </a:lnTo>
                  <a:lnTo>
                    <a:pt x="0" y="0"/>
                  </a:lnTo>
                  <a:close/>
                </a:path>
              </a:pathLst>
            </a:custGeom>
            <a:blipFill>
              <a:blip r:embed="rId3"/>
              <a:stretch>
                <a:fillRect t="-2056" b="-2056"/>
              </a:stretch>
            </a:blipFill>
          </p:spPr>
        </p:sp>
        <p:grpSp>
          <p:nvGrpSpPr>
            <p:cNvPr id="19" name="Group 19"/>
            <p:cNvGrpSpPr/>
            <p:nvPr/>
          </p:nvGrpSpPr>
          <p:grpSpPr>
            <a:xfrm rot="1302052">
              <a:off x="1298598" y="5800879"/>
              <a:ext cx="33970719" cy="13535245"/>
              <a:chOff x="0" y="0"/>
              <a:chExt cx="6710265" cy="2673629"/>
            </a:xfrm>
          </p:grpSpPr>
          <p:sp>
            <p:nvSpPr>
              <p:cNvPr id="20" name="Freeform 20"/>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21" name="TextBox 21"/>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rot="1302052">
              <a:off x="2194978" y="6757294"/>
              <a:ext cx="33970719" cy="13535245"/>
              <a:chOff x="0" y="0"/>
              <a:chExt cx="6710265" cy="2673629"/>
            </a:xfrm>
          </p:grpSpPr>
          <p:sp>
            <p:nvSpPr>
              <p:cNvPr id="23" name="Freeform 23"/>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24" name="TextBox 24"/>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sp>
        <p:nvSpPr>
          <p:cNvPr id="25" name="Freeform 25"/>
          <p:cNvSpPr/>
          <p:nvPr/>
        </p:nvSpPr>
        <p:spPr>
          <a:xfrm>
            <a:off x="14801117" y="6581044"/>
            <a:ext cx="4846008" cy="4846008"/>
          </a:xfrm>
          <a:custGeom>
            <a:avLst/>
            <a:gdLst/>
            <a:ahLst/>
            <a:cxnLst/>
            <a:rect l="l" t="t" r="r" b="b"/>
            <a:pathLst>
              <a:path w="4846008" h="4846008">
                <a:moveTo>
                  <a:pt x="0" y="0"/>
                </a:moveTo>
                <a:lnTo>
                  <a:pt x="4846008" y="0"/>
                </a:lnTo>
                <a:lnTo>
                  <a:pt x="4846008" y="4846008"/>
                </a:lnTo>
                <a:lnTo>
                  <a:pt x="0" y="48460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6" name="Freeform 26"/>
          <p:cNvSpPr/>
          <p:nvPr/>
        </p:nvSpPr>
        <p:spPr>
          <a:xfrm>
            <a:off x="-1473452" y="-1875412"/>
            <a:ext cx="6417355" cy="6417355"/>
          </a:xfrm>
          <a:custGeom>
            <a:avLst/>
            <a:gdLst/>
            <a:ahLst/>
            <a:cxnLst/>
            <a:rect l="l" t="t" r="r" b="b"/>
            <a:pathLst>
              <a:path w="6417355" h="6417355">
                <a:moveTo>
                  <a:pt x="0" y="0"/>
                </a:moveTo>
                <a:lnTo>
                  <a:pt x="6417354" y="0"/>
                </a:lnTo>
                <a:lnTo>
                  <a:pt x="6417354" y="6417355"/>
                </a:lnTo>
                <a:lnTo>
                  <a:pt x="0" y="6417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7" name="Group 27"/>
          <p:cNvGrpSpPr/>
          <p:nvPr/>
        </p:nvGrpSpPr>
        <p:grpSpPr>
          <a:xfrm>
            <a:off x="1583313" y="1267369"/>
            <a:ext cx="14951000" cy="7874017"/>
            <a:chOff x="0" y="0"/>
            <a:chExt cx="1620453" cy="853420"/>
          </a:xfrm>
        </p:grpSpPr>
        <p:sp>
          <p:nvSpPr>
            <p:cNvPr id="28" name="Freeform 28"/>
            <p:cNvSpPr/>
            <p:nvPr/>
          </p:nvSpPr>
          <p:spPr>
            <a:xfrm>
              <a:off x="0" y="0"/>
              <a:ext cx="1620453" cy="853420"/>
            </a:xfrm>
            <a:custGeom>
              <a:avLst/>
              <a:gdLst/>
              <a:ahLst/>
              <a:cxnLst/>
              <a:rect l="l" t="t" r="r" b="b"/>
              <a:pathLst>
                <a:path w="1620453" h="853420">
                  <a:moveTo>
                    <a:pt x="28998" y="0"/>
                  </a:moveTo>
                  <a:lnTo>
                    <a:pt x="1591455" y="0"/>
                  </a:lnTo>
                  <a:cubicBezTo>
                    <a:pt x="1599146" y="0"/>
                    <a:pt x="1606522" y="3055"/>
                    <a:pt x="1611960" y="8493"/>
                  </a:cubicBezTo>
                  <a:cubicBezTo>
                    <a:pt x="1617398" y="13931"/>
                    <a:pt x="1620453" y="21307"/>
                    <a:pt x="1620453" y="28998"/>
                  </a:cubicBezTo>
                  <a:lnTo>
                    <a:pt x="1620453" y="824422"/>
                  </a:lnTo>
                  <a:cubicBezTo>
                    <a:pt x="1620453" y="832112"/>
                    <a:pt x="1617398" y="839488"/>
                    <a:pt x="1611960" y="844926"/>
                  </a:cubicBezTo>
                  <a:cubicBezTo>
                    <a:pt x="1606522" y="850364"/>
                    <a:pt x="1599146" y="853420"/>
                    <a:pt x="1591455" y="853420"/>
                  </a:cubicBezTo>
                  <a:lnTo>
                    <a:pt x="28998" y="853420"/>
                  </a:lnTo>
                  <a:cubicBezTo>
                    <a:pt x="21307" y="853420"/>
                    <a:pt x="13931" y="850364"/>
                    <a:pt x="8493" y="844926"/>
                  </a:cubicBezTo>
                  <a:cubicBezTo>
                    <a:pt x="3055" y="839488"/>
                    <a:pt x="0" y="832112"/>
                    <a:pt x="0" y="824422"/>
                  </a:cubicBezTo>
                  <a:lnTo>
                    <a:pt x="0" y="28998"/>
                  </a:lnTo>
                  <a:cubicBezTo>
                    <a:pt x="0" y="21307"/>
                    <a:pt x="3055" y="13931"/>
                    <a:pt x="8493" y="8493"/>
                  </a:cubicBezTo>
                  <a:cubicBezTo>
                    <a:pt x="13931" y="3055"/>
                    <a:pt x="21307" y="0"/>
                    <a:pt x="28998" y="0"/>
                  </a:cubicBezTo>
                  <a:close/>
                </a:path>
              </a:pathLst>
            </a:custGeom>
            <a:solidFill>
              <a:srgbClr val="000000"/>
            </a:solidFill>
          </p:spPr>
        </p:sp>
        <p:sp>
          <p:nvSpPr>
            <p:cNvPr id="29" name="TextBox 29"/>
            <p:cNvSpPr txBox="1"/>
            <p:nvPr/>
          </p:nvSpPr>
          <p:spPr>
            <a:xfrm>
              <a:off x="0" y="-38100"/>
              <a:ext cx="1620453" cy="891520"/>
            </a:xfrm>
            <a:prstGeom prst="rect">
              <a:avLst/>
            </a:prstGeom>
          </p:spPr>
          <p:txBody>
            <a:bodyPr lIns="52415" tIns="52415" rIns="52415" bIns="52415" rtlCol="0" anchor="ctr"/>
            <a:lstStyle/>
            <a:p>
              <a:pPr algn="ctr">
                <a:lnSpc>
                  <a:spcPts val="2659"/>
                </a:lnSpc>
              </a:pPr>
              <a:endParaRPr/>
            </a:p>
          </p:txBody>
        </p:sp>
      </p:grpSp>
      <p:grpSp>
        <p:nvGrpSpPr>
          <p:cNvPr id="30" name="Group 30"/>
          <p:cNvGrpSpPr/>
          <p:nvPr/>
        </p:nvGrpSpPr>
        <p:grpSpPr>
          <a:xfrm>
            <a:off x="332956" y="586295"/>
            <a:ext cx="17451713" cy="9236164"/>
            <a:chOff x="0" y="0"/>
            <a:chExt cx="1891491" cy="1001055"/>
          </a:xfrm>
        </p:grpSpPr>
        <p:sp>
          <p:nvSpPr>
            <p:cNvPr id="31" name="Freeform 31"/>
            <p:cNvSpPr/>
            <p:nvPr/>
          </p:nvSpPr>
          <p:spPr>
            <a:xfrm>
              <a:off x="0" y="0"/>
              <a:ext cx="1891491" cy="1001055"/>
            </a:xfrm>
            <a:custGeom>
              <a:avLst/>
              <a:gdLst/>
              <a:ahLst/>
              <a:cxnLst/>
              <a:rect l="l" t="t" r="r" b="b"/>
              <a:pathLst>
                <a:path w="1891491" h="1001055">
                  <a:moveTo>
                    <a:pt x="26617" y="0"/>
                  </a:moveTo>
                  <a:lnTo>
                    <a:pt x="1864874" y="0"/>
                  </a:lnTo>
                  <a:cubicBezTo>
                    <a:pt x="1879574" y="0"/>
                    <a:pt x="1891491" y="11917"/>
                    <a:pt x="1891491" y="26617"/>
                  </a:cubicBezTo>
                  <a:lnTo>
                    <a:pt x="1891491" y="974438"/>
                  </a:lnTo>
                  <a:cubicBezTo>
                    <a:pt x="1891491" y="981497"/>
                    <a:pt x="1888687" y="988267"/>
                    <a:pt x="1883695" y="993259"/>
                  </a:cubicBezTo>
                  <a:cubicBezTo>
                    <a:pt x="1878704" y="998251"/>
                    <a:pt x="1871933" y="1001055"/>
                    <a:pt x="1864874" y="1001055"/>
                  </a:cubicBezTo>
                  <a:lnTo>
                    <a:pt x="26617" y="1001055"/>
                  </a:lnTo>
                  <a:cubicBezTo>
                    <a:pt x="19558" y="1001055"/>
                    <a:pt x="12788" y="998251"/>
                    <a:pt x="7796" y="993259"/>
                  </a:cubicBezTo>
                  <a:cubicBezTo>
                    <a:pt x="2804" y="988267"/>
                    <a:pt x="0" y="981497"/>
                    <a:pt x="0" y="974438"/>
                  </a:cubicBezTo>
                  <a:lnTo>
                    <a:pt x="0" y="26617"/>
                  </a:lnTo>
                  <a:cubicBezTo>
                    <a:pt x="0" y="19558"/>
                    <a:pt x="2804" y="12788"/>
                    <a:pt x="7796" y="7796"/>
                  </a:cubicBezTo>
                  <a:cubicBezTo>
                    <a:pt x="12788" y="2804"/>
                    <a:pt x="19558" y="0"/>
                    <a:pt x="26617" y="0"/>
                  </a:cubicBezTo>
                  <a:close/>
                </a:path>
              </a:pathLst>
            </a:custGeom>
            <a:solidFill>
              <a:srgbClr val="FFFFFF"/>
            </a:solidFill>
            <a:ln w="85725" cap="rnd">
              <a:solidFill>
                <a:srgbClr val="000000"/>
              </a:solidFill>
              <a:prstDash val="solid"/>
              <a:round/>
            </a:ln>
          </p:spPr>
        </p:sp>
        <p:sp>
          <p:nvSpPr>
            <p:cNvPr id="32" name="TextBox 32"/>
            <p:cNvSpPr txBox="1"/>
            <p:nvPr/>
          </p:nvSpPr>
          <p:spPr>
            <a:xfrm>
              <a:off x="0" y="-38100"/>
              <a:ext cx="1891491" cy="1039155"/>
            </a:xfrm>
            <a:prstGeom prst="rect">
              <a:avLst/>
            </a:prstGeom>
          </p:spPr>
          <p:txBody>
            <a:bodyPr lIns="52415" tIns="52415" rIns="52415" bIns="52415" rtlCol="0" anchor="ctr"/>
            <a:lstStyle/>
            <a:p>
              <a:pPr algn="ctr">
                <a:lnSpc>
                  <a:spcPts val="2659"/>
                </a:lnSpc>
              </a:pPr>
              <a:endParaRPr/>
            </a:p>
          </p:txBody>
        </p:sp>
      </p:grpSp>
      <p:sp>
        <p:nvSpPr>
          <p:cNvPr id="33" name="Freeform 33"/>
          <p:cNvSpPr/>
          <p:nvPr/>
        </p:nvSpPr>
        <p:spPr>
          <a:xfrm rot="-9045296" flipH="1" flipV="1">
            <a:off x="15217137" y="-1522714"/>
            <a:ext cx="3799937" cy="2694500"/>
          </a:xfrm>
          <a:custGeom>
            <a:avLst/>
            <a:gdLst/>
            <a:ahLst/>
            <a:cxnLst/>
            <a:rect l="l" t="t" r="r" b="b"/>
            <a:pathLst>
              <a:path w="3799937" h="2694500">
                <a:moveTo>
                  <a:pt x="3799936" y="2694500"/>
                </a:moveTo>
                <a:lnTo>
                  <a:pt x="0" y="2694500"/>
                </a:lnTo>
                <a:lnTo>
                  <a:pt x="0" y="0"/>
                </a:lnTo>
                <a:lnTo>
                  <a:pt x="3799936" y="0"/>
                </a:lnTo>
                <a:lnTo>
                  <a:pt x="3799936" y="269450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4" name="Freeform 34"/>
          <p:cNvSpPr/>
          <p:nvPr/>
        </p:nvSpPr>
        <p:spPr>
          <a:xfrm rot="-793197">
            <a:off x="-1021012" y="-1506457"/>
            <a:ext cx="2376067" cy="3600102"/>
          </a:xfrm>
          <a:custGeom>
            <a:avLst/>
            <a:gdLst/>
            <a:ahLst/>
            <a:cxnLst/>
            <a:rect l="l" t="t" r="r" b="b"/>
            <a:pathLst>
              <a:path w="2376067" h="3600102">
                <a:moveTo>
                  <a:pt x="0" y="0"/>
                </a:moveTo>
                <a:lnTo>
                  <a:pt x="2376067" y="0"/>
                </a:lnTo>
                <a:lnTo>
                  <a:pt x="2376067" y="3600102"/>
                </a:lnTo>
                <a:lnTo>
                  <a:pt x="0" y="36001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5" name="Freeform 35"/>
          <p:cNvSpPr/>
          <p:nvPr/>
        </p:nvSpPr>
        <p:spPr>
          <a:xfrm>
            <a:off x="16965360" y="8215347"/>
            <a:ext cx="1850385" cy="2795911"/>
          </a:xfrm>
          <a:custGeom>
            <a:avLst/>
            <a:gdLst/>
            <a:ahLst/>
            <a:cxnLst/>
            <a:rect l="l" t="t" r="r" b="b"/>
            <a:pathLst>
              <a:path w="1850385" h="2795911">
                <a:moveTo>
                  <a:pt x="0" y="0"/>
                </a:moveTo>
                <a:lnTo>
                  <a:pt x="1850384" y="0"/>
                </a:lnTo>
                <a:lnTo>
                  <a:pt x="1850384" y="2795910"/>
                </a:lnTo>
                <a:lnTo>
                  <a:pt x="0" y="27959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6" name="Freeform 36"/>
          <p:cNvSpPr/>
          <p:nvPr/>
        </p:nvSpPr>
        <p:spPr>
          <a:xfrm>
            <a:off x="12428258" y="1028700"/>
            <a:ext cx="5032889" cy="3019733"/>
          </a:xfrm>
          <a:custGeom>
            <a:avLst/>
            <a:gdLst/>
            <a:ahLst/>
            <a:cxnLst/>
            <a:rect l="l" t="t" r="r" b="b"/>
            <a:pathLst>
              <a:path w="5032889" h="3019733">
                <a:moveTo>
                  <a:pt x="0" y="0"/>
                </a:moveTo>
                <a:lnTo>
                  <a:pt x="5032888" y="0"/>
                </a:lnTo>
                <a:lnTo>
                  <a:pt x="5032888" y="3019733"/>
                </a:lnTo>
                <a:lnTo>
                  <a:pt x="0" y="3019733"/>
                </a:lnTo>
                <a:lnTo>
                  <a:pt x="0" y="0"/>
                </a:lnTo>
                <a:close/>
              </a:path>
            </a:pathLst>
          </a:custGeom>
          <a:blipFill>
            <a:blip r:embed="rId12"/>
            <a:stretch>
              <a:fillRect/>
            </a:stretch>
          </a:blipFill>
        </p:spPr>
      </p:sp>
      <p:sp>
        <p:nvSpPr>
          <p:cNvPr id="37" name="Freeform 37"/>
          <p:cNvSpPr/>
          <p:nvPr/>
        </p:nvSpPr>
        <p:spPr>
          <a:xfrm>
            <a:off x="596512" y="5742790"/>
            <a:ext cx="5411335" cy="2326874"/>
          </a:xfrm>
          <a:custGeom>
            <a:avLst/>
            <a:gdLst/>
            <a:ahLst/>
            <a:cxnLst/>
            <a:rect l="l" t="t" r="r" b="b"/>
            <a:pathLst>
              <a:path w="5411335" h="2326874">
                <a:moveTo>
                  <a:pt x="0" y="0"/>
                </a:moveTo>
                <a:lnTo>
                  <a:pt x="5411335" y="0"/>
                </a:lnTo>
                <a:lnTo>
                  <a:pt x="5411335" y="2326873"/>
                </a:lnTo>
                <a:lnTo>
                  <a:pt x="0" y="2326873"/>
                </a:lnTo>
                <a:lnTo>
                  <a:pt x="0" y="0"/>
                </a:lnTo>
                <a:close/>
              </a:path>
            </a:pathLst>
          </a:custGeom>
          <a:blipFill>
            <a:blip r:embed="rId13"/>
            <a:stretch>
              <a:fillRect/>
            </a:stretch>
          </a:blipFill>
        </p:spPr>
      </p:sp>
      <p:sp>
        <p:nvSpPr>
          <p:cNvPr id="38" name="TextBox 38"/>
          <p:cNvSpPr txBox="1"/>
          <p:nvPr/>
        </p:nvSpPr>
        <p:spPr>
          <a:xfrm>
            <a:off x="596512" y="747432"/>
            <a:ext cx="11831745" cy="4235450"/>
          </a:xfrm>
          <a:prstGeom prst="rect">
            <a:avLst/>
          </a:prstGeom>
        </p:spPr>
        <p:txBody>
          <a:bodyPr lIns="0" tIns="0" rIns="0" bIns="0" rtlCol="0" anchor="t">
            <a:spAutoFit/>
          </a:bodyPr>
          <a:lstStyle/>
          <a:p>
            <a:pPr algn="l">
              <a:lnSpc>
                <a:spcPts val="2800"/>
              </a:lnSpc>
            </a:pPr>
            <a:r>
              <a:rPr lang="en-US" sz="2000" spc="64">
                <a:solidFill>
                  <a:srgbClr val="0CC0DF"/>
                </a:solidFill>
                <a:latin typeface="Bangers"/>
                <a:ea typeface="Bangers"/>
                <a:cs typeface="Bangers"/>
                <a:sym typeface="Bangers"/>
              </a:rPr>
              <a:t>Поп-арттың ең танымал өкілі – Энди Уорхол. Ол өнерді бұқаралық мәдениетпен теңестіріп, қарапайым заттар мен брендтерді символдық бейнеге айналдырды. «Campbell’s Soup Cans» атты еңбегінде ол консерві банкаларын қайталап бейнелеп, тұтынушылық қоғамның мәдениетін көрсетті. Ал «Marilyn Diptych» туындысында Мэрилин Монроның бейнесін түрлі түстермен қайталай отырып, жұлдыз культінің бір мезетте жарқырап, бір мезетте сөнетінін меңзеді. Уорхолдың өнері «әркім 15 минутқа атақты бола алады» деген тұжырымды дәлелдеп берді.</a:t>
            </a:r>
          </a:p>
          <a:p>
            <a:pPr algn="l">
              <a:lnSpc>
                <a:spcPts val="2800"/>
              </a:lnSpc>
              <a:spcBef>
                <a:spcPct val="0"/>
              </a:spcBef>
            </a:pPr>
            <a:r>
              <a:rPr lang="en-US" sz="2000" spc="64">
                <a:solidFill>
                  <a:srgbClr val="0CC0DF"/>
                </a:solidFill>
                <a:latin typeface="Bangers"/>
                <a:ea typeface="Bangers"/>
                <a:cs typeface="Bangers"/>
                <a:sym typeface="Bangers"/>
              </a:rPr>
              <a:t>Рой Лихтенштейн комикс стилін жоғары өнер деңгейіне көтерді. Оның «Whaam!» және «Drowning Girl» атты еңбектері графикалық қарапайымдылығымен және жарқын түстерімен ерекшеленді. Лихтенштейн комикстегі репликаларды сақтап, өнерді масс-медиа тілімен сөйлетті. Оның шығармалары ирония мен тұтынушылық мәдениетті сынға алумен ерекшеленді.</a:t>
            </a:r>
          </a:p>
        </p:txBody>
      </p:sp>
      <p:sp>
        <p:nvSpPr>
          <p:cNvPr id="39" name="TextBox 39"/>
          <p:cNvSpPr txBox="1"/>
          <p:nvPr/>
        </p:nvSpPr>
        <p:spPr>
          <a:xfrm>
            <a:off x="6211685" y="5147227"/>
            <a:ext cx="11012435" cy="4235450"/>
          </a:xfrm>
          <a:prstGeom prst="rect">
            <a:avLst/>
          </a:prstGeom>
        </p:spPr>
        <p:txBody>
          <a:bodyPr lIns="0" tIns="0" rIns="0" bIns="0" rtlCol="0" anchor="t">
            <a:spAutoFit/>
          </a:bodyPr>
          <a:lstStyle/>
          <a:p>
            <a:pPr algn="l">
              <a:lnSpc>
                <a:spcPts val="2800"/>
              </a:lnSpc>
            </a:pPr>
            <a:r>
              <a:rPr lang="en-US" sz="2000" spc="64">
                <a:solidFill>
                  <a:srgbClr val="0CC0DF"/>
                </a:solidFill>
                <a:latin typeface="Bangers"/>
                <a:ea typeface="Bangers"/>
                <a:cs typeface="Bangers"/>
                <a:sym typeface="Bangers"/>
              </a:rPr>
              <a:t>Ағылшын суретшісі Ричард Гамильтон поп-арттың бастауында тұрды. Оның «Бүгінгі үйлерді осыншама ерекше қылып тұрған не?» атты коллажы тұрмыстық техника, спорт, сән және жарнаманы біріктіріп, заманауи қоғамның бейнесін берді. Бұл туынды поп-арттың алғашқы манифесі ретінде танылды.</a:t>
            </a:r>
          </a:p>
          <a:p>
            <a:pPr algn="l">
              <a:lnSpc>
                <a:spcPts val="2800"/>
              </a:lnSpc>
            </a:pPr>
            <a:r>
              <a:rPr lang="en-US" sz="2000" spc="64">
                <a:solidFill>
                  <a:srgbClr val="0CC0DF"/>
                </a:solidFill>
                <a:latin typeface="Bangers"/>
                <a:ea typeface="Bangers"/>
                <a:cs typeface="Bangers"/>
                <a:sym typeface="Bangers"/>
              </a:rPr>
              <a:t>Джаспер Джонс болса ұлттық рәміздерді өнерге айналдырды. Оның «Flag» атты еңбегі АҚШ туын бейнелеп, патриотизм мен символдың мәнін қайта ой елегінен өткізді. Сонымен қатар, «Numbers» және «Targets» сериялары қарапайым белгілер арқылы философиялық ой тудырды.</a:t>
            </a:r>
          </a:p>
          <a:p>
            <a:pPr algn="l">
              <a:lnSpc>
                <a:spcPts val="2800"/>
              </a:lnSpc>
              <a:spcBef>
                <a:spcPct val="0"/>
              </a:spcBef>
            </a:pPr>
            <a:r>
              <a:rPr lang="en-US" sz="2000" spc="64">
                <a:solidFill>
                  <a:srgbClr val="0CC0DF"/>
                </a:solidFill>
                <a:latin typeface="Bangers"/>
                <a:ea typeface="Bangers"/>
                <a:cs typeface="Bangers"/>
                <a:sym typeface="Bangers"/>
              </a:rPr>
              <a:t>Роберт Раушенберг тұрмыстық заттарды өнерге қосуымен танылды. Оның «Bed» атты еңбегінде нағыз төсек өнер туындысына айналды. Ал «Canyon» сияқты жұмыстарында ол коллаж бен кездейсоқ заттарды біріктіріп, өнердің шекарасын бұзды.</a:t>
            </a:r>
          </a:p>
        </p:txBody>
      </p:sp>
      <p:sp>
        <p:nvSpPr>
          <p:cNvPr id="40" name="TextBox 40"/>
          <p:cNvSpPr txBox="1"/>
          <p:nvPr/>
        </p:nvSpPr>
        <p:spPr>
          <a:xfrm>
            <a:off x="12482000" y="4209817"/>
            <a:ext cx="4979147" cy="332126"/>
          </a:xfrm>
          <a:prstGeom prst="rect">
            <a:avLst/>
          </a:prstGeom>
        </p:spPr>
        <p:txBody>
          <a:bodyPr lIns="0" tIns="0" rIns="0" bIns="0" rtlCol="0" anchor="t">
            <a:spAutoFit/>
          </a:bodyPr>
          <a:lstStyle/>
          <a:p>
            <a:pPr algn="l">
              <a:lnSpc>
                <a:spcPts val="2693"/>
              </a:lnSpc>
              <a:spcBef>
                <a:spcPct val="0"/>
              </a:spcBef>
            </a:pPr>
            <a:r>
              <a:rPr lang="en-US" sz="1924" spc="61">
                <a:solidFill>
                  <a:srgbClr val="E92923"/>
                </a:solidFill>
                <a:latin typeface="Bangers"/>
                <a:ea typeface="Bangers"/>
                <a:cs typeface="Bangers"/>
                <a:sym typeface="Bangers"/>
              </a:rPr>
              <a:t>Энди Уорхол — «Campbell’s Soup Cans» (1962)</a:t>
            </a:r>
          </a:p>
        </p:txBody>
      </p:sp>
      <p:sp>
        <p:nvSpPr>
          <p:cNvPr id="41" name="TextBox 41"/>
          <p:cNvSpPr txBox="1"/>
          <p:nvPr/>
        </p:nvSpPr>
        <p:spPr>
          <a:xfrm>
            <a:off x="1028700" y="8354114"/>
            <a:ext cx="4979147" cy="332126"/>
          </a:xfrm>
          <a:prstGeom prst="rect">
            <a:avLst/>
          </a:prstGeom>
        </p:spPr>
        <p:txBody>
          <a:bodyPr lIns="0" tIns="0" rIns="0" bIns="0" rtlCol="0" anchor="t">
            <a:spAutoFit/>
          </a:bodyPr>
          <a:lstStyle/>
          <a:p>
            <a:pPr algn="l">
              <a:lnSpc>
                <a:spcPts val="2693"/>
              </a:lnSpc>
              <a:spcBef>
                <a:spcPct val="0"/>
              </a:spcBef>
            </a:pPr>
            <a:r>
              <a:rPr lang="en-US" sz="1924" spc="61">
                <a:solidFill>
                  <a:srgbClr val="E92923"/>
                </a:solidFill>
                <a:latin typeface="Bangers"/>
                <a:ea typeface="Bangers"/>
                <a:cs typeface="Bangers"/>
                <a:sym typeface="Bangers"/>
              </a:rPr>
              <a:t>Рой Лихтенштейн — «Whaam!» (1963)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1606849" y="1928285"/>
            <a:ext cx="25271098" cy="18292192"/>
            <a:chOff x="0" y="0"/>
            <a:chExt cx="33694797" cy="24389590"/>
          </a:xfrm>
        </p:grpSpPr>
        <p:grpSp>
          <p:nvGrpSpPr>
            <p:cNvPr id="4" name="Group 4"/>
            <p:cNvGrpSpPr/>
            <p:nvPr/>
          </p:nvGrpSpPr>
          <p:grpSpPr>
            <a:xfrm rot="1302052">
              <a:off x="1193987" y="5428062"/>
              <a:ext cx="31234142" cy="12444887"/>
              <a:chOff x="0" y="0"/>
              <a:chExt cx="6710265" cy="2673629"/>
            </a:xfrm>
          </p:grpSpPr>
          <p:sp>
            <p:nvSpPr>
              <p:cNvPr id="5" name="Freeform 5"/>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E92923"/>
              </a:solidFill>
              <a:ln w="381000" cap="sq">
                <a:solidFill>
                  <a:srgbClr val="FFFFFF"/>
                </a:solidFill>
                <a:prstDash val="solid"/>
                <a:miter/>
              </a:ln>
            </p:spPr>
          </p:sp>
          <p:sp>
            <p:nvSpPr>
              <p:cNvPr id="6" name="TextBox 6"/>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1300833">
              <a:off x="8514323" y="7064384"/>
              <a:ext cx="22064187" cy="13735439"/>
            </a:xfrm>
            <a:custGeom>
              <a:avLst/>
              <a:gdLst/>
              <a:ahLst/>
              <a:cxnLst/>
              <a:rect l="l" t="t" r="r" b="b"/>
              <a:pathLst>
                <a:path w="22064187" h="13735439">
                  <a:moveTo>
                    <a:pt x="0" y="0"/>
                  </a:moveTo>
                  <a:lnTo>
                    <a:pt x="22064187" y="0"/>
                  </a:lnTo>
                  <a:lnTo>
                    <a:pt x="22064187" y="13735439"/>
                  </a:lnTo>
                  <a:lnTo>
                    <a:pt x="0" y="13735439"/>
                  </a:lnTo>
                  <a:lnTo>
                    <a:pt x="0" y="0"/>
                  </a:lnTo>
                  <a:close/>
                </a:path>
              </a:pathLst>
            </a:custGeom>
            <a:blipFill>
              <a:blip r:embed="rId3"/>
              <a:stretch>
                <a:fillRect t="-2056" b="-2056"/>
              </a:stretch>
            </a:blipFill>
          </p:spPr>
        </p:sp>
        <p:grpSp>
          <p:nvGrpSpPr>
            <p:cNvPr id="8" name="Group 8"/>
            <p:cNvGrpSpPr/>
            <p:nvPr/>
          </p:nvGrpSpPr>
          <p:grpSpPr>
            <a:xfrm rot="1302052">
              <a:off x="1266667" y="5333578"/>
              <a:ext cx="31234142" cy="12444887"/>
              <a:chOff x="0" y="0"/>
              <a:chExt cx="6710265" cy="2673629"/>
            </a:xfrm>
          </p:grpSpPr>
          <p:sp>
            <p:nvSpPr>
              <p:cNvPr id="9" name="Freeform 9"/>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10" name="TextBox 10"/>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302052">
              <a:off x="1193987" y="5836211"/>
              <a:ext cx="31234142" cy="12444887"/>
              <a:chOff x="0" y="0"/>
              <a:chExt cx="6710265" cy="2673629"/>
            </a:xfrm>
          </p:grpSpPr>
          <p:sp>
            <p:nvSpPr>
              <p:cNvPr id="12" name="Freeform 12"/>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13" name="TextBox 13"/>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grpSp>
        <p:nvGrpSpPr>
          <p:cNvPr id="14" name="Group 14"/>
          <p:cNvGrpSpPr/>
          <p:nvPr/>
        </p:nvGrpSpPr>
        <p:grpSpPr>
          <a:xfrm>
            <a:off x="4271617" y="-10438202"/>
            <a:ext cx="29088255" cy="19811838"/>
            <a:chOff x="0" y="0"/>
            <a:chExt cx="38784339" cy="26415784"/>
          </a:xfrm>
        </p:grpSpPr>
        <p:grpSp>
          <p:nvGrpSpPr>
            <p:cNvPr id="15" name="Group 15"/>
            <p:cNvGrpSpPr/>
            <p:nvPr/>
          </p:nvGrpSpPr>
          <p:grpSpPr>
            <a:xfrm rot="1283892">
              <a:off x="3515317" y="7149981"/>
              <a:ext cx="33970719" cy="13535245"/>
              <a:chOff x="0" y="0"/>
              <a:chExt cx="6710265" cy="2673629"/>
            </a:xfrm>
          </p:grpSpPr>
          <p:sp>
            <p:nvSpPr>
              <p:cNvPr id="16" name="Freeform 16"/>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E92923"/>
              </a:solidFill>
              <a:ln w="381000" cap="sq">
                <a:solidFill>
                  <a:srgbClr val="FFFFFF"/>
                </a:solidFill>
                <a:prstDash val="solid"/>
                <a:miter/>
              </a:ln>
            </p:spPr>
          </p:sp>
          <p:sp>
            <p:nvSpPr>
              <p:cNvPr id="17" name="TextBox 17"/>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9502805">
              <a:off x="4180989" y="5025344"/>
              <a:ext cx="20534893" cy="12783420"/>
            </a:xfrm>
            <a:custGeom>
              <a:avLst/>
              <a:gdLst/>
              <a:ahLst/>
              <a:cxnLst/>
              <a:rect l="l" t="t" r="r" b="b"/>
              <a:pathLst>
                <a:path w="20534893" h="12783420">
                  <a:moveTo>
                    <a:pt x="0" y="0"/>
                  </a:moveTo>
                  <a:lnTo>
                    <a:pt x="20534894" y="0"/>
                  </a:lnTo>
                  <a:lnTo>
                    <a:pt x="20534894" y="12783420"/>
                  </a:lnTo>
                  <a:lnTo>
                    <a:pt x="0" y="12783420"/>
                  </a:lnTo>
                  <a:lnTo>
                    <a:pt x="0" y="0"/>
                  </a:lnTo>
                  <a:close/>
                </a:path>
              </a:pathLst>
            </a:custGeom>
            <a:blipFill>
              <a:blip r:embed="rId3"/>
              <a:stretch>
                <a:fillRect t="-2056" b="-2056"/>
              </a:stretch>
            </a:blipFill>
          </p:spPr>
        </p:sp>
        <p:grpSp>
          <p:nvGrpSpPr>
            <p:cNvPr id="19" name="Group 19"/>
            <p:cNvGrpSpPr/>
            <p:nvPr/>
          </p:nvGrpSpPr>
          <p:grpSpPr>
            <a:xfrm rot="1302052">
              <a:off x="1298598" y="5800879"/>
              <a:ext cx="33970719" cy="13535245"/>
              <a:chOff x="0" y="0"/>
              <a:chExt cx="6710265" cy="2673629"/>
            </a:xfrm>
          </p:grpSpPr>
          <p:sp>
            <p:nvSpPr>
              <p:cNvPr id="20" name="Freeform 20"/>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21" name="TextBox 21"/>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rot="1302052">
              <a:off x="2194978" y="6757294"/>
              <a:ext cx="33970719" cy="13535245"/>
              <a:chOff x="0" y="0"/>
              <a:chExt cx="6710265" cy="2673629"/>
            </a:xfrm>
          </p:grpSpPr>
          <p:sp>
            <p:nvSpPr>
              <p:cNvPr id="23" name="Freeform 23"/>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24" name="TextBox 24"/>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sp>
        <p:nvSpPr>
          <p:cNvPr id="25" name="Freeform 25"/>
          <p:cNvSpPr/>
          <p:nvPr/>
        </p:nvSpPr>
        <p:spPr>
          <a:xfrm>
            <a:off x="14801117" y="6581044"/>
            <a:ext cx="4846008" cy="4846008"/>
          </a:xfrm>
          <a:custGeom>
            <a:avLst/>
            <a:gdLst/>
            <a:ahLst/>
            <a:cxnLst/>
            <a:rect l="l" t="t" r="r" b="b"/>
            <a:pathLst>
              <a:path w="4846008" h="4846008">
                <a:moveTo>
                  <a:pt x="0" y="0"/>
                </a:moveTo>
                <a:lnTo>
                  <a:pt x="4846008" y="0"/>
                </a:lnTo>
                <a:lnTo>
                  <a:pt x="4846008" y="4846008"/>
                </a:lnTo>
                <a:lnTo>
                  <a:pt x="0" y="48460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6" name="Freeform 26"/>
          <p:cNvSpPr/>
          <p:nvPr/>
        </p:nvSpPr>
        <p:spPr>
          <a:xfrm>
            <a:off x="-1473452" y="-1875412"/>
            <a:ext cx="6417355" cy="6417355"/>
          </a:xfrm>
          <a:custGeom>
            <a:avLst/>
            <a:gdLst/>
            <a:ahLst/>
            <a:cxnLst/>
            <a:rect l="l" t="t" r="r" b="b"/>
            <a:pathLst>
              <a:path w="6417355" h="6417355">
                <a:moveTo>
                  <a:pt x="0" y="0"/>
                </a:moveTo>
                <a:lnTo>
                  <a:pt x="6417354" y="0"/>
                </a:lnTo>
                <a:lnTo>
                  <a:pt x="6417354" y="6417355"/>
                </a:lnTo>
                <a:lnTo>
                  <a:pt x="0" y="6417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7" name="Group 27"/>
          <p:cNvGrpSpPr/>
          <p:nvPr/>
        </p:nvGrpSpPr>
        <p:grpSpPr>
          <a:xfrm>
            <a:off x="1583313" y="1267369"/>
            <a:ext cx="14951000" cy="7874017"/>
            <a:chOff x="0" y="0"/>
            <a:chExt cx="1620453" cy="853420"/>
          </a:xfrm>
        </p:grpSpPr>
        <p:sp>
          <p:nvSpPr>
            <p:cNvPr id="28" name="Freeform 28"/>
            <p:cNvSpPr/>
            <p:nvPr/>
          </p:nvSpPr>
          <p:spPr>
            <a:xfrm>
              <a:off x="0" y="0"/>
              <a:ext cx="1620453" cy="853420"/>
            </a:xfrm>
            <a:custGeom>
              <a:avLst/>
              <a:gdLst/>
              <a:ahLst/>
              <a:cxnLst/>
              <a:rect l="l" t="t" r="r" b="b"/>
              <a:pathLst>
                <a:path w="1620453" h="853420">
                  <a:moveTo>
                    <a:pt x="28998" y="0"/>
                  </a:moveTo>
                  <a:lnTo>
                    <a:pt x="1591455" y="0"/>
                  </a:lnTo>
                  <a:cubicBezTo>
                    <a:pt x="1599146" y="0"/>
                    <a:pt x="1606522" y="3055"/>
                    <a:pt x="1611960" y="8493"/>
                  </a:cubicBezTo>
                  <a:cubicBezTo>
                    <a:pt x="1617398" y="13931"/>
                    <a:pt x="1620453" y="21307"/>
                    <a:pt x="1620453" y="28998"/>
                  </a:cubicBezTo>
                  <a:lnTo>
                    <a:pt x="1620453" y="824422"/>
                  </a:lnTo>
                  <a:cubicBezTo>
                    <a:pt x="1620453" y="832112"/>
                    <a:pt x="1617398" y="839488"/>
                    <a:pt x="1611960" y="844926"/>
                  </a:cubicBezTo>
                  <a:cubicBezTo>
                    <a:pt x="1606522" y="850364"/>
                    <a:pt x="1599146" y="853420"/>
                    <a:pt x="1591455" y="853420"/>
                  </a:cubicBezTo>
                  <a:lnTo>
                    <a:pt x="28998" y="853420"/>
                  </a:lnTo>
                  <a:cubicBezTo>
                    <a:pt x="21307" y="853420"/>
                    <a:pt x="13931" y="850364"/>
                    <a:pt x="8493" y="844926"/>
                  </a:cubicBezTo>
                  <a:cubicBezTo>
                    <a:pt x="3055" y="839488"/>
                    <a:pt x="0" y="832112"/>
                    <a:pt x="0" y="824422"/>
                  </a:cubicBezTo>
                  <a:lnTo>
                    <a:pt x="0" y="28998"/>
                  </a:lnTo>
                  <a:cubicBezTo>
                    <a:pt x="0" y="21307"/>
                    <a:pt x="3055" y="13931"/>
                    <a:pt x="8493" y="8493"/>
                  </a:cubicBezTo>
                  <a:cubicBezTo>
                    <a:pt x="13931" y="3055"/>
                    <a:pt x="21307" y="0"/>
                    <a:pt x="28998" y="0"/>
                  </a:cubicBezTo>
                  <a:close/>
                </a:path>
              </a:pathLst>
            </a:custGeom>
            <a:solidFill>
              <a:srgbClr val="000000"/>
            </a:solidFill>
          </p:spPr>
        </p:sp>
        <p:sp>
          <p:nvSpPr>
            <p:cNvPr id="29" name="TextBox 29"/>
            <p:cNvSpPr txBox="1"/>
            <p:nvPr/>
          </p:nvSpPr>
          <p:spPr>
            <a:xfrm>
              <a:off x="0" y="-38100"/>
              <a:ext cx="1620453" cy="891520"/>
            </a:xfrm>
            <a:prstGeom prst="rect">
              <a:avLst/>
            </a:prstGeom>
          </p:spPr>
          <p:txBody>
            <a:bodyPr lIns="52415" tIns="52415" rIns="52415" bIns="52415" rtlCol="0" anchor="ctr"/>
            <a:lstStyle/>
            <a:p>
              <a:pPr algn="ctr">
                <a:lnSpc>
                  <a:spcPts val="2659"/>
                </a:lnSpc>
              </a:pPr>
              <a:endParaRPr/>
            </a:p>
          </p:txBody>
        </p:sp>
      </p:grpSp>
      <p:grpSp>
        <p:nvGrpSpPr>
          <p:cNvPr id="30" name="Group 30"/>
          <p:cNvGrpSpPr/>
          <p:nvPr/>
        </p:nvGrpSpPr>
        <p:grpSpPr>
          <a:xfrm>
            <a:off x="332956" y="586295"/>
            <a:ext cx="17451713" cy="9236164"/>
            <a:chOff x="0" y="0"/>
            <a:chExt cx="1891491" cy="1001055"/>
          </a:xfrm>
        </p:grpSpPr>
        <p:sp>
          <p:nvSpPr>
            <p:cNvPr id="31" name="Freeform 31"/>
            <p:cNvSpPr/>
            <p:nvPr/>
          </p:nvSpPr>
          <p:spPr>
            <a:xfrm>
              <a:off x="0" y="0"/>
              <a:ext cx="1891491" cy="1001055"/>
            </a:xfrm>
            <a:custGeom>
              <a:avLst/>
              <a:gdLst/>
              <a:ahLst/>
              <a:cxnLst/>
              <a:rect l="l" t="t" r="r" b="b"/>
              <a:pathLst>
                <a:path w="1891491" h="1001055">
                  <a:moveTo>
                    <a:pt x="26617" y="0"/>
                  </a:moveTo>
                  <a:lnTo>
                    <a:pt x="1864874" y="0"/>
                  </a:lnTo>
                  <a:cubicBezTo>
                    <a:pt x="1879574" y="0"/>
                    <a:pt x="1891491" y="11917"/>
                    <a:pt x="1891491" y="26617"/>
                  </a:cubicBezTo>
                  <a:lnTo>
                    <a:pt x="1891491" y="974438"/>
                  </a:lnTo>
                  <a:cubicBezTo>
                    <a:pt x="1891491" y="981497"/>
                    <a:pt x="1888687" y="988267"/>
                    <a:pt x="1883695" y="993259"/>
                  </a:cubicBezTo>
                  <a:cubicBezTo>
                    <a:pt x="1878704" y="998251"/>
                    <a:pt x="1871933" y="1001055"/>
                    <a:pt x="1864874" y="1001055"/>
                  </a:cubicBezTo>
                  <a:lnTo>
                    <a:pt x="26617" y="1001055"/>
                  </a:lnTo>
                  <a:cubicBezTo>
                    <a:pt x="19558" y="1001055"/>
                    <a:pt x="12788" y="998251"/>
                    <a:pt x="7796" y="993259"/>
                  </a:cubicBezTo>
                  <a:cubicBezTo>
                    <a:pt x="2804" y="988267"/>
                    <a:pt x="0" y="981497"/>
                    <a:pt x="0" y="974438"/>
                  </a:cubicBezTo>
                  <a:lnTo>
                    <a:pt x="0" y="26617"/>
                  </a:lnTo>
                  <a:cubicBezTo>
                    <a:pt x="0" y="19558"/>
                    <a:pt x="2804" y="12788"/>
                    <a:pt x="7796" y="7796"/>
                  </a:cubicBezTo>
                  <a:cubicBezTo>
                    <a:pt x="12788" y="2804"/>
                    <a:pt x="19558" y="0"/>
                    <a:pt x="26617" y="0"/>
                  </a:cubicBezTo>
                  <a:close/>
                </a:path>
              </a:pathLst>
            </a:custGeom>
            <a:solidFill>
              <a:srgbClr val="FFFFFF"/>
            </a:solidFill>
            <a:ln w="85725" cap="rnd">
              <a:solidFill>
                <a:srgbClr val="000000"/>
              </a:solidFill>
              <a:prstDash val="solid"/>
              <a:round/>
            </a:ln>
          </p:spPr>
        </p:sp>
        <p:sp>
          <p:nvSpPr>
            <p:cNvPr id="32" name="TextBox 32"/>
            <p:cNvSpPr txBox="1"/>
            <p:nvPr/>
          </p:nvSpPr>
          <p:spPr>
            <a:xfrm>
              <a:off x="0" y="-38100"/>
              <a:ext cx="1891491" cy="1039155"/>
            </a:xfrm>
            <a:prstGeom prst="rect">
              <a:avLst/>
            </a:prstGeom>
          </p:spPr>
          <p:txBody>
            <a:bodyPr lIns="52415" tIns="52415" rIns="52415" bIns="52415" rtlCol="0" anchor="ctr"/>
            <a:lstStyle/>
            <a:p>
              <a:pPr algn="ctr">
                <a:lnSpc>
                  <a:spcPts val="2659"/>
                </a:lnSpc>
              </a:pPr>
              <a:endParaRPr/>
            </a:p>
          </p:txBody>
        </p:sp>
      </p:grpSp>
      <p:sp>
        <p:nvSpPr>
          <p:cNvPr id="33" name="Freeform 33"/>
          <p:cNvSpPr/>
          <p:nvPr/>
        </p:nvSpPr>
        <p:spPr>
          <a:xfrm rot="-9045296" flipH="1" flipV="1">
            <a:off x="14928047" y="6836001"/>
            <a:ext cx="3799937" cy="2694500"/>
          </a:xfrm>
          <a:custGeom>
            <a:avLst/>
            <a:gdLst/>
            <a:ahLst/>
            <a:cxnLst/>
            <a:rect l="l" t="t" r="r" b="b"/>
            <a:pathLst>
              <a:path w="3799937" h="2694500">
                <a:moveTo>
                  <a:pt x="3799936" y="2694500"/>
                </a:moveTo>
                <a:lnTo>
                  <a:pt x="0" y="2694500"/>
                </a:lnTo>
                <a:lnTo>
                  <a:pt x="0" y="0"/>
                </a:lnTo>
                <a:lnTo>
                  <a:pt x="3799936" y="0"/>
                </a:lnTo>
                <a:lnTo>
                  <a:pt x="3799936" y="2694500"/>
                </a:lnTo>
                <a:close/>
              </a:path>
            </a:pathLst>
          </a:custGeom>
          <a:blipFill>
            <a:blip r:embed="rId6">
              <a:alphaModFix amt="43999"/>
              <a:extLst>
                <a:ext uri="{96DAC541-7B7A-43D3-8B79-37D633B846F1}">
                  <asvg:svgBlip xmlns:asvg="http://schemas.microsoft.com/office/drawing/2016/SVG/main" r:embed="rId7"/>
                </a:ext>
              </a:extLst>
            </a:blip>
            <a:stretch>
              <a:fillRect/>
            </a:stretch>
          </a:blipFill>
        </p:spPr>
      </p:sp>
      <p:sp>
        <p:nvSpPr>
          <p:cNvPr id="34" name="Freeform 34"/>
          <p:cNvSpPr/>
          <p:nvPr/>
        </p:nvSpPr>
        <p:spPr>
          <a:xfrm rot="-793197">
            <a:off x="-107292" y="-771351"/>
            <a:ext cx="2376067" cy="3600102"/>
          </a:xfrm>
          <a:custGeom>
            <a:avLst/>
            <a:gdLst/>
            <a:ahLst/>
            <a:cxnLst/>
            <a:rect l="l" t="t" r="r" b="b"/>
            <a:pathLst>
              <a:path w="2376067" h="3600102">
                <a:moveTo>
                  <a:pt x="0" y="0"/>
                </a:moveTo>
                <a:lnTo>
                  <a:pt x="2376067" y="0"/>
                </a:lnTo>
                <a:lnTo>
                  <a:pt x="2376067" y="3600102"/>
                </a:lnTo>
                <a:lnTo>
                  <a:pt x="0" y="36001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5" name="Freeform 35"/>
          <p:cNvSpPr/>
          <p:nvPr/>
        </p:nvSpPr>
        <p:spPr>
          <a:xfrm>
            <a:off x="16965360" y="8215347"/>
            <a:ext cx="1850385" cy="2795911"/>
          </a:xfrm>
          <a:custGeom>
            <a:avLst/>
            <a:gdLst/>
            <a:ahLst/>
            <a:cxnLst/>
            <a:rect l="l" t="t" r="r" b="b"/>
            <a:pathLst>
              <a:path w="1850385" h="2795911">
                <a:moveTo>
                  <a:pt x="0" y="0"/>
                </a:moveTo>
                <a:lnTo>
                  <a:pt x="1850384" y="0"/>
                </a:lnTo>
                <a:lnTo>
                  <a:pt x="1850384" y="2795910"/>
                </a:lnTo>
                <a:lnTo>
                  <a:pt x="0" y="27959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6" name="Freeform 36"/>
          <p:cNvSpPr/>
          <p:nvPr/>
        </p:nvSpPr>
        <p:spPr>
          <a:xfrm>
            <a:off x="1432422" y="787377"/>
            <a:ext cx="3500695" cy="3470064"/>
          </a:xfrm>
          <a:custGeom>
            <a:avLst/>
            <a:gdLst/>
            <a:ahLst/>
            <a:cxnLst/>
            <a:rect l="l" t="t" r="r" b="b"/>
            <a:pathLst>
              <a:path w="3500695" h="3470064">
                <a:moveTo>
                  <a:pt x="0" y="0"/>
                </a:moveTo>
                <a:lnTo>
                  <a:pt x="3500695" y="0"/>
                </a:lnTo>
                <a:lnTo>
                  <a:pt x="3500695" y="3470065"/>
                </a:lnTo>
                <a:lnTo>
                  <a:pt x="0" y="3470065"/>
                </a:lnTo>
                <a:lnTo>
                  <a:pt x="0" y="0"/>
                </a:lnTo>
                <a:close/>
              </a:path>
            </a:pathLst>
          </a:custGeom>
          <a:blipFill>
            <a:blip r:embed="rId12"/>
            <a:stretch>
              <a:fillRect/>
            </a:stretch>
          </a:blipFill>
        </p:spPr>
      </p:sp>
      <p:sp>
        <p:nvSpPr>
          <p:cNvPr id="37" name="Freeform 37"/>
          <p:cNvSpPr/>
          <p:nvPr/>
        </p:nvSpPr>
        <p:spPr>
          <a:xfrm>
            <a:off x="11608948" y="4826444"/>
            <a:ext cx="4615689" cy="3274062"/>
          </a:xfrm>
          <a:custGeom>
            <a:avLst/>
            <a:gdLst/>
            <a:ahLst/>
            <a:cxnLst/>
            <a:rect l="l" t="t" r="r" b="b"/>
            <a:pathLst>
              <a:path w="4615689" h="3274062">
                <a:moveTo>
                  <a:pt x="0" y="0"/>
                </a:moveTo>
                <a:lnTo>
                  <a:pt x="4615689" y="0"/>
                </a:lnTo>
                <a:lnTo>
                  <a:pt x="4615689" y="3274062"/>
                </a:lnTo>
                <a:lnTo>
                  <a:pt x="0" y="3274062"/>
                </a:lnTo>
                <a:lnTo>
                  <a:pt x="0" y="0"/>
                </a:lnTo>
                <a:close/>
              </a:path>
            </a:pathLst>
          </a:custGeom>
          <a:blipFill>
            <a:blip r:embed="rId13"/>
            <a:stretch>
              <a:fillRect/>
            </a:stretch>
          </a:blipFill>
        </p:spPr>
      </p:sp>
      <p:sp>
        <p:nvSpPr>
          <p:cNvPr id="38" name="TextBox 38"/>
          <p:cNvSpPr txBox="1"/>
          <p:nvPr/>
        </p:nvSpPr>
        <p:spPr>
          <a:xfrm>
            <a:off x="5594956" y="730227"/>
            <a:ext cx="11831745" cy="4235450"/>
          </a:xfrm>
          <a:prstGeom prst="rect">
            <a:avLst/>
          </a:prstGeom>
        </p:spPr>
        <p:txBody>
          <a:bodyPr lIns="0" tIns="0" rIns="0" bIns="0" rtlCol="0" anchor="t">
            <a:spAutoFit/>
          </a:bodyPr>
          <a:lstStyle/>
          <a:p>
            <a:pPr algn="l">
              <a:lnSpc>
                <a:spcPts val="2800"/>
              </a:lnSpc>
            </a:pPr>
            <a:r>
              <a:rPr lang="en-US" sz="2000" spc="64">
                <a:solidFill>
                  <a:srgbClr val="0CC0DF"/>
                </a:solidFill>
                <a:latin typeface="Bangers"/>
                <a:ea typeface="Bangers"/>
                <a:cs typeface="Bangers"/>
                <a:sym typeface="Bangers"/>
              </a:rPr>
              <a:t>Поп-арттың тағы бір көрнекті өкілі – Дэвид Хокни. Ол тұрмыстық сюжеттерді бейнелеумен қатар, өнерге эмоционалды нәзіктік әкелді. «A Bigger Splash» картинасында ол бассейнге секірген сәтті бейнелеп, қозғалыс пен тыныштықты қатар көрсетті. «Portrait of an Artist (Pool with Two Figures)» еңбегінде қарым-қатынас пен адам сезімін тұрмыстық жағдайда бейнеледі.</a:t>
            </a:r>
          </a:p>
          <a:p>
            <a:pPr algn="l">
              <a:lnSpc>
                <a:spcPts val="2800"/>
              </a:lnSpc>
            </a:pPr>
            <a:r>
              <a:rPr lang="en-US" sz="2000" spc="64">
                <a:solidFill>
                  <a:srgbClr val="0CC0DF"/>
                </a:solidFill>
                <a:latin typeface="Bangers"/>
                <a:ea typeface="Bangers"/>
                <a:cs typeface="Bangers"/>
                <a:sym typeface="Bangers"/>
              </a:rPr>
              <a:t>Осылайша, поп-арт өкілдерінің әрқайсысы өнерді қарапайым өмірге жақындатып, тұтынушылық қоғамның бейнесін эстетикалық деңгейге көтерді. Энди Уорхол масс-медиа мен брендтерді, Рой Лихтенштейн комикстерді, Ричард Гамильтон тұрмыстық коллажды, Джаспер Джонс ұлттық символдарды, Роберт Раушенберг кездейсоқ заттарды, ал Дэвид Хокни эмоционалды тұрмыстық сюжеттерді өнер туындысына айналдырды.</a:t>
            </a:r>
          </a:p>
          <a:p>
            <a:pPr algn="l">
              <a:lnSpc>
                <a:spcPts val="2800"/>
              </a:lnSpc>
              <a:spcBef>
                <a:spcPct val="0"/>
              </a:spcBef>
            </a:pPr>
            <a:r>
              <a:rPr lang="en-US" sz="2000" spc="64">
                <a:solidFill>
                  <a:srgbClr val="0CC0DF"/>
                </a:solidFill>
                <a:latin typeface="Bangers"/>
                <a:ea typeface="Bangers"/>
                <a:cs typeface="Bangers"/>
                <a:sym typeface="Bangers"/>
              </a:rPr>
              <a:t>Поп-арт ХХ ғасырдағы мәдени өзгерістердің айнасы болып, заманауи дизайн мен жарнама өнерінің дамуына зор ықпал етті.</a:t>
            </a:r>
          </a:p>
        </p:txBody>
      </p:sp>
      <p:sp>
        <p:nvSpPr>
          <p:cNvPr id="39" name="TextBox 39"/>
          <p:cNvSpPr txBox="1"/>
          <p:nvPr/>
        </p:nvSpPr>
        <p:spPr>
          <a:xfrm>
            <a:off x="596512" y="5086350"/>
            <a:ext cx="11012435" cy="4587875"/>
          </a:xfrm>
          <a:prstGeom prst="rect">
            <a:avLst/>
          </a:prstGeom>
        </p:spPr>
        <p:txBody>
          <a:bodyPr lIns="0" tIns="0" rIns="0" bIns="0" rtlCol="0" anchor="t">
            <a:spAutoFit/>
          </a:bodyPr>
          <a:lstStyle/>
          <a:p>
            <a:pPr algn="l">
              <a:lnSpc>
                <a:spcPts val="2800"/>
              </a:lnSpc>
            </a:pPr>
            <a:r>
              <a:rPr lang="en-US" sz="2000" spc="64">
                <a:solidFill>
                  <a:srgbClr val="0CC0DF"/>
                </a:solidFill>
                <a:latin typeface="Bangers"/>
                <a:ea typeface="Bangers"/>
                <a:cs typeface="Bangers"/>
                <a:sym typeface="Bangers"/>
              </a:rPr>
              <a:t>3. Поп-арттың мәдениеттегі орны</a:t>
            </a:r>
          </a:p>
          <a:p>
            <a:pPr algn="l">
              <a:lnSpc>
                <a:spcPts val="2800"/>
              </a:lnSpc>
            </a:pPr>
            <a:r>
              <a:rPr lang="en-US" sz="2000" spc="64">
                <a:solidFill>
                  <a:srgbClr val="0CC0DF"/>
                </a:solidFill>
                <a:latin typeface="Bangers"/>
                <a:ea typeface="Bangers"/>
                <a:cs typeface="Bangers"/>
                <a:sym typeface="Bangers"/>
              </a:rPr>
              <a:t>Поп-арт ХХ ғасырдың екінші жартысындағы қоғамның әлеуметтік және мәдени өзгерістерін айна-қатесіз бейнелеген көркемдік ағым болды. Ол өнерді күнделікті тұрмысқа жақындатып, қарапайым заттарды, жарнамаларды, комикстерді және бұқаралық мәдениет белгілерін эстетикалық деңгейге көтерді. Осы арқылы поп-арт дәстүрлі өнер мен жаңа заманның тұтынушылық мәдениеті арасындағы көпірге айналды.</a:t>
            </a:r>
          </a:p>
          <a:p>
            <a:pPr algn="l">
              <a:lnSpc>
                <a:spcPts val="2800"/>
              </a:lnSpc>
              <a:spcBef>
                <a:spcPct val="0"/>
              </a:spcBef>
            </a:pPr>
            <a:r>
              <a:rPr lang="en-US" sz="2000" spc="64">
                <a:solidFill>
                  <a:srgbClr val="0CC0DF"/>
                </a:solidFill>
                <a:latin typeface="Bangers"/>
                <a:ea typeface="Bangers"/>
                <a:cs typeface="Bangers"/>
                <a:sym typeface="Bangers"/>
              </a:rPr>
              <a:t>Біріншіден, поп-арт элитарлық өнер мен бұқаралық мәдениет арасындағы шекараны жойды. Бұрын өнер тек таңдаулы топтарға арналса, поп-арт оны барша халыққа түсінікті әрі қолжетімді етті. Энди Уорхолдың консерві банкасын өнер туындысына айналдыруы немесе Рой Лихтенштейннің комикс стиліндегі картиналары көрерменге таныс әрі қарапайым дүниелерді жаңа қырынан танытты.</a:t>
            </a:r>
          </a:p>
        </p:txBody>
      </p:sp>
      <p:sp>
        <p:nvSpPr>
          <p:cNvPr id="40" name="TextBox 40"/>
          <p:cNvSpPr txBox="1"/>
          <p:nvPr/>
        </p:nvSpPr>
        <p:spPr>
          <a:xfrm>
            <a:off x="915513" y="4494318"/>
            <a:ext cx="4534513" cy="332126"/>
          </a:xfrm>
          <a:prstGeom prst="rect">
            <a:avLst/>
          </a:prstGeom>
        </p:spPr>
        <p:txBody>
          <a:bodyPr lIns="0" tIns="0" rIns="0" bIns="0" rtlCol="0" anchor="t">
            <a:spAutoFit/>
          </a:bodyPr>
          <a:lstStyle/>
          <a:p>
            <a:pPr algn="l">
              <a:lnSpc>
                <a:spcPts val="2693"/>
              </a:lnSpc>
              <a:spcBef>
                <a:spcPct val="0"/>
              </a:spcBef>
            </a:pPr>
            <a:r>
              <a:rPr lang="en-US" sz="1924" spc="61">
                <a:solidFill>
                  <a:srgbClr val="E92923"/>
                </a:solidFill>
                <a:latin typeface="Bangers"/>
                <a:ea typeface="Bangers"/>
                <a:cs typeface="Bangers"/>
                <a:sym typeface="Bangers"/>
              </a:rPr>
              <a:t>Дэвид Хокни — «A Bigger Splash» (1967)</a:t>
            </a:r>
          </a:p>
        </p:txBody>
      </p:sp>
      <p:sp>
        <p:nvSpPr>
          <p:cNvPr id="41" name="TextBox 41"/>
          <p:cNvSpPr txBox="1"/>
          <p:nvPr/>
        </p:nvSpPr>
        <p:spPr>
          <a:xfrm>
            <a:off x="11690124" y="8338547"/>
            <a:ext cx="4534513" cy="665501"/>
          </a:xfrm>
          <a:prstGeom prst="rect">
            <a:avLst/>
          </a:prstGeom>
        </p:spPr>
        <p:txBody>
          <a:bodyPr lIns="0" tIns="0" rIns="0" bIns="0" rtlCol="0" anchor="t">
            <a:spAutoFit/>
          </a:bodyPr>
          <a:lstStyle/>
          <a:p>
            <a:pPr algn="l">
              <a:lnSpc>
                <a:spcPts val="2693"/>
              </a:lnSpc>
              <a:spcBef>
                <a:spcPct val="0"/>
              </a:spcBef>
            </a:pPr>
            <a:r>
              <a:rPr lang="en-US" sz="1924" spc="61">
                <a:solidFill>
                  <a:srgbClr val="E92923"/>
                </a:solidFill>
                <a:latin typeface="Bangers"/>
                <a:ea typeface="Bangers"/>
                <a:cs typeface="Bangers"/>
                <a:sym typeface="Bangers"/>
              </a:rPr>
              <a:t>Дэвид Хокни — «Portrait of an Artist (Pool with Two Figures)» (1972)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1606849" y="1928285"/>
            <a:ext cx="25271098" cy="18292192"/>
            <a:chOff x="0" y="0"/>
            <a:chExt cx="33694797" cy="24389590"/>
          </a:xfrm>
        </p:grpSpPr>
        <p:grpSp>
          <p:nvGrpSpPr>
            <p:cNvPr id="4" name="Group 4"/>
            <p:cNvGrpSpPr/>
            <p:nvPr/>
          </p:nvGrpSpPr>
          <p:grpSpPr>
            <a:xfrm rot="1302052">
              <a:off x="1193987" y="5428062"/>
              <a:ext cx="31234142" cy="12444887"/>
              <a:chOff x="0" y="0"/>
              <a:chExt cx="6710265" cy="2673629"/>
            </a:xfrm>
          </p:grpSpPr>
          <p:sp>
            <p:nvSpPr>
              <p:cNvPr id="5" name="Freeform 5"/>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E92923"/>
              </a:solidFill>
              <a:ln w="381000" cap="sq">
                <a:solidFill>
                  <a:srgbClr val="FFFFFF"/>
                </a:solidFill>
                <a:prstDash val="solid"/>
                <a:miter/>
              </a:ln>
            </p:spPr>
          </p:sp>
          <p:sp>
            <p:nvSpPr>
              <p:cNvPr id="6" name="TextBox 6"/>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1300833">
              <a:off x="8514323" y="7064384"/>
              <a:ext cx="22064187" cy="13735439"/>
            </a:xfrm>
            <a:custGeom>
              <a:avLst/>
              <a:gdLst/>
              <a:ahLst/>
              <a:cxnLst/>
              <a:rect l="l" t="t" r="r" b="b"/>
              <a:pathLst>
                <a:path w="22064187" h="13735439">
                  <a:moveTo>
                    <a:pt x="0" y="0"/>
                  </a:moveTo>
                  <a:lnTo>
                    <a:pt x="22064187" y="0"/>
                  </a:lnTo>
                  <a:lnTo>
                    <a:pt x="22064187" y="13735439"/>
                  </a:lnTo>
                  <a:lnTo>
                    <a:pt x="0" y="13735439"/>
                  </a:lnTo>
                  <a:lnTo>
                    <a:pt x="0" y="0"/>
                  </a:lnTo>
                  <a:close/>
                </a:path>
              </a:pathLst>
            </a:custGeom>
            <a:blipFill>
              <a:blip r:embed="rId3"/>
              <a:stretch>
                <a:fillRect t="-2056" b="-2056"/>
              </a:stretch>
            </a:blipFill>
          </p:spPr>
        </p:sp>
        <p:grpSp>
          <p:nvGrpSpPr>
            <p:cNvPr id="8" name="Group 8"/>
            <p:cNvGrpSpPr/>
            <p:nvPr/>
          </p:nvGrpSpPr>
          <p:grpSpPr>
            <a:xfrm rot="1302052">
              <a:off x="1266667" y="5333578"/>
              <a:ext cx="31234142" cy="12444887"/>
              <a:chOff x="0" y="0"/>
              <a:chExt cx="6710265" cy="2673629"/>
            </a:xfrm>
          </p:grpSpPr>
          <p:sp>
            <p:nvSpPr>
              <p:cNvPr id="9" name="Freeform 9"/>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10" name="TextBox 10"/>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302052">
              <a:off x="1193987" y="5836211"/>
              <a:ext cx="31234142" cy="12444887"/>
              <a:chOff x="0" y="0"/>
              <a:chExt cx="6710265" cy="2673629"/>
            </a:xfrm>
          </p:grpSpPr>
          <p:sp>
            <p:nvSpPr>
              <p:cNvPr id="12" name="Freeform 12"/>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13" name="TextBox 13"/>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grpSp>
        <p:nvGrpSpPr>
          <p:cNvPr id="14" name="Group 14"/>
          <p:cNvGrpSpPr/>
          <p:nvPr/>
        </p:nvGrpSpPr>
        <p:grpSpPr>
          <a:xfrm>
            <a:off x="4271617" y="-10438202"/>
            <a:ext cx="29088255" cy="19811838"/>
            <a:chOff x="0" y="0"/>
            <a:chExt cx="38784339" cy="26415784"/>
          </a:xfrm>
        </p:grpSpPr>
        <p:grpSp>
          <p:nvGrpSpPr>
            <p:cNvPr id="15" name="Group 15"/>
            <p:cNvGrpSpPr/>
            <p:nvPr/>
          </p:nvGrpSpPr>
          <p:grpSpPr>
            <a:xfrm rot="1283892">
              <a:off x="3515317" y="7149981"/>
              <a:ext cx="33970719" cy="13535245"/>
              <a:chOff x="0" y="0"/>
              <a:chExt cx="6710265" cy="2673629"/>
            </a:xfrm>
          </p:grpSpPr>
          <p:sp>
            <p:nvSpPr>
              <p:cNvPr id="16" name="Freeform 16"/>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E92923"/>
              </a:solidFill>
              <a:ln w="381000" cap="sq">
                <a:solidFill>
                  <a:srgbClr val="FFFFFF"/>
                </a:solidFill>
                <a:prstDash val="solid"/>
                <a:miter/>
              </a:ln>
            </p:spPr>
          </p:sp>
          <p:sp>
            <p:nvSpPr>
              <p:cNvPr id="17" name="TextBox 17"/>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9502805">
              <a:off x="4180989" y="5025344"/>
              <a:ext cx="20534893" cy="12783420"/>
            </a:xfrm>
            <a:custGeom>
              <a:avLst/>
              <a:gdLst/>
              <a:ahLst/>
              <a:cxnLst/>
              <a:rect l="l" t="t" r="r" b="b"/>
              <a:pathLst>
                <a:path w="20534893" h="12783420">
                  <a:moveTo>
                    <a:pt x="0" y="0"/>
                  </a:moveTo>
                  <a:lnTo>
                    <a:pt x="20534894" y="0"/>
                  </a:lnTo>
                  <a:lnTo>
                    <a:pt x="20534894" y="12783420"/>
                  </a:lnTo>
                  <a:lnTo>
                    <a:pt x="0" y="12783420"/>
                  </a:lnTo>
                  <a:lnTo>
                    <a:pt x="0" y="0"/>
                  </a:lnTo>
                  <a:close/>
                </a:path>
              </a:pathLst>
            </a:custGeom>
            <a:blipFill>
              <a:blip r:embed="rId3"/>
              <a:stretch>
                <a:fillRect t="-2056" b="-2056"/>
              </a:stretch>
            </a:blipFill>
          </p:spPr>
        </p:sp>
        <p:grpSp>
          <p:nvGrpSpPr>
            <p:cNvPr id="19" name="Group 19"/>
            <p:cNvGrpSpPr/>
            <p:nvPr/>
          </p:nvGrpSpPr>
          <p:grpSpPr>
            <a:xfrm rot="1302052">
              <a:off x="1298598" y="5800879"/>
              <a:ext cx="33970719" cy="13535245"/>
              <a:chOff x="0" y="0"/>
              <a:chExt cx="6710265" cy="2673629"/>
            </a:xfrm>
          </p:grpSpPr>
          <p:sp>
            <p:nvSpPr>
              <p:cNvPr id="20" name="Freeform 20"/>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21" name="TextBox 21"/>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rot="1302052">
              <a:off x="2194978" y="6757294"/>
              <a:ext cx="33970719" cy="13535245"/>
              <a:chOff x="0" y="0"/>
              <a:chExt cx="6710265" cy="2673629"/>
            </a:xfrm>
          </p:grpSpPr>
          <p:sp>
            <p:nvSpPr>
              <p:cNvPr id="23" name="Freeform 23"/>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24" name="TextBox 24"/>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sp>
        <p:nvSpPr>
          <p:cNvPr id="25" name="Freeform 25"/>
          <p:cNvSpPr/>
          <p:nvPr/>
        </p:nvSpPr>
        <p:spPr>
          <a:xfrm>
            <a:off x="14801117" y="6581044"/>
            <a:ext cx="4846008" cy="4846008"/>
          </a:xfrm>
          <a:custGeom>
            <a:avLst/>
            <a:gdLst/>
            <a:ahLst/>
            <a:cxnLst/>
            <a:rect l="l" t="t" r="r" b="b"/>
            <a:pathLst>
              <a:path w="4846008" h="4846008">
                <a:moveTo>
                  <a:pt x="0" y="0"/>
                </a:moveTo>
                <a:lnTo>
                  <a:pt x="4846008" y="0"/>
                </a:lnTo>
                <a:lnTo>
                  <a:pt x="4846008" y="4846008"/>
                </a:lnTo>
                <a:lnTo>
                  <a:pt x="0" y="48460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6" name="Freeform 26"/>
          <p:cNvSpPr/>
          <p:nvPr/>
        </p:nvSpPr>
        <p:spPr>
          <a:xfrm>
            <a:off x="-1473452" y="-1875412"/>
            <a:ext cx="6417355" cy="6417355"/>
          </a:xfrm>
          <a:custGeom>
            <a:avLst/>
            <a:gdLst/>
            <a:ahLst/>
            <a:cxnLst/>
            <a:rect l="l" t="t" r="r" b="b"/>
            <a:pathLst>
              <a:path w="6417355" h="6417355">
                <a:moveTo>
                  <a:pt x="0" y="0"/>
                </a:moveTo>
                <a:lnTo>
                  <a:pt x="6417354" y="0"/>
                </a:lnTo>
                <a:lnTo>
                  <a:pt x="6417354" y="6417355"/>
                </a:lnTo>
                <a:lnTo>
                  <a:pt x="0" y="6417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7" name="Group 27"/>
          <p:cNvGrpSpPr/>
          <p:nvPr/>
        </p:nvGrpSpPr>
        <p:grpSpPr>
          <a:xfrm>
            <a:off x="1583313" y="1267369"/>
            <a:ext cx="14951000" cy="7874017"/>
            <a:chOff x="0" y="0"/>
            <a:chExt cx="1620453" cy="853420"/>
          </a:xfrm>
        </p:grpSpPr>
        <p:sp>
          <p:nvSpPr>
            <p:cNvPr id="28" name="Freeform 28"/>
            <p:cNvSpPr/>
            <p:nvPr/>
          </p:nvSpPr>
          <p:spPr>
            <a:xfrm>
              <a:off x="0" y="0"/>
              <a:ext cx="1620453" cy="853420"/>
            </a:xfrm>
            <a:custGeom>
              <a:avLst/>
              <a:gdLst/>
              <a:ahLst/>
              <a:cxnLst/>
              <a:rect l="l" t="t" r="r" b="b"/>
              <a:pathLst>
                <a:path w="1620453" h="853420">
                  <a:moveTo>
                    <a:pt x="28998" y="0"/>
                  </a:moveTo>
                  <a:lnTo>
                    <a:pt x="1591455" y="0"/>
                  </a:lnTo>
                  <a:cubicBezTo>
                    <a:pt x="1599146" y="0"/>
                    <a:pt x="1606522" y="3055"/>
                    <a:pt x="1611960" y="8493"/>
                  </a:cubicBezTo>
                  <a:cubicBezTo>
                    <a:pt x="1617398" y="13931"/>
                    <a:pt x="1620453" y="21307"/>
                    <a:pt x="1620453" y="28998"/>
                  </a:cubicBezTo>
                  <a:lnTo>
                    <a:pt x="1620453" y="824422"/>
                  </a:lnTo>
                  <a:cubicBezTo>
                    <a:pt x="1620453" y="832112"/>
                    <a:pt x="1617398" y="839488"/>
                    <a:pt x="1611960" y="844926"/>
                  </a:cubicBezTo>
                  <a:cubicBezTo>
                    <a:pt x="1606522" y="850364"/>
                    <a:pt x="1599146" y="853420"/>
                    <a:pt x="1591455" y="853420"/>
                  </a:cubicBezTo>
                  <a:lnTo>
                    <a:pt x="28998" y="853420"/>
                  </a:lnTo>
                  <a:cubicBezTo>
                    <a:pt x="21307" y="853420"/>
                    <a:pt x="13931" y="850364"/>
                    <a:pt x="8493" y="844926"/>
                  </a:cubicBezTo>
                  <a:cubicBezTo>
                    <a:pt x="3055" y="839488"/>
                    <a:pt x="0" y="832112"/>
                    <a:pt x="0" y="824422"/>
                  </a:cubicBezTo>
                  <a:lnTo>
                    <a:pt x="0" y="28998"/>
                  </a:lnTo>
                  <a:cubicBezTo>
                    <a:pt x="0" y="21307"/>
                    <a:pt x="3055" y="13931"/>
                    <a:pt x="8493" y="8493"/>
                  </a:cubicBezTo>
                  <a:cubicBezTo>
                    <a:pt x="13931" y="3055"/>
                    <a:pt x="21307" y="0"/>
                    <a:pt x="28998" y="0"/>
                  </a:cubicBezTo>
                  <a:close/>
                </a:path>
              </a:pathLst>
            </a:custGeom>
            <a:solidFill>
              <a:srgbClr val="000000"/>
            </a:solidFill>
          </p:spPr>
        </p:sp>
        <p:sp>
          <p:nvSpPr>
            <p:cNvPr id="29" name="TextBox 29"/>
            <p:cNvSpPr txBox="1"/>
            <p:nvPr/>
          </p:nvSpPr>
          <p:spPr>
            <a:xfrm>
              <a:off x="0" y="-38100"/>
              <a:ext cx="1620453" cy="891520"/>
            </a:xfrm>
            <a:prstGeom prst="rect">
              <a:avLst/>
            </a:prstGeom>
          </p:spPr>
          <p:txBody>
            <a:bodyPr lIns="52415" tIns="52415" rIns="52415" bIns="52415" rtlCol="0" anchor="ctr"/>
            <a:lstStyle/>
            <a:p>
              <a:pPr algn="ctr">
                <a:lnSpc>
                  <a:spcPts val="2659"/>
                </a:lnSpc>
              </a:pPr>
              <a:endParaRPr/>
            </a:p>
          </p:txBody>
        </p:sp>
      </p:grpSp>
      <p:grpSp>
        <p:nvGrpSpPr>
          <p:cNvPr id="30" name="Group 30"/>
          <p:cNvGrpSpPr/>
          <p:nvPr/>
        </p:nvGrpSpPr>
        <p:grpSpPr>
          <a:xfrm>
            <a:off x="332956" y="586295"/>
            <a:ext cx="17451713" cy="9236164"/>
            <a:chOff x="0" y="0"/>
            <a:chExt cx="1891491" cy="1001055"/>
          </a:xfrm>
        </p:grpSpPr>
        <p:sp>
          <p:nvSpPr>
            <p:cNvPr id="31" name="Freeform 31"/>
            <p:cNvSpPr/>
            <p:nvPr/>
          </p:nvSpPr>
          <p:spPr>
            <a:xfrm>
              <a:off x="0" y="0"/>
              <a:ext cx="1891491" cy="1001055"/>
            </a:xfrm>
            <a:custGeom>
              <a:avLst/>
              <a:gdLst/>
              <a:ahLst/>
              <a:cxnLst/>
              <a:rect l="l" t="t" r="r" b="b"/>
              <a:pathLst>
                <a:path w="1891491" h="1001055">
                  <a:moveTo>
                    <a:pt x="26617" y="0"/>
                  </a:moveTo>
                  <a:lnTo>
                    <a:pt x="1864874" y="0"/>
                  </a:lnTo>
                  <a:cubicBezTo>
                    <a:pt x="1879574" y="0"/>
                    <a:pt x="1891491" y="11917"/>
                    <a:pt x="1891491" y="26617"/>
                  </a:cubicBezTo>
                  <a:lnTo>
                    <a:pt x="1891491" y="974438"/>
                  </a:lnTo>
                  <a:cubicBezTo>
                    <a:pt x="1891491" y="981497"/>
                    <a:pt x="1888687" y="988267"/>
                    <a:pt x="1883695" y="993259"/>
                  </a:cubicBezTo>
                  <a:cubicBezTo>
                    <a:pt x="1878704" y="998251"/>
                    <a:pt x="1871933" y="1001055"/>
                    <a:pt x="1864874" y="1001055"/>
                  </a:cubicBezTo>
                  <a:lnTo>
                    <a:pt x="26617" y="1001055"/>
                  </a:lnTo>
                  <a:cubicBezTo>
                    <a:pt x="19558" y="1001055"/>
                    <a:pt x="12788" y="998251"/>
                    <a:pt x="7796" y="993259"/>
                  </a:cubicBezTo>
                  <a:cubicBezTo>
                    <a:pt x="2804" y="988267"/>
                    <a:pt x="0" y="981497"/>
                    <a:pt x="0" y="974438"/>
                  </a:cubicBezTo>
                  <a:lnTo>
                    <a:pt x="0" y="26617"/>
                  </a:lnTo>
                  <a:cubicBezTo>
                    <a:pt x="0" y="19558"/>
                    <a:pt x="2804" y="12788"/>
                    <a:pt x="7796" y="7796"/>
                  </a:cubicBezTo>
                  <a:cubicBezTo>
                    <a:pt x="12788" y="2804"/>
                    <a:pt x="19558" y="0"/>
                    <a:pt x="26617" y="0"/>
                  </a:cubicBezTo>
                  <a:close/>
                </a:path>
              </a:pathLst>
            </a:custGeom>
            <a:solidFill>
              <a:srgbClr val="FFFFFF"/>
            </a:solidFill>
            <a:ln w="85725" cap="rnd">
              <a:solidFill>
                <a:srgbClr val="000000"/>
              </a:solidFill>
              <a:prstDash val="solid"/>
              <a:round/>
            </a:ln>
          </p:spPr>
        </p:sp>
        <p:sp>
          <p:nvSpPr>
            <p:cNvPr id="32" name="TextBox 32"/>
            <p:cNvSpPr txBox="1"/>
            <p:nvPr/>
          </p:nvSpPr>
          <p:spPr>
            <a:xfrm>
              <a:off x="0" y="-38100"/>
              <a:ext cx="1891491" cy="1039155"/>
            </a:xfrm>
            <a:prstGeom prst="rect">
              <a:avLst/>
            </a:prstGeom>
          </p:spPr>
          <p:txBody>
            <a:bodyPr lIns="52415" tIns="52415" rIns="52415" bIns="52415" rtlCol="0" anchor="ctr"/>
            <a:lstStyle/>
            <a:p>
              <a:pPr algn="ctr">
                <a:lnSpc>
                  <a:spcPts val="2659"/>
                </a:lnSpc>
              </a:pPr>
              <a:endParaRPr/>
            </a:p>
          </p:txBody>
        </p:sp>
      </p:grpSp>
      <p:sp>
        <p:nvSpPr>
          <p:cNvPr id="33" name="Freeform 33"/>
          <p:cNvSpPr/>
          <p:nvPr/>
        </p:nvSpPr>
        <p:spPr>
          <a:xfrm rot="-9045296" flipH="1" flipV="1">
            <a:off x="15217137" y="7623382"/>
            <a:ext cx="3799937" cy="2694500"/>
          </a:xfrm>
          <a:custGeom>
            <a:avLst/>
            <a:gdLst/>
            <a:ahLst/>
            <a:cxnLst/>
            <a:rect l="l" t="t" r="r" b="b"/>
            <a:pathLst>
              <a:path w="3799937" h="2694500">
                <a:moveTo>
                  <a:pt x="3799936" y="2694500"/>
                </a:moveTo>
                <a:lnTo>
                  <a:pt x="0" y="2694500"/>
                </a:lnTo>
                <a:lnTo>
                  <a:pt x="0" y="0"/>
                </a:lnTo>
                <a:lnTo>
                  <a:pt x="3799936" y="0"/>
                </a:lnTo>
                <a:lnTo>
                  <a:pt x="3799936" y="2694500"/>
                </a:lnTo>
                <a:close/>
              </a:path>
            </a:pathLst>
          </a:custGeom>
          <a:blipFill>
            <a:blip r:embed="rId6">
              <a:alphaModFix amt="43999"/>
              <a:extLst>
                <a:ext uri="{96DAC541-7B7A-43D3-8B79-37D633B846F1}">
                  <asvg:svgBlip xmlns:asvg="http://schemas.microsoft.com/office/drawing/2016/SVG/main" r:embed="rId7"/>
                </a:ext>
              </a:extLst>
            </a:blip>
            <a:stretch>
              <a:fillRect/>
            </a:stretch>
          </a:blipFill>
        </p:spPr>
      </p:sp>
      <p:sp>
        <p:nvSpPr>
          <p:cNvPr id="34" name="Freeform 34"/>
          <p:cNvSpPr/>
          <p:nvPr/>
        </p:nvSpPr>
        <p:spPr>
          <a:xfrm rot="-793197">
            <a:off x="-600351" y="-928233"/>
            <a:ext cx="2376067" cy="3600102"/>
          </a:xfrm>
          <a:custGeom>
            <a:avLst/>
            <a:gdLst/>
            <a:ahLst/>
            <a:cxnLst/>
            <a:rect l="l" t="t" r="r" b="b"/>
            <a:pathLst>
              <a:path w="2376067" h="3600102">
                <a:moveTo>
                  <a:pt x="0" y="0"/>
                </a:moveTo>
                <a:lnTo>
                  <a:pt x="2376067" y="0"/>
                </a:lnTo>
                <a:lnTo>
                  <a:pt x="2376067" y="3600102"/>
                </a:lnTo>
                <a:lnTo>
                  <a:pt x="0" y="36001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5" name="Freeform 35"/>
          <p:cNvSpPr/>
          <p:nvPr/>
        </p:nvSpPr>
        <p:spPr>
          <a:xfrm>
            <a:off x="16859477" y="356616"/>
            <a:ext cx="1850385" cy="2795911"/>
          </a:xfrm>
          <a:custGeom>
            <a:avLst/>
            <a:gdLst/>
            <a:ahLst/>
            <a:cxnLst/>
            <a:rect l="l" t="t" r="r" b="b"/>
            <a:pathLst>
              <a:path w="1850385" h="2795911">
                <a:moveTo>
                  <a:pt x="0" y="0"/>
                </a:moveTo>
                <a:lnTo>
                  <a:pt x="1850385" y="0"/>
                </a:lnTo>
                <a:lnTo>
                  <a:pt x="1850385" y="2795910"/>
                </a:lnTo>
                <a:lnTo>
                  <a:pt x="0" y="27959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6" name="Freeform 36"/>
          <p:cNvSpPr/>
          <p:nvPr/>
        </p:nvSpPr>
        <p:spPr>
          <a:xfrm>
            <a:off x="9144000" y="1028700"/>
            <a:ext cx="3955654" cy="3990572"/>
          </a:xfrm>
          <a:custGeom>
            <a:avLst/>
            <a:gdLst/>
            <a:ahLst/>
            <a:cxnLst/>
            <a:rect l="l" t="t" r="r" b="b"/>
            <a:pathLst>
              <a:path w="3955654" h="3990572">
                <a:moveTo>
                  <a:pt x="0" y="0"/>
                </a:moveTo>
                <a:lnTo>
                  <a:pt x="3955654" y="0"/>
                </a:lnTo>
                <a:lnTo>
                  <a:pt x="3955654" y="3990572"/>
                </a:lnTo>
                <a:lnTo>
                  <a:pt x="0" y="3990572"/>
                </a:lnTo>
                <a:lnTo>
                  <a:pt x="0" y="0"/>
                </a:lnTo>
                <a:close/>
              </a:path>
            </a:pathLst>
          </a:custGeom>
          <a:blipFill>
            <a:blip r:embed="rId12"/>
            <a:stretch>
              <a:fillRect/>
            </a:stretch>
          </a:blipFill>
        </p:spPr>
      </p:sp>
      <p:sp>
        <p:nvSpPr>
          <p:cNvPr id="37" name="Freeform 37"/>
          <p:cNvSpPr/>
          <p:nvPr/>
        </p:nvSpPr>
        <p:spPr>
          <a:xfrm>
            <a:off x="13400509" y="3710813"/>
            <a:ext cx="3716596" cy="5271767"/>
          </a:xfrm>
          <a:custGeom>
            <a:avLst/>
            <a:gdLst/>
            <a:ahLst/>
            <a:cxnLst/>
            <a:rect l="l" t="t" r="r" b="b"/>
            <a:pathLst>
              <a:path w="3716596" h="5271767">
                <a:moveTo>
                  <a:pt x="0" y="0"/>
                </a:moveTo>
                <a:lnTo>
                  <a:pt x="3716596" y="0"/>
                </a:lnTo>
                <a:lnTo>
                  <a:pt x="3716596" y="5271767"/>
                </a:lnTo>
                <a:lnTo>
                  <a:pt x="0" y="5271767"/>
                </a:lnTo>
                <a:lnTo>
                  <a:pt x="0" y="0"/>
                </a:lnTo>
                <a:close/>
              </a:path>
            </a:pathLst>
          </a:custGeom>
          <a:blipFill>
            <a:blip r:embed="rId13"/>
            <a:stretch>
              <a:fillRect/>
            </a:stretch>
          </a:blipFill>
        </p:spPr>
      </p:sp>
      <p:sp>
        <p:nvSpPr>
          <p:cNvPr id="38" name="TextBox 38"/>
          <p:cNvSpPr txBox="1"/>
          <p:nvPr/>
        </p:nvSpPr>
        <p:spPr>
          <a:xfrm>
            <a:off x="1328420" y="1058863"/>
            <a:ext cx="7730392" cy="8112125"/>
          </a:xfrm>
          <a:prstGeom prst="rect">
            <a:avLst/>
          </a:prstGeom>
        </p:spPr>
        <p:txBody>
          <a:bodyPr lIns="0" tIns="0" rIns="0" bIns="0" rtlCol="0" anchor="t">
            <a:spAutoFit/>
          </a:bodyPr>
          <a:lstStyle/>
          <a:p>
            <a:pPr algn="l">
              <a:lnSpc>
                <a:spcPts val="2800"/>
              </a:lnSpc>
            </a:pPr>
            <a:r>
              <a:rPr lang="en-US" sz="2000" spc="64">
                <a:solidFill>
                  <a:srgbClr val="0CC0DF"/>
                </a:solidFill>
                <a:latin typeface="Bangers"/>
                <a:ea typeface="Bangers"/>
                <a:cs typeface="Bangers"/>
                <a:sym typeface="Bangers"/>
              </a:rPr>
              <a:t>Екіншіден, поп-арт тұтынушылық қоғамның символына айналды. Жарнама, брендтер, атақты тұлғалардың бейнесі – бәрі де қоғамдағы тұтыну құбылысының мәдениетке әсерін көрсетті. Бұл тұрғыда поп-арт заманауи мәдениеттегі сән, дизайн және жарнаманың дамуына тікелей ықпал етті.</a:t>
            </a:r>
          </a:p>
          <a:p>
            <a:pPr algn="l">
              <a:lnSpc>
                <a:spcPts val="2800"/>
              </a:lnSpc>
            </a:pPr>
            <a:r>
              <a:rPr lang="en-US" sz="2000" spc="64">
                <a:solidFill>
                  <a:srgbClr val="0CC0DF"/>
                </a:solidFill>
                <a:latin typeface="Bangers"/>
                <a:ea typeface="Bangers"/>
                <a:cs typeface="Bangers"/>
                <a:sym typeface="Bangers"/>
              </a:rPr>
              <a:t>Үшіншіден, поп-арт ирония мен сатира арқылы қоғамды сынға алды. Жарқын түстермен берілген комикстер мен қайталанатын бейнелер бір жағынан көңілді көрінсе, екінші жағынан тұтынушылықтың бос күйін, жұлдыз культінің уақытша екенін әшкереледі.</a:t>
            </a:r>
          </a:p>
          <a:p>
            <a:pPr algn="l">
              <a:lnSpc>
                <a:spcPts val="2800"/>
              </a:lnSpc>
            </a:pPr>
            <a:r>
              <a:rPr lang="en-US" sz="2000" spc="64">
                <a:solidFill>
                  <a:srgbClr val="0CC0DF"/>
                </a:solidFill>
                <a:latin typeface="Bangers"/>
                <a:ea typeface="Bangers"/>
                <a:cs typeface="Bangers"/>
                <a:sym typeface="Bangers"/>
              </a:rPr>
              <a:t>Төртіншіден, поп-арт постмодернистік мәдениеттің алғышартына айналды. Ол классикалық өнердің канондарын бұзып, кез келген затты өнерге айналдыруға болатынын дәлелдеді. Бұл идея кейінгі инсталляция, перформанс, медиа-арт сияқты ағымдарға жол ашты.</a:t>
            </a:r>
          </a:p>
          <a:p>
            <a:pPr algn="l">
              <a:lnSpc>
                <a:spcPts val="2800"/>
              </a:lnSpc>
              <a:spcBef>
                <a:spcPct val="0"/>
              </a:spcBef>
            </a:pPr>
            <a:r>
              <a:rPr lang="en-US" sz="2000" spc="64">
                <a:solidFill>
                  <a:srgbClr val="0CC0DF"/>
                </a:solidFill>
                <a:latin typeface="Bangers"/>
                <a:ea typeface="Bangers"/>
                <a:cs typeface="Bangers"/>
                <a:sym typeface="Bangers"/>
              </a:rPr>
              <a:t>Поп-арт мәдениеттегі демократияландыру процесін күшейтті: өнерді халыққа жақындатты, тұтынушылық қоғамды бейнеледі, ирония мен сын арқылы жаңа эстетикалық көзқарас қалыптастырды. Бүгінде поп-арт тек бейнелеу өнерінде емес, жарнамада, сән индустриясында, графикалық дизайнда кеңінен қолданылады және ХХ ғасыр мәдениетінің символына айналды.</a:t>
            </a:r>
          </a:p>
        </p:txBody>
      </p:sp>
      <p:sp>
        <p:nvSpPr>
          <p:cNvPr id="39" name="TextBox 39"/>
          <p:cNvSpPr txBox="1"/>
          <p:nvPr/>
        </p:nvSpPr>
        <p:spPr>
          <a:xfrm>
            <a:off x="12723405" y="9123362"/>
            <a:ext cx="4689168" cy="332126"/>
          </a:xfrm>
          <a:prstGeom prst="rect">
            <a:avLst/>
          </a:prstGeom>
        </p:spPr>
        <p:txBody>
          <a:bodyPr lIns="0" tIns="0" rIns="0" bIns="0" rtlCol="0" anchor="t">
            <a:spAutoFit/>
          </a:bodyPr>
          <a:lstStyle/>
          <a:p>
            <a:pPr algn="l">
              <a:lnSpc>
                <a:spcPts val="2693"/>
              </a:lnSpc>
              <a:spcBef>
                <a:spcPct val="0"/>
              </a:spcBef>
            </a:pPr>
            <a:r>
              <a:rPr lang="en-US" sz="1924" spc="61">
                <a:solidFill>
                  <a:srgbClr val="E92923"/>
                </a:solidFill>
                <a:latin typeface="Bangers"/>
                <a:ea typeface="Bangers"/>
                <a:cs typeface="Bangers"/>
                <a:sym typeface="Bangers"/>
              </a:rPr>
              <a:t>Мэрлин Монро - поп арт картинасы</a:t>
            </a:r>
          </a:p>
        </p:txBody>
      </p:sp>
      <p:sp>
        <p:nvSpPr>
          <p:cNvPr id="40" name="TextBox 40"/>
          <p:cNvSpPr txBox="1"/>
          <p:nvPr/>
        </p:nvSpPr>
        <p:spPr>
          <a:xfrm>
            <a:off x="10192947" y="5014502"/>
            <a:ext cx="2180443" cy="332126"/>
          </a:xfrm>
          <a:prstGeom prst="rect">
            <a:avLst/>
          </a:prstGeom>
        </p:spPr>
        <p:txBody>
          <a:bodyPr lIns="0" tIns="0" rIns="0" bIns="0" rtlCol="0" anchor="t">
            <a:spAutoFit/>
          </a:bodyPr>
          <a:lstStyle/>
          <a:p>
            <a:pPr algn="l">
              <a:lnSpc>
                <a:spcPts val="2693"/>
              </a:lnSpc>
              <a:spcBef>
                <a:spcPct val="0"/>
              </a:spcBef>
            </a:pPr>
            <a:r>
              <a:rPr lang="en-US" sz="1924" spc="61">
                <a:solidFill>
                  <a:srgbClr val="E92923"/>
                </a:solidFill>
                <a:latin typeface="Bangers"/>
                <a:ea typeface="Bangers"/>
                <a:cs typeface="Bangers"/>
                <a:sym typeface="Bangers"/>
              </a:rPr>
              <a:t>Поп - арт комикс</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1606849" y="1928285"/>
            <a:ext cx="25271098" cy="18292192"/>
            <a:chOff x="0" y="0"/>
            <a:chExt cx="33694797" cy="24389590"/>
          </a:xfrm>
        </p:grpSpPr>
        <p:grpSp>
          <p:nvGrpSpPr>
            <p:cNvPr id="4" name="Group 4"/>
            <p:cNvGrpSpPr/>
            <p:nvPr/>
          </p:nvGrpSpPr>
          <p:grpSpPr>
            <a:xfrm rot="1302052">
              <a:off x="1193987" y="5428062"/>
              <a:ext cx="31234142" cy="12444887"/>
              <a:chOff x="0" y="0"/>
              <a:chExt cx="6710265" cy="2673629"/>
            </a:xfrm>
          </p:grpSpPr>
          <p:sp>
            <p:nvSpPr>
              <p:cNvPr id="5" name="Freeform 5"/>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E92923"/>
              </a:solidFill>
              <a:ln w="381000" cap="sq">
                <a:solidFill>
                  <a:srgbClr val="FFFFFF"/>
                </a:solidFill>
                <a:prstDash val="solid"/>
                <a:miter/>
              </a:ln>
            </p:spPr>
          </p:sp>
          <p:sp>
            <p:nvSpPr>
              <p:cNvPr id="6" name="TextBox 6"/>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1300833">
              <a:off x="8514323" y="7064384"/>
              <a:ext cx="22064187" cy="13735439"/>
            </a:xfrm>
            <a:custGeom>
              <a:avLst/>
              <a:gdLst/>
              <a:ahLst/>
              <a:cxnLst/>
              <a:rect l="l" t="t" r="r" b="b"/>
              <a:pathLst>
                <a:path w="22064187" h="13735439">
                  <a:moveTo>
                    <a:pt x="0" y="0"/>
                  </a:moveTo>
                  <a:lnTo>
                    <a:pt x="22064187" y="0"/>
                  </a:lnTo>
                  <a:lnTo>
                    <a:pt x="22064187" y="13735439"/>
                  </a:lnTo>
                  <a:lnTo>
                    <a:pt x="0" y="13735439"/>
                  </a:lnTo>
                  <a:lnTo>
                    <a:pt x="0" y="0"/>
                  </a:lnTo>
                  <a:close/>
                </a:path>
              </a:pathLst>
            </a:custGeom>
            <a:blipFill>
              <a:blip r:embed="rId3"/>
              <a:stretch>
                <a:fillRect t="-2056" b="-2056"/>
              </a:stretch>
            </a:blipFill>
          </p:spPr>
        </p:sp>
        <p:grpSp>
          <p:nvGrpSpPr>
            <p:cNvPr id="8" name="Group 8"/>
            <p:cNvGrpSpPr/>
            <p:nvPr/>
          </p:nvGrpSpPr>
          <p:grpSpPr>
            <a:xfrm rot="1302052">
              <a:off x="1266667" y="5333578"/>
              <a:ext cx="31234142" cy="12444887"/>
              <a:chOff x="0" y="0"/>
              <a:chExt cx="6710265" cy="2673629"/>
            </a:xfrm>
          </p:grpSpPr>
          <p:sp>
            <p:nvSpPr>
              <p:cNvPr id="9" name="Freeform 9"/>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10" name="TextBox 10"/>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302052">
              <a:off x="1193987" y="5836211"/>
              <a:ext cx="31234142" cy="12444887"/>
              <a:chOff x="0" y="0"/>
              <a:chExt cx="6710265" cy="2673629"/>
            </a:xfrm>
          </p:grpSpPr>
          <p:sp>
            <p:nvSpPr>
              <p:cNvPr id="12" name="Freeform 12"/>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13" name="TextBox 13"/>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grpSp>
        <p:nvGrpSpPr>
          <p:cNvPr id="14" name="Group 14"/>
          <p:cNvGrpSpPr/>
          <p:nvPr/>
        </p:nvGrpSpPr>
        <p:grpSpPr>
          <a:xfrm>
            <a:off x="4271617" y="-10438202"/>
            <a:ext cx="29088255" cy="19811838"/>
            <a:chOff x="0" y="0"/>
            <a:chExt cx="38784339" cy="26415784"/>
          </a:xfrm>
        </p:grpSpPr>
        <p:grpSp>
          <p:nvGrpSpPr>
            <p:cNvPr id="15" name="Group 15"/>
            <p:cNvGrpSpPr/>
            <p:nvPr/>
          </p:nvGrpSpPr>
          <p:grpSpPr>
            <a:xfrm rot="1283892">
              <a:off x="3515317" y="7149981"/>
              <a:ext cx="33970719" cy="13535245"/>
              <a:chOff x="0" y="0"/>
              <a:chExt cx="6710265" cy="2673629"/>
            </a:xfrm>
          </p:grpSpPr>
          <p:sp>
            <p:nvSpPr>
              <p:cNvPr id="16" name="Freeform 16"/>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E92923"/>
              </a:solidFill>
              <a:ln w="381000" cap="sq">
                <a:solidFill>
                  <a:srgbClr val="FFFFFF"/>
                </a:solidFill>
                <a:prstDash val="solid"/>
                <a:miter/>
              </a:ln>
            </p:spPr>
          </p:sp>
          <p:sp>
            <p:nvSpPr>
              <p:cNvPr id="17" name="TextBox 17"/>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9502805">
              <a:off x="4180989" y="5025344"/>
              <a:ext cx="20534893" cy="12783420"/>
            </a:xfrm>
            <a:custGeom>
              <a:avLst/>
              <a:gdLst/>
              <a:ahLst/>
              <a:cxnLst/>
              <a:rect l="l" t="t" r="r" b="b"/>
              <a:pathLst>
                <a:path w="20534893" h="12783420">
                  <a:moveTo>
                    <a:pt x="0" y="0"/>
                  </a:moveTo>
                  <a:lnTo>
                    <a:pt x="20534894" y="0"/>
                  </a:lnTo>
                  <a:lnTo>
                    <a:pt x="20534894" y="12783420"/>
                  </a:lnTo>
                  <a:lnTo>
                    <a:pt x="0" y="12783420"/>
                  </a:lnTo>
                  <a:lnTo>
                    <a:pt x="0" y="0"/>
                  </a:lnTo>
                  <a:close/>
                </a:path>
              </a:pathLst>
            </a:custGeom>
            <a:blipFill>
              <a:blip r:embed="rId3"/>
              <a:stretch>
                <a:fillRect t="-2056" b="-2056"/>
              </a:stretch>
            </a:blipFill>
          </p:spPr>
        </p:sp>
        <p:grpSp>
          <p:nvGrpSpPr>
            <p:cNvPr id="19" name="Group 19"/>
            <p:cNvGrpSpPr/>
            <p:nvPr/>
          </p:nvGrpSpPr>
          <p:grpSpPr>
            <a:xfrm rot="1302052">
              <a:off x="1298598" y="5800879"/>
              <a:ext cx="33970719" cy="13535245"/>
              <a:chOff x="0" y="0"/>
              <a:chExt cx="6710265" cy="2673629"/>
            </a:xfrm>
          </p:grpSpPr>
          <p:sp>
            <p:nvSpPr>
              <p:cNvPr id="20" name="Freeform 20"/>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21" name="TextBox 21"/>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rot="1302052">
              <a:off x="2194978" y="6757294"/>
              <a:ext cx="33970719" cy="13535245"/>
              <a:chOff x="0" y="0"/>
              <a:chExt cx="6710265" cy="2673629"/>
            </a:xfrm>
          </p:grpSpPr>
          <p:sp>
            <p:nvSpPr>
              <p:cNvPr id="23" name="Freeform 23"/>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24" name="TextBox 24"/>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sp>
        <p:nvSpPr>
          <p:cNvPr id="25" name="Freeform 25"/>
          <p:cNvSpPr/>
          <p:nvPr/>
        </p:nvSpPr>
        <p:spPr>
          <a:xfrm>
            <a:off x="14801117" y="6581044"/>
            <a:ext cx="4846008" cy="4846008"/>
          </a:xfrm>
          <a:custGeom>
            <a:avLst/>
            <a:gdLst/>
            <a:ahLst/>
            <a:cxnLst/>
            <a:rect l="l" t="t" r="r" b="b"/>
            <a:pathLst>
              <a:path w="4846008" h="4846008">
                <a:moveTo>
                  <a:pt x="0" y="0"/>
                </a:moveTo>
                <a:lnTo>
                  <a:pt x="4846008" y="0"/>
                </a:lnTo>
                <a:lnTo>
                  <a:pt x="4846008" y="4846008"/>
                </a:lnTo>
                <a:lnTo>
                  <a:pt x="0" y="48460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6" name="Freeform 26"/>
          <p:cNvSpPr/>
          <p:nvPr/>
        </p:nvSpPr>
        <p:spPr>
          <a:xfrm>
            <a:off x="-1473452" y="-1875412"/>
            <a:ext cx="6417355" cy="6417355"/>
          </a:xfrm>
          <a:custGeom>
            <a:avLst/>
            <a:gdLst/>
            <a:ahLst/>
            <a:cxnLst/>
            <a:rect l="l" t="t" r="r" b="b"/>
            <a:pathLst>
              <a:path w="6417355" h="6417355">
                <a:moveTo>
                  <a:pt x="0" y="0"/>
                </a:moveTo>
                <a:lnTo>
                  <a:pt x="6417354" y="0"/>
                </a:lnTo>
                <a:lnTo>
                  <a:pt x="6417354" y="6417355"/>
                </a:lnTo>
                <a:lnTo>
                  <a:pt x="0" y="6417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7" name="Group 27"/>
          <p:cNvGrpSpPr/>
          <p:nvPr/>
        </p:nvGrpSpPr>
        <p:grpSpPr>
          <a:xfrm>
            <a:off x="1583313" y="1267369"/>
            <a:ext cx="14951000" cy="7874017"/>
            <a:chOff x="0" y="0"/>
            <a:chExt cx="1620453" cy="853420"/>
          </a:xfrm>
        </p:grpSpPr>
        <p:sp>
          <p:nvSpPr>
            <p:cNvPr id="28" name="Freeform 28"/>
            <p:cNvSpPr/>
            <p:nvPr/>
          </p:nvSpPr>
          <p:spPr>
            <a:xfrm>
              <a:off x="0" y="0"/>
              <a:ext cx="1620453" cy="853420"/>
            </a:xfrm>
            <a:custGeom>
              <a:avLst/>
              <a:gdLst/>
              <a:ahLst/>
              <a:cxnLst/>
              <a:rect l="l" t="t" r="r" b="b"/>
              <a:pathLst>
                <a:path w="1620453" h="853420">
                  <a:moveTo>
                    <a:pt x="28998" y="0"/>
                  </a:moveTo>
                  <a:lnTo>
                    <a:pt x="1591455" y="0"/>
                  </a:lnTo>
                  <a:cubicBezTo>
                    <a:pt x="1599146" y="0"/>
                    <a:pt x="1606522" y="3055"/>
                    <a:pt x="1611960" y="8493"/>
                  </a:cubicBezTo>
                  <a:cubicBezTo>
                    <a:pt x="1617398" y="13931"/>
                    <a:pt x="1620453" y="21307"/>
                    <a:pt x="1620453" y="28998"/>
                  </a:cubicBezTo>
                  <a:lnTo>
                    <a:pt x="1620453" y="824422"/>
                  </a:lnTo>
                  <a:cubicBezTo>
                    <a:pt x="1620453" y="832112"/>
                    <a:pt x="1617398" y="839488"/>
                    <a:pt x="1611960" y="844926"/>
                  </a:cubicBezTo>
                  <a:cubicBezTo>
                    <a:pt x="1606522" y="850364"/>
                    <a:pt x="1599146" y="853420"/>
                    <a:pt x="1591455" y="853420"/>
                  </a:cubicBezTo>
                  <a:lnTo>
                    <a:pt x="28998" y="853420"/>
                  </a:lnTo>
                  <a:cubicBezTo>
                    <a:pt x="21307" y="853420"/>
                    <a:pt x="13931" y="850364"/>
                    <a:pt x="8493" y="844926"/>
                  </a:cubicBezTo>
                  <a:cubicBezTo>
                    <a:pt x="3055" y="839488"/>
                    <a:pt x="0" y="832112"/>
                    <a:pt x="0" y="824422"/>
                  </a:cubicBezTo>
                  <a:lnTo>
                    <a:pt x="0" y="28998"/>
                  </a:lnTo>
                  <a:cubicBezTo>
                    <a:pt x="0" y="21307"/>
                    <a:pt x="3055" y="13931"/>
                    <a:pt x="8493" y="8493"/>
                  </a:cubicBezTo>
                  <a:cubicBezTo>
                    <a:pt x="13931" y="3055"/>
                    <a:pt x="21307" y="0"/>
                    <a:pt x="28998" y="0"/>
                  </a:cubicBezTo>
                  <a:close/>
                </a:path>
              </a:pathLst>
            </a:custGeom>
            <a:solidFill>
              <a:srgbClr val="000000"/>
            </a:solidFill>
          </p:spPr>
        </p:sp>
        <p:sp>
          <p:nvSpPr>
            <p:cNvPr id="29" name="TextBox 29"/>
            <p:cNvSpPr txBox="1"/>
            <p:nvPr/>
          </p:nvSpPr>
          <p:spPr>
            <a:xfrm>
              <a:off x="0" y="-38100"/>
              <a:ext cx="1620453" cy="891520"/>
            </a:xfrm>
            <a:prstGeom prst="rect">
              <a:avLst/>
            </a:prstGeom>
          </p:spPr>
          <p:txBody>
            <a:bodyPr lIns="52415" tIns="52415" rIns="52415" bIns="52415" rtlCol="0" anchor="ctr"/>
            <a:lstStyle/>
            <a:p>
              <a:pPr algn="ctr">
                <a:lnSpc>
                  <a:spcPts val="2659"/>
                </a:lnSpc>
              </a:pPr>
              <a:endParaRPr/>
            </a:p>
          </p:txBody>
        </p:sp>
      </p:grpSp>
      <p:grpSp>
        <p:nvGrpSpPr>
          <p:cNvPr id="30" name="Group 30"/>
          <p:cNvGrpSpPr/>
          <p:nvPr/>
        </p:nvGrpSpPr>
        <p:grpSpPr>
          <a:xfrm>
            <a:off x="332956" y="586295"/>
            <a:ext cx="17451713" cy="9236164"/>
            <a:chOff x="0" y="0"/>
            <a:chExt cx="1891491" cy="1001055"/>
          </a:xfrm>
        </p:grpSpPr>
        <p:sp>
          <p:nvSpPr>
            <p:cNvPr id="31" name="Freeform 31"/>
            <p:cNvSpPr/>
            <p:nvPr/>
          </p:nvSpPr>
          <p:spPr>
            <a:xfrm>
              <a:off x="0" y="0"/>
              <a:ext cx="1891491" cy="1001055"/>
            </a:xfrm>
            <a:custGeom>
              <a:avLst/>
              <a:gdLst/>
              <a:ahLst/>
              <a:cxnLst/>
              <a:rect l="l" t="t" r="r" b="b"/>
              <a:pathLst>
                <a:path w="1891491" h="1001055">
                  <a:moveTo>
                    <a:pt x="26617" y="0"/>
                  </a:moveTo>
                  <a:lnTo>
                    <a:pt x="1864874" y="0"/>
                  </a:lnTo>
                  <a:cubicBezTo>
                    <a:pt x="1879574" y="0"/>
                    <a:pt x="1891491" y="11917"/>
                    <a:pt x="1891491" y="26617"/>
                  </a:cubicBezTo>
                  <a:lnTo>
                    <a:pt x="1891491" y="974438"/>
                  </a:lnTo>
                  <a:cubicBezTo>
                    <a:pt x="1891491" y="981497"/>
                    <a:pt x="1888687" y="988267"/>
                    <a:pt x="1883695" y="993259"/>
                  </a:cubicBezTo>
                  <a:cubicBezTo>
                    <a:pt x="1878704" y="998251"/>
                    <a:pt x="1871933" y="1001055"/>
                    <a:pt x="1864874" y="1001055"/>
                  </a:cubicBezTo>
                  <a:lnTo>
                    <a:pt x="26617" y="1001055"/>
                  </a:lnTo>
                  <a:cubicBezTo>
                    <a:pt x="19558" y="1001055"/>
                    <a:pt x="12788" y="998251"/>
                    <a:pt x="7796" y="993259"/>
                  </a:cubicBezTo>
                  <a:cubicBezTo>
                    <a:pt x="2804" y="988267"/>
                    <a:pt x="0" y="981497"/>
                    <a:pt x="0" y="974438"/>
                  </a:cubicBezTo>
                  <a:lnTo>
                    <a:pt x="0" y="26617"/>
                  </a:lnTo>
                  <a:cubicBezTo>
                    <a:pt x="0" y="19558"/>
                    <a:pt x="2804" y="12788"/>
                    <a:pt x="7796" y="7796"/>
                  </a:cubicBezTo>
                  <a:cubicBezTo>
                    <a:pt x="12788" y="2804"/>
                    <a:pt x="19558" y="0"/>
                    <a:pt x="26617" y="0"/>
                  </a:cubicBezTo>
                  <a:close/>
                </a:path>
              </a:pathLst>
            </a:custGeom>
            <a:solidFill>
              <a:srgbClr val="FFFFFF"/>
            </a:solidFill>
            <a:ln w="85725" cap="rnd">
              <a:solidFill>
                <a:srgbClr val="000000"/>
              </a:solidFill>
              <a:prstDash val="solid"/>
              <a:round/>
            </a:ln>
          </p:spPr>
        </p:sp>
        <p:sp>
          <p:nvSpPr>
            <p:cNvPr id="32" name="TextBox 32"/>
            <p:cNvSpPr txBox="1"/>
            <p:nvPr/>
          </p:nvSpPr>
          <p:spPr>
            <a:xfrm>
              <a:off x="0" y="-38100"/>
              <a:ext cx="1891491" cy="1039155"/>
            </a:xfrm>
            <a:prstGeom prst="rect">
              <a:avLst/>
            </a:prstGeom>
          </p:spPr>
          <p:txBody>
            <a:bodyPr lIns="52415" tIns="52415" rIns="52415" bIns="52415" rtlCol="0" anchor="ctr"/>
            <a:lstStyle/>
            <a:p>
              <a:pPr algn="ctr">
                <a:lnSpc>
                  <a:spcPts val="2659"/>
                </a:lnSpc>
              </a:pPr>
              <a:endParaRPr/>
            </a:p>
          </p:txBody>
        </p:sp>
      </p:grpSp>
      <p:sp>
        <p:nvSpPr>
          <p:cNvPr id="33" name="Freeform 33"/>
          <p:cNvSpPr/>
          <p:nvPr/>
        </p:nvSpPr>
        <p:spPr>
          <a:xfrm rot="-9045296" flipH="1" flipV="1">
            <a:off x="15217137" y="7623382"/>
            <a:ext cx="3799937" cy="2694500"/>
          </a:xfrm>
          <a:custGeom>
            <a:avLst/>
            <a:gdLst/>
            <a:ahLst/>
            <a:cxnLst/>
            <a:rect l="l" t="t" r="r" b="b"/>
            <a:pathLst>
              <a:path w="3799937" h="2694500">
                <a:moveTo>
                  <a:pt x="3799936" y="2694500"/>
                </a:moveTo>
                <a:lnTo>
                  <a:pt x="0" y="2694500"/>
                </a:lnTo>
                <a:lnTo>
                  <a:pt x="0" y="0"/>
                </a:lnTo>
                <a:lnTo>
                  <a:pt x="3799936" y="0"/>
                </a:lnTo>
                <a:lnTo>
                  <a:pt x="3799936" y="2694500"/>
                </a:lnTo>
                <a:close/>
              </a:path>
            </a:pathLst>
          </a:custGeom>
          <a:blipFill>
            <a:blip r:embed="rId6">
              <a:alphaModFix amt="43999"/>
              <a:extLst>
                <a:ext uri="{96DAC541-7B7A-43D3-8B79-37D633B846F1}">
                  <asvg:svgBlip xmlns:asvg="http://schemas.microsoft.com/office/drawing/2016/SVG/main" r:embed="rId7"/>
                </a:ext>
              </a:extLst>
            </a:blip>
            <a:stretch>
              <a:fillRect/>
            </a:stretch>
          </a:blipFill>
        </p:spPr>
      </p:sp>
      <p:sp>
        <p:nvSpPr>
          <p:cNvPr id="34" name="Freeform 34"/>
          <p:cNvSpPr/>
          <p:nvPr/>
        </p:nvSpPr>
        <p:spPr>
          <a:xfrm rot="-793197">
            <a:off x="-600351" y="-928233"/>
            <a:ext cx="2376067" cy="3600102"/>
          </a:xfrm>
          <a:custGeom>
            <a:avLst/>
            <a:gdLst/>
            <a:ahLst/>
            <a:cxnLst/>
            <a:rect l="l" t="t" r="r" b="b"/>
            <a:pathLst>
              <a:path w="2376067" h="3600102">
                <a:moveTo>
                  <a:pt x="0" y="0"/>
                </a:moveTo>
                <a:lnTo>
                  <a:pt x="2376067" y="0"/>
                </a:lnTo>
                <a:lnTo>
                  <a:pt x="2376067" y="3600102"/>
                </a:lnTo>
                <a:lnTo>
                  <a:pt x="0" y="36001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5" name="Freeform 35"/>
          <p:cNvSpPr/>
          <p:nvPr/>
        </p:nvSpPr>
        <p:spPr>
          <a:xfrm>
            <a:off x="16859477" y="356616"/>
            <a:ext cx="1850385" cy="2795911"/>
          </a:xfrm>
          <a:custGeom>
            <a:avLst/>
            <a:gdLst/>
            <a:ahLst/>
            <a:cxnLst/>
            <a:rect l="l" t="t" r="r" b="b"/>
            <a:pathLst>
              <a:path w="1850385" h="2795911">
                <a:moveTo>
                  <a:pt x="0" y="0"/>
                </a:moveTo>
                <a:lnTo>
                  <a:pt x="1850385" y="0"/>
                </a:lnTo>
                <a:lnTo>
                  <a:pt x="1850385" y="2795910"/>
                </a:lnTo>
                <a:lnTo>
                  <a:pt x="0" y="27959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6" name="TextBox 11">
            <a:extLst>
              <a:ext uri="{FF2B5EF4-FFF2-40B4-BE49-F238E27FC236}">
                <a16:creationId xmlns:a16="http://schemas.microsoft.com/office/drawing/2014/main" id="{7EE47F6B-A671-A197-B910-1BB91703B67D}"/>
              </a:ext>
            </a:extLst>
          </p:cNvPr>
          <p:cNvSpPr txBox="1"/>
          <p:nvPr/>
        </p:nvSpPr>
        <p:spPr>
          <a:xfrm>
            <a:off x="2743200" y="2781300"/>
            <a:ext cx="11799694" cy="6762685"/>
          </a:xfrm>
          <a:prstGeom prst="rect">
            <a:avLst/>
          </a:prstGeom>
        </p:spPr>
        <p:txBody>
          <a:bodyPr lIns="0" tIns="0" rIns="0" bIns="0" rtlCol="0" anchor="t">
            <a:spAutoFit/>
          </a:bodyPr>
          <a:lstStyle/>
          <a:p>
            <a:pPr marL="294005" indent="-342900">
              <a:spcAft>
                <a:spcPts val="600"/>
              </a:spcAft>
              <a:buFont typeface="+mj-lt"/>
              <a:buAutoNum type="arabicPeriod"/>
            </a:pPr>
            <a:r>
              <a:rPr lang="kk-KZ" sz="2000" dirty="0">
                <a:latin typeface="Arial" panose="020B0604020202020204" pitchFamily="34" charset="0"/>
                <a:cs typeface="Arial" panose="020B0604020202020204" pitchFamily="34" charset="0"/>
              </a:rPr>
              <a:t>Бейнелеу өнері тарихы. Оқулық: ҚР БҒМ баспаға ұсынған.  – Астана, 2013. –2</a:t>
            </a:r>
            <a:r>
              <a:rPr lang="ru-RU" sz="2000" dirty="0">
                <a:latin typeface="Arial" panose="020B0604020202020204" pitchFamily="34" charset="0"/>
                <a:cs typeface="Arial" panose="020B0604020202020204" pitchFamily="34" charset="0"/>
              </a:rPr>
              <a:t>48</a:t>
            </a:r>
            <a:r>
              <a:rPr lang="kk-KZ" sz="2000" dirty="0" err="1">
                <a:latin typeface="Arial" panose="020B0604020202020204" pitchFamily="34" charset="0"/>
                <a:cs typeface="Arial" panose="020B0604020202020204" pitchFamily="34" charset="0"/>
              </a:rPr>
              <a:t>б</a:t>
            </a:r>
            <a:r>
              <a:rPr lang="kk-KZ" sz="2000" dirty="0">
                <a:latin typeface="Arial" panose="020B0604020202020204" pitchFamily="34" charset="0"/>
                <a:cs typeface="Arial" panose="020B0604020202020204" pitchFamily="34" charset="0"/>
              </a:rPr>
              <a:t>. </a:t>
            </a:r>
            <a:endParaRPr lang="ru-KZ" sz="2000" dirty="0">
              <a:latin typeface="Arial" panose="020B0604020202020204" pitchFamily="34" charset="0"/>
              <a:cs typeface="Arial" panose="020B0604020202020204" pitchFamily="34" charset="0"/>
            </a:endParaRPr>
          </a:p>
          <a:p>
            <a:pPr marL="342900" indent="-342900">
              <a:buFont typeface="+mj-lt"/>
              <a:buAutoNum type="arabicPeriod"/>
            </a:pPr>
            <a:r>
              <a:rPr lang="ru-RU" sz="2000" i="0" u="none" strike="noStrike" dirty="0" err="1">
                <a:effectLst/>
                <a:latin typeface="Arial" panose="020B0604020202020204" pitchFamily="34" charset="0"/>
                <a:cs typeface="Arial" panose="020B0604020202020204" pitchFamily="34" charset="0"/>
              </a:rPr>
              <a:t>Келімбетов</a:t>
            </a:r>
            <a:r>
              <a:rPr lang="ru-RU" sz="2000" i="0" u="none" strike="noStrike" dirty="0">
                <a:effectLst/>
                <a:latin typeface="Arial" panose="020B0604020202020204" pitchFamily="34" charset="0"/>
                <a:cs typeface="Arial" panose="020B0604020202020204" pitchFamily="34" charset="0"/>
              </a:rPr>
              <a:t>, Н. «</a:t>
            </a:r>
            <a:r>
              <a:rPr lang="ru-RU" sz="2000" i="0" u="none" strike="noStrike" dirty="0" err="1">
                <a:effectLst/>
                <a:latin typeface="Arial" panose="020B0604020202020204" pitchFamily="34" charset="0"/>
                <a:cs typeface="Arial" panose="020B0604020202020204" pitchFamily="34" charset="0"/>
              </a:rPr>
              <a:t>Ежелгі</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дүние</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өнері</a:t>
            </a:r>
            <a:r>
              <a:rPr lang="ru-RU" sz="2000" i="0" u="none" strike="noStrike" dirty="0">
                <a:effectLst/>
                <a:latin typeface="Arial" panose="020B0604020202020204" pitchFamily="34" charset="0"/>
                <a:cs typeface="Arial" panose="020B0604020202020204" pitchFamily="34" charset="0"/>
              </a:rPr>
              <a:t>». – Алматы: «</a:t>
            </a:r>
            <a:r>
              <a:rPr lang="ru-RU" sz="2000" i="0" u="none" strike="noStrike" dirty="0" err="1">
                <a:effectLst/>
                <a:latin typeface="Arial" panose="020B0604020202020204" pitchFamily="34" charset="0"/>
                <a:cs typeface="Arial" panose="020B0604020202020204" pitchFamily="34" charset="0"/>
              </a:rPr>
              <a:t>Өнер</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баспасы</a:t>
            </a:r>
            <a:r>
              <a:rPr lang="ru-RU" sz="2000" i="0" u="none" strike="noStrike" dirty="0">
                <a:effectLst/>
                <a:latin typeface="Arial" panose="020B0604020202020204" pitchFamily="34" charset="0"/>
                <a:cs typeface="Arial" panose="020B0604020202020204" pitchFamily="34" charset="0"/>
              </a:rPr>
              <a:t>, 2005. – 320 б. – </a:t>
            </a:r>
            <a:r>
              <a:rPr lang="en" sz="2000" i="0" u="none" strike="noStrike" dirty="0">
                <a:effectLst/>
                <a:latin typeface="Arial" panose="020B0604020202020204" pitchFamily="34" charset="0"/>
                <a:cs typeface="Arial" panose="020B0604020202020204" pitchFamily="34" charset="0"/>
              </a:rPr>
              <a:t>ISBN 9965-12-123-4.</a:t>
            </a:r>
            <a:endParaRPr lang="kk-KZ" sz="2000" dirty="0">
              <a:latin typeface="Arial" panose="020B0604020202020204" pitchFamily="34" charset="0"/>
              <a:cs typeface="Arial" panose="020B0604020202020204" pitchFamily="34" charset="0"/>
            </a:endParaRPr>
          </a:p>
          <a:p>
            <a:pPr marL="342900" indent="-342900">
              <a:buFont typeface="+mj-lt"/>
              <a:buAutoNum type="arabicPeriod"/>
            </a:pPr>
            <a:r>
              <a:rPr lang="ru-RU" sz="2000" i="0" u="none" strike="noStrike" dirty="0" err="1">
                <a:effectLst/>
                <a:latin typeface="Arial" panose="020B0604020202020204" pitchFamily="34" charset="0"/>
                <a:cs typeface="Arial" panose="020B0604020202020204" pitchFamily="34" charset="0"/>
              </a:rPr>
              <a:t>Тұрсынов</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Қ</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Қазақ</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бейнелеу</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өнерінің</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тарихы</a:t>
            </a:r>
            <a:r>
              <a:rPr lang="ru-RU" sz="2000" i="0" u="none" strike="noStrike" dirty="0">
                <a:effectLst/>
                <a:latin typeface="Arial" panose="020B0604020202020204" pitchFamily="34" charset="0"/>
                <a:cs typeface="Arial" panose="020B0604020202020204" pitchFamily="34" charset="0"/>
              </a:rPr>
              <a:t>». – Алматы: </a:t>
            </a:r>
            <a:r>
              <a:rPr lang="ru-RU" sz="2000" i="0" u="none" strike="noStrike" dirty="0" err="1">
                <a:effectLst/>
                <a:latin typeface="Arial" panose="020B0604020202020204" pitchFamily="34" charset="0"/>
                <a:cs typeface="Arial" panose="020B0604020202020204" pitchFamily="34" charset="0"/>
              </a:rPr>
              <a:t>ҚазҰӨ</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баспасы</a:t>
            </a:r>
            <a:r>
              <a:rPr lang="ru-RU" sz="2000" i="0" u="none" strike="noStrike" dirty="0">
                <a:effectLst/>
                <a:latin typeface="Arial" panose="020B0604020202020204" pitchFamily="34" charset="0"/>
                <a:cs typeface="Arial" panose="020B0604020202020204" pitchFamily="34" charset="0"/>
              </a:rPr>
              <a:t>, 2012. – 256 б. – </a:t>
            </a:r>
            <a:r>
              <a:rPr lang="en" sz="2000" i="0" u="none" strike="noStrike" dirty="0">
                <a:effectLst/>
                <a:latin typeface="Arial" panose="020B0604020202020204" pitchFamily="34" charset="0"/>
                <a:cs typeface="Arial" panose="020B0604020202020204" pitchFamily="34" charset="0"/>
              </a:rPr>
              <a:t>ISBN 978-601-217-112-4.</a:t>
            </a:r>
            <a:endParaRPr lang="kk-KZ" sz="2000" dirty="0">
              <a:latin typeface="Arial" panose="020B0604020202020204" pitchFamily="34" charset="0"/>
              <a:cs typeface="Arial" panose="020B0604020202020204" pitchFamily="34" charset="0"/>
            </a:endParaRPr>
          </a:p>
          <a:p>
            <a:pPr marL="342900" indent="-342900">
              <a:buFont typeface="+mj-lt"/>
              <a:buAutoNum type="arabicPeriod"/>
            </a:pPr>
            <a:r>
              <a:rPr lang="ru-RU" sz="2000" i="0" u="none" strike="noStrike" dirty="0" err="1">
                <a:effectLst/>
                <a:latin typeface="Arial" panose="020B0604020202020204" pitchFamily="34" charset="0"/>
                <a:cs typeface="Arial" panose="020B0604020202020204" pitchFamily="34" charset="0"/>
              </a:rPr>
              <a:t>Тұрсынов</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Қ</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Қазақ</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бейнелеу</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өнерінің</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тарихы</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және</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жанрлары</a:t>
            </a:r>
            <a:r>
              <a:rPr lang="ru-RU" sz="2000" i="0" u="none" strike="noStrike" dirty="0">
                <a:effectLst/>
                <a:latin typeface="Arial" panose="020B0604020202020204" pitchFamily="34" charset="0"/>
                <a:cs typeface="Arial" panose="020B0604020202020204" pitchFamily="34" charset="0"/>
              </a:rPr>
              <a:t>». – Алматы: </a:t>
            </a:r>
            <a:r>
              <a:rPr lang="ru-RU" sz="2000" i="0" u="none" strike="noStrike" dirty="0" err="1">
                <a:effectLst/>
                <a:latin typeface="Arial" panose="020B0604020202020204" pitchFamily="34" charset="0"/>
                <a:cs typeface="Arial" panose="020B0604020202020204" pitchFamily="34" charset="0"/>
              </a:rPr>
              <a:t>ҚазҰӨ</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баспасы</a:t>
            </a:r>
            <a:r>
              <a:rPr lang="ru-RU" sz="2000" i="0" u="none" strike="noStrike" dirty="0">
                <a:effectLst/>
                <a:latin typeface="Arial" panose="020B0604020202020204" pitchFamily="34" charset="0"/>
                <a:cs typeface="Arial" panose="020B0604020202020204" pitchFamily="34" charset="0"/>
              </a:rPr>
              <a:t>, 2012. – 256 б. – </a:t>
            </a:r>
            <a:r>
              <a:rPr lang="en" sz="2000" i="0" u="none" strike="noStrike" dirty="0">
                <a:effectLst/>
                <a:latin typeface="Arial" panose="020B0604020202020204" pitchFamily="34" charset="0"/>
                <a:cs typeface="Arial" panose="020B0604020202020204" pitchFamily="34" charset="0"/>
              </a:rPr>
              <a:t>ISBN 978-601-217-112-4.</a:t>
            </a:r>
            <a:endParaRPr lang="kk-KZ" sz="2000" i="0" u="none" strike="noStrike" dirty="0">
              <a:effectLst/>
              <a:latin typeface="Arial" panose="020B0604020202020204" pitchFamily="34" charset="0"/>
              <a:cs typeface="Arial" panose="020B0604020202020204" pitchFamily="34" charset="0"/>
            </a:endParaRPr>
          </a:p>
          <a:p>
            <a:pPr marL="342900" indent="-342900">
              <a:buFont typeface="+mj-lt"/>
              <a:buAutoNum type="arabicPeriod"/>
            </a:pPr>
            <a:r>
              <a:rPr lang="ru-RU" sz="2000" i="0" u="none" strike="noStrike" dirty="0" err="1">
                <a:effectLst/>
                <a:latin typeface="Arial" panose="020B0604020202020204" pitchFamily="34" charset="0"/>
                <a:cs typeface="Arial" panose="020B0604020202020204" pitchFamily="34" charset="0"/>
              </a:rPr>
              <a:t>Самашев</a:t>
            </a:r>
            <a:r>
              <a:rPr lang="ru-RU" sz="2000" i="0" u="none" strike="noStrike" dirty="0">
                <a:effectLst/>
                <a:latin typeface="Arial" panose="020B0604020202020204" pitchFamily="34" charset="0"/>
                <a:cs typeface="Arial" panose="020B0604020202020204" pitchFamily="34" charset="0"/>
              </a:rPr>
              <a:t>, З. «</a:t>
            </a:r>
            <a:r>
              <a:rPr lang="ru-RU" sz="2000" i="0" u="none" strike="noStrike" dirty="0" err="1">
                <a:effectLst/>
                <a:latin typeface="Arial" panose="020B0604020202020204" pitchFamily="34" charset="0"/>
                <a:cs typeface="Arial" panose="020B0604020202020204" pitchFamily="34" charset="0"/>
              </a:rPr>
              <a:t>Қазақстанның</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жеті</a:t>
            </a:r>
            <a:r>
              <a:rPr lang="ru-RU" sz="2000" i="0" u="none" strike="noStrike" dirty="0">
                <a:effectLst/>
                <a:latin typeface="Arial" panose="020B0604020202020204" pitchFamily="34" charset="0"/>
                <a:cs typeface="Arial" panose="020B0604020202020204" pitchFamily="34" charset="0"/>
              </a:rPr>
              <a:t> </a:t>
            </a:r>
            <a:r>
              <a:rPr lang="ru-RU" sz="2000" i="0" u="none" strike="noStrike" dirty="0" err="1">
                <a:effectLst/>
                <a:latin typeface="Arial" panose="020B0604020202020204" pitchFamily="34" charset="0"/>
                <a:cs typeface="Arial" panose="020B0604020202020204" pitchFamily="34" charset="0"/>
              </a:rPr>
              <a:t>кереметі</a:t>
            </a:r>
            <a:r>
              <a:rPr lang="ru-RU" sz="2000" i="0" u="none" strike="noStrike" dirty="0">
                <a:effectLst/>
                <a:latin typeface="Arial" panose="020B0604020202020204" pitchFamily="34" charset="0"/>
                <a:cs typeface="Arial" panose="020B0604020202020204" pitchFamily="34" charset="0"/>
              </a:rPr>
              <a:t>». – Алматы: Таймас, 2006. – 200 б. – </a:t>
            </a:r>
            <a:r>
              <a:rPr lang="en" sz="2000" i="0" u="none" strike="noStrike" dirty="0">
                <a:effectLst/>
                <a:latin typeface="Arial" panose="020B0604020202020204" pitchFamily="34" charset="0"/>
                <a:cs typeface="Arial" panose="020B0604020202020204" pitchFamily="34" charset="0"/>
              </a:rPr>
              <a:t>ISBN 9965-806-16-0.</a:t>
            </a:r>
          </a:p>
          <a:p>
            <a:pPr marL="342900" indent="-342900">
              <a:buFont typeface="+mj-lt"/>
              <a:buAutoNum type="arabicPeriod"/>
            </a:pPr>
            <a:r>
              <a:rPr lang="ru-RU" sz="2000" dirty="0" err="1">
                <a:latin typeface="Arial" panose="020B0604020202020204" pitchFamily="34" charset="0"/>
                <a:cs typeface="Arial" panose="020B0604020202020204" pitchFamily="34" charset="0"/>
              </a:rPr>
              <a:t>Қасымбеков</a:t>
            </a:r>
            <a:r>
              <a:rPr lang="ru-RU" sz="2000" dirty="0">
                <a:latin typeface="Arial" panose="020B0604020202020204" pitchFamily="34" charset="0"/>
                <a:cs typeface="Arial" panose="020B0604020202020204" pitchFamily="34" charset="0"/>
              </a:rPr>
              <a:t>, М. </a:t>
            </a:r>
            <a:r>
              <a:rPr lang="ru-RU" sz="2000" dirty="0" err="1">
                <a:latin typeface="Arial" panose="020B0604020202020204" pitchFamily="34" charset="0"/>
                <a:cs typeface="Arial" panose="020B0604020202020204" pitchFamily="34" charset="0"/>
              </a:rPr>
              <a:t>Өнер</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тарихы</a:t>
            </a:r>
            <a:r>
              <a:rPr lang="ru-RU" sz="2000" dirty="0">
                <a:latin typeface="Arial" panose="020B0604020202020204" pitchFamily="34" charset="0"/>
                <a:cs typeface="Arial" panose="020B0604020202020204" pitchFamily="34" charset="0"/>
              </a:rPr>
              <a:t>. – Алматы: </a:t>
            </a:r>
            <a:r>
              <a:rPr lang="ru-RU" sz="2000" dirty="0" err="1">
                <a:latin typeface="Arial" panose="020B0604020202020204" pitchFamily="34" charset="0"/>
                <a:cs typeface="Arial" panose="020B0604020202020204" pitchFamily="34" charset="0"/>
              </a:rPr>
              <a:t>Білім</a:t>
            </a:r>
            <a:r>
              <a:rPr lang="ru-RU" sz="2000" dirty="0">
                <a:latin typeface="Arial" panose="020B0604020202020204" pitchFamily="34" charset="0"/>
                <a:cs typeface="Arial" panose="020B0604020202020204" pitchFamily="34" charset="0"/>
              </a:rPr>
              <a:t>, 2004. – 288 б.</a:t>
            </a:r>
          </a:p>
          <a:p>
            <a:pPr marL="342900" indent="-342900">
              <a:buFont typeface="+mj-lt"/>
              <a:buAutoNum type="arabicPeriod"/>
            </a:pPr>
            <a:r>
              <a:rPr lang="ru-RU" sz="2000" dirty="0" err="1">
                <a:latin typeface="Arial" panose="020B0604020202020204" pitchFamily="34" charset="0"/>
                <a:cs typeface="Arial" panose="020B0604020202020204" pitchFamily="34" charset="0"/>
              </a:rPr>
              <a:t>Нұрқатова</a:t>
            </a:r>
            <a:r>
              <a:rPr lang="ru-RU" sz="2000" dirty="0">
                <a:latin typeface="Arial" panose="020B0604020202020204" pitchFamily="34" charset="0"/>
                <a:cs typeface="Arial" panose="020B0604020202020204" pitchFamily="34" charset="0"/>
              </a:rPr>
              <a:t>, Л. </a:t>
            </a:r>
            <a:r>
              <a:rPr lang="ru-RU" sz="2000" dirty="0" err="1">
                <a:latin typeface="Arial" panose="020B0604020202020204" pitchFamily="34" charset="0"/>
                <a:cs typeface="Arial" panose="020B0604020202020204" pitchFamily="34" charset="0"/>
              </a:rPr>
              <a:t>Бейнелеу</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өнерінің</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тарихы</a:t>
            </a:r>
            <a:r>
              <a:rPr lang="ru-RU" sz="2000" dirty="0">
                <a:latin typeface="Arial" panose="020B0604020202020204" pitchFamily="34" charset="0"/>
                <a:cs typeface="Arial" panose="020B0604020202020204" pitchFamily="34" charset="0"/>
              </a:rPr>
              <a:t>. – Алматы: </a:t>
            </a:r>
            <a:r>
              <a:rPr lang="ru-RU" sz="2000" dirty="0" err="1">
                <a:latin typeface="Arial" panose="020B0604020202020204" pitchFamily="34" charset="0"/>
                <a:cs typeface="Arial" panose="020B0604020202020204" pitchFamily="34" charset="0"/>
              </a:rPr>
              <a:t>Рауан</a:t>
            </a:r>
            <a:r>
              <a:rPr lang="ru-RU" sz="2000" dirty="0">
                <a:latin typeface="Arial" panose="020B0604020202020204" pitchFamily="34" charset="0"/>
                <a:cs typeface="Arial" panose="020B0604020202020204" pitchFamily="34" charset="0"/>
              </a:rPr>
              <a:t>, 2001. – 240 б.</a:t>
            </a:r>
            <a:endParaRPr lang="en-US" sz="2000" dirty="0">
              <a:latin typeface="Arial" panose="020B0604020202020204" pitchFamily="34" charset="0"/>
              <a:cs typeface="Arial" panose="020B0604020202020204" pitchFamily="34" charset="0"/>
            </a:endParaRPr>
          </a:p>
          <a:p>
            <a:pPr marL="342900" indent="-342900">
              <a:buFont typeface="+mj-lt"/>
              <a:buAutoNum type="arabicPeriod"/>
            </a:pPr>
            <a:r>
              <a:rPr lang="ru-RU" sz="2000" dirty="0">
                <a:latin typeface="Arial" panose="020B0604020202020204" pitchFamily="34" charset="0"/>
                <a:cs typeface="Arial" panose="020B0604020202020204" pitchFamily="34" charset="0"/>
              </a:rPr>
              <a:t>Лазарев, В. Н. </a:t>
            </a:r>
            <a:r>
              <a:rPr lang="ru-RU" sz="2000" i="1" dirty="0" err="1">
                <a:latin typeface="Arial" panose="020B0604020202020204" pitchFamily="34" charset="0"/>
                <a:cs typeface="Arial" panose="020B0604020202020204" pitchFamily="34" charset="0"/>
              </a:rPr>
              <a:t>Батыс</a:t>
            </a:r>
            <a:r>
              <a:rPr lang="ru-RU" sz="2000" i="1" dirty="0">
                <a:latin typeface="Arial" panose="020B0604020202020204" pitchFamily="34" charset="0"/>
                <a:cs typeface="Arial" panose="020B0604020202020204" pitchFamily="34" charset="0"/>
              </a:rPr>
              <a:t> </a:t>
            </a:r>
            <a:r>
              <a:rPr lang="ru-RU" sz="2000" i="1" dirty="0" err="1">
                <a:latin typeface="Arial" panose="020B0604020202020204" pitchFamily="34" charset="0"/>
                <a:cs typeface="Arial" panose="020B0604020202020204" pitchFamily="34" charset="0"/>
              </a:rPr>
              <a:t>Еуропа</a:t>
            </a:r>
            <a:r>
              <a:rPr lang="ru-RU" sz="2000" i="1" dirty="0">
                <a:latin typeface="Arial" panose="020B0604020202020204" pitchFamily="34" charset="0"/>
                <a:cs typeface="Arial" panose="020B0604020202020204" pitchFamily="34" charset="0"/>
              </a:rPr>
              <a:t> </a:t>
            </a:r>
            <a:r>
              <a:rPr lang="ru-RU" sz="2000" i="1" dirty="0" err="1">
                <a:latin typeface="Arial" panose="020B0604020202020204" pitchFamily="34" charset="0"/>
                <a:cs typeface="Arial" panose="020B0604020202020204" pitchFamily="34" charset="0"/>
              </a:rPr>
              <a:t>өнері</a:t>
            </a:r>
            <a:r>
              <a:rPr lang="ru-RU" sz="2000" i="1" dirty="0">
                <a:latin typeface="Arial" panose="020B0604020202020204" pitchFamily="34" charset="0"/>
                <a:cs typeface="Arial" panose="020B0604020202020204" pitchFamily="34" charset="0"/>
              </a:rPr>
              <a:t> </a:t>
            </a:r>
            <a:r>
              <a:rPr lang="ru-RU" sz="2000" i="1" dirty="0" err="1">
                <a:latin typeface="Arial" panose="020B0604020202020204" pitchFamily="34" charset="0"/>
                <a:cs typeface="Arial" panose="020B0604020202020204" pitchFamily="34" charset="0"/>
              </a:rPr>
              <a:t>тарихы</a:t>
            </a:r>
            <a:r>
              <a:rPr lang="ru-RU" sz="2000" i="1" dirty="0">
                <a:latin typeface="Arial" panose="020B0604020202020204" pitchFamily="34" charset="0"/>
                <a:cs typeface="Arial" panose="020B0604020202020204" pitchFamily="34" charset="0"/>
              </a:rPr>
              <a:t>.</a:t>
            </a:r>
            <a:r>
              <a:rPr lang="ru-RU" sz="2000" dirty="0">
                <a:latin typeface="Arial" panose="020B0604020202020204" pitchFamily="34" charset="0"/>
                <a:cs typeface="Arial" panose="020B0604020202020204" pitchFamily="34" charset="0"/>
              </a:rPr>
              <a:t> – Алматы: «</a:t>
            </a:r>
            <a:r>
              <a:rPr lang="ru-RU" sz="2000" dirty="0" err="1">
                <a:latin typeface="Arial" panose="020B0604020202020204" pitchFamily="34" charset="0"/>
                <a:cs typeface="Arial" panose="020B0604020202020204" pitchFamily="34" charset="0"/>
              </a:rPr>
              <a:t>Қазақ</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университеті</a:t>
            </a:r>
            <a:r>
              <a:rPr lang="ru-RU" sz="2000" dirty="0">
                <a:latin typeface="Arial" panose="020B0604020202020204" pitchFamily="34" charset="0"/>
                <a:cs typeface="Arial" panose="020B0604020202020204" pitchFamily="34" charset="0"/>
              </a:rPr>
              <a:t>», 2010.</a:t>
            </a:r>
            <a:endParaRPr lang="en-US" sz="2000" dirty="0">
              <a:latin typeface="Arial" panose="020B0604020202020204" pitchFamily="34" charset="0"/>
              <a:cs typeface="Arial" panose="020B0604020202020204" pitchFamily="34" charset="0"/>
            </a:endParaRPr>
          </a:p>
          <a:p>
            <a:pPr marL="342900" indent="-342900">
              <a:buFont typeface="+mj-lt"/>
              <a:buAutoNum type="arabicPeriod"/>
            </a:pPr>
            <a:r>
              <a:rPr lang="ru-KZ" sz="2000" dirty="0">
                <a:effectLst/>
                <a:latin typeface="Arial" panose="020B0604020202020204" pitchFamily="34" charset="0"/>
                <a:ea typeface="Times New Roman" panose="02020603050405020304" pitchFamily="18" charset="0"/>
                <a:cs typeface="Arial" panose="020B0604020202020204" pitchFamily="34" charset="0"/>
              </a:rPr>
              <a:t>Бейсенова, Ә., Садырова, М. </a:t>
            </a:r>
            <a:r>
              <a:rPr lang="ru-KZ" sz="2000" i="1" dirty="0">
                <a:effectLst/>
                <a:latin typeface="Arial" panose="020B0604020202020204" pitchFamily="34" charset="0"/>
                <a:ea typeface="Times New Roman" panose="02020603050405020304" pitchFamily="18" charset="0"/>
                <a:cs typeface="Arial" panose="020B0604020202020204" pitchFamily="34" charset="0"/>
              </a:rPr>
              <a:t>Әлем өркениеті тарихы</a:t>
            </a:r>
            <a:r>
              <a:rPr lang="ru-KZ" sz="2000" dirty="0">
                <a:effectLst/>
                <a:latin typeface="Arial" panose="020B0604020202020204" pitchFamily="34" charset="0"/>
                <a:ea typeface="Times New Roman" panose="02020603050405020304" pitchFamily="18" charset="0"/>
                <a:cs typeface="Arial" panose="020B0604020202020204" pitchFamily="34" charset="0"/>
              </a:rPr>
              <a:t>. – Алматы: Қазақ университеті, 2015.</a:t>
            </a:r>
            <a:endParaRPr lang="ru-KZ" sz="2000" dirty="0">
              <a:latin typeface="Arial" panose="020B0604020202020204" pitchFamily="34" charset="0"/>
              <a:ea typeface="Times New Roman" panose="02020603050405020304" pitchFamily="18" charset="0"/>
              <a:cs typeface="Arial" panose="020B0604020202020204" pitchFamily="34" charset="0"/>
            </a:endParaRPr>
          </a:p>
          <a:p>
            <a:pPr marL="514350" lvl="0" indent="-514350">
              <a:lnSpc>
                <a:spcPct val="120000"/>
              </a:lnSpc>
              <a:spcBef>
                <a:spcPts val="0"/>
              </a:spcBef>
              <a:buFont typeface="+mj-lt"/>
              <a:buAutoNum type="arabicPeriod"/>
            </a:pPr>
            <a:r>
              <a:rPr lang="kk-KZ" sz="2000" dirty="0" err="1">
                <a:effectLst/>
                <a:latin typeface="Arial" panose="020B0604020202020204" pitchFamily="34" charset="0"/>
                <a:ea typeface="Times New Roman" panose="02020603050405020304" pitchFamily="18" charset="0"/>
                <a:cs typeface="Arial" panose="020B0604020202020204" pitchFamily="34" charset="0"/>
              </a:rPr>
              <a:t>СамуратоваТ.К</a:t>
            </a:r>
            <a:r>
              <a:rPr lang="kk-KZ" sz="2000" dirty="0">
                <a:effectLst/>
                <a:latin typeface="Arial" panose="020B0604020202020204" pitchFamily="34" charset="0"/>
                <a:ea typeface="Times New Roman" panose="02020603050405020304" pitchFamily="18" charset="0"/>
                <a:cs typeface="Arial" panose="020B0604020202020204" pitchFamily="34" charset="0"/>
              </a:rPr>
              <a:t>., Ермекова Ж.К., Ахметова - </a:t>
            </a:r>
            <a:r>
              <a:rPr lang="kk-KZ" sz="2000" dirty="0" err="1">
                <a:effectLst/>
                <a:latin typeface="Arial" panose="020B0604020202020204" pitchFamily="34" charset="0"/>
                <a:ea typeface="Times New Roman" panose="02020603050405020304" pitchFamily="18" charset="0"/>
                <a:cs typeface="Arial" panose="020B0604020202020204" pitchFamily="34" charset="0"/>
              </a:rPr>
              <a:t>Әбдік</a:t>
            </a:r>
            <a:r>
              <a:rPr lang="kk-KZ" sz="2000" cap="all" dirty="0">
                <a:effectLst/>
                <a:latin typeface="Arial" panose="020B0604020202020204" pitchFamily="34" charset="0"/>
                <a:ea typeface="Times New Roman" panose="02020603050405020304" pitchFamily="18" charset="0"/>
                <a:cs typeface="Arial" panose="020B0604020202020204" pitchFamily="34" charset="0"/>
              </a:rPr>
              <a:t> Г.А. «</a:t>
            </a:r>
            <a:r>
              <a:rPr lang="kk-KZ" sz="2000" dirty="0">
                <a:effectLst/>
                <a:latin typeface="Arial" panose="020B0604020202020204" pitchFamily="34" charset="0"/>
                <a:ea typeface="Times New Roman" panose="02020603050405020304" pitchFamily="18" charset="0"/>
                <a:cs typeface="Arial" panose="020B0604020202020204" pitchFamily="34" charset="0"/>
              </a:rPr>
              <a:t>Қазақтың дәстүрлі қолданбалы өнерінің қысқаша энциклопедиялық сөздігі. Астана. ЕҰУ: 2025., 225б.</a:t>
            </a:r>
            <a:endParaRPr lang="ru-KZ" sz="2000" dirty="0">
              <a:effectLst/>
              <a:latin typeface="Arial" panose="020B0604020202020204" pitchFamily="34" charset="0"/>
              <a:ea typeface="Times New Roman" panose="02020603050405020304" pitchFamily="18" charset="0"/>
              <a:cs typeface="Arial" panose="020B0604020202020204" pitchFamily="34" charset="0"/>
            </a:endParaRPr>
          </a:p>
          <a:p>
            <a:pPr marL="514350" lvl="0" indent="-514350">
              <a:lnSpc>
                <a:spcPct val="120000"/>
              </a:lnSpc>
              <a:spcBef>
                <a:spcPts val="0"/>
              </a:spcBef>
              <a:buFont typeface="+mj-lt"/>
              <a:buAutoNum type="arabicPeriod"/>
            </a:pPr>
            <a:r>
              <a:rPr lang="kk-KZ" sz="2000" dirty="0" err="1">
                <a:latin typeface="Arial" panose="020B0604020202020204" pitchFamily="34" charset="0"/>
                <a:ea typeface="Times New Roman" panose="02020603050405020304" pitchFamily="18" charset="0"/>
                <a:cs typeface="Arial" panose="020B0604020202020204" pitchFamily="34" charset="0"/>
              </a:rPr>
              <a:t>СамуратоваТ</a:t>
            </a:r>
            <a:r>
              <a:rPr lang="kk-KZ" sz="2000" dirty="0">
                <a:latin typeface="Arial" panose="020B0604020202020204" pitchFamily="34" charset="0"/>
                <a:ea typeface="Times New Roman" panose="02020603050405020304" pitchFamily="18" charset="0"/>
                <a:cs typeface="Arial" panose="020B0604020202020204" pitchFamily="34" charset="0"/>
              </a:rPr>
              <a:t>. </a:t>
            </a:r>
            <a:r>
              <a:rPr lang="kk-KZ" sz="2000" dirty="0" err="1">
                <a:latin typeface="Arial" panose="020B0604020202020204" pitchFamily="34" charset="0"/>
                <a:ea typeface="Times New Roman" panose="02020603050405020304" pitchFamily="18" charset="0"/>
                <a:cs typeface="Arial" panose="020B0604020202020204" pitchFamily="34" charset="0"/>
              </a:rPr>
              <a:t>К</a:t>
            </a:r>
            <a:r>
              <a:rPr lang="kk-KZ" sz="2000" dirty="0">
                <a:latin typeface="Arial" panose="020B0604020202020204" pitchFamily="34" charset="0"/>
                <a:ea typeface="Times New Roman" panose="02020603050405020304" pitchFamily="18" charset="0"/>
                <a:cs typeface="Arial" panose="020B0604020202020204" pitchFamily="34" charset="0"/>
              </a:rPr>
              <a:t>., </a:t>
            </a:r>
            <a:r>
              <a:rPr lang="kk-KZ" sz="2000" dirty="0" err="1">
                <a:latin typeface="Arial" panose="020B0604020202020204" pitchFamily="34" charset="0"/>
                <a:ea typeface="Times New Roman" panose="02020603050405020304" pitchFamily="18" charset="0"/>
                <a:cs typeface="Arial" panose="020B0604020202020204" pitchFamily="34" charset="0"/>
              </a:rPr>
              <a:t>Туркпенова</a:t>
            </a:r>
            <a:r>
              <a:rPr lang="kk-KZ" sz="2000" dirty="0">
                <a:latin typeface="Arial" panose="020B0604020202020204" pitchFamily="34" charset="0"/>
                <a:ea typeface="Times New Roman" panose="02020603050405020304" pitchFamily="18" charset="0"/>
                <a:cs typeface="Arial" panose="020B0604020202020204" pitchFamily="34" charset="0"/>
              </a:rPr>
              <a:t> С.Ж. </a:t>
            </a:r>
            <a:r>
              <a:rPr lang="kk-KZ" sz="2000" dirty="0">
                <a:effectLst/>
                <a:latin typeface="Arial" panose="020B0604020202020204" pitchFamily="34" charset="0"/>
                <a:ea typeface="Times New Roman" panose="02020603050405020304" pitchFamily="18" charset="0"/>
                <a:cs typeface="Arial" panose="020B0604020202020204" pitchFamily="34" charset="0"/>
              </a:rPr>
              <a:t>«Қазақ қол өнерінің тарихы мен қолданылуы» </a:t>
            </a:r>
            <a:r>
              <a:rPr lang="kk-KZ" sz="2000" dirty="0" err="1">
                <a:effectLst/>
                <a:latin typeface="Arial" panose="020B0604020202020204" pitchFamily="34" charset="0"/>
                <a:ea typeface="Calibri" panose="020F0502020204030204" pitchFamily="34" charset="0"/>
                <a:cs typeface="Arial" panose="020B0604020202020204" pitchFamily="34" charset="0"/>
              </a:rPr>
              <a:t>к</a:t>
            </a:r>
            <a:r>
              <a:rPr lang="ru-KZ" sz="2000" dirty="0">
                <a:effectLst/>
                <a:latin typeface="Arial" panose="020B0604020202020204" pitchFamily="34" charset="0"/>
                <a:ea typeface="Calibri" panose="020F0502020204030204" pitchFamily="34" charset="0"/>
                <a:cs typeface="Arial" panose="020B0604020202020204" pitchFamily="34" charset="0"/>
              </a:rPr>
              <a:t>аталог альбом  </a:t>
            </a:r>
            <a:r>
              <a:rPr lang="kk-KZ" sz="2000" dirty="0">
                <a:latin typeface="Arial" panose="020B0604020202020204" pitchFamily="34" charset="0"/>
                <a:ea typeface="Times New Roman" panose="02020603050405020304" pitchFamily="18" charset="0"/>
                <a:cs typeface="Arial" panose="020B0604020202020204" pitchFamily="34" charset="0"/>
              </a:rPr>
              <a:t>Астана. ЕҰУ: 2025., 225б.</a:t>
            </a:r>
            <a:endParaRPr lang="ru-KZ" sz="2000" dirty="0">
              <a:latin typeface="Arial" panose="020B0604020202020204" pitchFamily="34" charset="0"/>
              <a:ea typeface="Times New Roman" panose="02020603050405020304" pitchFamily="18" charset="0"/>
              <a:cs typeface="Arial" panose="020B0604020202020204" pitchFamily="34" charset="0"/>
            </a:endParaRPr>
          </a:p>
          <a:p>
            <a:pPr marL="514350" indent="-514350">
              <a:lnSpc>
                <a:spcPct val="120000"/>
              </a:lnSpc>
              <a:spcBef>
                <a:spcPts val="0"/>
              </a:spcBef>
              <a:buFont typeface="+mj-lt"/>
              <a:buAutoNum type="arabicPeriod"/>
            </a:pPr>
            <a:r>
              <a:rPr lang="ru-RU" altLang="ru-RU" sz="2000" dirty="0" err="1">
                <a:latin typeface="Arial" panose="020B0604020202020204" pitchFamily="34" charset="0"/>
                <a:cs typeface="Arial" panose="020B0604020202020204" pitchFamily="34" charset="0"/>
              </a:rPr>
              <a:t>Нұрғалиұлы</a:t>
            </a:r>
            <a:r>
              <a:rPr lang="ru-RU" altLang="ru-RU" sz="2000" dirty="0">
                <a:latin typeface="Arial" panose="020B0604020202020204" pitchFamily="34" charset="0"/>
                <a:cs typeface="Arial" panose="020B0604020202020204" pitchFamily="34" charset="0"/>
              </a:rPr>
              <a:t>, </a:t>
            </a:r>
            <a:r>
              <a:rPr lang="ru-RU" altLang="ru-RU" sz="2000" dirty="0" err="1">
                <a:latin typeface="Arial" panose="020B0604020202020204" pitchFamily="34" charset="0"/>
                <a:cs typeface="Arial" panose="020B0604020202020204" pitchFamily="34" charset="0"/>
              </a:rPr>
              <a:t>Қ</a:t>
            </a:r>
            <a:r>
              <a:rPr lang="ru-RU" altLang="ru-RU" sz="2000" dirty="0">
                <a:latin typeface="Arial" panose="020B0604020202020204" pitchFamily="34" charset="0"/>
                <a:cs typeface="Arial" panose="020B0604020202020204" pitchFamily="34" charset="0"/>
              </a:rPr>
              <a:t>. </a:t>
            </a:r>
            <a:r>
              <a:rPr lang="ru-RU" altLang="ru-RU" sz="2000" dirty="0" err="1">
                <a:latin typeface="Arial" panose="020B0604020202020204" pitchFamily="34" charset="0"/>
                <a:cs typeface="Arial" panose="020B0604020202020204" pitchFamily="34" charset="0"/>
              </a:rPr>
              <a:t>Қазақстанның</a:t>
            </a:r>
            <a:r>
              <a:rPr lang="ru-RU" altLang="ru-RU" sz="2000" dirty="0">
                <a:latin typeface="Arial" panose="020B0604020202020204" pitchFamily="34" charset="0"/>
                <a:cs typeface="Arial" panose="020B0604020202020204" pitchFamily="34" charset="0"/>
              </a:rPr>
              <a:t> </a:t>
            </a:r>
            <a:r>
              <a:rPr lang="ru-RU" altLang="ru-RU" sz="2000" dirty="0" err="1">
                <a:latin typeface="Arial" panose="020B0604020202020204" pitchFamily="34" charset="0"/>
                <a:cs typeface="Arial" panose="020B0604020202020204" pitchFamily="34" charset="0"/>
              </a:rPr>
              <a:t>мәдени</a:t>
            </a:r>
            <a:r>
              <a:rPr lang="ru-RU" altLang="ru-RU" sz="2000" dirty="0">
                <a:latin typeface="Arial" panose="020B0604020202020204" pitchFamily="34" charset="0"/>
                <a:cs typeface="Arial" panose="020B0604020202020204" pitchFamily="34" charset="0"/>
              </a:rPr>
              <a:t> </a:t>
            </a:r>
            <a:r>
              <a:rPr lang="ru-RU" altLang="ru-RU" sz="2000" dirty="0" err="1">
                <a:latin typeface="Arial" panose="020B0604020202020204" pitchFamily="34" charset="0"/>
                <a:cs typeface="Arial" panose="020B0604020202020204" pitchFamily="34" charset="0"/>
              </a:rPr>
              <a:t>мұрасы</a:t>
            </a:r>
            <a:r>
              <a:rPr lang="ru-RU" altLang="ru-RU" sz="2000" dirty="0">
                <a:latin typeface="Arial" panose="020B0604020202020204" pitchFamily="34" charset="0"/>
                <a:cs typeface="Arial" panose="020B0604020202020204" pitchFamily="34" charset="0"/>
              </a:rPr>
              <a:t>. – Алматы: </a:t>
            </a:r>
            <a:r>
              <a:rPr lang="ru-RU" altLang="ru-RU" sz="2000" dirty="0" err="1">
                <a:latin typeface="Arial" panose="020B0604020202020204" pitchFamily="34" charset="0"/>
                <a:cs typeface="Arial" panose="020B0604020202020204" pitchFamily="34" charset="0"/>
              </a:rPr>
              <a:t>Атамұра</a:t>
            </a:r>
            <a:r>
              <a:rPr lang="ru-RU" altLang="ru-RU" sz="2000" dirty="0">
                <a:latin typeface="Arial" panose="020B0604020202020204" pitchFamily="34" charset="0"/>
                <a:cs typeface="Arial" panose="020B0604020202020204" pitchFamily="34" charset="0"/>
              </a:rPr>
              <a:t>, 2018. – 256 б.</a:t>
            </a:r>
          </a:p>
          <a:p>
            <a:pPr marL="514350" indent="-514350">
              <a:lnSpc>
                <a:spcPct val="120000"/>
              </a:lnSpc>
              <a:spcBef>
                <a:spcPts val="0"/>
              </a:spcBef>
              <a:buFont typeface="+mj-lt"/>
              <a:buAutoNum type="arabicPeriod"/>
            </a:pPr>
            <a:r>
              <a:rPr lang="ru-RU" altLang="ru-RU" sz="2000" dirty="0" err="1">
                <a:latin typeface="Arial" panose="020B0604020202020204" pitchFamily="34" charset="0"/>
                <a:cs typeface="Arial" panose="020B0604020202020204" pitchFamily="34" charset="0"/>
              </a:rPr>
              <a:t>Төлегенова</a:t>
            </a:r>
            <a:r>
              <a:rPr lang="ru-RU" altLang="ru-RU" sz="2000" dirty="0">
                <a:latin typeface="Arial" panose="020B0604020202020204" pitchFamily="34" charset="0"/>
                <a:cs typeface="Arial" panose="020B0604020202020204" pitchFamily="34" charset="0"/>
              </a:rPr>
              <a:t>, С. </a:t>
            </a:r>
            <a:r>
              <a:rPr lang="ru-RU" altLang="ru-RU" sz="2000" dirty="0" err="1">
                <a:latin typeface="Arial" panose="020B0604020202020204" pitchFamily="34" charset="0"/>
                <a:cs typeface="Arial" panose="020B0604020202020204" pitchFamily="34" charset="0"/>
              </a:rPr>
              <a:t>Қазақ</a:t>
            </a:r>
            <a:r>
              <a:rPr lang="ru-RU" altLang="ru-RU" sz="2000" dirty="0">
                <a:latin typeface="Arial" panose="020B0604020202020204" pitchFamily="34" charset="0"/>
                <a:cs typeface="Arial" panose="020B0604020202020204" pitchFamily="34" charset="0"/>
              </a:rPr>
              <a:t> </a:t>
            </a:r>
            <a:r>
              <a:rPr lang="ru-RU" altLang="ru-RU" sz="2000" dirty="0" err="1">
                <a:latin typeface="Arial" panose="020B0604020202020204" pitchFamily="34" charset="0"/>
                <a:cs typeface="Arial" panose="020B0604020202020204" pitchFamily="34" charset="0"/>
              </a:rPr>
              <a:t>халқының</a:t>
            </a:r>
            <a:r>
              <a:rPr lang="ru-RU" altLang="ru-RU" sz="2000" dirty="0">
                <a:latin typeface="Arial" panose="020B0604020202020204" pitchFamily="34" charset="0"/>
                <a:cs typeface="Arial" panose="020B0604020202020204" pitchFamily="34" charset="0"/>
              </a:rPr>
              <a:t> </a:t>
            </a:r>
            <a:r>
              <a:rPr lang="ru-RU" altLang="ru-RU" sz="2000" dirty="0" err="1">
                <a:latin typeface="Arial" panose="020B0604020202020204" pitchFamily="34" charset="0"/>
                <a:cs typeface="Arial" panose="020B0604020202020204" pitchFamily="34" charset="0"/>
              </a:rPr>
              <a:t>этнографиясы</a:t>
            </a:r>
            <a:r>
              <a:rPr lang="ru-RU" altLang="ru-RU" sz="2000" dirty="0">
                <a:latin typeface="Arial" panose="020B0604020202020204" pitchFamily="34" charset="0"/>
                <a:cs typeface="Arial" panose="020B0604020202020204" pitchFamily="34" charset="0"/>
              </a:rPr>
              <a:t>. – </a:t>
            </a:r>
            <a:r>
              <a:rPr lang="ru-RU" altLang="ru-RU" sz="2000" dirty="0" err="1">
                <a:latin typeface="Arial" panose="020B0604020202020204" pitchFamily="34" charset="0"/>
                <a:cs typeface="Arial" panose="020B0604020202020204" pitchFamily="34" charset="0"/>
              </a:rPr>
              <a:t>Нұр-Сұлтан</a:t>
            </a:r>
            <a:r>
              <a:rPr lang="ru-RU" altLang="ru-RU" sz="2000" dirty="0">
                <a:latin typeface="Arial" panose="020B0604020202020204" pitchFamily="34" charset="0"/>
                <a:cs typeface="Arial" panose="020B0604020202020204" pitchFamily="34" charset="0"/>
              </a:rPr>
              <a:t>: Фолиант, 2020. – 312 б.</a:t>
            </a:r>
          </a:p>
          <a:p>
            <a:pPr algn="l">
              <a:lnSpc>
                <a:spcPts val="3783"/>
              </a:lnSpc>
            </a:pPr>
            <a:endParaRPr lang="en-US" sz="2702" dirty="0">
              <a:solidFill>
                <a:srgbClr val="423734"/>
              </a:solidFill>
              <a:latin typeface="Carollo Playscript"/>
              <a:ea typeface="Carollo Playscript"/>
              <a:cs typeface="Carollo Playscript"/>
              <a:sym typeface="Carollo Playscript"/>
            </a:endParaRPr>
          </a:p>
        </p:txBody>
      </p:sp>
      <p:sp>
        <p:nvSpPr>
          <p:cNvPr id="37" name="Заголовок 1">
            <a:extLst>
              <a:ext uri="{FF2B5EF4-FFF2-40B4-BE49-F238E27FC236}">
                <a16:creationId xmlns:a16="http://schemas.microsoft.com/office/drawing/2014/main" id="{A7786DAE-4CCD-5A36-B7E7-CBC2AE70A36A}"/>
              </a:ext>
            </a:extLst>
          </p:cNvPr>
          <p:cNvSpPr txBox="1">
            <a:spLocks/>
          </p:cNvSpPr>
          <p:nvPr/>
        </p:nvSpPr>
        <p:spPr>
          <a:xfrm>
            <a:off x="2971800" y="1226028"/>
            <a:ext cx="10972800" cy="564672"/>
          </a:xfrm>
          <a:prstGeom prst="rect">
            <a:avLst/>
          </a:prstGeom>
        </p:spPr>
        <p:txBody>
          <a:bodyPr>
            <a:normAutofit/>
          </a:bodyPr>
          <a:lstStyle>
            <a:lvl1pPr algn="ctr" defTabSz="1371600" rtl="0" eaLnBrk="1" latinLnBrk="0" hangingPunct="1">
              <a:lnSpc>
                <a:spcPct val="90000"/>
              </a:lnSpc>
              <a:spcBef>
                <a:spcPct val="0"/>
              </a:spcBef>
              <a:buNone/>
              <a:defRPr sz="4200" kern="1200" cap="all" spc="300" baseline="0">
                <a:solidFill>
                  <a:schemeClr val="tx1">
                    <a:lumMod val="85000"/>
                    <a:lumOff val="15000"/>
                  </a:schemeClr>
                </a:solidFill>
                <a:latin typeface="+mj-lt"/>
                <a:ea typeface="+mj-ea"/>
                <a:cs typeface="+mj-cs"/>
              </a:defRPr>
            </a:lvl1pPr>
          </a:lstStyle>
          <a:p>
            <a:r>
              <a:rPr lang="ru-RU" sz="20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Қолданылған</a:t>
            </a:r>
            <a:r>
              <a:rPr lang="ru-RU"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sz="20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әдебиеттер</a:t>
            </a:r>
            <a:r>
              <a:rPr lang="ru-RU"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sz="20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тізімі</a:t>
            </a:r>
            <a:endParaRPr lang="ru-RU"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2104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3" name="Group 3"/>
          <p:cNvGrpSpPr/>
          <p:nvPr/>
        </p:nvGrpSpPr>
        <p:grpSpPr>
          <a:xfrm>
            <a:off x="-11606849" y="1928285"/>
            <a:ext cx="25271098" cy="18292192"/>
            <a:chOff x="0" y="0"/>
            <a:chExt cx="33694797" cy="24389590"/>
          </a:xfrm>
        </p:grpSpPr>
        <p:grpSp>
          <p:nvGrpSpPr>
            <p:cNvPr id="4" name="Group 4"/>
            <p:cNvGrpSpPr/>
            <p:nvPr/>
          </p:nvGrpSpPr>
          <p:grpSpPr>
            <a:xfrm rot="1302052">
              <a:off x="1193987" y="5428062"/>
              <a:ext cx="31234142" cy="12444887"/>
              <a:chOff x="0" y="0"/>
              <a:chExt cx="6710265" cy="2673629"/>
            </a:xfrm>
          </p:grpSpPr>
          <p:sp>
            <p:nvSpPr>
              <p:cNvPr id="5" name="Freeform 5"/>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E92923"/>
              </a:solidFill>
              <a:ln w="381000" cap="sq">
                <a:solidFill>
                  <a:srgbClr val="FFFFFF"/>
                </a:solidFill>
                <a:prstDash val="solid"/>
                <a:miter/>
              </a:ln>
            </p:spPr>
          </p:sp>
          <p:sp>
            <p:nvSpPr>
              <p:cNvPr id="6" name="TextBox 6"/>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rot="1300833">
              <a:off x="8514323" y="7064384"/>
              <a:ext cx="22064187" cy="13735439"/>
            </a:xfrm>
            <a:custGeom>
              <a:avLst/>
              <a:gdLst/>
              <a:ahLst/>
              <a:cxnLst/>
              <a:rect l="l" t="t" r="r" b="b"/>
              <a:pathLst>
                <a:path w="22064187" h="13735439">
                  <a:moveTo>
                    <a:pt x="0" y="0"/>
                  </a:moveTo>
                  <a:lnTo>
                    <a:pt x="22064187" y="0"/>
                  </a:lnTo>
                  <a:lnTo>
                    <a:pt x="22064187" y="13735439"/>
                  </a:lnTo>
                  <a:lnTo>
                    <a:pt x="0" y="13735439"/>
                  </a:lnTo>
                  <a:lnTo>
                    <a:pt x="0" y="0"/>
                  </a:lnTo>
                  <a:close/>
                </a:path>
              </a:pathLst>
            </a:custGeom>
            <a:blipFill>
              <a:blip r:embed="rId3"/>
              <a:stretch>
                <a:fillRect t="-2056" b="-2056"/>
              </a:stretch>
            </a:blipFill>
          </p:spPr>
        </p:sp>
        <p:grpSp>
          <p:nvGrpSpPr>
            <p:cNvPr id="8" name="Group 8"/>
            <p:cNvGrpSpPr/>
            <p:nvPr/>
          </p:nvGrpSpPr>
          <p:grpSpPr>
            <a:xfrm rot="1302052">
              <a:off x="1266667" y="5333578"/>
              <a:ext cx="31234142" cy="12444887"/>
              <a:chOff x="0" y="0"/>
              <a:chExt cx="6710265" cy="2673629"/>
            </a:xfrm>
          </p:grpSpPr>
          <p:sp>
            <p:nvSpPr>
              <p:cNvPr id="9" name="Freeform 9"/>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10" name="TextBox 10"/>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302052">
              <a:off x="1193987" y="5836211"/>
              <a:ext cx="31234142" cy="12444887"/>
              <a:chOff x="0" y="0"/>
              <a:chExt cx="6710265" cy="2673629"/>
            </a:xfrm>
          </p:grpSpPr>
          <p:sp>
            <p:nvSpPr>
              <p:cNvPr id="12" name="Freeform 12"/>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13" name="TextBox 13"/>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grpSp>
        <p:nvGrpSpPr>
          <p:cNvPr id="14" name="Group 14"/>
          <p:cNvGrpSpPr/>
          <p:nvPr/>
        </p:nvGrpSpPr>
        <p:grpSpPr>
          <a:xfrm>
            <a:off x="4271617" y="-10438202"/>
            <a:ext cx="29088255" cy="19811838"/>
            <a:chOff x="0" y="0"/>
            <a:chExt cx="38784339" cy="26415784"/>
          </a:xfrm>
        </p:grpSpPr>
        <p:grpSp>
          <p:nvGrpSpPr>
            <p:cNvPr id="15" name="Group 15"/>
            <p:cNvGrpSpPr/>
            <p:nvPr/>
          </p:nvGrpSpPr>
          <p:grpSpPr>
            <a:xfrm rot="1283892">
              <a:off x="3515317" y="7149981"/>
              <a:ext cx="33970719" cy="13535245"/>
              <a:chOff x="0" y="0"/>
              <a:chExt cx="6710265" cy="2673629"/>
            </a:xfrm>
          </p:grpSpPr>
          <p:sp>
            <p:nvSpPr>
              <p:cNvPr id="16" name="Freeform 16"/>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E92923"/>
              </a:solidFill>
              <a:ln w="381000" cap="sq">
                <a:solidFill>
                  <a:srgbClr val="FFFFFF"/>
                </a:solidFill>
                <a:prstDash val="solid"/>
                <a:miter/>
              </a:ln>
            </p:spPr>
          </p:sp>
          <p:sp>
            <p:nvSpPr>
              <p:cNvPr id="17" name="TextBox 17"/>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9502805">
              <a:off x="4180989" y="5025344"/>
              <a:ext cx="20534893" cy="12783420"/>
            </a:xfrm>
            <a:custGeom>
              <a:avLst/>
              <a:gdLst/>
              <a:ahLst/>
              <a:cxnLst/>
              <a:rect l="l" t="t" r="r" b="b"/>
              <a:pathLst>
                <a:path w="20534893" h="12783420">
                  <a:moveTo>
                    <a:pt x="0" y="0"/>
                  </a:moveTo>
                  <a:lnTo>
                    <a:pt x="20534894" y="0"/>
                  </a:lnTo>
                  <a:lnTo>
                    <a:pt x="20534894" y="12783420"/>
                  </a:lnTo>
                  <a:lnTo>
                    <a:pt x="0" y="12783420"/>
                  </a:lnTo>
                  <a:lnTo>
                    <a:pt x="0" y="0"/>
                  </a:lnTo>
                  <a:close/>
                </a:path>
              </a:pathLst>
            </a:custGeom>
            <a:blipFill>
              <a:blip r:embed="rId3"/>
              <a:stretch>
                <a:fillRect t="-2056" b="-2056"/>
              </a:stretch>
            </a:blipFill>
          </p:spPr>
        </p:sp>
        <p:grpSp>
          <p:nvGrpSpPr>
            <p:cNvPr id="19" name="Group 19"/>
            <p:cNvGrpSpPr/>
            <p:nvPr/>
          </p:nvGrpSpPr>
          <p:grpSpPr>
            <a:xfrm rot="1302052">
              <a:off x="1298598" y="5800879"/>
              <a:ext cx="33970719" cy="13535245"/>
              <a:chOff x="0" y="0"/>
              <a:chExt cx="6710265" cy="2673629"/>
            </a:xfrm>
          </p:grpSpPr>
          <p:sp>
            <p:nvSpPr>
              <p:cNvPr id="20" name="Freeform 20"/>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21" name="TextBox 21"/>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rot="1302052">
              <a:off x="2194978" y="6757294"/>
              <a:ext cx="33970719" cy="13535245"/>
              <a:chOff x="0" y="0"/>
              <a:chExt cx="6710265" cy="2673629"/>
            </a:xfrm>
          </p:grpSpPr>
          <p:sp>
            <p:nvSpPr>
              <p:cNvPr id="23" name="Freeform 23"/>
              <p:cNvSpPr/>
              <p:nvPr/>
            </p:nvSpPr>
            <p:spPr>
              <a:xfrm>
                <a:off x="0" y="0"/>
                <a:ext cx="6710266" cy="2673629"/>
              </a:xfrm>
              <a:custGeom>
                <a:avLst/>
                <a:gdLst/>
                <a:ahLst/>
                <a:cxnLst/>
                <a:rect l="l" t="t" r="r" b="b"/>
                <a:pathLst>
                  <a:path w="6710266" h="2673629">
                    <a:moveTo>
                      <a:pt x="0" y="0"/>
                    </a:moveTo>
                    <a:lnTo>
                      <a:pt x="6710266" y="0"/>
                    </a:lnTo>
                    <a:lnTo>
                      <a:pt x="6710266" y="2673629"/>
                    </a:lnTo>
                    <a:lnTo>
                      <a:pt x="0" y="2673629"/>
                    </a:lnTo>
                    <a:close/>
                  </a:path>
                </a:pathLst>
              </a:custGeom>
              <a:solidFill>
                <a:srgbClr val="000000">
                  <a:alpha val="0"/>
                </a:srgbClr>
              </a:solidFill>
              <a:ln w="95250" cap="sq">
                <a:solidFill>
                  <a:srgbClr val="020202"/>
                </a:solidFill>
                <a:prstDash val="solid"/>
                <a:miter/>
              </a:ln>
            </p:spPr>
          </p:sp>
          <p:sp>
            <p:nvSpPr>
              <p:cNvPr id="24" name="TextBox 24"/>
              <p:cNvSpPr txBox="1"/>
              <p:nvPr/>
            </p:nvSpPr>
            <p:spPr>
              <a:xfrm>
                <a:off x="0" y="-38100"/>
                <a:ext cx="6710265" cy="2711729"/>
              </a:xfrm>
              <a:prstGeom prst="rect">
                <a:avLst/>
              </a:prstGeom>
            </p:spPr>
            <p:txBody>
              <a:bodyPr lIns="50800" tIns="50800" rIns="50800" bIns="50800" rtlCol="0" anchor="ctr"/>
              <a:lstStyle/>
              <a:p>
                <a:pPr algn="ctr">
                  <a:lnSpc>
                    <a:spcPts val="2659"/>
                  </a:lnSpc>
                </a:pPr>
                <a:endParaRPr/>
              </a:p>
            </p:txBody>
          </p:sp>
        </p:grpSp>
      </p:grpSp>
      <p:sp>
        <p:nvSpPr>
          <p:cNvPr id="25" name="Freeform 25"/>
          <p:cNvSpPr/>
          <p:nvPr/>
        </p:nvSpPr>
        <p:spPr>
          <a:xfrm>
            <a:off x="14801117" y="6581044"/>
            <a:ext cx="4846008" cy="4846008"/>
          </a:xfrm>
          <a:custGeom>
            <a:avLst/>
            <a:gdLst/>
            <a:ahLst/>
            <a:cxnLst/>
            <a:rect l="l" t="t" r="r" b="b"/>
            <a:pathLst>
              <a:path w="4846008" h="4846008">
                <a:moveTo>
                  <a:pt x="0" y="0"/>
                </a:moveTo>
                <a:lnTo>
                  <a:pt x="4846008" y="0"/>
                </a:lnTo>
                <a:lnTo>
                  <a:pt x="4846008" y="4846008"/>
                </a:lnTo>
                <a:lnTo>
                  <a:pt x="0" y="48460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6" name="Freeform 26"/>
          <p:cNvSpPr/>
          <p:nvPr/>
        </p:nvSpPr>
        <p:spPr>
          <a:xfrm>
            <a:off x="-1473452" y="-1875412"/>
            <a:ext cx="6417355" cy="6417355"/>
          </a:xfrm>
          <a:custGeom>
            <a:avLst/>
            <a:gdLst/>
            <a:ahLst/>
            <a:cxnLst/>
            <a:rect l="l" t="t" r="r" b="b"/>
            <a:pathLst>
              <a:path w="6417355" h="6417355">
                <a:moveTo>
                  <a:pt x="0" y="0"/>
                </a:moveTo>
                <a:lnTo>
                  <a:pt x="6417354" y="0"/>
                </a:lnTo>
                <a:lnTo>
                  <a:pt x="6417354" y="6417355"/>
                </a:lnTo>
                <a:lnTo>
                  <a:pt x="0" y="64173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7" name="Group 27"/>
          <p:cNvGrpSpPr/>
          <p:nvPr/>
        </p:nvGrpSpPr>
        <p:grpSpPr>
          <a:xfrm>
            <a:off x="1583313" y="1267369"/>
            <a:ext cx="14951000" cy="7874017"/>
            <a:chOff x="0" y="0"/>
            <a:chExt cx="1620453" cy="853420"/>
          </a:xfrm>
        </p:grpSpPr>
        <p:sp>
          <p:nvSpPr>
            <p:cNvPr id="28" name="Freeform 28"/>
            <p:cNvSpPr/>
            <p:nvPr/>
          </p:nvSpPr>
          <p:spPr>
            <a:xfrm>
              <a:off x="0" y="0"/>
              <a:ext cx="1620453" cy="853420"/>
            </a:xfrm>
            <a:custGeom>
              <a:avLst/>
              <a:gdLst/>
              <a:ahLst/>
              <a:cxnLst/>
              <a:rect l="l" t="t" r="r" b="b"/>
              <a:pathLst>
                <a:path w="1620453" h="853420">
                  <a:moveTo>
                    <a:pt x="28998" y="0"/>
                  </a:moveTo>
                  <a:lnTo>
                    <a:pt x="1591455" y="0"/>
                  </a:lnTo>
                  <a:cubicBezTo>
                    <a:pt x="1599146" y="0"/>
                    <a:pt x="1606522" y="3055"/>
                    <a:pt x="1611960" y="8493"/>
                  </a:cubicBezTo>
                  <a:cubicBezTo>
                    <a:pt x="1617398" y="13931"/>
                    <a:pt x="1620453" y="21307"/>
                    <a:pt x="1620453" y="28998"/>
                  </a:cubicBezTo>
                  <a:lnTo>
                    <a:pt x="1620453" y="824422"/>
                  </a:lnTo>
                  <a:cubicBezTo>
                    <a:pt x="1620453" y="832112"/>
                    <a:pt x="1617398" y="839488"/>
                    <a:pt x="1611960" y="844926"/>
                  </a:cubicBezTo>
                  <a:cubicBezTo>
                    <a:pt x="1606522" y="850364"/>
                    <a:pt x="1599146" y="853420"/>
                    <a:pt x="1591455" y="853420"/>
                  </a:cubicBezTo>
                  <a:lnTo>
                    <a:pt x="28998" y="853420"/>
                  </a:lnTo>
                  <a:cubicBezTo>
                    <a:pt x="21307" y="853420"/>
                    <a:pt x="13931" y="850364"/>
                    <a:pt x="8493" y="844926"/>
                  </a:cubicBezTo>
                  <a:cubicBezTo>
                    <a:pt x="3055" y="839488"/>
                    <a:pt x="0" y="832112"/>
                    <a:pt x="0" y="824422"/>
                  </a:cubicBezTo>
                  <a:lnTo>
                    <a:pt x="0" y="28998"/>
                  </a:lnTo>
                  <a:cubicBezTo>
                    <a:pt x="0" y="21307"/>
                    <a:pt x="3055" y="13931"/>
                    <a:pt x="8493" y="8493"/>
                  </a:cubicBezTo>
                  <a:cubicBezTo>
                    <a:pt x="13931" y="3055"/>
                    <a:pt x="21307" y="0"/>
                    <a:pt x="28998" y="0"/>
                  </a:cubicBezTo>
                  <a:close/>
                </a:path>
              </a:pathLst>
            </a:custGeom>
            <a:solidFill>
              <a:srgbClr val="000000"/>
            </a:solidFill>
          </p:spPr>
        </p:sp>
        <p:sp>
          <p:nvSpPr>
            <p:cNvPr id="29" name="TextBox 29"/>
            <p:cNvSpPr txBox="1"/>
            <p:nvPr/>
          </p:nvSpPr>
          <p:spPr>
            <a:xfrm>
              <a:off x="0" y="-38100"/>
              <a:ext cx="1620453" cy="891520"/>
            </a:xfrm>
            <a:prstGeom prst="rect">
              <a:avLst/>
            </a:prstGeom>
          </p:spPr>
          <p:txBody>
            <a:bodyPr lIns="52415" tIns="52415" rIns="52415" bIns="52415" rtlCol="0" anchor="ctr"/>
            <a:lstStyle/>
            <a:p>
              <a:pPr algn="ctr">
                <a:lnSpc>
                  <a:spcPts val="2659"/>
                </a:lnSpc>
              </a:pPr>
              <a:endParaRPr/>
            </a:p>
          </p:txBody>
        </p:sp>
      </p:grpSp>
      <p:grpSp>
        <p:nvGrpSpPr>
          <p:cNvPr id="30" name="Group 30"/>
          <p:cNvGrpSpPr/>
          <p:nvPr/>
        </p:nvGrpSpPr>
        <p:grpSpPr>
          <a:xfrm>
            <a:off x="332956" y="586295"/>
            <a:ext cx="17451713" cy="9236164"/>
            <a:chOff x="0" y="0"/>
            <a:chExt cx="1891491" cy="1001055"/>
          </a:xfrm>
        </p:grpSpPr>
        <p:sp>
          <p:nvSpPr>
            <p:cNvPr id="31" name="Freeform 31"/>
            <p:cNvSpPr/>
            <p:nvPr/>
          </p:nvSpPr>
          <p:spPr>
            <a:xfrm>
              <a:off x="0" y="0"/>
              <a:ext cx="1891491" cy="1001055"/>
            </a:xfrm>
            <a:custGeom>
              <a:avLst/>
              <a:gdLst/>
              <a:ahLst/>
              <a:cxnLst/>
              <a:rect l="l" t="t" r="r" b="b"/>
              <a:pathLst>
                <a:path w="1891491" h="1001055">
                  <a:moveTo>
                    <a:pt x="26617" y="0"/>
                  </a:moveTo>
                  <a:lnTo>
                    <a:pt x="1864874" y="0"/>
                  </a:lnTo>
                  <a:cubicBezTo>
                    <a:pt x="1879574" y="0"/>
                    <a:pt x="1891491" y="11917"/>
                    <a:pt x="1891491" y="26617"/>
                  </a:cubicBezTo>
                  <a:lnTo>
                    <a:pt x="1891491" y="974438"/>
                  </a:lnTo>
                  <a:cubicBezTo>
                    <a:pt x="1891491" y="981497"/>
                    <a:pt x="1888687" y="988267"/>
                    <a:pt x="1883695" y="993259"/>
                  </a:cubicBezTo>
                  <a:cubicBezTo>
                    <a:pt x="1878704" y="998251"/>
                    <a:pt x="1871933" y="1001055"/>
                    <a:pt x="1864874" y="1001055"/>
                  </a:cubicBezTo>
                  <a:lnTo>
                    <a:pt x="26617" y="1001055"/>
                  </a:lnTo>
                  <a:cubicBezTo>
                    <a:pt x="19558" y="1001055"/>
                    <a:pt x="12788" y="998251"/>
                    <a:pt x="7796" y="993259"/>
                  </a:cubicBezTo>
                  <a:cubicBezTo>
                    <a:pt x="2804" y="988267"/>
                    <a:pt x="0" y="981497"/>
                    <a:pt x="0" y="974438"/>
                  </a:cubicBezTo>
                  <a:lnTo>
                    <a:pt x="0" y="26617"/>
                  </a:lnTo>
                  <a:cubicBezTo>
                    <a:pt x="0" y="19558"/>
                    <a:pt x="2804" y="12788"/>
                    <a:pt x="7796" y="7796"/>
                  </a:cubicBezTo>
                  <a:cubicBezTo>
                    <a:pt x="12788" y="2804"/>
                    <a:pt x="19558" y="0"/>
                    <a:pt x="26617" y="0"/>
                  </a:cubicBezTo>
                  <a:close/>
                </a:path>
              </a:pathLst>
            </a:custGeom>
            <a:solidFill>
              <a:srgbClr val="FFFFFF"/>
            </a:solidFill>
            <a:ln w="85725" cap="rnd">
              <a:solidFill>
                <a:srgbClr val="000000"/>
              </a:solidFill>
              <a:prstDash val="solid"/>
              <a:round/>
            </a:ln>
          </p:spPr>
        </p:sp>
        <p:sp>
          <p:nvSpPr>
            <p:cNvPr id="32" name="TextBox 32"/>
            <p:cNvSpPr txBox="1"/>
            <p:nvPr/>
          </p:nvSpPr>
          <p:spPr>
            <a:xfrm>
              <a:off x="0" y="-38100"/>
              <a:ext cx="1891491" cy="1039155"/>
            </a:xfrm>
            <a:prstGeom prst="rect">
              <a:avLst/>
            </a:prstGeom>
          </p:spPr>
          <p:txBody>
            <a:bodyPr lIns="52415" tIns="52415" rIns="52415" bIns="52415" rtlCol="0" anchor="ctr"/>
            <a:lstStyle/>
            <a:p>
              <a:pPr algn="ctr">
                <a:lnSpc>
                  <a:spcPts val="2659"/>
                </a:lnSpc>
              </a:pPr>
              <a:endParaRPr/>
            </a:p>
          </p:txBody>
        </p:sp>
      </p:grpSp>
      <p:sp>
        <p:nvSpPr>
          <p:cNvPr id="33" name="Freeform 33"/>
          <p:cNvSpPr/>
          <p:nvPr/>
        </p:nvSpPr>
        <p:spPr>
          <a:xfrm rot="-9045296" flipH="1" flipV="1">
            <a:off x="15217137" y="7623382"/>
            <a:ext cx="3799937" cy="2694500"/>
          </a:xfrm>
          <a:custGeom>
            <a:avLst/>
            <a:gdLst/>
            <a:ahLst/>
            <a:cxnLst/>
            <a:rect l="l" t="t" r="r" b="b"/>
            <a:pathLst>
              <a:path w="3799937" h="2694500">
                <a:moveTo>
                  <a:pt x="3799936" y="2694500"/>
                </a:moveTo>
                <a:lnTo>
                  <a:pt x="0" y="2694500"/>
                </a:lnTo>
                <a:lnTo>
                  <a:pt x="0" y="0"/>
                </a:lnTo>
                <a:lnTo>
                  <a:pt x="3799936" y="0"/>
                </a:lnTo>
                <a:lnTo>
                  <a:pt x="3799936" y="2694500"/>
                </a:lnTo>
                <a:close/>
              </a:path>
            </a:pathLst>
          </a:custGeom>
          <a:blipFill>
            <a:blip r:embed="rId6">
              <a:alphaModFix amt="43999"/>
              <a:extLst>
                <a:ext uri="{96DAC541-7B7A-43D3-8B79-37D633B846F1}">
                  <asvg:svgBlip xmlns:asvg="http://schemas.microsoft.com/office/drawing/2016/SVG/main" r:embed="rId7"/>
                </a:ext>
              </a:extLst>
            </a:blip>
            <a:stretch>
              <a:fillRect/>
            </a:stretch>
          </a:blipFill>
        </p:spPr>
      </p:sp>
      <p:sp>
        <p:nvSpPr>
          <p:cNvPr id="34" name="Freeform 34"/>
          <p:cNvSpPr/>
          <p:nvPr/>
        </p:nvSpPr>
        <p:spPr>
          <a:xfrm rot="-793197">
            <a:off x="-600351" y="-928233"/>
            <a:ext cx="2376067" cy="3600102"/>
          </a:xfrm>
          <a:custGeom>
            <a:avLst/>
            <a:gdLst/>
            <a:ahLst/>
            <a:cxnLst/>
            <a:rect l="l" t="t" r="r" b="b"/>
            <a:pathLst>
              <a:path w="2376067" h="3600102">
                <a:moveTo>
                  <a:pt x="0" y="0"/>
                </a:moveTo>
                <a:lnTo>
                  <a:pt x="2376067" y="0"/>
                </a:lnTo>
                <a:lnTo>
                  <a:pt x="2376067" y="3600102"/>
                </a:lnTo>
                <a:lnTo>
                  <a:pt x="0" y="36001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5" name="Freeform 35"/>
          <p:cNvSpPr/>
          <p:nvPr/>
        </p:nvSpPr>
        <p:spPr>
          <a:xfrm>
            <a:off x="16859477" y="356616"/>
            <a:ext cx="1850385" cy="2795911"/>
          </a:xfrm>
          <a:custGeom>
            <a:avLst/>
            <a:gdLst/>
            <a:ahLst/>
            <a:cxnLst/>
            <a:rect l="l" t="t" r="r" b="b"/>
            <a:pathLst>
              <a:path w="1850385" h="2795911">
                <a:moveTo>
                  <a:pt x="0" y="0"/>
                </a:moveTo>
                <a:lnTo>
                  <a:pt x="1850385" y="0"/>
                </a:lnTo>
                <a:lnTo>
                  <a:pt x="1850385" y="2795910"/>
                </a:lnTo>
                <a:lnTo>
                  <a:pt x="0" y="27959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1" name="TextBox 40">
            <a:extLst>
              <a:ext uri="{FF2B5EF4-FFF2-40B4-BE49-F238E27FC236}">
                <a16:creationId xmlns:a16="http://schemas.microsoft.com/office/drawing/2014/main" id="{73848F3E-457A-0F45-29D2-81A649E52909}"/>
              </a:ext>
            </a:extLst>
          </p:cNvPr>
          <p:cNvSpPr txBox="1"/>
          <p:nvPr/>
        </p:nvSpPr>
        <p:spPr>
          <a:xfrm>
            <a:off x="2518542" y="4152900"/>
            <a:ext cx="14016858" cy="1015663"/>
          </a:xfrm>
          <a:prstGeom prst="rect">
            <a:avLst/>
          </a:prstGeom>
          <a:noFill/>
        </p:spPr>
        <p:txBody>
          <a:bodyPr wrap="square">
            <a:spAutoFit/>
          </a:bodyPr>
          <a:lstStyle/>
          <a:p>
            <a:r>
              <a:rPr lang="ru-RU" sz="6000" b="1" i="1" dirty="0">
                <a:latin typeface="Arial" panose="020B0604020202020204" pitchFamily="34" charset="0"/>
                <a:cs typeface="Arial" panose="020B0604020202020204" pitchFamily="34" charset="0"/>
              </a:rPr>
              <a:t>Н</a:t>
            </a:r>
            <a:r>
              <a:rPr lang="ru-KZ" sz="6000" b="1" i="1" dirty="0">
                <a:latin typeface="Arial" panose="020B0604020202020204" pitchFamily="34" charset="0"/>
                <a:cs typeface="Arial" panose="020B0604020202020204" pitchFamily="34" charset="0"/>
              </a:rPr>
              <a:t>АЗАРЛАРЫҢЫЗҒА РАХМЕТ</a:t>
            </a:r>
            <a:endParaRPr lang="ru-KZ" sz="6000" dirty="0"/>
          </a:p>
        </p:txBody>
      </p:sp>
    </p:spTree>
    <p:extLst>
      <p:ext uri="{BB962C8B-B14F-4D97-AF65-F5344CB8AC3E}">
        <p14:creationId xmlns:p14="http://schemas.microsoft.com/office/powerpoint/2010/main" val="15134037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1438</Words>
  <Application>Microsoft Macintosh PowerPoint</Application>
  <PresentationFormat>Произвольный</PresentationFormat>
  <Paragraphs>58</Paragraphs>
  <Slides>9</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9</vt:i4>
      </vt:variant>
    </vt:vector>
  </HeadingPairs>
  <TitlesOfParts>
    <vt:vector size="15" baseType="lpstr">
      <vt:lpstr>Atteron</vt:lpstr>
      <vt:lpstr>Calibri</vt:lpstr>
      <vt:lpstr>Bangers</vt:lpstr>
      <vt:lpstr>Arial</vt:lpstr>
      <vt:lpstr>Carollo Playscript</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Group</dc:title>
  <cp:lastModifiedBy>Tattigul Samuratova</cp:lastModifiedBy>
  <cp:revision>3</cp:revision>
  <dcterms:created xsi:type="dcterms:W3CDTF">2006-08-16T00:00:00Z</dcterms:created>
  <dcterms:modified xsi:type="dcterms:W3CDTF">2025-09-28T04:08:14Z</dcterms:modified>
  <dc:identifier>DAG0KoAKJnk</dc:identifier>
</cp:coreProperties>
</file>