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3" r:id="rId3"/>
    <p:sldId id="257" r:id="rId4"/>
    <p:sldId id="258" r:id="rId5"/>
    <p:sldId id="259" r:id="rId6"/>
    <p:sldId id="260" r:id="rId7"/>
    <p:sldId id="261" r:id="rId8"/>
    <p:sldId id="262" r:id="rId9"/>
    <p:sldId id="264" r:id="rId10"/>
    <p:sldId id="265" r:id="rId11"/>
  </p:sldIdLst>
  <p:sldSz cx="18288000" cy="10287000"/>
  <p:notesSz cx="6858000" cy="9144000"/>
  <p:embeddedFontLst>
    <p:embeddedFont>
      <p:font typeface="Atteron" panose="02000503000000020003" pitchFamily="2" charset="0"/>
      <p:regular r:id="rId12"/>
      <p:bold r:id="rId13"/>
      <p:italic r:id="rId14"/>
      <p:boldItalic r:id="rId15"/>
    </p:embeddedFont>
    <p:embeddedFont>
      <p:font typeface="Calibri" panose="020F0502020204030204" pitchFamily="34" charset="0"/>
      <p:regular r:id="rId16"/>
      <p:bold r:id="rId17"/>
      <p:italic r:id="rId18"/>
      <p:boldItalic r:id="rId19"/>
    </p:embeddedFont>
    <p:embeddedFont>
      <p:font typeface="Carollo Playscript" pitchFamily="2" charset="0"/>
      <p:regular r:id="rId20"/>
      <p:bold r:id="rId21"/>
      <p:italic r:id="rId22"/>
      <p:boldItalic r:id="rId23"/>
    </p:embeddedFont>
    <p:embeddedFont>
      <p:font typeface="Codec Pro" pitchFamily="2" charset="0"/>
      <p:regular r:id="rId24"/>
    </p:embeddedFont>
    <p:embeddedFont>
      <p:font typeface="Codec Pro Bold" pitchFamily="2"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02" autoAdjust="0"/>
  </p:normalViewPr>
  <p:slideViewPr>
    <p:cSldViewPr>
      <p:cViewPr varScale="1">
        <p:scale>
          <a:sx n="81" d="100"/>
          <a:sy n="81" d="100"/>
        </p:scale>
        <p:origin x="440"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9/29/25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6.jpeg"/><Relationship Id="rId5" Type="http://schemas.openxmlformats.org/officeDocument/2006/relationships/image" Target="../media/image4.svg"/><Relationship Id="rId10" Type="http://schemas.openxmlformats.org/officeDocument/2006/relationships/image" Target="../media/image15.jpeg"/><Relationship Id="rId4" Type="http://schemas.openxmlformats.org/officeDocument/2006/relationships/image" Target="../media/image3.png"/><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24.jpe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EFD"/>
        </a:solidFill>
        <a:effectLst/>
      </p:bgPr>
    </p:bg>
    <p:spTree>
      <p:nvGrpSpPr>
        <p:cNvPr id="1" name=""/>
        <p:cNvGrpSpPr/>
        <p:nvPr/>
      </p:nvGrpSpPr>
      <p:grpSpPr>
        <a:xfrm>
          <a:off x="0" y="0"/>
          <a:ext cx="0" cy="0"/>
          <a:chOff x="0" y="0"/>
          <a:chExt cx="0" cy="0"/>
        </a:xfrm>
      </p:grpSpPr>
      <p:sp>
        <p:nvSpPr>
          <p:cNvPr id="2" name="Freeform 2"/>
          <p:cNvSpPr/>
          <p:nvPr/>
        </p:nvSpPr>
        <p:spPr>
          <a:xfrm>
            <a:off x="12005301" y="8143126"/>
            <a:ext cx="7315200" cy="3274807"/>
          </a:xfrm>
          <a:custGeom>
            <a:avLst/>
            <a:gdLst/>
            <a:ahLst/>
            <a:cxnLst/>
            <a:rect l="l" t="t" r="r" b="b"/>
            <a:pathLst>
              <a:path w="7315200" h="3274807">
                <a:moveTo>
                  <a:pt x="0" y="0"/>
                </a:moveTo>
                <a:lnTo>
                  <a:pt x="7315200" y="0"/>
                </a:lnTo>
                <a:lnTo>
                  <a:pt x="7315200" y="3274806"/>
                </a:lnTo>
                <a:lnTo>
                  <a:pt x="0" y="32748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a:off x="-1681913" y="5765812"/>
            <a:ext cx="4446088" cy="1990387"/>
          </a:xfrm>
          <a:custGeom>
            <a:avLst/>
            <a:gdLst/>
            <a:ahLst/>
            <a:cxnLst/>
            <a:rect l="l" t="t" r="r" b="b"/>
            <a:pathLst>
              <a:path w="4446088" h="1990387">
                <a:moveTo>
                  <a:pt x="0" y="0"/>
                </a:moveTo>
                <a:lnTo>
                  <a:pt x="4446088" y="0"/>
                </a:lnTo>
                <a:lnTo>
                  <a:pt x="4446088" y="1990387"/>
                </a:lnTo>
                <a:lnTo>
                  <a:pt x="0" y="19903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10800000">
            <a:off x="4697912" y="-646711"/>
            <a:ext cx="4446088" cy="1990387"/>
          </a:xfrm>
          <a:custGeom>
            <a:avLst/>
            <a:gdLst/>
            <a:ahLst/>
            <a:cxnLst/>
            <a:rect l="l" t="t" r="r" b="b"/>
            <a:pathLst>
              <a:path w="4446088" h="1990387">
                <a:moveTo>
                  <a:pt x="0" y="0"/>
                </a:moveTo>
                <a:lnTo>
                  <a:pt x="4446088" y="0"/>
                </a:lnTo>
                <a:lnTo>
                  <a:pt x="4446088" y="1990387"/>
                </a:lnTo>
                <a:lnTo>
                  <a:pt x="0" y="19903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10800000" flipH="1">
            <a:off x="13858949" y="-479983"/>
            <a:ext cx="5461552" cy="2444981"/>
          </a:xfrm>
          <a:custGeom>
            <a:avLst/>
            <a:gdLst/>
            <a:ahLst/>
            <a:cxnLst/>
            <a:rect l="l" t="t" r="r" b="b"/>
            <a:pathLst>
              <a:path w="5461552" h="2444981">
                <a:moveTo>
                  <a:pt x="5461552" y="0"/>
                </a:moveTo>
                <a:lnTo>
                  <a:pt x="0" y="0"/>
                </a:lnTo>
                <a:lnTo>
                  <a:pt x="0" y="2444982"/>
                </a:lnTo>
                <a:lnTo>
                  <a:pt x="5461552" y="2444982"/>
                </a:lnTo>
                <a:lnTo>
                  <a:pt x="5461552"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2314014">
            <a:off x="17562763" y="884530"/>
            <a:ext cx="1464198" cy="1485810"/>
          </a:xfrm>
          <a:custGeom>
            <a:avLst/>
            <a:gdLst/>
            <a:ahLst/>
            <a:cxnLst/>
            <a:rect l="l" t="t" r="r" b="b"/>
            <a:pathLst>
              <a:path w="1464198" h="1485810">
                <a:moveTo>
                  <a:pt x="0" y="0"/>
                </a:moveTo>
                <a:lnTo>
                  <a:pt x="1464198" y="0"/>
                </a:lnTo>
                <a:lnTo>
                  <a:pt x="1464198" y="1485810"/>
                </a:lnTo>
                <a:lnTo>
                  <a:pt x="0" y="14858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0" y="5143500"/>
            <a:ext cx="1187440" cy="1275571"/>
          </a:xfrm>
          <a:custGeom>
            <a:avLst/>
            <a:gdLst/>
            <a:ahLst/>
            <a:cxnLst/>
            <a:rect l="l" t="t" r="r" b="b"/>
            <a:pathLst>
              <a:path w="1187440" h="1275571">
                <a:moveTo>
                  <a:pt x="0" y="0"/>
                </a:moveTo>
                <a:lnTo>
                  <a:pt x="1187440" y="0"/>
                </a:lnTo>
                <a:lnTo>
                  <a:pt x="1187440" y="1275571"/>
                </a:lnTo>
                <a:lnTo>
                  <a:pt x="0" y="12755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8357508" y="-438539"/>
            <a:ext cx="1135043" cy="877078"/>
          </a:xfrm>
          <a:custGeom>
            <a:avLst/>
            <a:gdLst/>
            <a:ahLst/>
            <a:cxnLst/>
            <a:rect l="l" t="t" r="r" b="b"/>
            <a:pathLst>
              <a:path w="1135043" h="877078">
                <a:moveTo>
                  <a:pt x="0" y="0"/>
                </a:moveTo>
                <a:lnTo>
                  <a:pt x="1135042" y="0"/>
                </a:lnTo>
                <a:lnTo>
                  <a:pt x="1135042" y="877078"/>
                </a:lnTo>
                <a:lnTo>
                  <a:pt x="0" y="87707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1403337" flipH="1">
            <a:off x="10213450" y="9859856"/>
            <a:ext cx="3583702" cy="2671487"/>
          </a:xfrm>
          <a:custGeom>
            <a:avLst/>
            <a:gdLst/>
            <a:ahLst/>
            <a:cxnLst/>
            <a:rect l="l" t="t" r="r" b="b"/>
            <a:pathLst>
              <a:path w="3583702" h="2671487">
                <a:moveTo>
                  <a:pt x="3583702" y="0"/>
                </a:moveTo>
                <a:lnTo>
                  <a:pt x="0" y="0"/>
                </a:lnTo>
                <a:lnTo>
                  <a:pt x="0" y="2671487"/>
                </a:lnTo>
                <a:lnTo>
                  <a:pt x="3583702" y="2671487"/>
                </a:lnTo>
                <a:lnTo>
                  <a:pt x="3583702"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Freeform 10"/>
          <p:cNvSpPr/>
          <p:nvPr/>
        </p:nvSpPr>
        <p:spPr>
          <a:xfrm>
            <a:off x="14722148" y="8143126"/>
            <a:ext cx="5074305" cy="4114800"/>
          </a:xfrm>
          <a:custGeom>
            <a:avLst/>
            <a:gdLst/>
            <a:ahLst/>
            <a:cxnLst/>
            <a:rect l="l" t="t" r="r" b="b"/>
            <a:pathLst>
              <a:path w="5074305" h="4114800">
                <a:moveTo>
                  <a:pt x="0" y="0"/>
                </a:moveTo>
                <a:lnTo>
                  <a:pt x="5074304" y="0"/>
                </a:lnTo>
                <a:lnTo>
                  <a:pt x="5074304"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1" name="Freeform 11"/>
          <p:cNvSpPr/>
          <p:nvPr/>
        </p:nvSpPr>
        <p:spPr>
          <a:xfrm>
            <a:off x="4697912" y="-2025337"/>
            <a:ext cx="3400198" cy="2757251"/>
          </a:xfrm>
          <a:custGeom>
            <a:avLst/>
            <a:gdLst/>
            <a:ahLst/>
            <a:cxnLst/>
            <a:rect l="l" t="t" r="r" b="b"/>
            <a:pathLst>
              <a:path w="3400198" h="2757251">
                <a:moveTo>
                  <a:pt x="0" y="0"/>
                </a:moveTo>
                <a:lnTo>
                  <a:pt x="3400198" y="0"/>
                </a:lnTo>
                <a:lnTo>
                  <a:pt x="3400198" y="2757251"/>
                </a:lnTo>
                <a:lnTo>
                  <a:pt x="0" y="275725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2" name="Freeform 12"/>
          <p:cNvSpPr/>
          <p:nvPr/>
        </p:nvSpPr>
        <p:spPr>
          <a:xfrm>
            <a:off x="-2664128" y="7023278"/>
            <a:ext cx="3400198" cy="2757251"/>
          </a:xfrm>
          <a:custGeom>
            <a:avLst/>
            <a:gdLst/>
            <a:ahLst/>
            <a:cxnLst/>
            <a:rect l="l" t="t" r="r" b="b"/>
            <a:pathLst>
              <a:path w="3400198" h="2757251">
                <a:moveTo>
                  <a:pt x="0" y="0"/>
                </a:moveTo>
                <a:lnTo>
                  <a:pt x="3400197" y="0"/>
                </a:lnTo>
                <a:lnTo>
                  <a:pt x="3400197" y="2757251"/>
                </a:lnTo>
                <a:lnTo>
                  <a:pt x="0" y="275725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3" name="Freeform 13"/>
          <p:cNvSpPr/>
          <p:nvPr/>
        </p:nvSpPr>
        <p:spPr>
          <a:xfrm rot="7279159">
            <a:off x="15083510" y="-1582613"/>
            <a:ext cx="3400198" cy="2757251"/>
          </a:xfrm>
          <a:custGeom>
            <a:avLst/>
            <a:gdLst/>
            <a:ahLst/>
            <a:cxnLst/>
            <a:rect l="l" t="t" r="r" b="b"/>
            <a:pathLst>
              <a:path w="3400198" h="2757251">
                <a:moveTo>
                  <a:pt x="0" y="0"/>
                </a:moveTo>
                <a:lnTo>
                  <a:pt x="3400197" y="0"/>
                </a:lnTo>
                <a:lnTo>
                  <a:pt x="3400197" y="2757251"/>
                </a:lnTo>
                <a:lnTo>
                  <a:pt x="0" y="275725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6" name="Freeform 11">
            <a:extLst>
              <a:ext uri="{FF2B5EF4-FFF2-40B4-BE49-F238E27FC236}">
                <a16:creationId xmlns:a16="http://schemas.microsoft.com/office/drawing/2014/main" id="{4A780914-18DC-6FC3-9431-3E518AA7F199}"/>
              </a:ext>
            </a:extLst>
          </p:cNvPr>
          <p:cNvSpPr/>
          <p:nvPr/>
        </p:nvSpPr>
        <p:spPr>
          <a:xfrm>
            <a:off x="7904017" y="912452"/>
            <a:ext cx="2479965" cy="232497"/>
          </a:xfrm>
          <a:custGeom>
            <a:avLst/>
            <a:gdLst/>
            <a:ahLst/>
            <a:cxnLst/>
            <a:rect l="l" t="t" r="r" b="b"/>
            <a:pathLst>
              <a:path w="2479965" h="232497">
                <a:moveTo>
                  <a:pt x="0" y="0"/>
                </a:moveTo>
                <a:lnTo>
                  <a:pt x="2479966" y="0"/>
                </a:lnTo>
                <a:lnTo>
                  <a:pt x="2479966" y="232496"/>
                </a:lnTo>
                <a:lnTo>
                  <a:pt x="0" y="23249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7" name="TextBox 4">
            <a:extLst>
              <a:ext uri="{FF2B5EF4-FFF2-40B4-BE49-F238E27FC236}">
                <a16:creationId xmlns:a16="http://schemas.microsoft.com/office/drawing/2014/main" id="{4FF718BF-43B9-DB76-0DCA-7C61E11C060C}"/>
              </a:ext>
            </a:extLst>
          </p:cNvPr>
          <p:cNvSpPr txBox="1"/>
          <p:nvPr/>
        </p:nvSpPr>
        <p:spPr>
          <a:xfrm>
            <a:off x="3810000" y="266701"/>
            <a:ext cx="9601200" cy="838199"/>
          </a:xfrm>
          <a:prstGeom prst="rect">
            <a:avLst/>
          </a:prstGeom>
        </p:spPr>
        <p:txBody>
          <a:bodyPr lIns="50800" tIns="50800" rIns="50800" bIns="50800" rtlCol="0" anchor="ctr"/>
          <a:lstStyle/>
          <a:p>
            <a:pPr algn="ctr">
              <a:lnSpc>
                <a:spcPts val="9799"/>
              </a:lnSpc>
              <a:spcBef>
                <a:spcPct val="0"/>
              </a:spcBef>
            </a:pPr>
            <a:endParaRPr lang="kk-KZ" sz="2800" b="1" dirty="0">
              <a:solidFill>
                <a:srgbClr val="000000"/>
              </a:solidFill>
              <a:latin typeface="Atteron"/>
              <a:ea typeface="Atteron"/>
              <a:cs typeface="Atteron"/>
              <a:sym typeface="Atteron"/>
            </a:endParaRPr>
          </a:p>
          <a:p>
            <a:pPr algn="ctr">
              <a:spcBef>
                <a:spcPct val="0"/>
              </a:spcBef>
            </a:pPr>
            <a:r>
              <a:rPr lang="kk-KZ" sz="2800" b="1" dirty="0">
                <a:solidFill>
                  <a:srgbClr val="000000"/>
                </a:solidFill>
                <a:latin typeface="Atteron"/>
                <a:ea typeface="Atteron"/>
                <a:cs typeface="Atteron"/>
                <a:sym typeface="Atteron"/>
              </a:rPr>
              <a:t>Л.Н. ГУМИЛЕВ АТЫНДАҒЫ ЕУРАЗИЯ ҰЛТТЫҚ УНИВЕРСИТЕТІ</a:t>
            </a:r>
          </a:p>
          <a:p>
            <a:pPr algn="ctr">
              <a:lnSpc>
                <a:spcPts val="9799"/>
              </a:lnSpc>
              <a:spcBef>
                <a:spcPct val="0"/>
              </a:spcBef>
            </a:pPr>
            <a:endParaRPr lang="en-US" sz="2800" b="1" dirty="0">
              <a:solidFill>
                <a:srgbClr val="000000"/>
              </a:solidFill>
              <a:latin typeface="Atteron"/>
              <a:ea typeface="Atteron"/>
              <a:cs typeface="Atteron"/>
              <a:sym typeface="Atteron"/>
            </a:endParaRPr>
          </a:p>
        </p:txBody>
      </p:sp>
      <p:sp>
        <p:nvSpPr>
          <p:cNvPr id="18" name="TextBox 17">
            <a:extLst>
              <a:ext uri="{FF2B5EF4-FFF2-40B4-BE49-F238E27FC236}">
                <a16:creationId xmlns:a16="http://schemas.microsoft.com/office/drawing/2014/main" id="{710CCC30-1A84-9D66-453D-A5A1D32A0B7C}"/>
              </a:ext>
            </a:extLst>
          </p:cNvPr>
          <p:cNvSpPr txBox="1"/>
          <p:nvPr/>
        </p:nvSpPr>
        <p:spPr>
          <a:xfrm>
            <a:off x="4948034" y="3610303"/>
            <a:ext cx="6100966" cy="1015663"/>
          </a:xfrm>
          <a:prstGeom prst="rect">
            <a:avLst/>
          </a:prstGeom>
          <a:noFill/>
        </p:spPr>
        <p:txBody>
          <a:bodyPr wrap="none" rtlCol="0">
            <a:spAutoFit/>
          </a:bodyPr>
          <a:lstStyle/>
          <a:p>
            <a:r>
              <a:rPr lang="ru-KZ" sz="6000" b="1" dirty="0">
                <a:latin typeface="Arial" panose="020B0604020202020204" pitchFamily="34" charset="0"/>
                <a:cs typeface="Arial" panose="020B0604020202020204" pitchFamily="34" charset="0"/>
              </a:rPr>
              <a:t>ӨНЕР ТАРИХЫ </a:t>
            </a:r>
          </a:p>
        </p:txBody>
      </p:sp>
      <p:sp>
        <p:nvSpPr>
          <p:cNvPr id="19" name="TextBox 18">
            <a:extLst>
              <a:ext uri="{FF2B5EF4-FFF2-40B4-BE49-F238E27FC236}">
                <a16:creationId xmlns:a16="http://schemas.microsoft.com/office/drawing/2014/main" id="{B442000E-0485-F290-885C-806DD6186108}"/>
              </a:ext>
            </a:extLst>
          </p:cNvPr>
          <p:cNvSpPr txBox="1"/>
          <p:nvPr/>
        </p:nvSpPr>
        <p:spPr>
          <a:xfrm>
            <a:off x="6700345" y="9116080"/>
            <a:ext cx="2583528" cy="523220"/>
          </a:xfrm>
          <a:prstGeom prst="rect">
            <a:avLst/>
          </a:prstGeom>
          <a:noFill/>
        </p:spPr>
        <p:txBody>
          <a:bodyPr wrap="none" rtlCol="0">
            <a:spAutoFit/>
          </a:bodyPr>
          <a:lstStyle/>
          <a:p>
            <a:pPr algn="ctr"/>
            <a:r>
              <a:rPr lang="ru-KZ" sz="2800" dirty="0">
                <a:latin typeface="Arial" panose="020B0604020202020204" pitchFamily="34" charset="0"/>
                <a:cs typeface="Arial" panose="020B0604020202020204" pitchFamily="34" charset="0"/>
              </a:rPr>
              <a:t>Астана </a:t>
            </a:r>
            <a:r>
              <a:rPr lang="en-US" sz="2800" dirty="0">
                <a:latin typeface="Arial" panose="020B0604020202020204" pitchFamily="34" charset="0"/>
                <a:cs typeface="Arial" panose="020B0604020202020204" pitchFamily="34" charset="0"/>
              </a:rPr>
              <a:t> - 2025</a:t>
            </a:r>
            <a:endParaRPr lang="ru-KZ" sz="2800"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EFD"/>
        </a:solidFill>
        <a:effectLst/>
      </p:bgPr>
    </p:bg>
    <p:spTree>
      <p:nvGrpSpPr>
        <p:cNvPr id="1" name=""/>
        <p:cNvGrpSpPr/>
        <p:nvPr/>
      </p:nvGrpSpPr>
      <p:grpSpPr>
        <a:xfrm>
          <a:off x="0" y="0"/>
          <a:ext cx="0" cy="0"/>
          <a:chOff x="0" y="0"/>
          <a:chExt cx="0" cy="0"/>
        </a:xfrm>
      </p:grpSpPr>
      <p:sp>
        <p:nvSpPr>
          <p:cNvPr id="2" name="Freeform 2"/>
          <p:cNvSpPr/>
          <p:nvPr/>
        </p:nvSpPr>
        <p:spPr>
          <a:xfrm rot="-9188155">
            <a:off x="13814005" y="-387339"/>
            <a:ext cx="7315200" cy="3274807"/>
          </a:xfrm>
          <a:custGeom>
            <a:avLst/>
            <a:gdLst/>
            <a:ahLst/>
            <a:cxnLst/>
            <a:rect l="l" t="t" r="r" b="b"/>
            <a:pathLst>
              <a:path w="7315200" h="3274807">
                <a:moveTo>
                  <a:pt x="0" y="0"/>
                </a:moveTo>
                <a:lnTo>
                  <a:pt x="7315200" y="0"/>
                </a:lnTo>
                <a:lnTo>
                  <a:pt x="7315200" y="3274807"/>
                </a:lnTo>
                <a:lnTo>
                  <a:pt x="0" y="32748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403337" flipH="1">
            <a:off x="13504885" y="-1559040"/>
            <a:ext cx="3583702" cy="2671487"/>
          </a:xfrm>
          <a:custGeom>
            <a:avLst/>
            <a:gdLst/>
            <a:ahLst/>
            <a:cxnLst/>
            <a:rect l="l" t="t" r="r" b="b"/>
            <a:pathLst>
              <a:path w="3583702" h="2671487">
                <a:moveTo>
                  <a:pt x="3583702" y="0"/>
                </a:moveTo>
                <a:lnTo>
                  <a:pt x="0" y="0"/>
                </a:lnTo>
                <a:lnTo>
                  <a:pt x="0" y="2671487"/>
                </a:lnTo>
                <a:lnTo>
                  <a:pt x="3583702" y="2671487"/>
                </a:lnTo>
                <a:lnTo>
                  <a:pt x="3583702"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5662901" y="-1863411"/>
            <a:ext cx="5074305" cy="4114800"/>
          </a:xfrm>
          <a:custGeom>
            <a:avLst/>
            <a:gdLst/>
            <a:ahLst/>
            <a:cxnLst/>
            <a:rect l="l" t="t" r="r" b="b"/>
            <a:pathLst>
              <a:path w="5074305" h="4114800">
                <a:moveTo>
                  <a:pt x="0" y="0"/>
                </a:moveTo>
                <a:lnTo>
                  <a:pt x="5074305" y="0"/>
                </a:lnTo>
                <a:lnTo>
                  <a:pt x="5074305"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4">
            <a:extLst>
              <a:ext uri="{FF2B5EF4-FFF2-40B4-BE49-F238E27FC236}">
                <a16:creationId xmlns:a16="http://schemas.microsoft.com/office/drawing/2014/main" id="{5084383C-C4E2-0A4E-ACC2-8AAC232E066A}"/>
              </a:ext>
            </a:extLst>
          </p:cNvPr>
          <p:cNvSpPr txBox="1"/>
          <p:nvPr/>
        </p:nvSpPr>
        <p:spPr>
          <a:xfrm>
            <a:off x="3515710" y="4382814"/>
            <a:ext cx="10007355" cy="1015663"/>
          </a:xfrm>
          <a:prstGeom prst="rect">
            <a:avLst/>
          </a:prstGeom>
          <a:noFill/>
        </p:spPr>
        <p:txBody>
          <a:bodyPr wrap="none" rtlCol="0">
            <a:spAutoFit/>
          </a:bodyPr>
          <a:lstStyle/>
          <a:p>
            <a:r>
              <a:rPr lang="ru-KZ" sz="6000" b="1" i="1" dirty="0">
                <a:latin typeface="Arial" panose="020B0604020202020204" pitchFamily="34" charset="0"/>
                <a:cs typeface="Arial" panose="020B0604020202020204" pitchFamily="34" charset="0"/>
              </a:rPr>
              <a:t>Назарларыңызға рахмет</a:t>
            </a:r>
          </a:p>
        </p:txBody>
      </p:sp>
    </p:spTree>
    <p:extLst>
      <p:ext uri="{BB962C8B-B14F-4D97-AF65-F5344CB8AC3E}">
        <p14:creationId xmlns:p14="http://schemas.microsoft.com/office/powerpoint/2010/main" val="3689743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EFD"/>
        </a:solidFill>
        <a:effectLst/>
      </p:bgPr>
    </p:bg>
    <p:spTree>
      <p:nvGrpSpPr>
        <p:cNvPr id="1" name=""/>
        <p:cNvGrpSpPr/>
        <p:nvPr/>
      </p:nvGrpSpPr>
      <p:grpSpPr>
        <a:xfrm>
          <a:off x="0" y="0"/>
          <a:ext cx="0" cy="0"/>
          <a:chOff x="0" y="0"/>
          <a:chExt cx="0" cy="0"/>
        </a:xfrm>
      </p:grpSpPr>
      <p:sp>
        <p:nvSpPr>
          <p:cNvPr id="2" name="Freeform 2"/>
          <p:cNvSpPr/>
          <p:nvPr/>
        </p:nvSpPr>
        <p:spPr>
          <a:xfrm>
            <a:off x="12005301" y="8143126"/>
            <a:ext cx="7315200" cy="3274807"/>
          </a:xfrm>
          <a:custGeom>
            <a:avLst/>
            <a:gdLst/>
            <a:ahLst/>
            <a:cxnLst/>
            <a:rect l="l" t="t" r="r" b="b"/>
            <a:pathLst>
              <a:path w="7315200" h="3274807">
                <a:moveTo>
                  <a:pt x="0" y="0"/>
                </a:moveTo>
                <a:lnTo>
                  <a:pt x="7315200" y="0"/>
                </a:lnTo>
                <a:lnTo>
                  <a:pt x="7315200" y="3274806"/>
                </a:lnTo>
                <a:lnTo>
                  <a:pt x="0" y="32748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400000">
            <a:off x="-1681913" y="5765812"/>
            <a:ext cx="4446088" cy="1990387"/>
          </a:xfrm>
          <a:custGeom>
            <a:avLst/>
            <a:gdLst/>
            <a:ahLst/>
            <a:cxnLst/>
            <a:rect l="l" t="t" r="r" b="b"/>
            <a:pathLst>
              <a:path w="4446088" h="1990387">
                <a:moveTo>
                  <a:pt x="0" y="0"/>
                </a:moveTo>
                <a:lnTo>
                  <a:pt x="4446088" y="0"/>
                </a:lnTo>
                <a:lnTo>
                  <a:pt x="4446088" y="1990387"/>
                </a:lnTo>
                <a:lnTo>
                  <a:pt x="0" y="19903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10800000">
            <a:off x="4697912" y="-646711"/>
            <a:ext cx="4446088" cy="1990387"/>
          </a:xfrm>
          <a:custGeom>
            <a:avLst/>
            <a:gdLst/>
            <a:ahLst/>
            <a:cxnLst/>
            <a:rect l="l" t="t" r="r" b="b"/>
            <a:pathLst>
              <a:path w="4446088" h="1990387">
                <a:moveTo>
                  <a:pt x="0" y="0"/>
                </a:moveTo>
                <a:lnTo>
                  <a:pt x="4446088" y="0"/>
                </a:lnTo>
                <a:lnTo>
                  <a:pt x="4446088" y="1990387"/>
                </a:lnTo>
                <a:lnTo>
                  <a:pt x="0" y="19903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10800000" flipH="1">
            <a:off x="13858949" y="-479983"/>
            <a:ext cx="5461552" cy="2444981"/>
          </a:xfrm>
          <a:custGeom>
            <a:avLst/>
            <a:gdLst/>
            <a:ahLst/>
            <a:cxnLst/>
            <a:rect l="l" t="t" r="r" b="b"/>
            <a:pathLst>
              <a:path w="5461552" h="2444981">
                <a:moveTo>
                  <a:pt x="5461552" y="0"/>
                </a:moveTo>
                <a:lnTo>
                  <a:pt x="0" y="0"/>
                </a:lnTo>
                <a:lnTo>
                  <a:pt x="0" y="2444982"/>
                </a:lnTo>
                <a:lnTo>
                  <a:pt x="5461552" y="2444982"/>
                </a:lnTo>
                <a:lnTo>
                  <a:pt x="5461552"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rot="-2314014">
            <a:off x="17562763" y="884530"/>
            <a:ext cx="1464198" cy="1485810"/>
          </a:xfrm>
          <a:custGeom>
            <a:avLst/>
            <a:gdLst/>
            <a:ahLst/>
            <a:cxnLst/>
            <a:rect l="l" t="t" r="r" b="b"/>
            <a:pathLst>
              <a:path w="1464198" h="1485810">
                <a:moveTo>
                  <a:pt x="0" y="0"/>
                </a:moveTo>
                <a:lnTo>
                  <a:pt x="1464198" y="0"/>
                </a:lnTo>
                <a:lnTo>
                  <a:pt x="1464198" y="1485810"/>
                </a:lnTo>
                <a:lnTo>
                  <a:pt x="0" y="14858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0" y="5143500"/>
            <a:ext cx="1187440" cy="1275571"/>
          </a:xfrm>
          <a:custGeom>
            <a:avLst/>
            <a:gdLst/>
            <a:ahLst/>
            <a:cxnLst/>
            <a:rect l="l" t="t" r="r" b="b"/>
            <a:pathLst>
              <a:path w="1187440" h="1275571">
                <a:moveTo>
                  <a:pt x="0" y="0"/>
                </a:moveTo>
                <a:lnTo>
                  <a:pt x="1187440" y="0"/>
                </a:lnTo>
                <a:lnTo>
                  <a:pt x="1187440" y="1275571"/>
                </a:lnTo>
                <a:lnTo>
                  <a:pt x="0" y="12755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8357508" y="-438539"/>
            <a:ext cx="1135043" cy="877078"/>
          </a:xfrm>
          <a:custGeom>
            <a:avLst/>
            <a:gdLst/>
            <a:ahLst/>
            <a:cxnLst/>
            <a:rect l="l" t="t" r="r" b="b"/>
            <a:pathLst>
              <a:path w="1135043" h="877078">
                <a:moveTo>
                  <a:pt x="0" y="0"/>
                </a:moveTo>
                <a:lnTo>
                  <a:pt x="1135042" y="0"/>
                </a:lnTo>
                <a:lnTo>
                  <a:pt x="1135042" y="877078"/>
                </a:lnTo>
                <a:lnTo>
                  <a:pt x="0" y="87707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1403337" flipH="1">
            <a:off x="10213450" y="9859856"/>
            <a:ext cx="3583702" cy="2671487"/>
          </a:xfrm>
          <a:custGeom>
            <a:avLst/>
            <a:gdLst/>
            <a:ahLst/>
            <a:cxnLst/>
            <a:rect l="l" t="t" r="r" b="b"/>
            <a:pathLst>
              <a:path w="3583702" h="2671487">
                <a:moveTo>
                  <a:pt x="3583702" y="0"/>
                </a:moveTo>
                <a:lnTo>
                  <a:pt x="0" y="0"/>
                </a:lnTo>
                <a:lnTo>
                  <a:pt x="0" y="2671487"/>
                </a:lnTo>
                <a:lnTo>
                  <a:pt x="3583702" y="2671487"/>
                </a:lnTo>
                <a:lnTo>
                  <a:pt x="3583702"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Freeform 10"/>
          <p:cNvSpPr/>
          <p:nvPr/>
        </p:nvSpPr>
        <p:spPr>
          <a:xfrm>
            <a:off x="14722148" y="8143126"/>
            <a:ext cx="5074305" cy="4114800"/>
          </a:xfrm>
          <a:custGeom>
            <a:avLst/>
            <a:gdLst/>
            <a:ahLst/>
            <a:cxnLst/>
            <a:rect l="l" t="t" r="r" b="b"/>
            <a:pathLst>
              <a:path w="5074305" h="4114800">
                <a:moveTo>
                  <a:pt x="0" y="0"/>
                </a:moveTo>
                <a:lnTo>
                  <a:pt x="5074304" y="0"/>
                </a:lnTo>
                <a:lnTo>
                  <a:pt x="5074304"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1" name="Freeform 11"/>
          <p:cNvSpPr/>
          <p:nvPr/>
        </p:nvSpPr>
        <p:spPr>
          <a:xfrm>
            <a:off x="4697912" y="-2025337"/>
            <a:ext cx="3400198" cy="2757251"/>
          </a:xfrm>
          <a:custGeom>
            <a:avLst/>
            <a:gdLst/>
            <a:ahLst/>
            <a:cxnLst/>
            <a:rect l="l" t="t" r="r" b="b"/>
            <a:pathLst>
              <a:path w="3400198" h="2757251">
                <a:moveTo>
                  <a:pt x="0" y="0"/>
                </a:moveTo>
                <a:lnTo>
                  <a:pt x="3400198" y="0"/>
                </a:lnTo>
                <a:lnTo>
                  <a:pt x="3400198" y="2757251"/>
                </a:lnTo>
                <a:lnTo>
                  <a:pt x="0" y="275725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2" name="Freeform 12"/>
          <p:cNvSpPr/>
          <p:nvPr/>
        </p:nvSpPr>
        <p:spPr>
          <a:xfrm>
            <a:off x="-2664128" y="7023278"/>
            <a:ext cx="3400198" cy="2757251"/>
          </a:xfrm>
          <a:custGeom>
            <a:avLst/>
            <a:gdLst/>
            <a:ahLst/>
            <a:cxnLst/>
            <a:rect l="l" t="t" r="r" b="b"/>
            <a:pathLst>
              <a:path w="3400198" h="2757251">
                <a:moveTo>
                  <a:pt x="0" y="0"/>
                </a:moveTo>
                <a:lnTo>
                  <a:pt x="3400197" y="0"/>
                </a:lnTo>
                <a:lnTo>
                  <a:pt x="3400197" y="2757251"/>
                </a:lnTo>
                <a:lnTo>
                  <a:pt x="0" y="275725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3" name="Freeform 13"/>
          <p:cNvSpPr/>
          <p:nvPr/>
        </p:nvSpPr>
        <p:spPr>
          <a:xfrm rot="7279159">
            <a:off x="15083510" y="-1582613"/>
            <a:ext cx="3400198" cy="2757251"/>
          </a:xfrm>
          <a:custGeom>
            <a:avLst/>
            <a:gdLst/>
            <a:ahLst/>
            <a:cxnLst/>
            <a:rect l="l" t="t" r="r" b="b"/>
            <a:pathLst>
              <a:path w="3400198" h="2757251">
                <a:moveTo>
                  <a:pt x="0" y="0"/>
                </a:moveTo>
                <a:lnTo>
                  <a:pt x="3400197" y="0"/>
                </a:lnTo>
                <a:lnTo>
                  <a:pt x="3400197" y="2757251"/>
                </a:lnTo>
                <a:lnTo>
                  <a:pt x="0" y="275725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4" name="TextBox 14"/>
          <p:cNvSpPr txBox="1"/>
          <p:nvPr/>
        </p:nvSpPr>
        <p:spPr>
          <a:xfrm>
            <a:off x="3136245" y="3205569"/>
            <a:ext cx="12015509" cy="3213502"/>
          </a:xfrm>
          <a:prstGeom prst="rect">
            <a:avLst/>
          </a:prstGeom>
        </p:spPr>
        <p:txBody>
          <a:bodyPr lIns="0" tIns="0" rIns="0" bIns="0" rtlCol="0" anchor="t">
            <a:spAutoFit/>
          </a:bodyPr>
          <a:lstStyle/>
          <a:p>
            <a:pPr algn="ctr">
              <a:lnSpc>
                <a:spcPts val="8032"/>
              </a:lnSpc>
            </a:pPr>
            <a:r>
              <a:rPr lang="en-US" sz="8032" b="1">
                <a:solidFill>
                  <a:srgbClr val="FFB1A4"/>
                </a:solidFill>
                <a:latin typeface="Codec Pro Bold"/>
                <a:ea typeface="Codec Pro Bold"/>
                <a:cs typeface="Codec Pro Bold"/>
                <a:sym typeface="Codec Pro Bold"/>
              </a:rPr>
              <a:t>АБТРАКЦИОНАЛИЗМ ЖӘНЕ КОНЦЕПТУАЛИЗМ </a:t>
            </a:r>
          </a:p>
        </p:txBody>
      </p:sp>
      <p:sp>
        <p:nvSpPr>
          <p:cNvPr id="15" name="TextBox 15"/>
          <p:cNvSpPr txBox="1"/>
          <p:nvPr/>
        </p:nvSpPr>
        <p:spPr>
          <a:xfrm>
            <a:off x="1808604" y="8019301"/>
            <a:ext cx="5112352" cy="1951760"/>
          </a:xfrm>
          <a:prstGeom prst="rect">
            <a:avLst/>
          </a:prstGeom>
        </p:spPr>
        <p:txBody>
          <a:bodyPr lIns="0" tIns="0" rIns="0" bIns="0" rtlCol="0" anchor="t">
            <a:spAutoFit/>
          </a:bodyPr>
          <a:lstStyle/>
          <a:p>
            <a:pPr algn="l">
              <a:lnSpc>
                <a:spcPts val="5064"/>
              </a:lnSpc>
            </a:pPr>
            <a:r>
              <a:rPr lang="en-US" sz="3617">
                <a:solidFill>
                  <a:srgbClr val="FFB1A4"/>
                </a:solidFill>
                <a:latin typeface="Codec Pro"/>
                <a:ea typeface="Codec Pro"/>
                <a:cs typeface="Codec Pro"/>
                <a:sym typeface="Codec Pro"/>
              </a:rPr>
              <a:t>Жоспар:</a:t>
            </a:r>
          </a:p>
          <a:p>
            <a:pPr marL="781056" lvl="1" indent="-390528" algn="l">
              <a:lnSpc>
                <a:spcPts val="5064"/>
              </a:lnSpc>
              <a:buAutoNum type="arabicPeriod"/>
            </a:pPr>
            <a:r>
              <a:rPr lang="en-US" sz="3617">
                <a:solidFill>
                  <a:srgbClr val="FFB1A4"/>
                </a:solidFill>
                <a:latin typeface="Codec Pro"/>
                <a:ea typeface="Codec Pro"/>
                <a:cs typeface="Codec Pro"/>
                <a:sym typeface="Codec Pro"/>
              </a:rPr>
              <a:t>Абтракционализм. </a:t>
            </a:r>
          </a:p>
          <a:p>
            <a:pPr marL="781056" lvl="1" indent="-390528" algn="l">
              <a:lnSpc>
                <a:spcPts val="5064"/>
              </a:lnSpc>
              <a:buAutoNum type="arabicPeriod"/>
            </a:pPr>
            <a:r>
              <a:rPr lang="en-US" sz="3617">
                <a:solidFill>
                  <a:srgbClr val="FFB1A4"/>
                </a:solidFill>
                <a:latin typeface="Codec Pro"/>
                <a:ea typeface="Codec Pro"/>
                <a:cs typeface="Codec Pro"/>
                <a:sym typeface="Codec Pro"/>
              </a:rPr>
              <a:t>Концептуализм.</a:t>
            </a:r>
          </a:p>
        </p:txBody>
      </p:sp>
    </p:spTree>
    <p:extLst>
      <p:ext uri="{BB962C8B-B14F-4D97-AF65-F5344CB8AC3E}">
        <p14:creationId xmlns:p14="http://schemas.microsoft.com/office/powerpoint/2010/main" val="3574248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EFD"/>
        </a:solidFill>
        <a:effectLst/>
      </p:bgPr>
    </p:bg>
    <p:spTree>
      <p:nvGrpSpPr>
        <p:cNvPr id="1" name=""/>
        <p:cNvGrpSpPr/>
        <p:nvPr/>
      </p:nvGrpSpPr>
      <p:grpSpPr>
        <a:xfrm>
          <a:off x="0" y="0"/>
          <a:ext cx="0" cy="0"/>
          <a:chOff x="0" y="0"/>
          <a:chExt cx="0" cy="0"/>
        </a:xfrm>
      </p:grpSpPr>
      <p:sp>
        <p:nvSpPr>
          <p:cNvPr id="2" name="Freeform 2"/>
          <p:cNvSpPr/>
          <p:nvPr/>
        </p:nvSpPr>
        <p:spPr>
          <a:xfrm rot="5400000">
            <a:off x="-1681913" y="5765812"/>
            <a:ext cx="4446088" cy="1990387"/>
          </a:xfrm>
          <a:custGeom>
            <a:avLst/>
            <a:gdLst/>
            <a:ahLst/>
            <a:cxnLst/>
            <a:rect l="l" t="t" r="r" b="b"/>
            <a:pathLst>
              <a:path w="4446088" h="1990387">
                <a:moveTo>
                  <a:pt x="0" y="0"/>
                </a:moveTo>
                <a:lnTo>
                  <a:pt x="4446088" y="0"/>
                </a:lnTo>
                <a:lnTo>
                  <a:pt x="4446088" y="1990387"/>
                </a:lnTo>
                <a:lnTo>
                  <a:pt x="0" y="19903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0800000" flipH="1">
            <a:off x="13858949" y="-479983"/>
            <a:ext cx="5461552" cy="2444981"/>
          </a:xfrm>
          <a:custGeom>
            <a:avLst/>
            <a:gdLst/>
            <a:ahLst/>
            <a:cxnLst/>
            <a:rect l="l" t="t" r="r" b="b"/>
            <a:pathLst>
              <a:path w="5461552" h="2444981">
                <a:moveTo>
                  <a:pt x="5461552" y="0"/>
                </a:moveTo>
                <a:lnTo>
                  <a:pt x="0" y="0"/>
                </a:lnTo>
                <a:lnTo>
                  <a:pt x="0" y="2444982"/>
                </a:lnTo>
                <a:lnTo>
                  <a:pt x="5461552" y="2444982"/>
                </a:lnTo>
                <a:lnTo>
                  <a:pt x="5461552"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314014">
            <a:off x="17562763" y="884530"/>
            <a:ext cx="1464198" cy="1485810"/>
          </a:xfrm>
          <a:custGeom>
            <a:avLst/>
            <a:gdLst/>
            <a:ahLst/>
            <a:cxnLst/>
            <a:rect l="l" t="t" r="r" b="b"/>
            <a:pathLst>
              <a:path w="1464198" h="1485810">
                <a:moveTo>
                  <a:pt x="0" y="0"/>
                </a:moveTo>
                <a:lnTo>
                  <a:pt x="1464198" y="0"/>
                </a:lnTo>
                <a:lnTo>
                  <a:pt x="1464198" y="1485810"/>
                </a:lnTo>
                <a:lnTo>
                  <a:pt x="0" y="14858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0" y="5143500"/>
            <a:ext cx="1187440" cy="1275571"/>
          </a:xfrm>
          <a:custGeom>
            <a:avLst/>
            <a:gdLst/>
            <a:ahLst/>
            <a:cxnLst/>
            <a:rect l="l" t="t" r="r" b="b"/>
            <a:pathLst>
              <a:path w="1187440" h="1275571">
                <a:moveTo>
                  <a:pt x="0" y="0"/>
                </a:moveTo>
                <a:lnTo>
                  <a:pt x="1187440" y="0"/>
                </a:lnTo>
                <a:lnTo>
                  <a:pt x="1187440" y="1275571"/>
                </a:lnTo>
                <a:lnTo>
                  <a:pt x="0" y="12755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2664128" y="7023278"/>
            <a:ext cx="3400198" cy="2757251"/>
          </a:xfrm>
          <a:custGeom>
            <a:avLst/>
            <a:gdLst/>
            <a:ahLst/>
            <a:cxnLst/>
            <a:rect l="l" t="t" r="r" b="b"/>
            <a:pathLst>
              <a:path w="3400198" h="2757251">
                <a:moveTo>
                  <a:pt x="0" y="0"/>
                </a:moveTo>
                <a:lnTo>
                  <a:pt x="3400197" y="0"/>
                </a:lnTo>
                <a:lnTo>
                  <a:pt x="3400197" y="2757251"/>
                </a:lnTo>
                <a:lnTo>
                  <a:pt x="0" y="27572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rot="7279159">
            <a:off x="15083510" y="-1582613"/>
            <a:ext cx="3400198" cy="2757251"/>
          </a:xfrm>
          <a:custGeom>
            <a:avLst/>
            <a:gdLst/>
            <a:ahLst/>
            <a:cxnLst/>
            <a:rect l="l" t="t" r="r" b="b"/>
            <a:pathLst>
              <a:path w="3400198" h="2757251">
                <a:moveTo>
                  <a:pt x="0" y="0"/>
                </a:moveTo>
                <a:lnTo>
                  <a:pt x="3400197" y="0"/>
                </a:lnTo>
                <a:lnTo>
                  <a:pt x="3400197" y="2757251"/>
                </a:lnTo>
                <a:lnTo>
                  <a:pt x="0" y="27572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13004075" y="311542"/>
            <a:ext cx="4927897" cy="3495522"/>
          </a:xfrm>
          <a:custGeom>
            <a:avLst/>
            <a:gdLst/>
            <a:ahLst/>
            <a:cxnLst/>
            <a:rect l="l" t="t" r="r" b="b"/>
            <a:pathLst>
              <a:path w="4927897" h="3495522">
                <a:moveTo>
                  <a:pt x="0" y="0"/>
                </a:moveTo>
                <a:lnTo>
                  <a:pt x="4927897" y="0"/>
                </a:lnTo>
                <a:lnTo>
                  <a:pt x="4927897" y="3495522"/>
                </a:lnTo>
                <a:lnTo>
                  <a:pt x="0" y="3495522"/>
                </a:lnTo>
                <a:lnTo>
                  <a:pt x="0" y="0"/>
                </a:lnTo>
                <a:close/>
              </a:path>
            </a:pathLst>
          </a:custGeom>
          <a:blipFill>
            <a:blip r:embed="rId10"/>
            <a:stretch>
              <a:fillRect/>
            </a:stretch>
          </a:blipFill>
        </p:spPr>
      </p:sp>
      <p:sp>
        <p:nvSpPr>
          <p:cNvPr id="9" name="Freeform 9"/>
          <p:cNvSpPr/>
          <p:nvPr/>
        </p:nvSpPr>
        <p:spPr>
          <a:xfrm>
            <a:off x="321569" y="5538829"/>
            <a:ext cx="5005732" cy="3222440"/>
          </a:xfrm>
          <a:custGeom>
            <a:avLst/>
            <a:gdLst/>
            <a:ahLst/>
            <a:cxnLst/>
            <a:rect l="l" t="t" r="r" b="b"/>
            <a:pathLst>
              <a:path w="5005732" h="3222440">
                <a:moveTo>
                  <a:pt x="0" y="0"/>
                </a:moveTo>
                <a:lnTo>
                  <a:pt x="5005732" y="0"/>
                </a:lnTo>
                <a:lnTo>
                  <a:pt x="5005732" y="3222440"/>
                </a:lnTo>
                <a:lnTo>
                  <a:pt x="0" y="3222440"/>
                </a:lnTo>
                <a:lnTo>
                  <a:pt x="0" y="0"/>
                </a:lnTo>
                <a:close/>
              </a:path>
            </a:pathLst>
          </a:custGeom>
          <a:blipFill>
            <a:blip r:embed="rId11"/>
            <a:stretch>
              <a:fillRect/>
            </a:stretch>
          </a:blipFill>
        </p:spPr>
      </p:sp>
      <p:sp>
        <p:nvSpPr>
          <p:cNvPr id="10" name="TextBox 10"/>
          <p:cNvSpPr txBox="1"/>
          <p:nvPr/>
        </p:nvSpPr>
        <p:spPr>
          <a:xfrm>
            <a:off x="321569" y="304414"/>
            <a:ext cx="12486708" cy="4634865"/>
          </a:xfrm>
          <a:prstGeom prst="rect">
            <a:avLst/>
          </a:prstGeom>
        </p:spPr>
        <p:txBody>
          <a:bodyPr lIns="0" tIns="0" rIns="0" bIns="0" rtlCol="0" anchor="t">
            <a:spAutoFit/>
          </a:bodyPr>
          <a:lstStyle/>
          <a:p>
            <a:pPr algn="l">
              <a:lnSpc>
                <a:spcPts val="3359"/>
              </a:lnSpc>
            </a:pPr>
            <a:r>
              <a:rPr lang="en-US" sz="2400">
                <a:solidFill>
                  <a:srgbClr val="FFB1A4"/>
                </a:solidFill>
                <a:latin typeface="Codec Pro"/>
                <a:ea typeface="Codec Pro"/>
                <a:cs typeface="Codec Pro"/>
                <a:sym typeface="Codec Pro"/>
              </a:rPr>
              <a:t>Абстракционизм мен концептуализм – ХХ ғасырдағы бейнелеу өнерінің маңызды бағыттарының бірі. Екеуі де дәстүрлі көркемдік әдістерден бас тартып, өнердің мәнін жаңа қырынан түсіндіруге ұмтылды.</a:t>
            </a:r>
          </a:p>
          <a:p>
            <a:pPr algn="l">
              <a:lnSpc>
                <a:spcPts val="3359"/>
              </a:lnSpc>
            </a:pPr>
            <a:r>
              <a:rPr lang="en-US" sz="2400">
                <a:solidFill>
                  <a:srgbClr val="FFB1A4"/>
                </a:solidFill>
                <a:latin typeface="Codec Pro"/>
                <a:ea typeface="Codec Pro"/>
                <a:cs typeface="Codec Pro"/>
                <a:sym typeface="Codec Pro"/>
              </a:rPr>
              <a:t>Абстракционизм ХХ ғасырдың басында пайда болды. Бұл бағыттың өкілдері шынайы өмірді бейнелеуден алыстап, өнерді таза түстер, сызықтар мен aпішіндер арқылы жеткізуді мақсат етті. Василий Кандинскийдің еңбектерінде түстің әуені мен ырғақтық үйлесімі басты орынға шықса, Казимир Малевич өзінің «Қара шаршы» туындысымен өнердің кез келген заттық бейнеден толық арылуы мүмкін екенін көрсетті. Пит Мондриан қатаң геометриялық формаларды қолданып, өнерді математикалық дәлдікке жақындатты. Абстракционизмде бастысы – суретшінің ішкі сезімі мен ойының көрінісі.</a:t>
            </a:r>
          </a:p>
        </p:txBody>
      </p:sp>
      <p:sp>
        <p:nvSpPr>
          <p:cNvPr id="11" name="TextBox 11"/>
          <p:cNvSpPr txBox="1"/>
          <p:nvPr/>
        </p:nvSpPr>
        <p:spPr>
          <a:xfrm>
            <a:off x="5801292" y="5453104"/>
            <a:ext cx="12486708" cy="4634865"/>
          </a:xfrm>
          <a:prstGeom prst="rect">
            <a:avLst/>
          </a:prstGeom>
        </p:spPr>
        <p:txBody>
          <a:bodyPr lIns="0" tIns="0" rIns="0" bIns="0" rtlCol="0" anchor="t">
            <a:spAutoFit/>
          </a:bodyPr>
          <a:lstStyle/>
          <a:p>
            <a:pPr algn="l">
              <a:lnSpc>
                <a:spcPts val="3359"/>
              </a:lnSpc>
            </a:pPr>
            <a:r>
              <a:rPr lang="en-US" sz="2400">
                <a:solidFill>
                  <a:srgbClr val="FFB1A4"/>
                </a:solidFill>
                <a:latin typeface="Codec Pro"/>
                <a:ea typeface="Codec Pro"/>
                <a:cs typeface="Codec Pro"/>
                <a:sym typeface="Codec Pro"/>
              </a:rPr>
              <a:t>Концептуализм ХХ ғасырдың 1960–1970 жылдары қалыптасты. Бұл бағытта өнер туындысының материалдық түрі емес, оның артындағы идея, ой маңызды саналды. Концептуалистер өнердің мәні көркем бейнеде емес, суретші жеткізгісі келген тұжырымда екенін алға тартты. Джозеф Кошуттың «Бір және үш орындық» жұмысы осы ағымға тән: онда бір орындықтың өзі, оның фотосуреті және сөздік анықтамасы қатар қойылған. Мұнда бастысы – көрерменнің ойлануы, өнер мен шындықтың арақатынасын түсінуі.</a:t>
            </a:r>
          </a:p>
          <a:p>
            <a:pPr algn="l">
              <a:lnSpc>
                <a:spcPts val="3359"/>
              </a:lnSpc>
            </a:pPr>
            <a:r>
              <a:rPr lang="en-US" sz="2400">
                <a:solidFill>
                  <a:srgbClr val="FFB1A4"/>
                </a:solidFill>
                <a:latin typeface="Codec Pro"/>
                <a:ea typeface="Codec Pro"/>
                <a:cs typeface="Codec Pro"/>
                <a:sym typeface="Codec Pro"/>
              </a:rPr>
              <a:t>Осылайша, абстракционизм өнерді бейнелеуден босатып, түстер мен пішіндердің өзіндік тілін дамытса, концептуализм өнердің басты құндылығы идея мен ұғымда екенін көрсетті. Екі бағыт та ХХ ғасырдағы дәстүрлі өнерден түбегейлі алыстап, заманауи өнердің жаңа арналарын ашты.</a:t>
            </a:r>
          </a:p>
        </p:txBody>
      </p:sp>
      <p:sp>
        <p:nvSpPr>
          <p:cNvPr id="12" name="TextBox 12"/>
          <p:cNvSpPr txBox="1"/>
          <p:nvPr/>
        </p:nvSpPr>
        <p:spPr>
          <a:xfrm>
            <a:off x="12219491" y="3866502"/>
            <a:ext cx="6068509" cy="394335"/>
          </a:xfrm>
          <a:prstGeom prst="rect">
            <a:avLst/>
          </a:prstGeom>
        </p:spPr>
        <p:txBody>
          <a:bodyPr lIns="0" tIns="0" rIns="0" bIns="0" rtlCol="0" anchor="t">
            <a:spAutoFit/>
          </a:bodyPr>
          <a:lstStyle/>
          <a:p>
            <a:pPr algn="l">
              <a:lnSpc>
                <a:spcPts val="2940"/>
              </a:lnSpc>
            </a:pPr>
            <a:r>
              <a:rPr lang="en-US" sz="2100">
                <a:solidFill>
                  <a:srgbClr val="FF5757"/>
                </a:solidFill>
                <a:latin typeface="Codec Pro"/>
                <a:ea typeface="Codec Pro"/>
                <a:cs typeface="Codec Pro"/>
                <a:sym typeface="Codec Pro"/>
              </a:rPr>
              <a:t>Джозеф Кошуттың One and Three Chairs (1965)</a:t>
            </a:r>
          </a:p>
        </p:txBody>
      </p:sp>
      <p:sp>
        <p:nvSpPr>
          <p:cNvPr id="13" name="TextBox 13"/>
          <p:cNvSpPr txBox="1"/>
          <p:nvPr/>
        </p:nvSpPr>
        <p:spPr>
          <a:xfrm>
            <a:off x="173447" y="9107874"/>
            <a:ext cx="6068509" cy="765810"/>
          </a:xfrm>
          <a:prstGeom prst="rect">
            <a:avLst/>
          </a:prstGeom>
        </p:spPr>
        <p:txBody>
          <a:bodyPr lIns="0" tIns="0" rIns="0" bIns="0" rtlCol="0" anchor="t">
            <a:spAutoFit/>
          </a:bodyPr>
          <a:lstStyle/>
          <a:p>
            <a:pPr algn="l">
              <a:lnSpc>
                <a:spcPts val="2940"/>
              </a:lnSpc>
            </a:pPr>
            <a:r>
              <a:rPr lang="en-US" sz="2100">
                <a:solidFill>
                  <a:srgbClr val="FF5757"/>
                </a:solidFill>
                <a:latin typeface="Codec Pro"/>
                <a:ea typeface="Codec Pro"/>
                <a:cs typeface="Codec Pro"/>
                <a:sym typeface="Codec Pro"/>
              </a:rPr>
              <a:t>Василий Кандинскийдің абстракциялық жұмысы.</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EFD"/>
        </a:solidFill>
        <a:effectLst/>
      </p:bgPr>
    </p:bg>
    <p:spTree>
      <p:nvGrpSpPr>
        <p:cNvPr id="1" name=""/>
        <p:cNvGrpSpPr/>
        <p:nvPr/>
      </p:nvGrpSpPr>
      <p:grpSpPr>
        <a:xfrm>
          <a:off x="0" y="0"/>
          <a:ext cx="0" cy="0"/>
          <a:chOff x="0" y="0"/>
          <a:chExt cx="0" cy="0"/>
        </a:xfrm>
      </p:grpSpPr>
      <p:sp>
        <p:nvSpPr>
          <p:cNvPr id="2" name="Freeform 2"/>
          <p:cNvSpPr/>
          <p:nvPr/>
        </p:nvSpPr>
        <p:spPr>
          <a:xfrm>
            <a:off x="12005301" y="8143126"/>
            <a:ext cx="7315200" cy="3274807"/>
          </a:xfrm>
          <a:custGeom>
            <a:avLst/>
            <a:gdLst/>
            <a:ahLst/>
            <a:cxnLst/>
            <a:rect l="l" t="t" r="r" b="b"/>
            <a:pathLst>
              <a:path w="7315200" h="3274807">
                <a:moveTo>
                  <a:pt x="0" y="0"/>
                </a:moveTo>
                <a:lnTo>
                  <a:pt x="7315200" y="0"/>
                </a:lnTo>
                <a:lnTo>
                  <a:pt x="7315200" y="3274806"/>
                </a:lnTo>
                <a:lnTo>
                  <a:pt x="0" y="32748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403337" flipH="1">
            <a:off x="10213450" y="9859856"/>
            <a:ext cx="3583702" cy="2671487"/>
          </a:xfrm>
          <a:custGeom>
            <a:avLst/>
            <a:gdLst/>
            <a:ahLst/>
            <a:cxnLst/>
            <a:rect l="l" t="t" r="r" b="b"/>
            <a:pathLst>
              <a:path w="3583702" h="2671487">
                <a:moveTo>
                  <a:pt x="3583702" y="0"/>
                </a:moveTo>
                <a:lnTo>
                  <a:pt x="0" y="0"/>
                </a:lnTo>
                <a:lnTo>
                  <a:pt x="0" y="2671487"/>
                </a:lnTo>
                <a:lnTo>
                  <a:pt x="3583702" y="2671487"/>
                </a:lnTo>
                <a:lnTo>
                  <a:pt x="3583702"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4722148" y="8143126"/>
            <a:ext cx="5074305" cy="4114800"/>
          </a:xfrm>
          <a:custGeom>
            <a:avLst/>
            <a:gdLst/>
            <a:ahLst/>
            <a:cxnLst/>
            <a:rect l="l" t="t" r="r" b="b"/>
            <a:pathLst>
              <a:path w="5074305" h="4114800">
                <a:moveTo>
                  <a:pt x="0" y="0"/>
                </a:moveTo>
                <a:lnTo>
                  <a:pt x="5074304" y="0"/>
                </a:lnTo>
                <a:lnTo>
                  <a:pt x="507430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133978" y="1262266"/>
            <a:ext cx="17919713" cy="8938260"/>
          </a:xfrm>
          <a:prstGeom prst="rect">
            <a:avLst/>
          </a:prstGeom>
        </p:spPr>
        <p:txBody>
          <a:bodyPr lIns="0" tIns="0" rIns="0" bIns="0" rtlCol="0" anchor="t">
            <a:spAutoFit/>
          </a:bodyPr>
          <a:lstStyle/>
          <a:p>
            <a:pPr algn="l">
              <a:lnSpc>
                <a:spcPts val="2940"/>
              </a:lnSpc>
            </a:pPr>
            <a:r>
              <a:rPr lang="en-US" sz="2100">
                <a:solidFill>
                  <a:srgbClr val="FF5757"/>
                </a:solidFill>
                <a:latin typeface="Codec Pro"/>
                <a:ea typeface="Codec Pro"/>
                <a:cs typeface="Codec Pro"/>
                <a:sym typeface="Codec Pro"/>
              </a:rPr>
              <a:t>Абстракционизм түрлері:</a:t>
            </a:r>
          </a:p>
          <a:p>
            <a:pPr algn="l">
              <a:lnSpc>
                <a:spcPts val="2940"/>
              </a:lnSpc>
            </a:pPr>
            <a:r>
              <a:rPr lang="en-US" sz="2100">
                <a:solidFill>
                  <a:srgbClr val="FFB1A4"/>
                </a:solidFill>
                <a:latin typeface="Codec Pro"/>
                <a:ea typeface="Codec Pro"/>
                <a:cs typeface="Codec Pro"/>
                <a:sym typeface="Codec Pro"/>
              </a:rPr>
              <a:t>1. Геометриялық абстракционизм</a:t>
            </a:r>
          </a:p>
          <a:p>
            <a:pPr marL="453392" lvl="1" indent="-226696" algn="l">
              <a:lnSpc>
                <a:spcPts val="2940"/>
              </a:lnSpc>
              <a:buFont typeface="Arial"/>
              <a:buChar char="•"/>
            </a:pPr>
            <a:r>
              <a:rPr lang="en-US" sz="2100">
                <a:solidFill>
                  <a:srgbClr val="FFB1A4"/>
                </a:solidFill>
                <a:latin typeface="Codec Pro"/>
                <a:ea typeface="Codec Pro"/>
                <a:cs typeface="Codec Pro"/>
                <a:sym typeface="Codec Pro"/>
              </a:rPr>
              <a:t>Негізгі құралдар: түзу сызықтар, геометриялық пішіндер (шаршы, үшбұрыш, шеңбер).</a:t>
            </a:r>
          </a:p>
          <a:p>
            <a:pPr marL="453392" lvl="1" indent="-226696" algn="l">
              <a:lnSpc>
                <a:spcPts val="2940"/>
              </a:lnSpc>
              <a:buFont typeface="Arial"/>
              <a:buChar char="•"/>
            </a:pPr>
            <a:r>
              <a:rPr lang="en-US" sz="2100">
                <a:solidFill>
                  <a:srgbClr val="FFB1A4"/>
                </a:solidFill>
                <a:latin typeface="Codec Pro"/>
                <a:ea typeface="Codec Pro"/>
                <a:cs typeface="Codec Pro"/>
                <a:sym typeface="Codec Pro"/>
              </a:rPr>
              <a:t>Негізін қалаушылар: Пит Мондриан, Казимир Малевич.</a:t>
            </a:r>
          </a:p>
          <a:p>
            <a:pPr marL="453392" lvl="1" indent="-226696" algn="l">
              <a:lnSpc>
                <a:spcPts val="2940"/>
              </a:lnSpc>
              <a:buFont typeface="Arial"/>
              <a:buChar char="•"/>
            </a:pPr>
            <a:r>
              <a:rPr lang="en-US" sz="2100">
                <a:solidFill>
                  <a:srgbClr val="FFB1A4"/>
                </a:solidFill>
                <a:latin typeface="Codec Pro"/>
                <a:ea typeface="Codec Pro"/>
                <a:cs typeface="Codec Pro"/>
                <a:sym typeface="Codec Pro"/>
              </a:rPr>
              <a:t>Ерекшелігі: қатаң ритм, симметрия, үйлесімділікке ұмтылу.</a:t>
            </a:r>
          </a:p>
          <a:p>
            <a:pPr algn="l">
              <a:lnSpc>
                <a:spcPts val="2940"/>
              </a:lnSpc>
            </a:pPr>
            <a:endParaRPr lang="en-US" sz="2100">
              <a:solidFill>
                <a:srgbClr val="FFB1A4"/>
              </a:solidFill>
              <a:latin typeface="Codec Pro"/>
              <a:ea typeface="Codec Pro"/>
              <a:cs typeface="Codec Pro"/>
              <a:sym typeface="Codec Pro"/>
            </a:endParaRPr>
          </a:p>
          <a:p>
            <a:pPr algn="l">
              <a:lnSpc>
                <a:spcPts val="2940"/>
              </a:lnSpc>
            </a:pPr>
            <a:r>
              <a:rPr lang="en-US" sz="2100">
                <a:solidFill>
                  <a:srgbClr val="FFB1A4"/>
                </a:solidFill>
                <a:latin typeface="Codec Pro"/>
                <a:ea typeface="Codec Pro"/>
                <a:cs typeface="Codec Pro"/>
                <a:sym typeface="Codec Pro"/>
              </a:rPr>
              <a:t>2. Лирикалық абстракционизм</a:t>
            </a:r>
          </a:p>
          <a:p>
            <a:pPr marL="453392" lvl="1" indent="-226696" algn="l">
              <a:lnSpc>
                <a:spcPts val="2940"/>
              </a:lnSpc>
              <a:buFont typeface="Arial"/>
              <a:buChar char="•"/>
            </a:pPr>
            <a:r>
              <a:rPr lang="en-US" sz="2100">
                <a:solidFill>
                  <a:srgbClr val="FFB1A4"/>
                </a:solidFill>
                <a:latin typeface="Codec Pro"/>
                <a:ea typeface="Codec Pro"/>
                <a:cs typeface="Codec Pro"/>
                <a:sym typeface="Codec Pro"/>
              </a:rPr>
              <a:t>Эмоцияға, түстің нәзік ауысуына, бейнелеу еркіндігіне сүйенеді.</a:t>
            </a:r>
          </a:p>
          <a:p>
            <a:pPr marL="453392" lvl="1" indent="-226696" algn="l">
              <a:lnSpc>
                <a:spcPts val="2940"/>
              </a:lnSpc>
              <a:buFont typeface="Arial"/>
              <a:buChar char="•"/>
            </a:pPr>
            <a:r>
              <a:rPr lang="en-US" sz="2100">
                <a:solidFill>
                  <a:srgbClr val="FFB1A4"/>
                </a:solidFill>
                <a:latin typeface="Codec Pro"/>
                <a:ea typeface="Codec Pro"/>
                <a:cs typeface="Codec Pro"/>
                <a:sym typeface="Codec Pro"/>
              </a:rPr>
              <a:t>Өкілдері: Василий Кандинский, Пол Клее.</a:t>
            </a:r>
          </a:p>
          <a:p>
            <a:pPr marL="453392" lvl="1" indent="-226696" algn="l">
              <a:lnSpc>
                <a:spcPts val="2940"/>
              </a:lnSpc>
              <a:buFont typeface="Arial"/>
              <a:buChar char="•"/>
            </a:pPr>
            <a:r>
              <a:rPr lang="en-US" sz="2100">
                <a:solidFill>
                  <a:srgbClr val="FFB1A4"/>
                </a:solidFill>
                <a:latin typeface="Codec Pro"/>
                <a:ea typeface="Codec Pro"/>
                <a:cs typeface="Codec Pro"/>
                <a:sym typeface="Codec Pro"/>
              </a:rPr>
              <a:t>Ерекшелігі: музыкалық ырғаққа ұқсас бейнелер, субъективті сезімді көрсету.</a:t>
            </a:r>
          </a:p>
          <a:p>
            <a:pPr algn="l">
              <a:lnSpc>
                <a:spcPts val="2940"/>
              </a:lnSpc>
            </a:pPr>
            <a:r>
              <a:rPr lang="en-US" sz="2100">
                <a:solidFill>
                  <a:srgbClr val="FFB1A4"/>
                </a:solidFill>
                <a:latin typeface="Codec Pro"/>
                <a:ea typeface="Codec Pro"/>
                <a:cs typeface="Codec Pro"/>
                <a:sym typeface="Codec Pro"/>
              </a:rPr>
              <a:t>3. Тахизм (tachisme)</a:t>
            </a:r>
          </a:p>
          <a:p>
            <a:pPr algn="l">
              <a:lnSpc>
                <a:spcPts val="2940"/>
              </a:lnSpc>
            </a:pPr>
            <a:endParaRPr lang="en-US" sz="2100">
              <a:solidFill>
                <a:srgbClr val="FFB1A4"/>
              </a:solidFill>
              <a:latin typeface="Codec Pro"/>
              <a:ea typeface="Codec Pro"/>
              <a:cs typeface="Codec Pro"/>
              <a:sym typeface="Codec Pro"/>
            </a:endParaRPr>
          </a:p>
          <a:p>
            <a:pPr marL="453392" lvl="1" indent="-226696" algn="l">
              <a:lnSpc>
                <a:spcPts val="2940"/>
              </a:lnSpc>
              <a:buFont typeface="Arial"/>
              <a:buChar char="•"/>
            </a:pPr>
            <a:r>
              <a:rPr lang="en-US" sz="2100">
                <a:solidFill>
                  <a:srgbClr val="FFB1A4"/>
                </a:solidFill>
                <a:latin typeface="Codec Pro"/>
                <a:ea typeface="Codec Pro"/>
                <a:cs typeface="Codec Pro"/>
                <a:sym typeface="Codec Pro"/>
              </a:rPr>
              <a:t>Францияда дамыған бағыт. Суретшілер кенепке бояуды тамшылатып, шашыратып, еркін жағып, бейсаналықты білдіруге тырысты.</a:t>
            </a:r>
          </a:p>
          <a:p>
            <a:pPr marL="453392" lvl="1" indent="-226696" algn="l">
              <a:lnSpc>
                <a:spcPts val="2940"/>
              </a:lnSpc>
              <a:buFont typeface="Arial"/>
              <a:buChar char="•"/>
            </a:pPr>
            <a:r>
              <a:rPr lang="en-US" sz="2100">
                <a:solidFill>
                  <a:srgbClr val="FFB1A4"/>
                </a:solidFill>
                <a:latin typeface="Codec Pro"/>
                <a:ea typeface="Codec Pro"/>
                <a:cs typeface="Codec Pro"/>
                <a:sym typeface="Codec Pro"/>
              </a:rPr>
              <a:t>Өкілдері: Жорж Матье, Жан Дюбюффе.</a:t>
            </a:r>
          </a:p>
          <a:p>
            <a:pPr algn="l">
              <a:lnSpc>
                <a:spcPts val="2940"/>
              </a:lnSpc>
            </a:pPr>
            <a:endParaRPr lang="en-US" sz="2100">
              <a:solidFill>
                <a:srgbClr val="FFB1A4"/>
              </a:solidFill>
              <a:latin typeface="Codec Pro"/>
              <a:ea typeface="Codec Pro"/>
              <a:cs typeface="Codec Pro"/>
              <a:sym typeface="Codec Pro"/>
            </a:endParaRPr>
          </a:p>
          <a:p>
            <a:pPr algn="l">
              <a:lnSpc>
                <a:spcPts val="2940"/>
              </a:lnSpc>
            </a:pPr>
            <a:r>
              <a:rPr lang="en-US" sz="2100">
                <a:solidFill>
                  <a:srgbClr val="FFB1A4"/>
                </a:solidFill>
                <a:latin typeface="Codec Pro"/>
                <a:ea typeface="Codec Pro"/>
                <a:cs typeface="Codec Pro"/>
                <a:sym typeface="Codec Pro"/>
              </a:rPr>
              <a:t>4. Абстрактты экспрессионизм</a:t>
            </a:r>
          </a:p>
          <a:p>
            <a:pPr marL="453392" lvl="1" indent="-226696" algn="l">
              <a:lnSpc>
                <a:spcPts val="2940"/>
              </a:lnSpc>
              <a:buFont typeface="Arial"/>
              <a:buChar char="•"/>
            </a:pPr>
            <a:r>
              <a:rPr lang="en-US" sz="2100">
                <a:solidFill>
                  <a:srgbClr val="FFB1A4"/>
                </a:solidFill>
                <a:latin typeface="Codec Pro"/>
                <a:ea typeface="Codec Pro"/>
                <a:cs typeface="Codec Pro"/>
                <a:sym typeface="Codec Pro"/>
              </a:rPr>
              <a:t>ХХ ғасырдың ортасында АҚШ-та дамыды.</a:t>
            </a:r>
          </a:p>
          <a:p>
            <a:pPr marL="453392" lvl="1" indent="-226696" algn="l">
              <a:lnSpc>
                <a:spcPts val="2940"/>
              </a:lnSpc>
              <a:buFont typeface="Arial"/>
              <a:buChar char="•"/>
            </a:pPr>
            <a:r>
              <a:rPr lang="en-US" sz="2100">
                <a:solidFill>
                  <a:srgbClr val="FFB1A4"/>
                </a:solidFill>
                <a:latin typeface="Codec Pro"/>
                <a:ea typeface="Codec Pro"/>
                <a:cs typeface="Codec Pro"/>
                <a:sym typeface="Codec Pro"/>
              </a:rPr>
              <a:t>Ерекшелігі: ірі форматтағы кенеп, бояуды қалың, жылдам жағу, спонтанды қимылдар.</a:t>
            </a:r>
          </a:p>
          <a:p>
            <a:pPr marL="453392" lvl="1" indent="-226696" algn="l">
              <a:lnSpc>
                <a:spcPts val="2940"/>
              </a:lnSpc>
              <a:buFont typeface="Arial"/>
              <a:buChar char="•"/>
            </a:pPr>
            <a:r>
              <a:rPr lang="en-US" sz="2100">
                <a:solidFill>
                  <a:srgbClr val="FFB1A4"/>
                </a:solidFill>
                <a:latin typeface="Codec Pro"/>
                <a:ea typeface="Codec Pro"/>
                <a:cs typeface="Codec Pro"/>
                <a:sym typeface="Codec Pro"/>
              </a:rPr>
              <a:t>Өкілдері: Джексон Поллок («drip painting» техникасы), Марк Ротко.</a:t>
            </a:r>
          </a:p>
          <a:p>
            <a:pPr algn="l">
              <a:lnSpc>
                <a:spcPts val="2940"/>
              </a:lnSpc>
            </a:pPr>
            <a:endParaRPr lang="en-US" sz="2100">
              <a:solidFill>
                <a:srgbClr val="FFB1A4"/>
              </a:solidFill>
              <a:latin typeface="Codec Pro"/>
              <a:ea typeface="Codec Pro"/>
              <a:cs typeface="Codec Pro"/>
              <a:sym typeface="Codec Pro"/>
            </a:endParaRPr>
          </a:p>
          <a:p>
            <a:pPr algn="l">
              <a:lnSpc>
                <a:spcPts val="2940"/>
              </a:lnSpc>
            </a:pPr>
            <a:r>
              <a:rPr lang="en-US" sz="2100">
                <a:solidFill>
                  <a:srgbClr val="FFB1A4"/>
                </a:solidFill>
                <a:latin typeface="Codec Pro"/>
                <a:ea typeface="Codec Pro"/>
                <a:cs typeface="Codec Pro"/>
                <a:sym typeface="Codec Pro"/>
              </a:rPr>
              <a:t>Абстракционизмнің маңызы:</a:t>
            </a:r>
          </a:p>
          <a:p>
            <a:pPr marL="453392" lvl="1" indent="-226696" algn="l">
              <a:lnSpc>
                <a:spcPts val="2940"/>
              </a:lnSpc>
              <a:buFont typeface="Arial"/>
              <a:buChar char="•"/>
            </a:pPr>
            <a:r>
              <a:rPr lang="en-US" sz="2100">
                <a:solidFill>
                  <a:srgbClr val="FFB1A4"/>
                </a:solidFill>
                <a:latin typeface="Codec Pro"/>
                <a:ea typeface="Codec Pro"/>
                <a:cs typeface="Codec Pro"/>
                <a:sym typeface="Codec Pro"/>
              </a:rPr>
              <a:t>Шынайы әлемнен алшақтап, өнерді дербес рухани құбылыс ретінде көрсетті.</a:t>
            </a:r>
          </a:p>
          <a:p>
            <a:pPr marL="453392" lvl="1" indent="-226696" algn="l">
              <a:lnSpc>
                <a:spcPts val="2940"/>
              </a:lnSpc>
              <a:buFont typeface="Arial"/>
              <a:buChar char="•"/>
            </a:pPr>
            <a:r>
              <a:rPr lang="en-US" sz="2100">
                <a:solidFill>
                  <a:srgbClr val="FFB1A4"/>
                </a:solidFill>
                <a:latin typeface="Codec Pro"/>
                <a:ea typeface="Codec Pro"/>
                <a:cs typeface="Codec Pro"/>
                <a:sym typeface="Codec Pro"/>
              </a:rPr>
              <a:t>Музыка мен өнердің байланысын күшейтті (әсіресе Кандинский еңбектерінде).</a:t>
            </a:r>
          </a:p>
          <a:p>
            <a:pPr marL="453392" lvl="1" indent="-226696" algn="l">
              <a:lnSpc>
                <a:spcPts val="2940"/>
              </a:lnSpc>
              <a:buFont typeface="Arial"/>
              <a:buChar char="•"/>
            </a:pPr>
            <a:r>
              <a:rPr lang="en-US" sz="2100">
                <a:solidFill>
                  <a:srgbClr val="FFB1A4"/>
                </a:solidFill>
                <a:latin typeface="Codec Pro"/>
                <a:ea typeface="Codec Pro"/>
                <a:cs typeface="Codec Pro"/>
                <a:sym typeface="Codec Pro"/>
              </a:rPr>
              <a:t>ХХ ғасырдағы модерн, концептуализм, минимализм сияқты бағыттарға жол ашты.</a:t>
            </a:r>
          </a:p>
        </p:txBody>
      </p:sp>
      <p:sp>
        <p:nvSpPr>
          <p:cNvPr id="6" name="Freeform 6"/>
          <p:cNvSpPr/>
          <p:nvPr/>
        </p:nvSpPr>
        <p:spPr>
          <a:xfrm>
            <a:off x="12956798" y="1338466"/>
            <a:ext cx="3530700" cy="3504219"/>
          </a:xfrm>
          <a:custGeom>
            <a:avLst/>
            <a:gdLst/>
            <a:ahLst/>
            <a:cxnLst/>
            <a:rect l="l" t="t" r="r" b="b"/>
            <a:pathLst>
              <a:path w="3530700" h="3504219">
                <a:moveTo>
                  <a:pt x="0" y="0"/>
                </a:moveTo>
                <a:lnTo>
                  <a:pt x="3530699" y="0"/>
                </a:lnTo>
                <a:lnTo>
                  <a:pt x="3530699" y="3504219"/>
                </a:lnTo>
                <a:lnTo>
                  <a:pt x="0" y="3504219"/>
                </a:lnTo>
                <a:lnTo>
                  <a:pt x="0" y="0"/>
                </a:lnTo>
                <a:close/>
              </a:path>
            </a:pathLst>
          </a:custGeom>
          <a:blipFill>
            <a:blip r:embed="rId8"/>
            <a:stretch>
              <a:fillRect/>
            </a:stretch>
          </a:blipFill>
        </p:spPr>
      </p:sp>
      <p:sp>
        <p:nvSpPr>
          <p:cNvPr id="7" name="Freeform 7"/>
          <p:cNvSpPr/>
          <p:nvPr/>
        </p:nvSpPr>
        <p:spPr>
          <a:xfrm>
            <a:off x="12791091" y="6268738"/>
            <a:ext cx="3862112" cy="2989562"/>
          </a:xfrm>
          <a:custGeom>
            <a:avLst/>
            <a:gdLst/>
            <a:ahLst/>
            <a:cxnLst/>
            <a:rect l="l" t="t" r="r" b="b"/>
            <a:pathLst>
              <a:path w="3862112" h="2989562">
                <a:moveTo>
                  <a:pt x="0" y="0"/>
                </a:moveTo>
                <a:lnTo>
                  <a:pt x="3862113" y="0"/>
                </a:lnTo>
                <a:lnTo>
                  <a:pt x="3862113" y="2989562"/>
                </a:lnTo>
                <a:lnTo>
                  <a:pt x="0" y="2989562"/>
                </a:lnTo>
                <a:lnTo>
                  <a:pt x="0" y="0"/>
                </a:lnTo>
                <a:close/>
              </a:path>
            </a:pathLst>
          </a:custGeom>
          <a:blipFill>
            <a:blip r:embed="rId9"/>
            <a:stretch>
              <a:fillRect l="-3003" t="-3879" r="-3346" b="-5173"/>
            </a:stretch>
          </a:blipFill>
        </p:spPr>
      </p:sp>
      <p:sp>
        <p:nvSpPr>
          <p:cNvPr id="8" name="TextBox 8"/>
          <p:cNvSpPr txBox="1"/>
          <p:nvPr/>
        </p:nvSpPr>
        <p:spPr>
          <a:xfrm>
            <a:off x="133978" y="50483"/>
            <a:ext cx="18288000" cy="1137285"/>
          </a:xfrm>
          <a:prstGeom prst="rect">
            <a:avLst/>
          </a:prstGeom>
        </p:spPr>
        <p:txBody>
          <a:bodyPr lIns="0" tIns="0" rIns="0" bIns="0" rtlCol="0" anchor="t">
            <a:spAutoFit/>
          </a:bodyPr>
          <a:lstStyle/>
          <a:p>
            <a:pPr algn="l">
              <a:lnSpc>
                <a:spcPts val="2940"/>
              </a:lnSpc>
            </a:pPr>
            <a:r>
              <a:rPr lang="en-US" sz="2100">
                <a:solidFill>
                  <a:srgbClr val="FFB1A4"/>
                </a:solidFill>
                <a:latin typeface="Codec Pro"/>
                <a:ea typeface="Codec Pro"/>
                <a:cs typeface="Codec Pro"/>
                <a:sym typeface="Codec Pro"/>
              </a:rPr>
              <a:t>1. Абстракционизм – ХХ ғасырдың басында қалыптасқан көркемдік бағыт. Бұл ағымның басты ерекшелігі – шынайы өмірді бейнелеуден толықтай бас тарту, яғни суретшілер табиғаттағы немесе қоғамдағы нақты заттарды емес, түстерді, сызықтарды, формаларды дербес көркемдік құрал ретінде қолданды. Мақсат – адамның ішкі сезімін, эмоциясын, ойлау жүйесін тікелей көркемдік тіл арқылы жеткізу.</a:t>
            </a:r>
          </a:p>
        </p:txBody>
      </p:sp>
      <p:sp>
        <p:nvSpPr>
          <p:cNvPr id="9" name="TextBox 9"/>
          <p:cNvSpPr txBox="1"/>
          <p:nvPr/>
        </p:nvSpPr>
        <p:spPr>
          <a:xfrm>
            <a:off x="12267851" y="4987766"/>
            <a:ext cx="5140577" cy="394335"/>
          </a:xfrm>
          <a:prstGeom prst="rect">
            <a:avLst/>
          </a:prstGeom>
        </p:spPr>
        <p:txBody>
          <a:bodyPr lIns="0" tIns="0" rIns="0" bIns="0" rtlCol="0" anchor="t">
            <a:spAutoFit/>
          </a:bodyPr>
          <a:lstStyle/>
          <a:p>
            <a:pPr algn="l">
              <a:lnSpc>
                <a:spcPts val="2940"/>
              </a:lnSpc>
            </a:pPr>
            <a:r>
              <a:rPr lang="en-US" sz="2100">
                <a:solidFill>
                  <a:srgbClr val="FF5757"/>
                </a:solidFill>
                <a:latin typeface="Codec Pro"/>
                <a:ea typeface="Codec Pro"/>
                <a:cs typeface="Codec Pro"/>
                <a:sym typeface="Codec Pro"/>
              </a:rPr>
              <a:t>Пит Мондриан стиліндегі композиция</a:t>
            </a:r>
          </a:p>
        </p:txBody>
      </p:sp>
      <p:sp>
        <p:nvSpPr>
          <p:cNvPr id="10" name="TextBox 10"/>
          <p:cNvSpPr txBox="1"/>
          <p:nvPr/>
        </p:nvSpPr>
        <p:spPr>
          <a:xfrm>
            <a:off x="12267851" y="9182100"/>
            <a:ext cx="5140577" cy="765810"/>
          </a:xfrm>
          <a:prstGeom prst="rect">
            <a:avLst/>
          </a:prstGeom>
        </p:spPr>
        <p:txBody>
          <a:bodyPr lIns="0" tIns="0" rIns="0" bIns="0" rtlCol="0" anchor="t">
            <a:spAutoFit/>
          </a:bodyPr>
          <a:lstStyle/>
          <a:p>
            <a:pPr algn="l">
              <a:lnSpc>
                <a:spcPts val="2940"/>
              </a:lnSpc>
            </a:pPr>
            <a:r>
              <a:rPr lang="en-US" sz="2100">
                <a:solidFill>
                  <a:srgbClr val="FF5757"/>
                </a:solidFill>
                <a:latin typeface="Codec Pro"/>
                <a:ea typeface="Codec Pro"/>
                <a:cs typeface="Codec Pro"/>
                <a:sym typeface="Codec Pro"/>
              </a:rPr>
              <a:t>Лирикалық абстракционизмге тән туынды, Пол Клее стилі дегенге ұқсас</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EFD"/>
        </a:solidFill>
        <a:effectLst/>
      </p:bgPr>
    </p:bg>
    <p:spTree>
      <p:nvGrpSpPr>
        <p:cNvPr id="1" name=""/>
        <p:cNvGrpSpPr/>
        <p:nvPr/>
      </p:nvGrpSpPr>
      <p:grpSpPr>
        <a:xfrm>
          <a:off x="0" y="0"/>
          <a:ext cx="0" cy="0"/>
          <a:chOff x="0" y="0"/>
          <a:chExt cx="0" cy="0"/>
        </a:xfrm>
      </p:grpSpPr>
      <p:sp>
        <p:nvSpPr>
          <p:cNvPr id="2" name="Freeform 2"/>
          <p:cNvSpPr/>
          <p:nvPr/>
        </p:nvSpPr>
        <p:spPr>
          <a:xfrm>
            <a:off x="12005301" y="8143126"/>
            <a:ext cx="7315200" cy="3274807"/>
          </a:xfrm>
          <a:custGeom>
            <a:avLst/>
            <a:gdLst/>
            <a:ahLst/>
            <a:cxnLst/>
            <a:rect l="l" t="t" r="r" b="b"/>
            <a:pathLst>
              <a:path w="7315200" h="3274807">
                <a:moveTo>
                  <a:pt x="0" y="0"/>
                </a:moveTo>
                <a:lnTo>
                  <a:pt x="7315200" y="0"/>
                </a:lnTo>
                <a:lnTo>
                  <a:pt x="7315200" y="3274806"/>
                </a:lnTo>
                <a:lnTo>
                  <a:pt x="0" y="32748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403337" flipH="1">
            <a:off x="10213450" y="9859856"/>
            <a:ext cx="3583702" cy="2671487"/>
          </a:xfrm>
          <a:custGeom>
            <a:avLst/>
            <a:gdLst/>
            <a:ahLst/>
            <a:cxnLst/>
            <a:rect l="l" t="t" r="r" b="b"/>
            <a:pathLst>
              <a:path w="3583702" h="2671487">
                <a:moveTo>
                  <a:pt x="3583702" y="0"/>
                </a:moveTo>
                <a:lnTo>
                  <a:pt x="0" y="0"/>
                </a:lnTo>
                <a:lnTo>
                  <a:pt x="0" y="2671487"/>
                </a:lnTo>
                <a:lnTo>
                  <a:pt x="3583702" y="2671487"/>
                </a:lnTo>
                <a:lnTo>
                  <a:pt x="3583702"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4722148" y="8143126"/>
            <a:ext cx="5074305" cy="4114800"/>
          </a:xfrm>
          <a:custGeom>
            <a:avLst/>
            <a:gdLst/>
            <a:ahLst/>
            <a:cxnLst/>
            <a:rect l="l" t="t" r="r" b="b"/>
            <a:pathLst>
              <a:path w="5074305" h="4114800">
                <a:moveTo>
                  <a:pt x="0" y="0"/>
                </a:moveTo>
                <a:lnTo>
                  <a:pt x="5074304" y="0"/>
                </a:lnTo>
                <a:lnTo>
                  <a:pt x="507430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480855" y="321718"/>
            <a:ext cx="17326289" cy="2837180"/>
          </a:xfrm>
          <a:prstGeom prst="rect">
            <a:avLst/>
          </a:prstGeom>
        </p:spPr>
        <p:txBody>
          <a:bodyPr lIns="0" tIns="0" rIns="0" bIns="0" rtlCol="0" anchor="t">
            <a:spAutoFit/>
          </a:bodyPr>
          <a:lstStyle/>
          <a:p>
            <a:pPr algn="l">
              <a:lnSpc>
                <a:spcPts val="3220"/>
              </a:lnSpc>
            </a:pPr>
            <a:r>
              <a:rPr lang="en-US" sz="2300">
                <a:solidFill>
                  <a:srgbClr val="FFB1A4"/>
                </a:solidFill>
                <a:latin typeface="Codec Pro"/>
                <a:ea typeface="Codec Pro"/>
                <a:cs typeface="Codec Pro"/>
                <a:sym typeface="Codec Pro"/>
              </a:rPr>
              <a:t>Абстракционизм авторлары мен шығармаларына талдау</a:t>
            </a:r>
          </a:p>
          <a:p>
            <a:pPr algn="l">
              <a:lnSpc>
                <a:spcPts val="3220"/>
              </a:lnSpc>
            </a:pPr>
            <a:r>
              <a:rPr lang="en-US" sz="2300">
                <a:solidFill>
                  <a:srgbClr val="FFB1A4"/>
                </a:solidFill>
                <a:latin typeface="Codec Pro"/>
                <a:ea typeface="Codec Pro"/>
                <a:cs typeface="Codec Pro"/>
                <a:sym typeface="Codec Pro"/>
              </a:rPr>
              <a:t>Абстракционизм ХХ ғасырдың басында қалыптасып, өнерді жаңа деңгейге көтерген ағым болды. Бұл бағыттың басты мақсаты – шынайы дүниені бейнелеуден бас тартып, түстер мен формалар арқылы адамның ішкі жан дүниесін, эмоциясын, ойлау жүйесін жеткізу. Әр суретші өз шығармашылығында осы бағытты түрлі қырынан дамытты.</a:t>
            </a:r>
          </a:p>
          <a:p>
            <a:pPr algn="l">
              <a:lnSpc>
                <a:spcPts val="3220"/>
              </a:lnSpc>
            </a:pPr>
            <a:r>
              <a:rPr lang="en-US" sz="2300">
                <a:solidFill>
                  <a:srgbClr val="FFB1A4"/>
                </a:solidFill>
                <a:latin typeface="Codec Pro"/>
                <a:ea typeface="Codec Pro"/>
                <a:cs typeface="Codec Pro"/>
                <a:sym typeface="Codec Pro"/>
              </a:rPr>
              <a:t>Алғашқылардың бірі Василий Кандинский болды. Оның «Композиция VII» (1913) атты еңбегі түстер мен сызықтардың ырғақты орналасуымен ерекшеленеді. Бұл картинада нақты сюжет жоқ, бірақ бояулардың үйлесімі симфонияға ұқсап, көрерменге эмоциялық әсер береді. Кандинский үшін өнер музыка сияқты рухани үндестікке негізделген еді.</a:t>
            </a:r>
          </a:p>
        </p:txBody>
      </p:sp>
      <p:sp>
        <p:nvSpPr>
          <p:cNvPr id="6" name="TextBox 6"/>
          <p:cNvSpPr txBox="1"/>
          <p:nvPr/>
        </p:nvSpPr>
        <p:spPr>
          <a:xfrm>
            <a:off x="480855" y="3775194"/>
            <a:ext cx="10383297" cy="5237480"/>
          </a:xfrm>
          <a:prstGeom prst="rect">
            <a:avLst/>
          </a:prstGeom>
        </p:spPr>
        <p:txBody>
          <a:bodyPr lIns="0" tIns="0" rIns="0" bIns="0" rtlCol="0" anchor="t">
            <a:spAutoFit/>
          </a:bodyPr>
          <a:lstStyle/>
          <a:p>
            <a:pPr algn="l">
              <a:lnSpc>
                <a:spcPts val="3220"/>
              </a:lnSpc>
            </a:pPr>
            <a:r>
              <a:rPr lang="en-US" sz="2300">
                <a:solidFill>
                  <a:srgbClr val="FFB1A4"/>
                </a:solidFill>
                <a:latin typeface="Codec Pro"/>
                <a:ea typeface="Codec Pro"/>
                <a:cs typeface="Codec Pro"/>
                <a:sym typeface="Codec Pro"/>
              </a:rPr>
              <a:t>Казимир Малевичтің «Қара шаршысы» (1915) абстракционизмнің түбегейлі бетбұрысы болды. Бұл туындыда заттық бейнеден толықтай бас тартылып, өнердің жаңа философиялық негізі қаланды. Малевич «Қара шаршыны» өнердің «нөлдік нүктесі» деп атады. Бұл сурет дәстүрлі композицияға қарсы шығып, көрерменді таза форманың мәнін ойлауға жетелейді.</a:t>
            </a:r>
          </a:p>
          <a:p>
            <a:pPr algn="l">
              <a:lnSpc>
                <a:spcPts val="3220"/>
              </a:lnSpc>
            </a:pPr>
            <a:endParaRPr lang="en-US" sz="2300">
              <a:solidFill>
                <a:srgbClr val="FFB1A4"/>
              </a:solidFill>
              <a:latin typeface="Codec Pro"/>
              <a:ea typeface="Codec Pro"/>
              <a:cs typeface="Codec Pro"/>
              <a:sym typeface="Codec Pro"/>
            </a:endParaRPr>
          </a:p>
          <a:p>
            <a:pPr algn="l">
              <a:lnSpc>
                <a:spcPts val="3220"/>
              </a:lnSpc>
            </a:pPr>
            <a:r>
              <a:rPr lang="en-US" sz="2300">
                <a:solidFill>
                  <a:srgbClr val="FFB1A4"/>
                </a:solidFill>
                <a:latin typeface="Codec Pro"/>
                <a:ea typeface="Codec Pro"/>
                <a:cs typeface="Codec Pro"/>
                <a:sym typeface="Codec Pro"/>
              </a:rPr>
              <a:t>Пит Мондриан болса геометриялық абстракцияға сүйенді. Оның «Қызыл, көк және сары композициясы» (1930) негізгі түстер мен қара сызықтар арқылы жасалған. Қарапайым көрінгенімен, бұл туынды әлемдегі үйлесімділікті, тәртіпті, тепе-теңдікті бейнелейді. Мондриан табиғаттағы күрделі құбылыстарды ең қарапайым геометриялық құрылымдарға дейін жеткізуге тырысты.</a:t>
            </a:r>
          </a:p>
        </p:txBody>
      </p:sp>
      <p:sp>
        <p:nvSpPr>
          <p:cNvPr id="7" name="Freeform 7"/>
          <p:cNvSpPr/>
          <p:nvPr/>
        </p:nvSpPr>
        <p:spPr>
          <a:xfrm>
            <a:off x="13820032" y="-3454224"/>
            <a:ext cx="5074305" cy="4114800"/>
          </a:xfrm>
          <a:custGeom>
            <a:avLst/>
            <a:gdLst/>
            <a:ahLst/>
            <a:cxnLst/>
            <a:rect l="l" t="t" r="r" b="b"/>
            <a:pathLst>
              <a:path w="5074305" h="4114800">
                <a:moveTo>
                  <a:pt x="0" y="0"/>
                </a:moveTo>
                <a:lnTo>
                  <a:pt x="5074305" y="0"/>
                </a:lnTo>
                <a:lnTo>
                  <a:pt x="5074305"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14874548" y="8295526"/>
            <a:ext cx="5074305" cy="4114800"/>
          </a:xfrm>
          <a:custGeom>
            <a:avLst/>
            <a:gdLst/>
            <a:ahLst/>
            <a:cxnLst/>
            <a:rect l="l" t="t" r="r" b="b"/>
            <a:pathLst>
              <a:path w="5074305" h="4114800">
                <a:moveTo>
                  <a:pt x="0" y="0"/>
                </a:moveTo>
                <a:lnTo>
                  <a:pt x="5074304" y="0"/>
                </a:lnTo>
                <a:lnTo>
                  <a:pt x="5074304"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4512244">
            <a:off x="-2974560" y="6187515"/>
            <a:ext cx="7315200" cy="3274807"/>
          </a:xfrm>
          <a:custGeom>
            <a:avLst/>
            <a:gdLst/>
            <a:ahLst/>
            <a:cxnLst/>
            <a:rect l="l" t="t" r="r" b="b"/>
            <a:pathLst>
              <a:path w="7315200" h="3274807">
                <a:moveTo>
                  <a:pt x="0" y="0"/>
                </a:moveTo>
                <a:lnTo>
                  <a:pt x="7315200" y="0"/>
                </a:lnTo>
                <a:lnTo>
                  <a:pt x="7315200" y="3274807"/>
                </a:lnTo>
                <a:lnTo>
                  <a:pt x="0" y="3274807"/>
                </a:lnTo>
                <a:lnTo>
                  <a:pt x="0" y="0"/>
                </a:lnTo>
                <a:close/>
              </a:path>
            </a:pathLst>
          </a:custGeom>
          <a:blipFill>
            <a:blip r:embed="rId2">
              <a:alphaModFix amt="14000"/>
              <a:extLst>
                <a:ext uri="{96DAC541-7B7A-43D3-8B79-37D633B846F1}">
                  <asvg:svgBlip xmlns:asvg="http://schemas.microsoft.com/office/drawing/2016/SVG/main" r:embed="rId3"/>
                </a:ext>
              </a:extLst>
            </a:blip>
            <a:stretch>
              <a:fillRect/>
            </a:stretch>
          </a:blipFill>
        </p:spPr>
      </p:sp>
      <p:sp>
        <p:nvSpPr>
          <p:cNvPr id="10" name="Freeform 10"/>
          <p:cNvSpPr/>
          <p:nvPr/>
        </p:nvSpPr>
        <p:spPr>
          <a:xfrm rot="7619769">
            <a:off x="-3966141" y="1098121"/>
            <a:ext cx="7315200" cy="3274807"/>
          </a:xfrm>
          <a:custGeom>
            <a:avLst/>
            <a:gdLst/>
            <a:ahLst/>
            <a:cxnLst/>
            <a:rect l="l" t="t" r="r" b="b"/>
            <a:pathLst>
              <a:path w="7315200" h="3274807">
                <a:moveTo>
                  <a:pt x="0" y="0"/>
                </a:moveTo>
                <a:lnTo>
                  <a:pt x="7315200" y="0"/>
                </a:lnTo>
                <a:lnTo>
                  <a:pt x="7315200" y="3274806"/>
                </a:lnTo>
                <a:lnTo>
                  <a:pt x="0" y="3274806"/>
                </a:lnTo>
                <a:lnTo>
                  <a:pt x="0" y="0"/>
                </a:lnTo>
                <a:close/>
              </a:path>
            </a:pathLst>
          </a:custGeom>
          <a:blipFill>
            <a:blip r:embed="rId2">
              <a:alphaModFix amt="14000"/>
              <a:extLst>
                <a:ext uri="{96DAC541-7B7A-43D3-8B79-37D633B846F1}">
                  <asvg:svgBlip xmlns:asvg="http://schemas.microsoft.com/office/drawing/2016/SVG/main" r:embed="rId3"/>
                </a:ext>
              </a:extLst>
            </a:blip>
            <a:stretch>
              <a:fillRect/>
            </a:stretch>
          </a:blipFill>
        </p:spPr>
      </p:sp>
      <p:sp>
        <p:nvSpPr>
          <p:cNvPr id="11" name="Freeform 11"/>
          <p:cNvSpPr/>
          <p:nvPr/>
        </p:nvSpPr>
        <p:spPr>
          <a:xfrm>
            <a:off x="11687893" y="3449032"/>
            <a:ext cx="4856358" cy="3193055"/>
          </a:xfrm>
          <a:custGeom>
            <a:avLst/>
            <a:gdLst/>
            <a:ahLst/>
            <a:cxnLst/>
            <a:rect l="l" t="t" r="r" b="b"/>
            <a:pathLst>
              <a:path w="4856358" h="3193055">
                <a:moveTo>
                  <a:pt x="0" y="0"/>
                </a:moveTo>
                <a:lnTo>
                  <a:pt x="4856358" y="0"/>
                </a:lnTo>
                <a:lnTo>
                  <a:pt x="4856358" y="3193055"/>
                </a:lnTo>
                <a:lnTo>
                  <a:pt x="0" y="3193055"/>
                </a:lnTo>
                <a:lnTo>
                  <a:pt x="0" y="0"/>
                </a:lnTo>
                <a:close/>
              </a:path>
            </a:pathLst>
          </a:custGeom>
          <a:blipFill>
            <a:blip r:embed="rId8"/>
            <a:stretch>
              <a:fillRect/>
            </a:stretch>
          </a:blipFill>
        </p:spPr>
      </p:sp>
      <p:sp>
        <p:nvSpPr>
          <p:cNvPr id="12" name="Freeform 12"/>
          <p:cNvSpPr/>
          <p:nvPr/>
        </p:nvSpPr>
        <p:spPr>
          <a:xfrm>
            <a:off x="14874548" y="7206773"/>
            <a:ext cx="2782822" cy="2821619"/>
          </a:xfrm>
          <a:custGeom>
            <a:avLst/>
            <a:gdLst/>
            <a:ahLst/>
            <a:cxnLst/>
            <a:rect l="l" t="t" r="r" b="b"/>
            <a:pathLst>
              <a:path w="2782822" h="2821619">
                <a:moveTo>
                  <a:pt x="0" y="0"/>
                </a:moveTo>
                <a:lnTo>
                  <a:pt x="2782821" y="0"/>
                </a:lnTo>
                <a:lnTo>
                  <a:pt x="2782821" y="2821619"/>
                </a:lnTo>
                <a:lnTo>
                  <a:pt x="0" y="2821619"/>
                </a:lnTo>
                <a:lnTo>
                  <a:pt x="0" y="0"/>
                </a:lnTo>
                <a:close/>
              </a:path>
            </a:pathLst>
          </a:custGeom>
          <a:blipFill>
            <a:blip r:embed="rId9"/>
            <a:stretch>
              <a:fillRect/>
            </a:stretch>
          </a:blipFill>
        </p:spPr>
      </p:sp>
      <p:sp>
        <p:nvSpPr>
          <p:cNvPr id="13" name="TextBox 13"/>
          <p:cNvSpPr txBox="1"/>
          <p:nvPr/>
        </p:nvSpPr>
        <p:spPr>
          <a:xfrm>
            <a:off x="10440299" y="6688613"/>
            <a:ext cx="7479740" cy="394335"/>
          </a:xfrm>
          <a:prstGeom prst="rect">
            <a:avLst/>
          </a:prstGeom>
        </p:spPr>
        <p:txBody>
          <a:bodyPr lIns="0" tIns="0" rIns="0" bIns="0" rtlCol="0" anchor="t">
            <a:spAutoFit/>
          </a:bodyPr>
          <a:lstStyle/>
          <a:p>
            <a:pPr algn="l">
              <a:lnSpc>
                <a:spcPts val="2940"/>
              </a:lnSpc>
            </a:pPr>
            <a:r>
              <a:rPr lang="en-US" sz="2100">
                <a:solidFill>
                  <a:srgbClr val="FF5757"/>
                </a:solidFill>
                <a:latin typeface="Codec Pro"/>
                <a:ea typeface="Codec Pro"/>
                <a:cs typeface="Codec Pro"/>
                <a:sym typeface="Codec Pro"/>
              </a:rPr>
              <a:t>Василий Кандинскийдің Composition VII (1913) туындысы.</a:t>
            </a:r>
          </a:p>
        </p:txBody>
      </p:sp>
      <p:sp>
        <p:nvSpPr>
          <p:cNvPr id="14" name="TextBox 14"/>
          <p:cNvSpPr txBox="1"/>
          <p:nvPr/>
        </p:nvSpPr>
        <p:spPr>
          <a:xfrm>
            <a:off x="10538036" y="8837295"/>
            <a:ext cx="4336512" cy="765810"/>
          </a:xfrm>
          <a:prstGeom prst="rect">
            <a:avLst/>
          </a:prstGeom>
        </p:spPr>
        <p:txBody>
          <a:bodyPr lIns="0" tIns="0" rIns="0" bIns="0" rtlCol="0" anchor="t">
            <a:spAutoFit/>
          </a:bodyPr>
          <a:lstStyle/>
          <a:p>
            <a:pPr algn="l">
              <a:lnSpc>
                <a:spcPts val="2940"/>
              </a:lnSpc>
            </a:pPr>
            <a:r>
              <a:rPr lang="en-US" sz="2100">
                <a:solidFill>
                  <a:srgbClr val="FF5757"/>
                </a:solidFill>
                <a:latin typeface="Codec Pro"/>
                <a:ea typeface="Codec Pro"/>
                <a:cs typeface="Codec Pro"/>
                <a:sym typeface="Codec Pro"/>
              </a:rPr>
              <a:t>Пит Мондрианның Composition with Red, Blue and Yellow (1930).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EFD"/>
        </a:solidFill>
        <a:effectLst/>
      </p:bgPr>
    </p:bg>
    <p:spTree>
      <p:nvGrpSpPr>
        <p:cNvPr id="1" name=""/>
        <p:cNvGrpSpPr/>
        <p:nvPr/>
      </p:nvGrpSpPr>
      <p:grpSpPr>
        <a:xfrm>
          <a:off x="0" y="0"/>
          <a:ext cx="0" cy="0"/>
          <a:chOff x="0" y="0"/>
          <a:chExt cx="0" cy="0"/>
        </a:xfrm>
      </p:grpSpPr>
      <p:sp>
        <p:nvSpPr>
          <p:cNvPr id="2" name="Freeform 2"/>
          <p:cNvSpPr/>
          <p:nvPr/>
        </p:nvSpPr>
        <p:spPr>
          <a:xfrm>
            <a:off x="12005301" y="8143126"/>
            <a:ext cx="7315200" cy="3274807"/>
          </a:xfrm>
          <a:custGeom>
            <a:avLst/>
            <a:gdLst/>
            <a:ahLst/>
            <a:cxnLst/>
            <a:rect l="l" t="t" r="r" b="b"/>
            <a:pathLst>
              <a:path w="7315200" h="3274807">
                <a:moveTo>
                  <a:pt x="0" y="0"/>
                </a:moveTo>
                <a:lnTo>
                  <a:pt x="7315200" y="0"/>
                </a:lnTo>
                <a:lnTo>
                  <a:pt x="7315200" y="3274806"/>
                </a:lnTo>
                <a:lnTo>
                  <a:pt x="0" y="32748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403337" flipH="1">
            <a:off x="10213450" y="9859856"/>
            <a:ext cx="3583702" cy="2671487"/>
          </a:xfrm>
          <a:custGeom>
            <a:avLst/>
            <a:gdLst/>
            <a:ahLst/>
            <a:cxnLst/>
            <a:rect l="l" t="t" r="r" b="b"/>
            <a:pathLst>
              <a:path w="3583702" h="2671487">
                <a:moveTo>
                  <a:pt x="3583702" y="0"/>
                </a:moveTo>
                <a:lnTo>
                  <a:pt x="0" y="0"/>
                </a:lnTo>
                <a:lnTo>
                  <a:pt x="0" y="2671487"/>
                </a:lnTo>
                <a:lnTo>
                  <a:pt x="3583702" y="2671487"/>
                </a:lnTo>
                <a:lnTo>
                  <a:pt x="3583702"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5012433" y="8229600"/>
            <a:ext cx="5074305" cy="4114800"/>
          </a:xfrm>
          <a:custGeom>
            <a:avLst/>
            <a:gdLst/>
            <a:ahLst/>
            <a:cxnLst/>
            <a:rect l="l" t="t" r="r" b="b"/>
            <a:pathLst>
              <a:path w="5074305" h="4114800">
                <a:moveTo>
                  <a:pt x="0" y="0"/>
                </a:moveTo>
                <a:lnTo>
                  <a:pt x="5074305" y="0"/>
                </a:lnTo>
                <a:lnTo>
                  <a:pt x="5074305"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369207" y="247106"/>
            <a:ext cx="11477451" cy="6437630"/>
          </a:xfrm>
          <a:prstGeom prst="rect">
            <a:avLst/>
          </a:prstGeom>
        </p:spPr>
        <p:txBody>
          <a:bodyPr lIns="0" tIns="0" rIns="0" bIns="0" rtlCol="0" anchor="t">
            <a:spAutoFit/>
          </a:bodyPr>
          <a:lstStyle/>
          <a:p>
            <a:pPr algn="l">
              <a:lnSpc>
                <a:spcPts val="3220"/>
              </a:lnSpc>
            </a:pPr>
            <a:r>
              <a:rPr lang="en-US" sz="2300">
                <a:solidFill>
                  <a:srgbClr val="FFB1A4"/>
                </a:solidFill>
                <a:latin typeface="Codec Pro"/>
                <a:ea typeface="Codec Pro"/>
                <a:cs typeface="Codec Pro"/>
                <a:sym typeface="Codec Pro"/>
              </a:rPr>
              <a:t>Пол Клее өзінің «Твиттер машинасы» (1922) атты картинасында қиял мен фантазияға сүйенді. Құстардың механизмге байланған бейнесі табиғат пен техниканың, еркіндік пен жасандылықтың арасындағы қайшылықты көрсетеді. Клеенің қарапайым сызықтары мен ойнақы формалары балалық қиялға ұқсаса да, оның астарында терең философиялық ой жатыр.</a:t>
            </a:r>
          </a:p>
          <a:p>
            <a:pPr algn="l">
              <a:lnSpc>
                <a:spcPts val="3220"/>
              </a:lnSpc>
            </a:pPr>
            <a:endParaRPr lang="en-US" sz="2300">
              <a:solidFill>
                <a:srgbClr val="FFB1A4"/>
              </a:solidFill>
              <a:latin typeface="Codec Pro"/>
              <a:ea typeface="Codec Pro"/>
              <a:cs typeface="Codec Pro"/>
              <a:sym typeface="Codec Pro"/>
            </a:endParaRPr>
          </a:p>
          <a:p>
            <a:pPr algn="l">
              <a:lnSpc>
                <a:spcPts val="3220"/>
              </a:lnSpc>
            </a:pPr>
            <a:r>
              <a:rPr lang="en-US" sz="2300">
                <a:solidFill>
                  <a:srgbClr val="FFB1A4"/>
                </a:solidFill>
                <a:latin typeface="Codec Pro"/>
                <a:ea typeface="Codec Pro"/>
                <a:cs typeface="Codec Pro"/>
                <a:sym typeface="Codec Pro"/>
              </a:rPr>
              <a:t>Джексон Поллок абстрактты экспрессионизмді қалыптастырып, бояуды кенепке төгіп-шашу арқылы «drip painting» техникасын жасады. Оның «№5, 1948» еңбегі хаосқа толы болып көрінгенімен, әрбір бояу тамшысы қозғалыстың, ішкі энергияның символына айналды. Поллоктың картиналары көрерменді бейсаналық пен эмоция әлеміне жетелейді.</a:t>
            </a:r>
          </a:p>
          <a:p>
            <a:pPr algn="l">
              <a:lnSpc>
                <a:spcPts val="3220"/>
              </a:lnSpc>
            </a:pPr>
            <a:endParaRPr lang="en-US" sz="2300">
              <a:solidFill>
                <a:srgbClr val="FFB1A4"/>
              </a:solidFill>
              <a:latin typeface="Codec Pro"/>
              <a:ea typeface="Codec Pro"/>
              <a:cs typeface="Codec Pro"/>
              <a:sym typeface="Codec Pro"/>
            </a:endParaRPr>
          </a:p>
          <a:p>
            <a:pPr algn="l">
              <a:lnSpc>
                <a:spcPts val="3220"/>
              </a:lnSpc>
            </a:pPr>
            <a:r>
              <a:rPr lang="en-US" sz="2300">
                <a:solidFill>
                  <a:srgbClr val="FFB1A4"/>
                </a:solidFill>
                <a:latin typeface="Codec Pro"/>
                <a:ea typeface="Codec Pro"/>
                <a:cs typeface="Codec Pro"/>
                <a:sym typeface="Codec Pro"/>
              </a:rPr>
              <a:t>Ал Марк Ротконың шығармалары, мысалы, «Қызыл, көк және сары», түстік жазықтықтарға негізделген. Ол қарапайым түстер арқылы терең рухани тәжірибе тудырады. Ротконың картиналары медитация секілді әсер қалдырып, көрерменді тыныштыққа, ойға жетелейді.</a:t>
            </a:r>
          </a:p>
        </p:txBody>
      </p:sp>
      <p:sp>
        <p:nvSpPr>
          <p:cNvPr id="6" name="Freeform 6"/>
          <p:cNvSpPr/>
          <p:nvPr/>
        </p:nvSpPr>
        <p:spPr>
          <a:xfrm rot="-10659289">
            <a:off x="11823045" y="-1060286"/>
            <a:ext cx="7315200" cy="3274807"/>
          </a:xfrm>
          <a:custGeom>
            <a:avLst/>
            <a:gdLst/>
            <a:ahLst/>
            <a:cxnLst/>
            <a:rect l="l" t="t" r="r" b="b"/>
            <a:pathLst>
              <a:path w="7315200" h="3274807">
                <a:moveTo>
                  <a:pt x="0" y="0"/>
                </a:moveTo>
                <a:lnTo>
                  <a:pt x="7315200" y="0"/>
                </a:lnTo>
                <a:lnTo>
                  <a:pt x="7315200" y="3274806"/>
                </a:lnTo>
                <a:lnTo>
                  <a:pt x="0" y="32748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a:off x="12676740" y="-2246553"/>
            <a:ext cx="5074305" cy="4114800"/>
          </a:xfrm>
          <a:custGeom>
            <a:avLst/>
            <a:gdLst/>
            <a:ahLst/>
            <a:cxnLst/>
            <a:rect l="l" t="t" r="r" b="b"/>
            <a:pathLst>
              <a:path w="5074305" h="4114800">
                <a:moveTo>
                  <a:pt x="0" y="0"/>
                </a:moveTo>
                <a:lnTo>
                  <a:pt x="5074305" y="0"/>
                </a:lnTo>
                <a:lnTo>
                  <a:pt x="5074305"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12676740" y="342356"/>
            <a:ext cx="3833710" cy="2750687"/>
          </a:xfrm>
          <a:custGeom>
            <a:avLst/>
            <a:gdLst/>
            <a:ahLst/>
            <a:cxnLst/>
            <a:rect l="l" t="t" r="r" b="b"/>
            <a:pathLst>
              <a:path w="3833710" h="2750687">
                <a:moveTo>
                  <a:pt x="0" y="0"/>
                </a:moveTo>
                <a:lnTo>
                  <a:pt x="3833711" y="0"/>
                </a:lnTo>
                <a:lnTo>
                  <a:pt x="3833711" y="2750687"/>
                </a:lnTo>
                <a:lnTo>
                  <a:pt x="0" y="2750687"/>
                </a:lnTo>
                <a:lnTo>
                  <a:pt x="0" y="0"/>
                </a:lnTo>
                <a:close/>
              </a:path>
            </a:pathLst>
          </a:custGeom>
          <a:blipFill>
            <a:blip r:embed="rId8"/>
            <a:stretch>
              <a:fillRect/>
            </a:stretch>
          </a:blipFill>
        </p:spPr>
      </p:sp>
      <p:sp>
        <p:nvSpPr>
          <p:cNvPr id="9" name="Freeform 9"/>
          <p:cNvSpPr/>
          <p:nvPr/>
        </p:nvSpPr>
        <p:spPr>
          <a:xfrm>
            <a:off x="12676740" y="3934551"/>
            <a:ext cx="3833710" cy="2593796"/>
          </a:xfrm>
          <a:custGeom>
            <a:avLst/>
            <a:gdLst/>
            <a:ahLst/>
            <a:cxnLst/>
            <a:rect l="l" t="t" r="r" b="b"/>
            <a:pathLst>
              <a:path w="3833710" h="2593796">
                <a:moveTo>
                  <a:pt x="0" y="0"/>
                </a:moveTo>
                <a:lnTo>
                  <a:pt x="3833711" y="0"/>
                </a:lnTo>
                <a:lnTo>
                  <a:pt x="3833711" y="2593796"/>
                </a:lnTo>
                <a:lnTo>
                  <a:pt x="0" y="2593796"/>
                </a:lnTo>
                <a:lnTo>
                  <a:pt x="0" y="0"/>
                </a:lnTo>
                <a:close/>
              </a:path>
            </a:pathLst>
          </a:custGeom>
          <a:blipFill>
            <a:blip r:embed="rId9"/>
            <a:stretch>
              <a:fillRect l="-774" r="-774"/>
            </a:stretch>
          </a:blipFill>
        </p:spPr>
      </p:sp>
      <p:sp>
        <p:nvSpPr>
          <p:cNvPr id="10" name="TextBox 10"/>
          <p:cNvSpPr txBox="1"/>
          <p:nvPr/>
        </p:nvSpPr>
        <p:spPr>
          <a:xfrm>
            <a:off x="369207" y="7343399"/>
            <a:ext cx="16523956" cy="2437130"/>
          </a:xfrm>
          <a:prstGeom prst="rect">
            <a:avLst/>
          </a:prstGeom>
        </p:spPr>
        <p:txBody>
          <a:bodyPr lIns="0" tIns="0" rIns="0" bIns="0" rtlCol="0" anchor="t">
            <a:spAutoFit/>
          </a:bodyPr>
          <a:lstStyle/>
          <a:p>
            <a:pPr algn="l">
              <a:lnSpc>
                <a:spcPts val="3220"/>
              </a:lnSpc>
            </a:pPr>
            <a:r>
              <a:rPr lang="en-US" sz="2300">
                <a:solidFill>
                  <a:srgbClr val="FFB1A4"/>
                </a:solidFill>
                <a:latin typeface="Codec Pro"/>
                <a:ea typeface="Codec Pro"/>
                <a:cs typeface="Codec Pro"/>
                <a:sym typeface="Codec Pro"/>
              </a:rPr>
              <a:t> Осылайша, абстракционизм өкілдерінің шығармалары әртүрлі бағытта дамығанымен, олардың барлығы ортақ идеяға – өнерді шынайы заттарды бейнелеуден босатып, адам жанының терең сезімін, ойларын тікелей жеткізуге ұмтылды. Кандинскийдің симфониялық ырғақтары, Малевичтің нөлдік нүктесі, Мондрианның геометриялық тәртібі, Клеенің қиялшылдығы, Поллоктың хаос энергиясы мен Ротконың рухани түстік кеңістігі – бәрі де абстракционизмді ХХ ғасырдағы ең ірі көркемдік төңкерістердің біріне айналдырды.</a:t>
            </a:r>
          </a:p>
          <a:p>
            <a:pPr algn="l">
              <a:lnSpc>
                <a:spcPts val="3220"/>
              </a:lnSpc>
            </a:pPr>
            <a:endParaRPr lang="en-US" sz="2300">
              <a:solidFill>
                <a:srgbClr val="FFB1A4"/>
              </a:solidFill>
              <a:latin typeface="Codec Pro"/>
              <a:ea typeface="Codec Pro"/>
              <a:cs typeface="Codec Pro"/>
              <a:sym typeface="Codec Pro"/>
            </a:endParaRPr>
          </a:p>
        </p:txBody>
      </p:sp>
      <p:sp>
        <p:nvSpPr>
          <p:cNvPr id="11" name="TextBox 11"/>
          <p:cNvSpPr txBox="1"/>
          <p:nvPr/>
        </p:nvSpPr>
        <p:spPr>
          <a:xfrm>
            <a:off x="11846658" y="3092541"/>
            <a:ext cx="6068509" cy="765810"/>
          </a:xfrm>
          <a:prstGeom prst="rect">
            <a:avLst/>
          </a:prstGeom>
        </p:spPr>
        <p:txBody>
          <a:bodyPr lIns="0" tIns="0" rIns="0" bIns="0" rtlCol="0" anchor="t">
            <a:spAutoFit/>
          </a:bodyPr>
          <a:lstStyle/>
          <a:p>
            <a:pPr algn="l">
              <a:lnSpc>
                <a:spcPts val="2940"/>
              </a:lnSpc>
            </a:pPr>
            <a:r>
              <a:rPr lang="en-US" sz="2100">
                <a:solidFill>
                  <a:srgbClr val="FF5757"/>
                </a:solidFill>
                <a:latin typeface="Codec Pro"/>
                <a:ea typeface="Codec Pro"/>
                <a:cs typeface="Codec Pro"/>
                <a:sym typeface="Codec Pro"/>
              </a:rPr>
              <a:t>Пол Клеенің стиліне ұқсас, ойнақы, әйел-бет формалары мен сызықтары бар композиция.</a:t>
            </a:r>
          </a:p>
        </p:txBody>
      </p:sp>
      <p:sp>
        <p:nvSpPr>
          <p:cNvPr id="12" name="TextBox 12"/>
          <p:cNvSpPr txBox="1"/>
          <p:nvPr/>
        </p:nvSpPr>
        <p:spPr>
          <a:xfrm>
            <a:off x="10749569" y="6452147"/>
            <a:ext cx="7688052" cy="765810"/>
          </a:xfrm>
          <a:prstGeom prst="rect">
            <a:avLst/>
          </a:prstGeom>
        </p:spPr>
        <p:txBody>
          <a:bodyPr lIns="0" tIns="0" rIns="0" bIns="0" rtlCol="0" anchor="t">
            <a:spAutoFit/>
          </a:bodyPr>
          <a:lstStyle/>
          <a:p>
            <a:pPr algn="l">
              <a:lnSpc>
                <a:spcPts val="2940"/>
              </a:lnSpc>
            </a:pPr>
            <a:r>
              <a:rPr lang="en-US" sz="2100">
                <a:solidFill>
                  <a:srgbClr val="FF5757"/>
                </a:solidFill>
                <a:latin typeface="Codec Pro"/>
                <a:ea typeface="Codec Pro"/>
                <a:cs typeface="Codec Pro"/>
                <a:sym typeface="Codec Pro"/>
              </a:rPr>
              <a:t>Jackson Pollock-тың drip painting стиліне жақын, бояу тамшылары мен хаостық үлгі бар абстракт туынды.</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EFD"/>
        </a:solidFill>
        <a:effectLst/>
      </p:bgPr>
    </p:bg>
    <p:spTree>
      <p:nvGrpSpPr>
        <p:cNvPr id="1" name=""/>
        <p:cNvGrpSpPr/>
        <p:nvPr/>
      </p:nvGrpSpPr>
      <p:grpSpPr>
        <a:xfrm>
          <a:off x="0" y="0"/>
          <a:ext cx="0" cy="0"/>
          <a:chOff x="0" y="0"/>
          <a:chExt cx="0" cy="0"/>
        </a:xfrm>
      </p:grpSpPr>
      <p:sp>
        <p:nvSpPr>
          <p:cNvPr id="2" name="Freeform 2"/>
          <p:cNvSpPr/>
          <p:nvPr/>
        </p:nvSpPr>
        <p:spPr>
          <a:xfrm>
            <a:off x="12005301" y="8143126"/>
            <a:ext cx="7315200" cy="3274807"/>
          </a:xfrm>
          <a:custGeom>
            <a:avLst/>
            <a:gdLst/>
            <a:ahLst/>
            <a:cxnLst/>
            <a:rect l="l" t="t" r="r" b="b"/>
            <a:pathLst>
              <a:path w="7315200" h="3274807">
                <a:moveTo>
                  <a:pt x="0" y="0"/>
                </a:moveTo>
                <a:lnTo>
                  <a:pt x="7315200" y="0"/>
                </a:lnTo>
                <a:lnTo>
                  <a:pt x="7315200" y="3274806"/>
                </a:lnTo>
                <a:lnTo>
                  <a:pt x="0" y="327480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403337" flipH="1">
            <a:off x="1061342" y="9467000"/>
            <a:ext cx="3583702" cy="2671487"/>
          </a:xfrm>
          <a:custGeom>
            <a:avLst/>
            <a:gdLst/>
            <a:ahLst/>
            <a:cxnLst/>
            <a:rect l="l" t="t" r="r" b="b"/>
            <a:pathLst>
              <a:path w="3583702" h="2671487">
                <a:moveTo>
                  <a:pt x="3583702" y="0"/>
                </a:moveTo>
                <a:lnTo>
                  <a:pt x="0" y="0"/>
                </a:lnTo>
                <a:lnTo>
                  <a:pt x="0" y="2671487"/>
                </a:lnTo>
                <a:lnTo>
                  <a:pt x="3583702" y="2671487"/>
                </a:lnTo>
                <a:lnTo>
                  <a:pt x="3583702"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5012433" y="8229600"/>
            <a:ext cx="5074305" cy="4114800"/>
          </a:xfrm>
          <a:custGeom>
            <a:avLst/>
            <a:gdLst/>
            <a:ahLst/>
            <a:cxnLst/>
            <a:rect l="l" t="t" r="r" b="b"/>
            <a:pathLst>
              <a:path w="5074305" h="4114800">
                <a:moveTo>
                  <a:pt x="0" y="0"/>
                </a:moveTo>
                <a:lnTo>
                  <a:pt x="5074305" y="0"/>
                </a:lnTo>
                <a:lnTo>
                  <a:pt x="5074305"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413866" y="252089"/>
            <a:ext cx="16523956" cy="2651125"/>
          </a:xfrm>
          <a:prstGeom prst="rect">
            <a:avLst/>
          </a:prstGeom>
        </p:spPr>
        <p:txBody>
          <a:bodyPr lIns="0" tIns="0" rIns="0" bIns="0" rtlCol="0" anchor="t">
            <a:spAutoFit/>
          </a:bodyPr>
          <a:lstStyle/>
          <a:p>
            <a:pPr algn="l">
              <a:lnSpc>
                <a:spcPts val="3499"/>
              </a:lnSpc>
            </a:pPr>
            <a:r>
              <a:rPr lang="en-US" sz="2499">
                <a:solidFill>
                  <a:srgbClr val="FFB1A4"/>
                </a:solidFill>
                <a:latin typeface="Codec Pro"/>
                <a:ea typeface="Codec Pro"/>
                <a:cs typeface="Codec Pro"/>
                <a:sym typeface="Codec Pro"/>
              </a:rPr>
              <a:t>2. Концептуализм өнері</a:t>
            </a:r>
          </a:p>
          <a:p>
            <a:pPr algn="l">
              <a:lnSpc>
                <a:spcPts val="3499"/>
              </a:lnSpc>
            </a:pPr>
            <a:r>
              <a:rPr lang="en-US" sz="2499">
                <a:solidFill>
                  <a:srgbClr val="FFB1A4"/>
                </a:solidFill>
                <a:latin typeface="Codec Pro"/>
                <a:ea typeface="Codec Pro"/>
                <a:cs typeface="Codec Pro"/>
                <a:sym typeface="Codec Pro"/>
              </a:rPr>
              <a:t>Концептуализм – ХХ ғасырдың екінші жартысында, 1960–1970 жылдары Батыс Еуропа мен АҚШ-та пайда болған авангардтық бағыт. Бұл ағымның басты ұстанымы – өнер туындысының мәні оның материалдық пішінінде емес, идеясының мазмұнында жатыр деген қағида. Яғни, концептуалистер үшін көркем шығарма – ең алдымен ой, ал оның көрінісі (сурет, мүсін, жазу, инсталляция) тек сол ойдың жеткізуші құралы ғана.</a:t>
            </a:r>
          </a:p>
        </p:txBody>
      </p:sp>
      <p:sp>
        <p:nvSpPr>
          <p:cNvPr id="6" name="Freeform 6"/>
          <p:cNvSpPr/>
          <p:nvPr/>
        </p:nvSpPr>
        <p:spPr>
          <a:xfrm rot="1470064">
            <a:off x="-1726706" y="7506836"/>
            <a:ext cx="5074305" cy="4114800"/>
          </a:xfrm>
          <a:custGeom>
            <a:avLst/>
            <a:gdLst/>
            <a:ahLst/>
            <a:cxnLst/>
            <a:rect l="l" t="t" r="r" b="b"/>
            <a:pathLst>
              <a:path w="5074305" h="4114800">
                <a:moveTo>
                  <a:pt x="0" y="0"/>
                </a:moveTo>
                <a:lnTo>
                  <a:pt x="5074305" y="0"/>
                </a:lnTo>
                <a:lnTo>
                  <a:pt x="5074305"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1403337" flipH="1">
            <a:off x="10365850" y="10012256"/>
            <a:ext cx="3583702" cy="2671487"/>
          </a:xfrm>
          <a:custGeom>
            <a:avLst/>
            <a:gdLst/>
            <a:ahLst/>
            <a:cxnLst/>
            <a:rect l="l" t="t" r="r" b="b"/>
            <a:pathLst>
              <a:path w="3583702" h="2671487">
                <a:moveTo>
                  <a:pt x="3583702" y="0"/>
                </a:moveTo>
                <a:lnTo>
                  <a:pt x="0" y="0"/>
                </a:lnTo>
                <a:lnTo>
                  <a:pt x="0" y="2671487"/>
                </a:lnTo>
                <a:lnTo>
                  <a:pt x="3583702" y="2671487"/>
                </a:lnTo>
                <a:lnTo>
                  <a:pt x="3583702"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rot="5966300">
            <a:off x="-2847154" y="1768294"/>
            <a:ext cx="7315200" cy="3274807"/>
          </a:xfrm>
          <a:custGeom>
            <a:avLst/>
            <a:gdLst/>
            <a:ahLst/>
            <a:cxnLst/>
            <a:rect l="l" t="t" r="r" b="b"/>
            <a:pathLst>
              <a:path w="7315200" h="3274807">
                <a:moveTo>
                  <a:pt x="0" y="0"/>
                </a:moveTo>
                <a:lnTo>
                  <a:pt x="7315200" y="0"/>
                </a:lnTo>
                <a:lnTo>
                  <a:pt x="7315200" y="3274807"/>
                </a:lnTo>
                <a:lnTo>
                  <a:pt x="0" y="3274807"/>
                </a:lnTo>
                <a:lnTo>
                  <a:pt x="0" y="0"/>
                </a:lnTo>
                <a:close/>
              </a:path>
            </a:pathLst>
          </a:custGeom>
          <a:blipFill>
            <a:blip r:embed="rId2">
              <a:alphaModFix amt="15000"/>
              <a:extLst>
                <a:ext uri="{96DAC541-7B7A-43D3-8B79-37D633B846F1}">
                  <asvg:svgBlip xmlns:asvg="http://schemas.microsoft.com/office/drawing/2016/SVG/main" r:embed="rId3"/>
                </a:ext>
              </a:extLst>
            </a:blip>
            <a:stretch>
              <a:fillRect/>
            </a:stretch>
          </a:blipFill>
        </p:spPr>
      </p:sp>
      <p:sp>
        <p:nvSpPr>
          <p:cNvPr id="9" name="Freeform 9"/>
          <p:cNvSpPr/>
          <p:nvPr/>
        </p:nvSpPr>
        <p:spPr>
          <a:xfrm>
            <a:off x="810446" y="2903214"/>
            <a:ext cx="4702668" cy="3127274"/>
          </a:xfrm>
          <a:custGeom>
            <a:avLst/>
            <a:gdLst/>
            <a:ahLst/>
            <a:cxnLst/>
            <a:rect l="l" t="t" r="r" b="b"/>
            <a:pathLst>
              <a:path w="4702668" h="3127274">
                <a:moveTo>
                  <a:pt x="0" y="0"/>
                </a:moveTo>
                <a:lnTo>
                  <a:pt x="4702668" y="0"/>
                </a:lnTo>
                <a:lnTo>
                  <a:pt x="4702668" y="3127274"/>
                </a:lnTo>
                <a:lnTo>
                  <a:pt x="0" y="3127274"/>
                </a:lnTo>
                <a:lnTo>
                  <a:pt x="0" y="0"/>
                </a:lnTo>
                <a:close/>
              </a:path>
            </a:pathLst>
          </a:custGeom>
          <a:blipFill>
            <a:blip r:embed="rId8"/>
            <a:stretch>
              <a:fillRect/>
            </a:stretch>
          </a:blipFill>
        </p:spPr>
      </p:sp>
      <p:sp>
        <p:nvSpPr>
          <p:cNvPr id="10" name="Freeform 10"/>
          <p:cNvSpPr/>
          <p:nvPr/>
        </p:nvSpPr>
        <p:spPr>
          <a:xfrm>
            <a:off x="678325" y="7018927"/>
            <a:ext cx="4834789" cy="3268073"/>
          </a:xfrm>
          <a:custGeom>
            <a:avLst/>
            <a:gdLst/>
            <a:ahLst/>
            <a:cxnLst/>
            <a:rect l="l" t="t" r="r" b="b"/>
            <a:pathLst>
              <a:path w="4834789" h="3268073">
                <a:moveTo>
                  <a:pt x="0" y="0"/>
                </a:moveTo>
                <a:lnTo>
                  <a:pt x="4834789" y="0"/>
                </a:lnTo>
                <a:lnTo>
                  <a:pt x="4834789" y="3268073"/>
                </a:lnTo>
                <a:lnTo>
                  <a:pt x="0" y="3268073"/>
                </a:lnTo>
                <a:lnTo>
                  <a:pt x="0" y="0"/>
                </a:lnTo>
                <a:close/>
              </a:path>
            </a:pathLst>
          </a:custGeom>
          <a:blipFill>
            <a:blip r:embed="rId9"/>
            <a:stretch>
              <a:fillRect/>
            </a:stretch>
          </a:blipFill>
        </p:spPr>
      </p:sp>
      <p:sp>
        <p:nvSpPr>
          <p:cNvPr id="11" name="TextBox 11"/>
          <p:cNvSpPr txBox="1"/>
          <p:nvPr/>
        </p:nvSpPr>
        <p:spPr>
          <a:xfrm>
            <a:off x="6696565" y="3497520"/>
            <a:ext cx="11591435" cy="3965575"/>
          </a:xfrm>
          <a:prstGeom prst="rect">
            <a:avLst/>
          </a:prstGeom>
        </p:spPr>
        <p:txBody>
          <a:bodyPr lIns="0" tIns="0" rIns="0" bIns="0" rtlCol="0" anchor="t">
            <a:spAutoFit/>
          </a:bodyPr>
          <a:lstStyle/>
          <a:p>
            <a:pPr algn="l">
              <a:lnSpc>
                <a:spcPts val="3499"/>
              </a:lnSpc>
            </a:pPr>
            <a:r>
              <a:rPr lang="en-US" sz="2499">
                <a:solidFill>
                  <a:srgbClr val="FFB1A4"/>
                </a:solidFill>
                <a:latin typeface="Codec Pro"/>
                <a:ea typeface="Codec Pro"/>
                <a:cs typeface="Codec Pro"/>
                <a:sym typeface="Codec Pro"/>
              </a:rPr>
              <a:t>Концептуализмнің ерекшеліктері</a:t>
            </a:r>
          </a:p>
          <a:p>
            <a:pPr marL="539749" lvl="1" indent="-269875" algn="l">
              <a:lnSpc>
                <a:spcPts val="3499"/>
              </a:lnSpc>
              <a:buFont typeface="Arial"/>
              <a:buChar char="•"/>
            </a:pPr>
            <a:r>
              <a:rPr lang="en-US" sz="2499">
                <a:solidFill>
                  <a:srgbClr val="FFB1A4"/>
                </a:solidFill>
                <a:latin typeface="Codec Pro"/>
                <a:ea typeface="Codec Pro"/>
                <a:cs typeface="Codec Pro"/>
                <a:sym typeface="Codec Pro"/>
              </a:rPr>
              <a:t>Идеяның үстемдігі: Көркемдік құндылықтан гөрі, шығарманың астарлы ойы басты орынға шығады.</a:t>
            </a:r>
          </a:p>
          <a:p>
            <a:pPr marL="539749" lvl="1" indent="-269875" algn="l">
              <a:lnSpc>
                <a:spcPts val="3499"/>
              </a:lnSpc>
              <a:buFont typeface="Arial"/>
              <a:buChar char="•"/>
            </a:pPr>
            <a:r>
              <a:rPr lang="en-US" sz="2499">
                <a:solidFill>
                  <a:srgbClr val="FFB1A4"/>
                </a:solidFill>
                <a:latin typeface="Codec Pro"/>
                <a:ea typeface="Codec Pro"/>
                <a:cs typeface="Codec Pro"/>
                <a:sym typeface="Codec Pro"/>
              </a:rPr>
              <a:t>Материалдың шарттылығы: Кез келген материал (қағаз, фотосурет, мәтін, тұрмыстық заттар) өнер туындысына айнала алады.</a:t>
            </a:r>
          </a:p>
          <a:p>
            <a:pPr marL="539749" lvl="1" indent="-269875" algn="l">
              <a:lnSpc>
                <a:spcPts val="3499"/>
              </a:lnSpc>
              <a:buFont typeface="Arial"/>
              <a:buChar char="•"/>
            </a:pPr>
            <a:r>
              <a:rPr lang="en-US" sz="2499">
                <a:solidFill>
                  <a:srgbClr val="FFB1A4"/>
                </a:solidFill>
                <a:latin typeface="Codec Pro"/>
                <a:ea typeface="Codec Pro"/>
                <a:cs typeface="Codec Pro"/>
                <a:sym typeface="Codec Pro"/>
              </a:rPr>
              <a:t>Көрерменнің белсенділігі: Шығарманың мәнін ашу үшін көрермен ойлануы, ізденуі қажет.</a:t>
            </a:r>
          </a:p>
          <a:p>
            <a:pPr marL="539749" lvl="1" indent="-269875" algn="l">
              <a:lnSpc>
                <a:spcPts val="3499"/>
              </a:lnSpc>
              <a:buFont typeface="Arial"/>
              <a:buChar char="•"/>
            </a:pPr>
            <a:r>
              <a:rPr lang="en-US" sz="2499">
                <a:solidFill>
                  <a:srgbClr val="FFB1A4"/>
                </a:solidFill>
                <a:latin typeface="Codec Pro"/>
                <a:ea typeface="Codec Pro"/>
                <a:cs typeface="Codec Pro"/>
                <a:sym typeface="Codec Pro"/>
              </a:rPr>
              <a:t>Тіл мен мәтіннің маңызы: Көптеген концептуалистер сөзді өнердің негізгі құралына айналдырды.</a:t>
            </a:r>
          </a:p>
        </p:txBody>
      </p:sp>
      <p:sp>
        <p:nvSpPr>
          <p:cNvPr id="12" name="TextBox 12"/>
          <p:cNvSpPr txBox="1"/>
          <p:nvPr/>
        </p:nvSpPr>
        <p:spPr>
          <a:xfrm>
            <a:off x="259211" y="5954288"/>
            <a:ext cx="6068509" cy="765810"/>
          </a:xfrm>
          <a:prstGeom prst="rect">
            <a:avLst/>
          </a:prstGeom>
        </p:spPr>
        <p:txBody>
          <a:bodyPr lIns="0" tIns="0" rIns="0" bIns="0" rtlCol="0" anchor="t">
            <a:spAutoFit/>
          </a:bodyPr>
          <a:lstStyle/>
          <a:p>
            <a:pPr algn="l">
              <a:lnSpc>
                <a:spcPts val="2940"/>
              </a:lnSpc>
            </a:pPr>
            <a:r>
              <a:rPr lang="en-US" sz="2100">
                <a:solidFill>
                  <a:srgbClr val="FF5757"/>
                </a:solidFill>
                <a:latin typeface="Codec Pro"/>
                <a:ea typeface="Codec Pro"/>
                <a:cs typeface="Codec Pro"/>
                <a:sym typeface="Codec Pro"/>
              </a:rPr>
              <a:t>мәтін + көрініс композициясы бар концептуал туынды, идеялық компоненті басым.</a:t>
            </a:r>
          </a:p>
        </p:txBody>
      </p:sp>
      <p:sp>
        <p:nvSpPr>
          <p:cNvPr id="13" name="TextBox 13"/>
          <p:cNvSpPr txBox="1"/>
          <p:nvPr/>
        </p:nvSpPr>
        <p:spPr>
          <a:xfrm>
            <a:off x="5482427" y="8426951"/>
            <a:ext cx="6068509" cy="1137285"/>
          </a:xfrm>
          <a:prstGeom prst="rect">
            <a:avLst/>
          </a:prstGeom>
        </p:spPr>
        <p:txBody>
          <a:bodyPr lIns="0" tIns="0" rIns="0" bIns="0" rtlCol="0" anchor="t">
            <a:spAutoFit/>
          </a:bodyPr>
          <a:lstStyle/>
          <a:p>
            <a:pPr algn="l">
              <a:lnSpc>
                <a:spcPts val="2940"/>
              </a:lnSpc>
            </a:pPr>
            <a:r>
              <a:rPr lang="en-US" sz="2100">
                <a:solidFill>
                  <a:srgbClr val="FF5757"/>
                </a:solidFill>
                <a:latin typeface="Codec Pro"/>
                <a:ea typeface="Codec Pro"/>
                <a:cs typeface="Codec Pro"/>
                <a:sym typeface="Codec Pro"/>
              </a:rPr>
              <a:t>бірнеше мәтіндік панельдерден немесе фото-құжаттардан құралған, көрерменнің ойын қозғайтын нұсқа.</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EFD"/>
        </a:solidFill>
        <a:effectLst/>
      </p:bgPr>
    </p:bg>
    <p:spTree>
      <p:nvGrpSpPr>
        <p:cNvPr id="1" name=""/>
        <p:cNvGrpSpPr/>
        <p:nvPr/>
      </p:nvGrpSpPr>
      <p:grpSpPr>
        <a:xfrm>
          <a:off x="0" y="0"/>
          <a:ext cx="0" cy="0"/>
          <a:chOff x="0" y="0"/>
          <a:chExt cx="0" cy="0"/>
        </a:xfrm>
      </p:grpSpPr>
      <p:sp>
        <p:nvSpPr>
          <p:cNvPr id="2" name="Freeform 2"/>
          <p:cNvSpPr/>
          <p:nvPr/>
        </p:nvSpPr>
        <p:spPr>
          <a:xfrm rot="-9188155">
            <a:off x="13814005" y="-387339"/>
            <a:ext cx="7315200" cy="3274807"/>
          </a:xfrm>
          <a:custGeom>
            <a:avLst/>
            <a:gdLst/>
            <a:ahLst/>
            <a:cxnLst/>
            <a:rect l="l" t="t" r="r" b="b"/>
            <a:pathLst>
              <a:path w="7315200" h="3274807">
                <a:moveTo>
                  <a:pt x="0" y="0"/>
                </a:moveTo>
                <a:lnTo>
                  <a:pt x="7315200" y="0"/>
                </a:lnTo>
                <a:lnTo>
                  <a:pt x="7315200" y="3274807"/>
                </a:lnTo>
                <a:lnTo>
                  <a:pt x="0" y="32748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403337" flipH="1">
            <a:off x="13504885" y="-1559040"/>
            <a:ext cx="3583702" cy="2671487"/>
          </a:xfrm>
          <a:custGeom>
            <a:avLst/>
            <a:gdLst/>
            <a:ahLst/>
            <a:cxnLst/>
            <a:rect l="l" t="t" r="r" b="b"/>
            <a:pathLst>
              <a:path w="3583702" h="2671487">
                <a:moveTo>
                  <a:pt x="3583702" y="0"/>
                </a:moveTo>
                <a:lnTo>
                  <a:pt x="0" y="0"/>
                </a:lnTo>
                <a:lnTo>
                  <a:pt x="0" y="2671487"/>
                </a:lnTo>
                <a:lnTo>
                  <a:pt x="3583702" y="2671487"/>
                </a:lnTo>
                <a:lnTo>
                  <a:pt x="3583702"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5662901" y="-1863411"/>
            <a:ext cx="5074305" cy="4114800"/>
          </a:xfrm>
          <a:custGeom>
            <a:avLst/>
            <a:gdLst/>
            <a:ahLst/>
            <a:cxnLst/>
            <a:rect l="l" t="t" r="r" b="b"/>
            <a:pathLst>
              <a:path w="5074305" h="4114800">
                <a:moveTo>
                  <a:pt x="0" y="0"/>
                </a:moveTo>
                <a:lnTo>
                  <a:pt x="5074305" y="0"/>
                </a:lnTo>
                <a:lnTo>
                  <a:pt x="5074305"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257559" y="98739"/>
            <a:ext cx="12013363" cy="8037830"/>
          </a:xfrm>
          <a:prstGeom prst="rect">
            <a:avLst/>
          </a:prstGeom>
        </p:spPr>
        <p:txBody>
          <a:bodyPr lIns="0" tIns="0" rIns="0" bIns="0" rtlCol="0" anchor="t">
            <a:spAutoFit/>
          </a:bodyPr>
          <a:lstStyle/>
          <a:p>
            <a:pPr algn="l">
              <a:lnSpc>
                <a:spcPts val="3220"/>
              </a:lnSpc>
            </a:pPr>
            <a:r>
              <a:rPr lang="en-US" sz="2300">
                <a:solidFill>
                  <a:srgbClr val="FFB1A4"/>
                </a:solidFill>
                <a:latin typeface="Codec Pro"/>
                <a:ea typeface="Codec Pro"/>
                <a:cs typeface="Codec Pro"/>
                <a:sym typeface="Codec Pro"/>
              </a:rPr>
              <a:t>Негізгі өкілдері мен еңбектері:</a:t>
            </a:r>
          </a:p>
          <a:p>
            <a:pPr algn="l">
              <a:lnSpc>
                <a:spcPts val="3220"/>
              </a:lnSpc>
            </a:pPr>
            <a:endParaRPr lang="en-US" sz="2300">
              <a:solidFill>
                <a:srgbClr val="FFB1A4"/>
              </a:solidFill>
              <a:latin typeface="Codec Pro"/>
              <a:ea typeface="Codec Pro"/>
              <a:cs typeface="Codec Pro"/>
              <a:sym typeface="Codec Pro"/>
            </a:endParaRPr>
          </a:p>
          <a:p>
            <a:pPr algn="l">
              <a:lnSpc>
                <a:spcPts val="3220"/>
              </a:lnSpc>
            </a:pPr>
            <a:r>
              <a:rPr lang="en-US" sz="2300">
                <a:solidFill>
                  <a:srgbClr val="FFB1A4"/>
                </a:solidFill>
                <a:latin typeface="Codec Pro"/>
                <a:ea typeface="Codec Pro"/>
                <a:cs typeface="Codec Pro"/>
                <a:sym typeface="Codec Pro"/>
              </a:rPr>
              <a:t>Йозеф Кошут (Joseph Kosuth)</a:t>
            </a:r>
          </a:p>
          <a:p>
            <a:pPr marL="496571" lvl="1" indent="-248285" algn="l">
              <a:lnSpc>
                <a:spcPts val="3220"/>
              </a:lnSpc>
              <a:buFont typeface="Arial"/>
              <a:buChar char="•"/>
            </a:pPr>
            <a:r>
              <a:rPr lang="en-US" sz="2300">
                <a:solidFill>
                  <a:srgbClr val="FFB1A4"/>
                </a:solidFill>
                <a:latin typeface="Codec Pro"/>
                <a:ea typeface="Codec Pro"/>
                <a:cs typeface="Codec Pro"/>
                <a:sym typeface="Codec Pro"/>
              </a:rPr>
              <a:t>«Бір және үш орындық» (1965). Бұл еңбекте нақты орындық, оның фотосуреті және «орындық» сөзінің анықтамасы қатар қойылған. Автордың ойынша, өнердің мәні – затта емес, оны қалай түсінуде.</a:t>
            </a:r>
          </a:p>
          <a:p>
            <a:pPr algn="l">
              <a:lnSpc>
                <a:spcPts val="3220"/>
              </a:lnSpc>
            </a:pPr>
            <a:endParaRPr lang="en-US" sz="2300">
              <a:solidFill>
                <a:srgbClr val="FFB1A4"/>
              </a:solidFill>
              <a:latin typeface="Codec Pro"/>
              <a:ea typeface="Codec Pro"/>
              <a:cs typeface="Codec Pro"/>
              <a:sym typeface="Codec Pro"/>
            </a:endParaRPr>
          </a:p>
          <a:p>
            <a:pPr algn="l">
              <a:lnSpc>
                <a:spcPts val="3220"/>
              </a:lnSpc>
            </a:pPr>
            <a:r>
              <a:rPr lang="en-US" sz="2300">
                <a:solidFill>
                  <a:srgbClr val="FFB1A4"/>
                </a:solidFill>
                <a:latin typeface="Codec Pro"/>
                <a:ea typeface="Codec Pro"/>
                <a:cs typeface="Codec Pro"/>
                <a:sym typeface="Codec Pro"/>
              </a:rPr>
              <a:t>Сол Левитт (Sol LeWitt)</a:t>
            </a:r>
          </a:p>
          <a:p>
            <a:pPr marL="496571" lvl="1" indent="-248285" algn="l">
              <a:lnSpc>
                <a:spcPts val="3220"/>
              </a:lnSpc>
              <a:buFont typeface="Arial"/>
              <a:buChar char="•"/>
            </a:pPr>
            <a:r>
              <a:rPr lang="en-US" sz="2300">
                <a:solidFill>
                  <a:srgbClr val="FFB1A4"/>
                </a:solidFill>
                <a:latin typeface="Codec Pro"/>
                <a:ea typeface="Codec Pro"/>
                <a:cs typeface="Codec Pro"/>
                <a:sym typeface="Codec Pro"/>
              </a:rPr>
              <a:t>«Wall Drawings» сериясы. Левитт қабырғаға орындалатын суреттердің нұсқауларын беріп, туындыны кез келген адам орындай алатынын дәлелдеді. Осылайша авторлық ұғым шартты сипат алды.</a:t>
            </a:r>
          </a:p>
          <a:p>
            <a:pPr algn="l">
              <a:lnSpc>
                <a:spcPts val="3220"/>
              </a:lnSpc>
            </a:pPr>
            <a:endParaRPr lang="en-US" sz="2300">
              <a:solidFill>
                <a:srgbClr val="FFB1A4"/>
              </a:solidFill>
              <a:latin typeface="Codec Pro"/>
              <a:ea typeface="Codec Pro"/>
              <a:cs typeface="Codec Pro"/>
              <a:sym typeface="Codec Pro"/>
            </a:endParaRPr>
          </a:p>
          <a:p>
            <a:pPr algn="l">
              <a:lnSpc>
                <a:spcPts val="3220"/>
              </a:lnSpc>
            </a:pPr>
            <a:r>
              <a:rPr lang="en-US" sz="2300">
                <a:solidFill>
                  <a:srgbClr val="FFB1A4"/>
                </a:solidFill>
                <a:latin typeface="Codec Pro"/>
                <a:ea typeface="Codec Pro"/>
                <a:cs typeface="Codec Pro"/>
                <a:sym typeface="Codec Pro"/>
              </a:rPr>
              <a:t>Марсель Дюшан (Marcel Duchamp) – концептуализмнің бастаушыларының бірі.</a:t>
            </a:r>
          </a:p>
          <a:p>
            <a:pPr marL="496571" lvl="1" indent="-248285" algn="l">
              <a:lnSpc>
                <a:spcPts val="3220"/>
              </a:lnSpc>
              <a:buFont typeface="Arial"/>
              <a:buChar char="•"/>
            </a:pPr>
            <a:r>
              <a:rPr lang="en-US" sz="2300">
                <a:solidFill>
                  <a:srgbClr val="FFB1A4"/>
                </a:solidFill>
                <a:latin typeface="Codec Pro"/>
                <a:ea typeface="Codec Pro"/>
                <a:cs typeface="Codec Pro"/>
                <a:sym typeface="Codec Pro"/>
              </a:rPr>
              <a:t>«Фонтан» (1917) атты еңбегі – кәдімгі тұрмыстық зәрқұйғышты өнер туындысы ретінде ұсынған. Бұл әрекет өнердің дәстүрлі түсінігін түбегейлі өзгертті.</a:t>
            </a:r>
          </a:p>
          <a:p>
            <a:pPr algn="l">
              <a:lnSpc>
                <a:spcPts val="3220"/>
              </a:lnSpc>
            </a:pPr>
            <a:endParaRPr lang="en-US" sz="2300">
              <a:solidFill>
                <a:srgbClr val="FFB1A4"/>
              </a:solidFill>
              <a:latin typeface="Codec Pro"/>
              <a:ea typeface="Codec Pro"/>
              <a:cs typeface="Codec Pro"/>
              <a:sym typeface="Codec Pro"/>
            </a:endParaRPr>
          </a:p>
          <a:p>
            <a:pPr algn="l">
              <a:lnSpc>
                <a:spcPts val="3220"/>
              </a:lnSpc>
            </a:pPr>
            <a:r>
              <a:rPr lang="en-US" sz="2300">
                <a:solidFill>
                  <a:srgbClr val="FFB1A4"/>
                </a:solidFill>
                <a:latin typeface="Codec Pro"/>
                <a:ea typeface="Codec Pro"/>
                <a:cs typeface="Codec Pro"/>
                <a:sym typeface="Codec Pro"/>
              </a:rPr>
              <a:t>Дэмиен Херст (Damien Hirst) – кейінгі концептуализм өкілі.</a:t>
            </a:r>
          </a:p>
          <a:p>
            <a:pPr marL="496571" lvl="1" indent="-248285" algn="l">
              <a:lnSpc>
                <a:spcPts val="3220"/>
              </a:lnSpc>
              <a:buFont typeface="Arial"/>
              <a:buChar char="•"/>
            </a:pPr>
            <a:r>
              <a:rPr lang="en-US" sz="2300">
                <a:solidFill>
                  <a:srgbClr val="FFB1A4"/>
                </a:solidFill>
                <a:latin typeface="Codec Pro"/>
                <a:ea typeface="Codec Pro"/>
                <a:cs typeface="Codec Pro"/>
                <a:sym typeface="Codec Pro"/>
              </a:rPr>
              <a:t>«Өмірдің физикалық мүмкін еместігі» (1991) еңбегінде формалинге батырылған акуланы экспонат ретінде көрсетті. Ол өнерді шынайылық пен өлім философиясымен байланыстырды.</a:t>
            </a:r>
          </a:p>
        </p:txBody>
      </p:sp>
      <p:sp>
        <p:nvSpPr>
          <p:cNvPr id="6" name="Freeform 6"/>
          <p:cNvSpPr/>
          <p:nvPr/>
        </p:nvSpPr>
        <p:spPr>
          <a:xfrm>
            <a:off x="12451044" y="318479"/>
            <a:ext cx="4808256" cy="3624223"/>
          </a:xfrm>
          <a:custGeom>
            <a:avLst/>
            <a:gdLst/>
            <a:ahLst/>
            <a:cxnLst/>
            <a:rect l="l" t="t" r="r" b="b"/>
            <a:pathLst>
              <a:path w="4808256" h="3624223">
                <a:moveTo>
                  <a:pt x="0" y="0"/>
                </a:moveTo>
                <a:lnTo>
                  <a:pt x="4808256" y="0"/>
                </a:lnTo>
                <a:lnTo>
                  <a:pt x="4808256" y="3624223"/>
                </a:lnTo>
                <a:lnTo>
                  <a:pt x="0" y="3624223"/>
                </a:lnTo>
                <a:lnTo>
                  <a:pt x="0" y="0"/>
                </a:lnTo>
                <a:close/>
              </a:path>
            </a:pathLst>
          </a:custGeom>
          <a:blipFill>
            <a:blip r:embed="rId8"/>
            <a:stretch>
              <a:fillRect/>
            </a:stretch>
          </a:blipFill>
        </p:spPr>
      </p:sp>
      <p:sp>
        <p:nvSpPr>
          <p:cNvPr id="7" name="Freeform 7"/>
          <p:cNvSpPr/>
          <p:nvPr/>
        </p:nvSpPr>
        <p:spPr>
          <a:xfrm>
            <a:off x="12983254" y="4779783"/>
            <a:ext cx="3743836" cy="3271177"/>
          </a:xfrm>
          <a:custGeom>
            <a:avLst/>
            <a:gdLst/>
            <a:ahLst/>
            <a:cxnLst/>
            <a:rect l="l" t="t" r="r" b="b"/>
            <a:pathLst>
              <a:path w="3743836" h="3271177">
                <a:moveTo>
                  <a:pt x="0" y="0"/>
                </a:moveTo>
                <a:lnTo>
                  <a:pt x="3743836" y="0"/>
                </a:lnTo>
                <a:lnTo>
                  <a:pt x="3743836" y="3271177"/>
                </a:lnTo>
                <a:lnTo>
                  <a:pt x="0" y="3271177"/>
                </a:lnTo>
                <a:lnTo>
                  <a:pt x="0" y="0"/>
                </a:lnTo>
                <a:close/>
              </a:path>
            </a:pathLst>
          </a:custGeom>
          <a:blipFill>
            <a:blip r:embed="rId9"/>
            <a:stretch>
              <a:fillRect/>
            </a:stretch>
          </a:blipFill>
        </p:spPr>
      </p:sp>
      <p:sp>
        <p:nvSpPr>
          <p:cNvPr id="8" name="TextBox 8"/>
          <p:cNvSpPr txBox="1"/>
          <p:nvPr/>
        </p:nvSpPr>
        <p:spPr>
          <a:xfrm>
            <a:off x="334945" y="8249920"/>
            <a:ext cx="17618110" cy="2037080"/>
          </a:xfrm>
          <a:prstGeom prst="rect">
            <a:avLst/>
          </a:prstGeom>
        </p:spPr>
        <p:txBody>
          <a:bodyPr lIns="0" tIns="0" rIns="0" bIns="0" rtlCol="0" anchor="t">
            <a:spAutoFit/>
          </a:bodyPr>
          <a:lstStyle/>
          <a:p>
            <a:pPr algn="l">
              <a:lnSpc>
                <a:spcPts val="3220"/>
              </a:lnSpc>
            </a:pPr>
            <a:r>
              <a:rPr lang="en-US" sz="2300">
                <a:solidFill>
                  <a:srgbClr val="FFB1A4"/>
                </a:solidFill>
                <a:latin typeface="Codec Pro"/>
                <a:ea typeface="Codec Pro"/>
                <a:cs typeface="Codec Pro"/>
                <a:sym typeface="Codec Pro"/>
              </a:rPr>
              <a:t>Концептуализмнің маңызы</a:t>
            </a:r>
          </a:p>
          <a:p>
            <a:pPr algn="l">
              <a:lnSpc>
                <a:spcPts val="3220"/>
              </a:lnSpc>
            </a:pPr>
            <a:r>
              <a:rPr lang="en-US" sz="2300">
                <a:solidFill>
                  <a:srgbClr val="FFB1A4"/>
                </a:solidFill>
                <a:latin typeface="Codec Pro"/>
                <a:ea typeface="Codec Pro"/>
                <a:cs typeface="Codec Pro"/>
                <a:sym typeface="Codec Pro"/>
              </a:rPr>
              <a:t>Концептуализм өнерді дәстүрлі бейнелеу тәсілдерінен босатып, оны ойлау жүйесінің кеңістігіне шығарды. Бұл ағым көркем туындыны заттық объектіден гөрі интеллектуалды әрекет ретінде қарастырды. Сонымен қатар, концептуализм қазіргі заманғы инсталляция, перформанс, медиа-арт сияқты бағыттардың дамуына ықпал етті.</a:t>
            </a:r>
          </a:p>
          <a:p>
            <a:pPr algn="l">
              <a:lnSpc>
                <a:spcPts val="3220"/>
              </a:lnSpc>
            </a:pPr>
            <a:endParaRPr lang="en-US" sz="2300">
              <a:solidFill>
                <a:srgbClr val="FFB1A4"/>
              </a:solidFill>
              <a:latin typeface="Codec Pro"/>
              <a:ea typeface="Codec Pro"/>
              <a:cs typeface="Codec Pro"/>
              <a:sym typeface="Codec Pro"/>
            </a:endParaRPr>
          </a:p>
        </p:txBody>
      </p:sp>
      <p:sp>
        <p:nvSpPr>
          <p:cNvPr id="9" name="TextBox 9"/>
          <p:cNvSpPr txBox="1"/>
          <p:nvPr/>
        </p:nvSpPr>
        <p:spPr>
          <a:xfrm>
            <a:off x="12451044" y="4128273"/>
            <a:ext cx="4927926" cy="394335"/>
          </a:xfrm>
          <a:prstGeom prst="rect">
            <a:avLst/>
          </a:prstGeom>
        </p:spPr>
        <p:txBody>
          <a:bodyPr lIns="0" tIns="0" rIns="0" bIns="0" rtlCol="0" anchor="t">
            <a:spAutoFit/>
          </a:bodyPr>
          <a:lstStyle/>
          <a:p>
            <a:pPr algn="l">
              <a:lnSpc>
                <a:spcPts val="2940"/>
              </a:lnSpc>
            </a:pPr>
            <a:r>
              <a:rPr lang="en-US" sz="2100">
                <a:solidFill>
                  <a:srgbClr val="FF5757"/>
                </a:solidFill>
                <a:latin typeface="Codec Pro"/>
                <a:ea typeface="Codec Pro"/>
                <a:cs typeface="Codec Pro"/>
                <a:sym typeface="Codec Pro"/>
              </a:rPr>
              <a:t>Йозеф Кошут — One and Three Chairs</a:t>
            </a:r>
          </a:p>
        </p:txBody>
      </p:sp>
      <p:sp>
        <p:nvSpPr>
          <p:cNvPr id="10" name="TextBox 10"/>
          <p:cNvSpPr txBox="1"/>
          <p:nvPr/>
        </p:nvSpPr>
        <p:spPr>
          <a:xfrm>
            <a:off x="12893839" y="8109903"/>
            <a:ext cx="3922666" cy="394335"/>
          </a:xfrm>
          <a:prstGeom prst="rect">
            <a:avLst/>
          </a:prstGeom>
        </p:spPr>
        <p:txBody>
          <a:bodyPr lIns="0" tIns="0" rIns="0" bIns="0" rtlCol="0" anchor="t">
            <a:spAutoFit/>
          </a:bodyPr>
          <a:lstStyle/>
          <a:p>
            <a:pPr algn="l">
              <a:lnSpc>
                <a:spcPts val="2940"/>
              </a:lnSpc>
            </a:pPr>
            <a:r>
              <a:rPr lang="en-US" sz="2100">
                <a:solidFill>
                  <a:srgbClr val="FF5757"/>
                </a:solidFill>
                <a:latin typeface="Codec Pro"/>
                <a:ea typeface="Codec Pro"/>
                <a:cs typeface="Codec Pro"/>
                <a:sym typeface="Codec Pro"/>
              </a:rPr>
              <a:t>Марсель Дюшан — Fountain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EFD"/>
        </a:solidFill>
        <a:effectLst/>
      </p:bgPr>
    </p:bg>
    <p:spTree>
      <p:nvGrpSpPr>
        <p:cNvPr id="1" name=""/>
        <p:cNvGrpSpPr/>
        <p:nvPr/>
      </p:nvGrpSpPr>
      <p:grpSpPr>
        <a:xfrm>
          <a:off x="0" y="0"/>
          <a:ext cx="0" cy="0"/>
          <a:chOff x="0" y="0"/>
          <a:chExt cx="0" cy="0"/>
        </a:xfrm>
      </p:grpSpPr>
      <p:sp>
        <p:nvSpPr>
          <p:cNvPr id="2" name="Freeform 2"/>
          <p:cNvSpPr/>
          <p:nvPr/>
        </p:nvSpPr>
        <p:spPr>
          <a:xfrm rot="-9188155">
            <a:off x="13814005" y="-387339"/>
            <a:ext cx="7315200" cy="3274807"/>
          </a:xfrm>
          <a:custGeom>
            <a:avLst/>
            <a:gdLst/>
            <a:ahLst/>
            <a:cxnLst/>
            <a:rect l="l" t="t" r="r" b="b"/>
            <a:pathLst>
              <a:path w="7315200" h="3274807">
                <a:moveTo>
                  <a:pt x="0" y="0"/>
                </a:moveTo>
                <a:lnTo>
                  <a:pt x="7315200" y="0"/>
                </a:lnTo>
                <a:lnTo>
                  <a:pt x="7315200" y="3274807"/>
                </a:lnTo>
                <a:lnTo>
                  <a:pt x="0" y="32748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403337" flipH="1">
            <a:off x="13504885" y="-1559040"/>
            <a:ext cx="3583702" cy="2671487"/>
          </a:xfrm>
          <a:custGeom>
            <a:avLst/>
            <a:gdLst/>
            <a:ahLst/>
            <a:cxnLst/>
            <a:rect l="l" t="t" r="r" b="b"/>
            <a:pathLst>
              <a:path w="3583702" h="2671487">
                <a:moveTo>
                  <a:pt x="3583702" y="0"/>
                </a:moveTo>
                <a:lnTo>
                  <a:pt x="0" y="0"/>
                </a:lnTo>
                <a:lnTo>
                  <a:pt x="0" y="2671487"/>
                </a:lnTo>
                <a:lnTo>
                  <a:pt x="3583702" y="2671487"/>
                </a:lnTo>
                <a:lnTo>
                  <a:pt x="3583702"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5662901" y="-1863411"/>
            <a:ext cx="5074305" cy="4114800"/>
          </a:xfrm>
          <a:custGeom>
            <a:avLst/>
            <a:gdLst/>
            <a:ahLst/>
            <a:cxnLst/>
            <a:rect l="l" t="t" r="r" b="b"/>
            <a:pathLst>
              <a:path w="5074305" h="4114800">
                <a:moveTo>
                  <a:pt x="0" y="0"/>
                </a:moveTo>
                <a:lnTo>
                  <a:pt x="5074305" y="0"/>
                </a:lnTo>
                <a:lnTo>
                  <a:pt x="5074305"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TextBox 11">
            <a:extLst>
              <a:ext uri="{FF2B5EF4-FFF2-40B4-BE49-F238E27FC236}">
                <a16:creationId xmlns:a16="http://schemas.microsoft.com/office/drawing/2014/main" id="{BA3ACAE0-3593-3D71-7B3F-219A71F237C9}"/>
              </a:ext>
            </a:extLst>
          </p:cNvPr>
          <p:cNvSpPr txBox="1"/>
          <p:nvPr/>
        </p:nvSpPr>
        <p:spPr>
          <a:xfrm>
            <a:off x="2743200" y="2781300"/>
            <a:ext cx="11799694" cy="7058792"/>
          </a:xfrm>
          <a:prstGeom prst="rect">
            <a:avLst/>
          </a:prstGeom>
        </p:spPr>
        <p:txBody>
          <a:bodyPr lIns="0" tIns="0" rIns="0" bIns="0" rtlCol="0" anchor="t">
            <a:spAutoFit/>
          </a:bodyPr>
          <a:lstStyle/>
          <a:p>
            <a:pPr marL="294005" indent="-342900">
              <a:spcAft>
                <a:spcPts val="600"/>
              </a:spcAft>
              <a:buFont typeface="+mj-lt"/>
              <a:buAutoNum type="arabicPeriod"/>
            </a:pPr>
            <a:r>
              <a:rPr lang="kk-KZ" sz="2000" dirty="0" err="1">
                <a:latin typeface="Arial" panose="020B0604020202020204" pitchFamily="34" charset="0"/>
                <a:cs typeface="Arial" panose="020B0604020202020204" pitchFamily="34" charset="0"/>
              </a:rPr>
              <a:t>Самуратова</a:t>
            </a:r>
            <a:r>
              <a:rPr lang="kk-KZ" sz="2000" dirty="0">
                <a:latin typeface="Arial" panose="020B0604020202020204" pitchFamily="34" charset="0"/>
                <a:cs typeface="Arial" panose="020B0604020202020204" pitchFamily="34" charset="0"/>
              </a:rPr>
              <a:t> Т.К. Бейнелеу өнері тарихы. Оқулық: ҚР БҒМ баспаға ұсынған.  – Астана, 2013. –2</a:t>
            </a:r>
            <a:r>
              <a:rPr lang="ru-RU" sz="2000" dirty="0">
                <a:latin typeface="Arial" panose="020B0604020202020204" pitchFamily="34" charset="0"/>
                <a:cs typeface="Arial" panose="020B0604020202020204" pitchFamily="34" charset="0"/>
              </a:rPr>
              <a:t>48</a:t>
            </a:r>
            <a:r>
              <a:rPr lang="kk-KZ" sz="2000" dirty="0" err="1">
                <a:latin typeface="Arial" panose="020B0604020202020204" pitchFamily="34" charset="0"/>
                <a:cs typeface="Arial" panose="020B0604020202020204" pitchFamily="34" charset="0"/>
              </a:rPr>
              <a:t>б</a:t>
            </a:r>
            <a:r>
              <a:rPr lang="kk-KZ" sz="2000" dirty="0">
                <a:latin typeface="Arial" panose="020B0604020202020204" pitchFamily="34" charset="0"/>
                <a:cs typeface="Arial" panose="020B0604020202020204" pitchFamily="34" charset="0"/>
              </a:rPr>
              <a:t>. </a:t>
            </a:r>
            <a:endParaRPr lang="ru-KZ" sz="2000" dirty="0">
              <a:latin typeface="Arial" panose="020B0604020202020204" pitchFamily="34" charset="0"/>
              <a:cs typeface="Arial" panose="020B0604020202020204" pitchFamily="34" charset="0"/>
            </a:endParaRPr>
          </a:p>
          <a:p>
            <a:pPr marL="342900" indent="-342900">
              <a:buFont typeface="+mj-lt"/>
              <a:buAutoNum type="arabicPeriod"/>
            </a:pPr>
            <a:r>
              <a:rPr lang="ru-RU" sz="2000" i="0" u="none" strike="noStrike" dirty="0" err="1">
                <a:effectLst/>
                <a:latin typeface="Arial" panose="020B0604020202020204" pitchFamily="34" charset="0"/>
                <a:cs typeface="Arial" panose="020B0604020202020204" pitchFamily="34" charset="0"/>
              </a:rPr>
              <a:t>Келімбетов</a:t>
            </a:r>
            <a:r>
              <a:rPr lang="ru-RU" sz="2000" i="0" u="none" strike="noStrike" dirty="0">
                <a:effectLst/>
                <a:latin typeface="Arial" panose="020B0604020202020204" pitchFamily="34" charset="0"/>
                <a:cs typeface="Arial" panose="020B0604020202020204" pitchFamily="34" charset="0"/>
              </a:rPr>
              <a:t>, Н. «</a:t>
            </a:r>
            <a:r>
              <a:rPr lang="ru-RU" sz="2000" i="0" u="none" strike="noStrike" dirty="0" err="1">
                <a:effectLst/>
                <a:latin typeface="Arial" panose="020B0604020202020204" pitchFamily="34" charset="0"/>
                <a:cs typeface="Arial" panose="020B0604020202020204" pitchFamily="34" charset="0"/>
              </a:rPr>
              <a:t>Ежелгі</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дүние</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өнері</a:t>
            </a:r>
            <a:r>
              <a:rPr lang="ru-RU" sz="2000" i="0" u="none" strike="noStrike" dirty="0">
                <a:effectLst/>
                <a:latin typeface="Arial" panose="020B0604020202020204" pitchFamily="34" charset="0"/>
                <a:cs typeface="Arial" panose="020B0604020202020204" pitchFamily="34" charset="0"/>
              </a:rPr>
              <a:t>». – Алматы: «</a:t>
            </a:r>
            <a:r>
              <a:rPr lang="ru-RU" sz="2000" i="0" u="none" strike="noStrike" dirty="0" err="1">
                <a:effectLst/>
                <a:latin typeface="Arial" panose="020B0604020202020204" pitchFamily="34" charset="0"/>
                <a:cs typeface="Arial" panose="020B0604020202020204" pitchFamily="34" charset="0"/>
              </a:rPr>
              <a:t>Өнер</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баспасы</a:t>
            </a:r>
            <a:r>
              <a:rPr lang="ru-RU" sz="2000" i="0" u="none" strike="noStrike" dirty="0">
                <a:effectLst/>
                <a:latin typeface="Arial" panose="020B0604020202020204" pitchFamily="34" charset="0"/>
                <a:cs typeface="Arial" panose="020B0604020202020204" pitchFamily="34" charset="0"/>
              </a:rPr>
              <a:t>, 2005. – 320 б. – </a:t>
            </a:r>
            <a:r>
              <a:rPr lang="en" sz="2000" i="0" u="none" strike="noStrike" dirty="0">
                <a:effectLst/>
                <a:latin typeface="Arial" panose="020B0604020202020204" pitchFamily="34" charset="0"/>
                <a:cs typeface="Arial" panose="020B0604020202020204" pitchFamily="34" charset="0"/>
              </a:rPr>
              <a:t>ISBN 9965-12-123-4.</a:t>
            </a:r>
            <a:endParaRPr lang="kk-KZ" sz="2000" dirty="0">
              <a:latin typeface="Arial" panose="020B0604020202020204" pitchFamily="34" charset="0"/>
              <a:cs typeface="Arial" panose="020B0604020202020204" pitchFamily="34" charset="0"/>
            </a:endParaRPr>
          </a:p>
          <a:p>
            <a:pPr marL="342900" indent="-342900">
              <a:buFont typeface="+mj-lt"/>
              <a:buAutoNum type="arabicPeriod"/>
            </a:pPr>
            <a:r>
              <a:rPr lang="ru-RU" sz="2000" i="0" u="none" strike="noStrike" dirty="0" err="1">
                <a:effectLst/>
                <a:latin typeface="Arial" panose="020B0604020202020204" pitchFamily="34" charset="0"/>
                <a:cs typeface="Arial" panose="020B0604020202020204" pitchFamily="34" charset="0"/>
              </a:rPr>
              <a:t>Тұрсынов</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Қ</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Қазақ</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бейнелеу</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өнерінің</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тарихы</a:t>
            </a:r>
            <a:r>
              <a:rPr lang="ru-RU" sz="2000" i="0" u="none" strike="noStrike" dirty="0">
                <a:effectLst/>
                <a:latin typeface="Arial" panose="020B0604020202020204" pitchFamily="34" charset="0"/>
                <a:cs typeface="Arial" panose="020B0604020202020204" pitchFamily="34" charset="0"/>
              </a:rPr>
              <a:t>». – Алматы: </a:t>
            </a:r>
            <a:r>
              <a:rPr lang="ru-RU" sz="2000" i="0" u="none" strike="noStrike" dirty="0" err="1">
                <a:effectLst/>
                <a:latin typeface="Arial" panose="020B0604020202020204" pitchFamily="34" charset="0"/>
                <a:cs typeface="Arial" panose="020B0604020202020204" pitchFamily="34" charset="0"/>
              </a:rPr>
              <a:t>ҚазҰӨ</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баспасы</a:t>
            </a:r>
            <a:r>
              <a:rPr lang="ru-RU" sz="2000" i="0" u="none" strike="noStrike" dirty="0">
                <a:effectLst/>
                <a:latin typeface="Arial" panose="020B0604020202020204" pitchFamily="34" charset="0"/>
                <a:cs typeface="Arial" panose="020B0604020202020204" pitchFamily="34" charset="0"/>
              </a:rPr>
              <a:t>, 2012. – 256 б. – </a:t>
            </a:r>
            <a:r>
              <a:rPr lang="en" sz="2000" i="0" u="none" strike="noStrike" dirty="0">
                <a:effectLst/>
                <a:latin typeface="Arial" panose="020B0604020202020204" pitchFamily="34" charset="0"/>
                <a:cs typeface="Arial" panose="020B0604020202020204" pitchFamily="34" charset="0"/>
              </a:rPr>
              <a:t>ISBN 978-601-217-112-4.</a:t>
            </a:r>
            <a:endParaRPr lang="kk-KZ" sz="2000" dirty="0">
              <a:latin typeface="Arial" panose="020B0604020202020204" pitchFamily="34" charset="0"/>
              <a:cs typeface="Arial" panose="020B0604020202020204" pitchFamily="34" charset="0"/>
            </a:endParaRPr>
          </a:p>
          <a:p>
            <a:pPr marL="342900" indent="-342900">
              <a:buFont typeface="+mj-lt"/>
              <a:buAutoNum type="arabicPeriod"/>
            </a:pPr>
            <a:r>
              <a:rPr lang="ru-RU" sz="2000" i="0" u="none" strike="noStrike" dirty="0" err="1">
                <a:effectLst/>
                <a:latin typeface="Arial" panose="020B0604020202020204" pitchFamily="34" charset="0"/>
                <a:cs typeface="Arial" panose="020B0604020202020204" pitchFamily="34" charset="0"/>
              </a:rPr>
              <a:t>Тұрсынов</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Қ</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Қазақ</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бейнелеу</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өнерінің</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тарихы</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және</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жанрлары</a:t>
            </a:r>
            <a:r>
              <a:rPr lang="ru-RU" sz="2000" i="0" u="none" strike="noStrike" dirty="0">
                <a:effectLst/>
                <a:latin typeface="Arial" panose="020B0604020202020204" pitchFamily="34" charset="0"/>
                <a:cs typeface="Arial" panose="020B0604020202020204" pitchFamily="34" charset="0"/>
              </a:rPr>
              <a:t>». – Алматы: </a:t>
            </a:r>
            <a:r>
              <a:rPr lang="ru-RU" sz="2000" i="0" u="none" strike="noStrike" dirty="0" err="1">
                <a:effectLst/>
                <a:latin typeface="Arial" panose="020B0604020202020204" pitchFamily="34" charset="0"/>
                <a:cs typeface="Arial" panose="020B0604020202020204" pitchFamily="34" charset="0"/>
              </a:rPr>
              <a:t>ҚазҰӨ</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баспасы</a:t>
            </a:r>
            <a:r>
              <a:rPr lang="ru-RU" sz="2000" i="0" u="none" strike="noStrike" dirty="0">
                <a:effectLst/>
                <a:latin typeface="Arial" panose="020B0604020202020204" pitchFamily="34" charset="0"/>
                <a:cs typeface="Arial" panose="020B0604020202020204" pitchFamily="34" charset="0"/>
              </a:rPr>
              <a:t>, 2012. – 256 б. – </a:t>
            </a:r>
            <a:r>
              <a:rPr lang="en" sz="2000" i="0" u="none" strike="noStrike" dirty="0">
                <a:effectLst/>
                <a:latin typeface="Arial" panose="020B0604020202020204" pitchFamily="34" charset="0"/>
                <a:cs typeface="Arial" panose="020B0604020202020204" pitchFamily="34" charset="0"/>
              </a:rPr>
              <a:t>ISBN 978-601-217-112-4.</a:t>
            </a:r>
            <a:endParaRPr lang="kk-KZ" sz="2000" i="0" u="none" strike="noStrike" dirty="0">
              <a:effectLst/>
              <a:latin typeface="Arial" panose="020B0604020202020204" pitchFamily="34" charset="0"/>
              <a:cs typeface="Arial" panose="020B0604020202020204" pitchFamily="34" charset="0"/>
            </a:endParaRPr>
          </a:p>
          <a:p>
            <a:pPr marL="342900" indent="-342900">
              <a:buFont typeface="+mj-lt"/>
              <a:buAutoNum type="arabicPeriod"/>
            </a:pPr>
            <a:r>
              <a:rPr lang="ru-RU" sz="2000" i="0" u="none" strike="noStrike" dirty="0" err="1">
                <a:effectLst/>
                <a:latin typeface="Arial" panose="020B0604020202020204" pitchFamily="34" charset="0"/>
                <a:cs typeface="Arial" panose="020B0604020202020204" pitchFamily="34" charset="0"/>
              </a:rPr>
              <a:t>Самашев</a:t>
            </a:r>
            <a:r>
              <a:rPr lang="ru-RU" sz="2000" i="0" u="none" strike="noStrike" dirty="0">
                <a:effectLst/>
                <a:latin typeface="Arial" panose="020B0604020202020204" pitchFamily="34" charset="0"/>
                <a:cs typeface="Arial" panose="020B0604020202020204" pitchFamily="34" charset="0"/>
              </a:rPr>
              <a:t>, З. «</a:t>
            </a:r>
            <a:r>
              <a:rPr lang="ru-RU" sz="2000" i="0" u="none" strike="noStrike" dirty="0" err="1">
                <a:effectLst/>
                <a:latin typeface="Arial" panose="020B0604020202020204" pitchFamily="34" charset="0"/>
                <a:cs typeface="Arial" panose="020B0604020202020204" pitchFamily="34" charset="0"/>
              </a:rPr>
              <a:t>Қазақстанның</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жеті</a:t>
            </a:r>
            <a:r>
              <a:rPr lang="ru-RU" sz="2000" i="0" u="none" strike="noStrike" dirty="0">
                <a:effectLst/>
                <a:latin typeface="Arial" panose="020B0604020202020204" pitchFamily="34" charset="0"/>
                <a:cs typeface="Arial" panose="020B0604020202020204" pitchFamily="34" charset="0"/>
              </a:rPr>
              <a:t> </a:t>
            </a:r>
            <a:r>
              <a:rPr lang="ru-RU" sz="2000" i="0" u="none" strike="noStrike" dirty="0" err="1">
                <a:effectLst/>
                <a:latin typeface="Arial" panose="020B0604020202020204" pitchFamily="34" charset="0"/>
                <a:cs typeface="Arial" panose="020B0604020202020204" pitchFamily="34" charset="0"/>
              </a:rPr>
              <a:t>кереметі</a:t>
            </a:r>
            <a:r>
              <a:rPr lang="ru-RU" sz="2000" i="0" u="none" strike="noStrike" dirty="0">
                <a:effectLst/>
                <a:latin typeface="Arial" panose="020B0604020202020204" pitchFamily="34" charset="0"/>
                <a:cs typeface="Arial" panose="020B0604020202020204" pitchFamily="34" charset="0"/>
              </a:rPr>
              <a:t>». – Алматы: Таймас, 2006. – 200 б. – </a:t>
            </a:r>
            <a:r>
              <a:rPr lang="en" sz="2000" i="0" u="none" strike="noStrike" dirty="0">
                <a:effectLst/>
                <a:latin typeface="Arial" panose="020B0604020202020204" pitchFamily="34" charset="0"/>
                <a:cs typeface="Arial" panose="020B0604020202020204" pitchFamily="34" charset="0"/>
              </a:rPr>
              <a:t>ISBN 9965-806-16-0.</a:t>
            </a:r>
          </a:p>
          <a:p>
            <a:pPr marL="342900" indent="-342900">
              <a:buFont typeface="+mj-lt"/>
              <a:buAutoNum type="arabicPeriod"/>
            </a:pPr>
            <a:r>
              <a:rPr lang="ru-RU" sz="2000" dirty="0" err="1">
                <a:latin typeface="Arial" panose="020B0604020202020204" pitchFamily="34" charset="0"/>
                <a:cs typeface="Arial" panose="020B0604020202020204" pitchFamily="34" charset="0"/>
              </a:rPr>
              <a:t>Қасымбеков</a:t>
            </a:r>
            <a:r>
              <a:rPr lang="ru-RU" sz="2000" dirty="0">
                <a:latin typeface="Arial" panose="020B0604020202020204" pitchFamily="34" charset="0"/>
                <a:cs typeface="Arial" panose="020B0604020202020204" pitchFamily="34" charset="0"/>
              </a:rPr>
              <a:t>, М. </a:t>
            </a:r>
            <a:r>
              <a:rPr lang="ru-RU" sz="2000" dirty="0" err="1">
                <a:latin typeface="Arial" panose="020B0604020202020204" pitchFamily="34" charset="0"/>
                <a:cs typeface="Arial" panose="020B0604020202020204" pitchFamily="34" charset="0"/>
              </a:rPr>
              <a:t>Өнер</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тарихы</a:t>
            </a:r>
            <a:r>
              <a:rPr lang="ru-RU" sz="2000" dirty="0">
                <a:latin typeface="Arial" panose="020B0604020202020204" pitchFamily="34" charset="0"/>
                <a:cs typeface="Arial" panose="020B0604020202020204" pitchFamily="34" charset="0"/>
              </a:rPr>
              <a:t>. – Алматы: </a:t>
            </a:r>
            <a:r>
              <a:rPr lang="ru-RU" sz="2000" dirty="0" err="1">
                <a:latin typeface="Arial" panose="020B0604020202020204" pitchFamily="34" charset="0"/>
                <a:cs typeface="Arial" panose="020B0604020202020204" pitchFamily="34" charset="0"/>
              </a:rPr>
              <a:t>Білім</a:t>
            </a:r>
            <a:r>
              <a:rPr lang="ru-RU" sz="2000" dirty="0">
                <a:latin typeface="Arial" panose="020B0604020202020204" pitchFamily="34" charset="0"/>
                <a:cs typeface="Arial" panose="020B0604020202020204" pitchFamily="34" charset="0"/>
              </a:rPr>
              <a:t>, 2004. – 288 б.</a:t>
            </a:r>
          </a:p>
          <a:p>
            <a:pPr marL="342900" indent="-342900">
              <a:buFont typeface="+mj-lt"/>
              <a:buAutoNum type="arabicPeriod"/>
            </a:pPr>
            <a:r>
              <a:rPr lang="ru-RU" sz="2000" dirty="0" err="1">
                <a:latin typeface="Arial" panose="020B0604020202020204" pitchFamily="34" charset="0"/>
                <a:cs typeface="Arial" panose="020B0604020202020204" pitchFamily="34" charset="0"/>
              </a:rPr>
              <a:t>Нұрқатова</a:t>
            </a:r>
            <a:r>
              <a:rPr lang="ru-RU" sz="2000" dirty="0">
                <a:latin typeface="Arial" panose="020B0604020202020204" pitchFamily="34" charset="0"/>
                <a:cs typeface="Arial" panose="020B0604020202020204" pitchFamily="34" charset="0"/>
              </a:rPr>
              <a:t>, Л. </a:t>
            </a:r>
            <a:r>
              <a:rPr lang="ru-RU" sz="2000" dirty="0" err="1">
                <a:latin typeface="Arial" panose="020B0604020202020204" pitchFamily="34" charset="0"/>
                <a:cs typeface="Arial" panose="020B0604020202020204" pitchFamily="34" charset="0"/>
              </a:rPr>
              <a:t>Бейнелеу</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өнерінің</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тарихы</a:t>
            </a:r>
            <a:r>
              <a:rPr lang="ru-RU" sz="2000" dirty="0">
                <a:latin typeface="Arial" panose="020B0604020202020204" pitchFamily="34" charset="0"/>
                <a:cs typeface="Arial" panose="020B0604020202020204" pitchFamily="34" charset="0"/>
              </a:rPr>
              <a:t>. – Алматы: </a:t>
            </a:r>
            <a:r>
              <a:rPr lang="ru-RU" sz="2000" dirty="0" err="1">
                <a:latin typeface="Arial" panose="020B0604020202020204" pitchFamily="34" charset="0"/>
                <a:cs typeface="Arial" panose="020B0604020202020204" pitchFamily="34" charset="0"/>
              </a:rPr>
              <a:t>Рауан</a:t>
            </a:r>
            <a:r>
              <a:rPr lang="ru-RU" sz="2000" dirty="0">
                <a:latin typeface="Arial" panose="020B0604020202020204" pitchFamily="34" charset="0"/>
                <a:cs typeface="Arial" panose="020B0604020202020204" pitchFamily="34" charset="0"/>
              </a:rPr>
              <a:t>, 2001. – 240 б.</a:t>
            </a:r>
            <a:endParaRPr lang="en-US" sz="2000" dirty="0">
              <a:latin typeface="Arial" panose="020B0604020202020204" pitchFamily="34" charset="0"/>
              <a:cs typeface="Arial" panose="020B0604020202020204" pitchFamily="34" charset="0"/>
            </a:endParaRPr>
          </a:p>
          <a:p>
            <a:pPr marL="342900" indent="-342900">
              <a:buFont typeface="+mj-lt"/>
              <a:buAutoNum type="arabicPeriod"/>
            </a:pPr>
            <a:r>
              <a:rPr lang="ru-RU" sz="2000" dirty="0">
                <a:latin typeface="Arial" panose="020B0604020202020204" pitchFamily="34" charset="0"/>
                <a:cs typeface="Arial" panose="020B0604020202020204" pitchFamily="34" charset="0"/>
              </a:rPr>
              <a:t>Лазарев, В. Н. </a:t>
            </a:r>
            <a:r>
              <a:rPr lang="ru-RU" sz="2000" i="1" dirty="0" err="1">
                <a:latin typeface="Arial" panose="020B0604020202020204" pitchFamily="34" charset="0"/>
                <a:cs typeface="Arial" panose="020B0604020202020204" pitchFamily="34" charset="0"/>
              </a:rPr>
              <a:t>Батыс</a:t>
            </a:r>
            <a:r>
              <a:rPr lang="ru-RU" sz="2000" i="1" dirty="0">
                <a:latin typeface="Arial" panose="020B0604020202020204" pitchFamily="34" charset="0"/>
                <a:cs typeface="Arial" panose="020B0604020202020204" pitchFamily="34" charset="0"/>
              </a:rPr>
              <a:t> </a:t>
            </a:r>
            <a:r>
              <a:rPr lang="ru-RU" sz="2000" i="1" dirty="0" err="1">
                <a:latin typeface="Arial" panose="020B0604020202020204" pitchFamily="34" charset="0"/>
                <a:cs typeface="Arial" panose="020B0604020202020204" pitchFamily="34" charset="0"/>
              </a:rPr>
              <a:t>Еуропа</a:t>
            </a:r>
            <a:r>
              <a:rPr lang="ru-RU" sz="2000" i="1" dirty="0">
                <a:latin typeface="Arial" panose="020B0604020202020204" pitchFamily="34" charset="0"/>
                <a:cs typeface="Arial" panose="020B0604020202020204" pitchFamily="34" charset="0"/>
              </a:rPr>
              <a:t> </a:t>
            </a:r>
            <a:r>
              <a:rPr lang="ru-RU" sz="2000" i="1" dirty="0" err="1">
                <a:latin typeface="Arial" panose="020B0604020202020204" pitchFamily="34" charset="0"/>
                <a:cs typeface="Arial" panose="020B0604020202020204" pitchFamily="34" charset="0"/>
              </a:rPr>
              <a:t>өнері</a:t>
            </a:r>
            <a:r>
              <a:rPr lang="ru-RU" sz="2000" i="1" dirty="0">
                <a:latin typeface="Arial" panose="020B0604020202020204" pitchFamily="34" charset="0"/>
                <a:cs typeface="Arial" panose="020B0604020202020204" pitchFamily="34" charset="0"/>
              </a:rPr>
              <a:t> </a:t>
            </a:r>
            <a:r>
              <a:rPr lang="ru-RU" sz="2000" i="1" dirty="0" err="1">
                <a:latin typeface="Arial" panose="020B0604020202020204" pitchFamily="34" charset="0"/>
                <a:cs typeface="Arial" panose="020B0604020202020204" pitchFamily="34" charset="0"/>
              </a:rPr>
              <a:t>тарихы</a:t>
            </a:r>
            <a:r>
              <a:rPr lang="ru-RU" sz="2000" i="1" dirty="0">
                <a:latin typeface="Arial" panose="020B0604020202020204" pitchFamily="34" charset="0"/>
                <a:cs typeface="Arial" panose="020B0604020202020204" pitchFamily="34" charset="0"/>
              </a:rPr>
              <a:t>.</a:t>
            </a:r>
            <a:r>
              <a:rPr lang="ru-RU" sz="2000" dirty="0">
                <a:latin typeface="Arial" panose="020B0604020202020204" pitchFamily="34" charset="0"/>
                <a:cs typeface="Arial" panose="020B0604020202020204" pitchFamily="34" charset="0"/>
              </a:rPr>
              <a:t> – Алматы: «</a:t>
            </a:r>
            <a:r>
              <a:rPr lang="ru-RU" sz="2000" dirty="0" err="1">
                <a:latin typeface="Arial" panose="020B0604020202020204" pitchFamily="34" charset="0"/>
                <a:cs typeface="Arial" panose="020B0604020202020204" pitchFamily="34" charset="0"/>
              </a:rPr>
              <a:t>Қазақ</a:t>
            </a:r>
            <a:r>
              <a:rPr lang="ru-RU" sz="2000" dirty="0">
                <a:latin typeface="Arial" panose="020B0604020202020204" pitchFamily="34" charset="0"/>
                <a:cs typeface="Arial" panose="020B0604020202020204" pitchFamily="34" charset="0"/>
              </a:rPr>
              <a:t> </a:t>
            </a:r>
            <a:r>
              <a:rPr lang="ru-RU" sz="2000" dirty="0" err="1">
                <a:latin typeface="Arial" panose="020B0604020202020204" pitchFamily="34" charset="0"/>
                <a:cs typeface="Arial" panose="020B0604020202020204" pitchFamily="34" charset="0"/>
              </a:rPr>
              <a:t>университеті</a:t>
            </a:r>
            <a:r>
              <a:rPr lang="ru-RU" sz="2000" dirty="0">
                <a:latin typeface="Arial" panose="020B0604020202020204" pitchFamily="34" charset="0"/>
                <a:cs typeface="Arial" panose="020B0604020202020204" pitchFamily="34" charset="0"/>
              </a:rPr>
              <a:t>», 2010.</a:t>
            </a:r>
            <a:endParaRPr lang="en-US" sz="2000" dirty="0">
              <a:latin typeface="Arial" panose="020B0604020202020204" pitchFamily="34" charset="0"/>
              <a:cs typeface="Arial" panose="020B0604020202020204" pitchFamily="34" charset="0"/>
            </a:endParaRPr>
          </a:p>
          <a:p>
            <a:pPr marL="342900" indent="-342900">
              <a:buFont typeface="+mj-lt"/>
              <a:buAutoNum type="arabicPeriod"/>
            </a:pPr>
            <a:r>
              <a:rPr lang="ru-KZ" sz="2000" dirty="0">
                <a:effectLst/>
                <a:latin typeface="Arial" panose="020B0604020202020204" pitchFamily="34" charset="0"/>
                <a:ea typeface="Times New Roman" panose="02020603050405020304" pitchFamily="18" charset="0"/>
                <a:cs typeface="Arial" panose="020B0604020202020204" pitchFamily="34" charset="0"/>
              </a:rPr>
              <a:t>Бейсенова, Ә., Садырова, М. </a:t>
            </a:r>
            <a:r>
              <a:rPr lang="ru-KZ" sz="2000" i="1" dirty="0">
                <a:effectLst/>
                <a:latin typeface="Arial" panose="020B0604020202020204" pitchFamily="34" charset="0"/>
                <a:ea typeface="Times New Roman" panose="02020603050405020304" pitchFamily="18" charset="0"/>
                <a:cs typeface="Arial" panose="020B0604020202020204" pitchFamily="34" charset="0"/>
              </a:rPr>
              <a:t>Әлем өркениеті тарихы</a:t>
            </a:r>
            <a:r>
              <a:rPr lang="ru-KZ" sz="2000" dirty="0">
                <a:effectLst/>
                <a:latin typeface="Arial" panose="020B0604020202020204" pitchFamily="34" charset="0"/>
                <a:ea typeface="Times New Roman" panose="02020603050405020304" pitchFamily="18" charset="0"/>
                <a:cs typeface="Arial" panose="020B0604020202020204" pitchFamily="34" charset="0"/>
              </a:rPr>
              <a:t>. – Алматы: Қазақ университеті, 2015.</a:t>
            </a:r>
            <a:endParaRPr lang="ru-KZ" sz="2000" dirty="0">
              <a:latin typeface="Arial" panose="020B0604020202020204" pitchFamily="34" charset="0"/>
              <a:ea typeface="Times New Roman" panose="02020603050405020304" pitchFamily="18" charset="0"/>
              <a:cs typeface="Arial" panose="020B0604020202020204" pitchFamily="34" charset="0"/>
            </a:endParaRPr>
          </a:p>
          <a:p>
            <a:pPr marL="514350" lvl="0" indent="-514350">
              <a:lnSpc>
                <a:spcPct val="120000"/>
              </a:lnSpc>
              <a:spcBef>
                <a:spcPts val="0"/>
              </a:spcBef>
              <a:buFont typeface="+mj-lt"/>
              <a:buAutoNum type="arabicPeriod"/>
            </a:pPr>
            <a:r>
              <a:rPr lang="kk-KZ" sz="2000" dirty="0" err="1">
                <a:effectLst/>
                <a:latin typeface="Arial" panose="020B0604020202020204" pitchFamily="34" charset="0"/>
                <a:ea typeface="Times New Roman" panose="02020603050405020304" pitchFamily="18" charset="0"/>
                <a:cs typeface="Arial" panose="020B0604020202020204" pitchFamily="34" charset="0"/>
              </a:rPr>
              <a:t>СамуратоваТ.К</a:t>
            </a:r>
            <a:r>
              <a:rPr lang="kk-KZ" sz="2000" dirty="0">
                <a:effectLst/>
                <a:latin typeface="Arial" panose="020B0604020202020204" pitchFamily="34" charset="0"/>
                <a:ea typeface="Times New Roman" panose="02020603050405020304" pitchFamily="18" charset="0"/>
                <a:cs typeface="Arial" panose="020B0604020202020204" pitchFamily="34" charset="0"/>
              </a:rPr>
              <a:t>., Ермекова Ж.К., Ахметова - </a:t>
            </a:r>
            <a:r>
              <a:rPr lang="kk-KZ" sz="2000" dirty="0" err="1">
                <a:effectLst/>
                <a:latin typeface="Arial" panose="020B0604020202020204" pitchFamily="34" charset="0"/>
                <a:ea typeface="Times New Roman" panose="02020603050405020304" pitchFamily="18" charset="0"/>
                <a:cs typeface="Arial" panose="020B0604020202020204" pitchFamily="34" charset="0"/>
              </a:rPr>
              <a:t>Әбдік</a:t>
            </a:r>
            <a:r>
              <a:rPr lang="kk-KZ" sz="2000" cap="all" dirty="0">
                <a:effectLst/>
                <a:latin typeface="Arial" panose="020B0604020202020204" pitchFamily="34" charset="0"/>
                <a:ea typeface="Times New Roman" panose="02020603050405020304" pitchFamily="18" charset="0"/>
                <a:cs typeface="Arial" panose="020B0604020202020204" pitchFamily="34" charset="0"/>
              </a:rPr>
              <a:t> Г.А. «</a:t>
            </a:r>
            <a:r>
              <a:rPr lang="kk-KZ" sz="2000" dirty="0">
                <a:effectLst/>
                <a:latin typeface="Arial" panose="020B0604020202020204" pitchFamily="34" charset="0"/>
                <a:ea typeface="Times New Roman" panose="02020603050405020304" pitchFamily="18" charset="0"/>
                <a:cs typeface="Arial" panose="020B0604020202020204" pitchFamily="34" charset="0"/>
              </a:rPr>
              <a:t>Қазақтың дәстүрлі қолданбалы өнерінің қысқаша энциклопедиялық сөздігі. Астана. ЕҰУ: 2025., 225б.</a:t>
            </a:r>
            <a:endParaRPr lang="ru-KZ" sz="2000" dirty="0">
              <a:effectLst/>
              <a:latin typeface="Arial" panose="020B0604020202020204" pitchFamily="34" charset="0"/>
              <a:ea typeface="Times New Roman" panose="02020603050405020304" pitchFamily="18" charset="0"/>
              <a:cs typeface="Arial" panose="020B0604020202020204" pitchFamily="34" charset="0"/>
            </a:endParaRPr>
          </a:p>
          <a:p>
            <a:pPr marL="514350" lvl="0" indent="-514350">
              <a:lnSpc>
                <a:spcPct val="120000"/>
              </a:lnSpc>
              <a:spcBef>
                <a:spcPts val="0"/>
              </a:spcBef>
              <a:buFont typeface="+mj-lt"/>
              <a:buAutoNum type="arabicPeriod"/>
            </a:pPr>
            <a:r>
              <a:rPr lang="kk-KZ" sz="2000" dirty="0" err="1">
                <a:latin typeface="Arial" panose="020B0604020202020204" pitchFamily="34" charset="0"/>
                <a:ea typeface="Times New Roman" panose="02020603050405020304" pitchFamily="18" charset="0"/>
                <a:cs typeface="Arial" panose="020B0604020202020204" pitchFamily="34" charset="0"/>
              </a:rPr>
              <a:t>СамуратоваТ</a:t>
            </a:r>
            <a:r>
              <a:rPr lang="kk-KZ" sz="2000" dirty="0">
                <a:latin typeface="Arial" panose="020B0604020202020204" pitchFamily="34" charset="0"/>
                <a:ea typeface="Times New Roman" panose="02020603050405020304" pitchFamily="18" charset="0"/>
                <a:cs typeface="Arial" panose="020B0604020202020204" pitchFamily="34" charset="0"/>
              </a:rPr>
              <a:t>. </a:t>
            </a:r>
            <a:r>
              <a:rPr lang="kk-KZ" sz="2000" dirty="0" err="1">
                <a:latin typeface="Arial" panose="020B0604020202020204" pitchFamily="34" charset="0"/>
                <a:ea typeface="Times New Roman" panose="02020603050405020304" pitchFamily="18" charset="0"/>
                <a:cs typeface="Arial" panose="020B0604020202020204" pitchFamily="34" charset="0"/>
              </a:rPr>
              <a:t>К</a:t>
            </a:r>
            <a:r>
              <a:rPr lang="kk-KZ" sz="2000" dirty="0">
                <a:latin typeface="Arial" panose="020B0604020202020204" pitchFamily="34" charset="0"/>
                <a:ea typeface="Times New Roman" panose="02020603050405020304" pitchFamily="18" charset="0"/>
                <a:cs typeface="Arial" panose="020B0604020202020204" pitchFamily="34" charset="0"/>
              </a:rPr>
              <a:t>., </a:t>
            </a:r>
            <a:r>
              <a:rPr lang="kk-KZ" sz="2000" dirty="0" err="1">
                <a:latin typeface="Arial" panose="020B0604020202020204" pitchFamily="34" charset="0"/>
                <a:ea typeface="Times New Roman" panose="02020603050405020304" pitchFamily="18" charset="0"/>
                <a:cs typeface="Arial" panose="020B0604020202020204" pitchFamily="34" charset="0"/>
              </a:rPr>
              <a:t>Туркпенова</a:t>
            </a:r>
            <a:r>
              <a:rPr lang="kk-KZ" sz="2000" dirty="0">
                <a:latin typeface="Arial" panose="020B0604020202020204" pitchFamily="34" charset="0"/>
                <a:ea typeface="Times New Roman" panose="02020603050405020304" pitchFamily="18" charset="0"/>
                <a:cs typeface="Arial" panose="020B0604020202020204" pitchFamily="34" charset="0"/>
              </a:rPr>
              <a:t> С.Ж. </a:t>
            </a:r>
            <a:r>
              <a:rPr lang="kk-KZ" sz="2000" dirty="0">
                <a:effectLst/>
                <a:latin typeface="Arial" panose="020B0604020202020204" pitchFamily="34" charset="0"/>
                <a:ea typeface="Times New Roman" panose="02020603050405020304" pitchFamily="18" charset="0"/>
                <a:cs typeface="Arial" panose="020B0604020202020204" pitchFamily="34" charset="0"/>
              </a:rPr>
              <a:t>«Қазақ қол өнерінің тарихы мен қолданылуы» </a:t>
            </a:r>
            <a:r>
              <a:rPr lang="kk-KZ" sz="2000" dirty="0" err="1">
                <a:effectLst/>
                <a:latin typeface="Arial" panose="020B0604020202020204" pitchFamily="34" charset="0"/>
                <a:ea typeface="Calibri" panose="020F0502020204030204" pitchFamily="34" charset="0"/>
                <a:cs typeface="Arial" panose="020B0604020202020204" pitchFamily="34" charset="0"/>
              </a:rPr>
              <a:t>к</a:t>
            </a:r>
            <a:r>
              <a:rPr lang="ru-KZ" sz="2000" dirty="0">
                <a:effectLst/>
                <a:latin typeface="Arial" panose="020B0604020202020204" pitchFamily="34" charset="0"/>
                <a:ea typeface="Calibri" panose="020F0502020204030204" pitchFamily="34" charset="0"/>
                <a:cs typeface="Arial" panose="020B0604020202020204" pitchFamily="34" charset="0"/>
              </a:rPr>
              <a:t>аталог альбом  </a:t>
            </a:r>
            <a:r>
              <a:rPr lang="kk-KZ" sz="2000" dirty="0">
                <a:latin typeface="Arial" panose="020B0604020202020204" pitchFamily="34" charset="0"/>
                <a:ea typeface="Times New Roman" panose="02020603050405020304" pitchFamily="18" charset="0"/>
                <a:cs typeface="Arial" panose="020B0604020202020204" pitchFamily="34" charset="0"/>
              </a:rPr>
              <a:t>Астана. ЕҰУ: 2025., 225б.</a:t>
            </a:r>
            <a:endParaRPr lang="ru-KZ" sz="2000" dirty="0">
              <a:latin typeface="Arial" panose="020B0604020202020204" pitchFamily="34" charset="0"/>
              <a:ea typeface="Times New Roman" panose="02020603050405020304" pitchFamily="18" charset="0"/>
              <a:cs typeface="Arial" panose="020B0604020202020204" pitchFamily="34" charset="0"/>
            </a:endParaRPr>
          </a:p>
          <a:p>
            <a:pPr marL="514350" indent="-514350">
              <a:lnSpc>
                <a:spcPct val="120000"/>
              </a:lnSpc>
              <a:spcBef>
                <a:spcPts val="0"/>
              </a:spcBef>
              <a:buFont typeface="+mj-lt"/>
              <a:buAutoNum type="arabicPeriod"/>
            </a:pPr>
            <a:r>
              <a:rPr lang="ru-RU" altLang="ru-RU" sz="2000" dirty="0" err="1">
                <a:latin typeface="Arial" panose="020B0604020202020204" pitchFamily="34" charset="0"/>
                <a:cs typeface="Arial" panose="020B0604020202020204" pitchFamily="34" charset="0"/>
              </a:rPr>
              <a:t>Нұрғалиұлы</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Қ</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Қазақстанның</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мәдени</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мұрасы</a:t>
            </a:r>
            <a:r>
              <a:rPr lang="ru-RU" altLang="ru-RU" sz="2000" dirty="0">
                <a:latin typeface="Arial" panose="020B0604020202020204" pitchFamily="34" charset="0"/>
                <a:cs typeface="Arial" panose="020B0604020202020204" pitchFamily="34" charset="0"/>
              </a:rPr>
              <a:t>. – Алматы: </a:t>
            </a:r>
            <a:r>
              <a:rPr lang="ru-RU" altLang="ru-RU" sz="2000" dirty="0" err="1">
                <a:latin typeface="Arial" panose="020B0604020202020204" pitchFamily="34" charset="0"/>
                <a:cs typeface="Arial" panose="020B0604020202020204" pitchFamily="34" charset="0"/>
              </a:rPr>
              <a:t>Атамұра</a:t>
            </a:r>
            <a:r>
              <a:rPr lang="ru-RU" altLang="ru-RU" sz="2000" dirty="0">
                <a:latin typeface="Arial" panose="020B0604020202020204" pitchFamily="34" charset="0"/>
                <a:cs typeface="Arial" panose="020B0604020202020204" pitchFamily="34" charset="0"/>
              </a:rPr>
              <a:t>, 2018. – 256 б.</a:t>
            </a:r>
          </a:p>
          <a:p>
            <a:pPr marL="514350" indent="-514350">
              <a:lnSpc>
                <a:spcPct val="120000"/>
              </a:lnSpc>
              <a:spcBef>
                <a:spcPts val="0"/>
              </a:spcBef>
              <a:buFont typeface="+mj-lt"/>
              <a:buAutoNum type="arabicPeriod"/>
            </a:pPr>
            <a:r>
              <a:rPr lang="ru-RU" altLang="ru-RU" sz="2000" dirty="0" err="1">
                <a:latin typeface="Arial" panose="020B0604020202020204" pitchFamily="34" charset="0"/>
                <a:cs typeface="Arial" panose="020B0604020202020204" pitchFamily="34" charset="0"/>
              </a:rPr>
              <a:t>Төлегенова</a:t>
            </a:r>
            <a:r>
              <a:rPr lang="ru-RU" altLang="ru-RU" sz="2000" dirty="0">
                <a:latin typeface="Arial" panose="020B0604020202020204" pitchFamily="34" charset="0"/>
                <a:cs typeface="Arial" panose="020B0604020202020204" pitchFamily="34" charset="0"/>
              </a:rPr>
              <a:t>, С. </a:t>
            </a:r>
            <a:r>
              <a:rPr lang="ru-RU" altLang="ru-RU" sz="2000" dirty="0" err="1">
                <a:latin typeface="Arial" panose="020B0604020202020204" pitchFamily="34" charset="0"/>
                <a:cs typeface="Arial" panose="020B0604020202020204" pitchFamily="34" charset="0"/>
              </a:rPr>
              <a:t>Қазақ</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халқының</a:t>
            </a:r>
            <a:r>
              <a:rPr lang="ru-RU" altLang="ru-RU" sz="2000" dirty="0">
                <a:latin typeface="Arial" panose="020B0604020202020204" pitchFamily="34" charset="0"/>
                <a:cs typeface="Arial" panose="020B0604020202020204" pitchFamily="34" charset="0"/>
              </a:rPr>
              <a:t> </a:t>
            </a:r>
            <a:r>
              <a:rPr lang="ru-RU" altLang="ru-RU" sz="2000" dirty="0" err="1">
                <a:latin typeface="Arial" panose="020B0604020202020204" pitchFamily="34" charset="0"/>
                <a:cs typeface="Arial" panose="020B0604020202020204" pitchFamily="34" charset="0"/>
              </a:rPr>
              <a:t>этнографиясы</a:t>
            </a:r>
            <a:r>
              <a:rPr lang="ru-RU" altLang="ru-RU" sz="2000" dirty="0">
                <a:latin typeface="Arial" panose="020B0604020202020204" pitchFamily="34" charset="0"/>
                <a:cs typeface="Arial" panose="020B0604020202020204" pitchFamily="34" charset="0"/>
              </a:rPr>
              <a:t>. – </a:t>
            </a:r>
            <a:r>
              <a:rPr lang="ru-RU" altLang="ru-RU" sz="2000" dirty="0" err="1">
                <a:latin typeface="Arial" panose="020B0604020202020204" pitchFamily="34" charset="0"/>
                <a:cs typeface="Arial" panose="020B0604020202020204" pitchFamily="34" charset="0"/>
              </a:rPr>
              <a:t>Нұр-Сұлтан</a:t>
            </a:r>
            <a:r>
              <a:rPr lang="ru-RU" altLang="ru-RU" sz="2000" dirty="0">
                <a:latin typeface="Arial" panose="020B0604020202020204" pitchFamily="34" charset="0"/>
                <a:cs typeface="Arial" panose="020B0604020202020204" pitchFamily="34" charset="0"/>
              </a:rPr>
              <a:t>: Фолиант, 2020. – 312 б.</a:t>
            </a:r>
          </a:p>
          <a:p>
            <a:pPr algn="l">
              <a:lnSpc>
                <a:spcPts val="3783"/>
              </a:lnSpc>
            </a:pPr>
            <a:endParaRPr lang="en-US" sz="2702" dirty="0">
              <a:solidFill>
                <a:srgbClr val="423734"/>
              </a:solidFill>
              <a:latin typeface="Carollo Playscript"/>
              <a:ea typeface="Carollo Playscript"/>
              <a:cs typeface="Carollo Playscript"/>
              <a:sym typeface="Carollo Playscript"/>
            </a:endParaRPr>
          </a:p>
        </p:txBody>
      </p:sp>
      <p:sp>
        <p:nvSpPr>
          <p:cNvPr id="13" name="Заголовок 1">
            <a:extLst>
              <a:ext uri="{FF2B5EF4-FFF2-40B4-BE49-F238E27FC236}">
                <a16:creationId xmlns:a16="http://schemas.microsoft.com/office/drawing/2014/main" id="{D4D8CA95-4D62-F82F-A3C1-90C4C3EABA77}"/>
              </a:ext>
            </a:extLst>
          </p:cNvPr>
          <p:cNvSpPr txBox="1">
            <a:spLocks/>
          </p:cNvSpPr>
          <p:nvPr/>
        </p:nvSpPr>
        <p:spPr>
          <a:xfrm>
            <a:off x="2971800" y="616428"/>
            <a:ext cx="10972800" cy="564672"/>
          </a:xfrm>
          <a:prstGeom prst="rect">
            <a:avLst/>
          </a:prstGeom>
        </p:spPr>
        <p:txBody>
          <a:bodyPr>
            <a:normAutofit/>
          </a:bodyPr>
          <a:lstStyle>
            <a:lvl1pPr algn="ctr" defTabSz="1371600" rtl="0" eaLnBrk="1" latinLnBrk="0" hangingPunct="1">
              <a:lnSpc>
                <a:spcPct val="90000"/>
              </a:lnSpc>
              <a:spcBef>
                <a:spcPct val="0"/>
              </a:spcBef>
              <a:buNone/>
              <a:defRPr sz="4200" kern="1200" cap="all" spc="300" baseline="0">
                <a:solidFill>
                  <a:schemeClr val="tx1">
                    <a:lumMod val="85000"/>
                    <a:lumOff val="15000"/>
                  </a:schemeClr>
                </a:solidFill>
                <a:latin typeface="+mj-lt"/>
                <a:ea typeface="+mj-ea"/>
                <a:cs typeface="+mj-cs"/>
              </a:defRPr>
            </a:lvl1pPr>
          </a:lstStyle>
          <a:p>
            <a:r>
              <a:rPr lang="ru-RU"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Қолданылған</a:t>
            </a:r>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әдебиеттер</a:t>
            </a:r>
            <a:r>
              <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тізімі</a:t>
            </a:r>
            <a:endParaRPr lang="ru-RU"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88266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1661</Words>
  <Application>Microsoft Macintosh PowerPoint</Application>
  <PresentationFormat>Произвольный</PresentationFormat>
  <Paragraphs>98</Paragraphs>
  <Slides>10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10</vt:i4>
      </vt:variant>
    </vt:vector>
  </HeadingPairs>
  <TitlesOfParts>
    <vt:vector size="17" baseType="lpstr">
      <vt:lpstr>Atteron</vt:lpstr>
      <vt:lpstr>Codec Pro Bold</vt:lpstr>
      <vt:lpstr>Codec Pro</vt:lpstr>
      <vt:lpstr>Calibri</vt:lpstr>
      <vt:lpstr>Arial</vt:lpstr>
      <vt:lpstr>Carollo Playscript</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Абтракционализм және концептуализм</dc:title>
  <cp:lastModifiedBy>Tattigul Samuratova</cp:lastModifiedBy>
  <cp:revision>4</cp:revision>
  <dcterms:created xsi:type="dcterms:W3CDTF">2006-08-16T00:00:00Z</dcterms:created>
  <dcterms:modified xsi:type="dcterms:W3CDTF">2025-09-29T14:49:03Z</dcterms:modified>
  <dc:identifier>DAG0KR6gtK4</dc:identifier>
</cp:coreProperties>
</file>