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Lst>
  <p:sldSz cx="18288000" cy="10287000"/>
  <p:notesSz cx="6858000" cy="9144000"/>
  <p:embeddedFontLst>
    <p:embeddedFont>
      <p:font typeface="Arimo" panose="020B0604020202020204" pitchFamily="34" charset="0"/>
      <p:regular r:id="rId11"/>
    </p:embeddedFont>
    <p:embeddedFont>
      <p:font typeface="Arimo Bold" panose="020B0704020202020204" pitchFamily="34" charset="0"/>
      <p:regular r:id="rId12"/>
      <p:bold r:id="rId13"/>
    </p:embeddedFont>
    <p:embeddedFont>
      <p:font typeface="Atteron" panose="02000503000000020003" pitchFamily="2" charset="0"/>
      <p:regular r:id="rId14"/>
    </p:embeddedFont>
    <p:embeddedFont>
      <p:font typeface="Calibri" panose="020F0502020204030204" pitchFamily="34" charset="0"/>
      <p:regular r:id="rId15"/>
      <p:bold r:id="rId16"/>
      <p:italic r:id="rId17"/>
      <p:boldItalic r:id="rId18"/>
    </p:embeddedFont>
    <p:embeddedFont>
      <p:font typeface="Canva Sans" panose="020B0503030501040103" pitchFamily="34" charset="0"/>
      <p:regular r:id="rId19"/>
    </p:embeddedFont>
    <p:embeddedFont>
      <p:font typeface="Canva Sans Bold" panose="020B0803030501040103" pitchFamily="34" charset="0"/>
      <p:regular r:id="rId20"/>
      <p:bold r:id="rId21"/>
    </p:embeddedFont>
    <p:embeddedFont>
      <p:font typeface="Carollo Playscript" pitchFamily="2" charset="0"/>
      <p:regular r:id="rId22"/>
      <p:bold r:id="rId23"/>
      <p:italic r:id="rId24"/>
      <p:boldItalic r:id="rId25"/>
    </p:embeddedFont>
    <p:embeddedFont>
      <p:font typeface="Droid Serif" panose="02020600060500020200" pitchFamily="18" charset="0"/>
      <p:regular r:id="rId26"/>
    </p:embeddedFont>
    <p:embeddedFont>
      <p:font typeface="Glacial Indifference"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2" autoAdjust="0"/>
  </p:normalViewPr>
  <p:slideViewPr>
    <p:cSldViewPr>
      <p:cViewPr varScale="1">
        <p:scale>
          <a:sx n="81" d="100"/>
          <a:sy n="81" d="100"/>
        </p:scale>
        <p:origin x="44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7515" t="-2196" r="-12577" b="-1969"/>
            </a:stretch>
          </a:blipFill>
        </p:spPr>
      </p:sp>
      <p:sp>
        <p:nvSpPr>
          <p:cNvPr id="3" name="Freeform 3"/>
          <p:cNvSpPr/>
          <p:nvPr/>
        </p:nvSpPr>
        <p:spPr>
          <a:xfrm>
            <a:off x="-538359" y="-628865"/>
            <a:ext cx="8355460" cy="7626256"/>
          </a:xfrm>
          <a:custGeom>
            <a:avLst/>
            <a:gdLst/>
            <a:ahLst/>
            <a:cxnLst/>
            <a:rect l="l" t="t" r="r" b="b"/>
            <a:pathLst>
              <a:path w="8355460" h="7626256">
                <a:moveTo>
                  <a:pt x="0" y="0"/>
                </a:moveTo>
                <a:lnTo>
                  <a:pt x="8355459" y="0"/>
                </a:lnTo>
                <a:lnTo>
                  <a:pt x="8355459" y="7626256"/>
                </a:lnTo>
                <a:lnTo>
                  <a:pt x="0" y="7626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9846199" y="2949065"/>
            <a:ext cx="8266317" cy="7544893"/>
          </a:xfrm>
          <a:custGeom>
            <a:avLst/>
            <a:gdLst/>
            <a:ahLst/>
            <a:cxnLst/>
            <a:rect l="l" t="t" r="r" b="b"/>
            <a:pathLst>
              <a:path w="8266317" h="7544893">
                <a:moveTo>
                  <a:pt x="8266316" y="7544892"/>
                </a:moveTo>
                <a:lnTo>
                  <a:pt x="0" y="7544892"/>
                </a:lnTo>
                <a:lnTo>
                  <a:pt x="0" y="0"/>
                </a:lnTo>
                <a:lnTo>
                  <a:pt x="8266316" y="0"/>
                </a:lnTo>
                <a:lnTo>
                  <a:pt x="8266316" y="754489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AutoShape 6"/>
          <p:cNvSpPr/>
          <p:nvPr/>
        </p:nvSpPr>
        <p:spPr>
          <a:xfrm flipV="1">
            <a:off x="6787125" y="1028700"/>
            <a:ext cx="10472175" cy="19050"/>
          </a:xfrm>
          <a:prstGeom prst="line">
            <a:avLst/>
          </a:prstGeom>
          <a:ln w="76200" cap="flat">
            <a:solidFill>
              <a:srgbClr val="C5A44F"/>
            </a:solidFill>
            <a:prstDash val="solid"/>
            <a:headEnd type="none" w="sm" len="sm"/>
            <a:tailEnd type="none" w="sm" len="sm"/>
          </a:ln>
        </p:spPr>
      </p:sp>
      <p:sp>
        <p:nvSpPr>
          <p:cNvPr id="7" name="AutoShape 7"/>
          <p:cNvSpPr/>
          <p:nvPr/>
        </p:nvSpPr>
        <p:spPr>
          <a:xfrm>
            <a:off x="17221207" y="991321"/>
            <a:ext cx="38162" cy="2192943"/>
          </a:xfrm>
          <a:prstGeom prst="line">
            <a:avLst/>
          </a:prstGeom>
          <a:ln w="76200" cap="flat">
            <a:solidFill>
              <a:srgbClr val="C5A44F"/>
            </a:solidFill>
            <a:prstDash val="solid"/>
            <a:headEnd type="none" w="sm" len="sm"/>
            <a:tailEnd type="none" w="sm" len="sm"/>
          </a:ln>
        </p:spPr>
      </p:sp>
      <p:sp>
        <p:nvSpPr>
          <p:cNvPr id="8" name="AutoShape 8"/>
          <p:cNvSpPr/>
          <p:nvPr/>
        </p:nvSpPr>
        <p:spPr>
          <a:xfrm flipV="1">
            <a:off x="1028769" y="9201150"/>
            <a:ext cx="10472175" cy="19050"/>
          </a:xfrm>
          <a:prstGeom prst="line">
            <a:avLst/>
          </a:prstGeom>
          <a:ln w="76200" cap="flat">
            <a:solidFill>
              <a:srgbClr val="C5A44F"/>
            </a:solidFill>
            <a:prstDash val="solid"/>
            <a:headEnd type="none" w="sm" len="sm"/>
            <a:tailEnd type="none" w="sm" len="sm"/>
          </a:ln>
        </p:spPr>
      </p:sp>
      <p:sp>
        <p:nvSpPr>
          <p:cNvPr id="9" name="AutoShape 9"/>
          <p:cNvSpPr/>
          <p:nvPr/>
        </p:nvSpPr>
        <p:spPr>
          <a:xfrm flipH="1">
            <a:off x="1028700" y="7421738"/>
            <a:ext cx="0" cy="1836562"/>
          </a:xfrm>
          <a:prstGeom prst="line">
            <a:avLst/>
          </a:prstGeom>
          <a:ln w="76200" cap="flat">
            <a:solidFill>
              <a:srgbClr val="C5A44F"/>
            </a:solidFill>
            <a:prstDash val="solid"/>
            <a:headEnd type="none" w="sm" len="sm"/>
            <a:tailEnd type="none" w="sm" len="sm"/>
          </a:ln>
        </p:spPr>
      </p:sp>
      <p:sp>
        <p:nvSpPr>
          <p:cNvPr id="10" name="Freeform 10"/>
          <p:cNvSpPr/>
          <p:nvPr/>
        </p:nvSpPr>
        <p:spPr>
          <a:xfrm>
            <a:off x="5459113" y="6465224"/>
            <a:ext cx="7369775" cy="774429"/>
          </a:xfrm>
          <a:custGeom>
            <a:avLst/>
            <a:gdLst/>
            <a:ahLst/>
            <a:cxnLst/>
            <a:rect l="l" t="t" r="r" b="b"/>
            <a:pathLst>
              <a:path w="7369775" h="774429">
                <a:moveTo>
                  <a:pt x="0" y="0"/>
                </a:moveTo>
                <a:lnTo>
                  <a:pt x="7369774" y="0"/>
                </a:lnTo>
                <a:lnTo>
                  <a:pt x="7369774" y="774429"/>
                </a:lnTo>
                <a:lnTo>
                  <a:pt x="0" y="7744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1">
            <a:extLst>
              <a:ext uri="{FF2B5EF4-FFF2-40B4-BE49-F238E27FC236}">
                <a16:creationId xmlns:a16="http://schemas.microsoft.com/office/drawing/2014/main" id="{73B04966-3AD7-AAFA-84CC-7029D0C1D924}"/>
              </a:ext>
            </a:extLst>
          </p:cNvPr>
          <p:cNvSpPr/>
          <p:nvPr/>
        </p:nvSpPr>
        <p:spPr>
          <a:xfrm>
            <a:off x="7904017" y="912452"/>
            <a:ext cx="3601854" cy="232497"/>
          </a:xfrm>
          <a:custGeom>
            <a:avLst/>
            <a:gdLst/>
            <a:ahLst/>
            <a:cxnLst/>
            <a:rect l="l" t="t" r="r" b="b"/>
            <a:pathLst>
              <a:path w="2479965" h="232497">
                <a:moveTo>
                  <a:pt x="0" y="0"/>
                </a:moveTo>
                <a:lnTo>
                  <a:pt x="2479966" y="0"/>
                </a:lnTo>
                <a:lnTo>
                  <a:pt x="2479966" y="232496"/>
                </a:lnTo>
                <a:lnTo>
                  <a:pt x="0" y="232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4">
            <a:extLst>
              <a:ext uri="{FF2B5EF4-FFF2-40B4-BE49-F238E27FC236}">
                <a16:creationId xmlns:a16="http://schemas.microsoft.com/office/drawing/2014/main" id="{843BD5A0-4077-E4DA-97E1-4AB6B12575A6}"/>
              </a:ext>
            </a:extLst>
          </p:cNvPr>
          <p:cNvSpPr txBox="1"/>
          <p:nvPr/>
        </p:nvSpPr>
        <p:spPr>
          <a:xfrm>
            <a:off x="6438962" y="190500"/>
            <a:ext cx="11239438"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14" name="TextBox 13">
            <a:extLst>
              <a:ext uri="{FF2B5EF4-FFF2-40B4-BE49-F238E27FC236}">
                <a16:creationId xmlns:a16="http://schemas.microsoft.com/office/drawing/2014/main" id="{4EA6EB44-3778-DA6A-ECB1-BE83BC45D29F}"/>
              </a:ext>
            </a:extLst>
          </p:cNvPr>
          <p:cNvSpPr txBox="1"/>
          <p:nvPr/>
        </p:nvSpPr>
        <p:spPr>
          <a:xfrm>
            <a:off x="4948033" y="3610303"/>
            <a:ext cx="8860927" cy="1015663"/>
          </a:xfrm>
          <a:prstGeom prst="rect">
            <a:avLst/>
          </a:prstGeom>
          <a:noFill/>
        </p:spPr>
        <p:txBody>
          <a:bodyPr wrap="squar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15" name="TextBox 14">
            <a:extLst>
              <a:ext uri="{FF2B5EF4-FFF2-40B4-BE49-F238E27FC236}">
                <a16:creationId xmlns:a16="http://schemas.microsoft.com/office/drawing/2014/main" id="{C1C82636-6545-04EA-9266-D88395B9C764}"/>
              </a:ext>
            </a:extLst>
          </p:cNvPr>
          <p:cNvSpPr txBox="1"/>
          <p:nvPr/>
        </p:nvSpPr>
        <p:spPr>
          <a:xfrm>
            <a:off x="6700344" y="9116080"/>
            <a:ext cx="3752267" cy="523220"/>
          </a:xfrm>
          <a:prstGeom prst="rect">
            <a:avLst/>
          </a:prstGeom>
          <a:noFill/>
        </p:spPr>
        <p:txBody>
          <a:bodyPr wrap="squar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7515" t="-2196" r="-12577" b="-1969"/>
            </a:stretch>
          </a:blipFill>
        </p:spPr>
      </p:sp>
      <p:sp>
        <p:nvSpPr>
          <p:cNvPr id="3" name="Freeform 3"/>
          <p:cNvSpPr/>
          <p:nvPr/>
        </p:nvSpPr>
        <p:spPr>
          <a:xfrm>
            <a:off x="-538359" y="-628865"/>
            <a:ext cx="8355460" cy="7626256"/>
          </a:xfrm>
          <a:custGeom>
            <a:avLst/>
            <a:gdLst/>
            <a:ahLst/>
            <a:cxnLst/>
            <a:rect l="l" t="t" r="r" b="b"/>
            <a:pathLst>
              <a:path w="8355460" h="7626256">
                <a:moveTo>
                  <a:pt x="0" y="0"/>
                </a:moveTo>
                <a:lnTo>
                  <a:pt x="8355459" y="0"/>
                </a:lnTo>
                <a:lnTo>
                  <a:pt x="8355459" y="7626256"/>
                </a:lnTo>
                <a:lnTo>
                  <a:pt x="0" y="7626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192135" y="1753243"/>
            <a:ext cx="9903729" cy="4872033"/>
          </a:xfrm>
          <a:prstGeom prst="rect">
            <a:avLst/>
          </a:prstGeom>
        </p:spPr>
        <p:txBody>
          <a:bodyPr lIns="0" tIns="0" rIns="0" bIns="0" rtlCol="0" anchor="t">
            <a:spAutoFit/>
          </a:bodyPr>
          <a:lstStyle/>
          <a:p>
            <a:pPr algn="ctr">
              <a:lnSpc>
                <a:spcPts val="9712"/>
              </a:lnSpc>
            </a:pPr>
            <a:r>
              <a:rPr lang="en-US" sz="6937">
                <a:solidFill>
                  <a:srgbClr val="C5A44F"/>
                </a:solidFill>
                <a:latin typeface="Atteron"/>
                <a:ea typeface="Atteron"/>
                <a:cs typeface="Atteron"/>
                <a:sym typeface="Atteron"/>
              </a:rPr>
              <a:t>ХІХ ғ. cоңы мен ХХғ. Батыс Еуропа өнері. Импрессионизм. Экспрессионизм</a:t>
            </a:r>
          </a:p>
        </p:txBody>
      </p:sp>
      <p:sp>
        <p:nvSpPr>
          <p:cNvPr id="5" name="Freeform 5"/>
          <p:cNvSpPr/>
          <p:nvPr/>
        </p:nvSpPr>
        <p:spPr>
          <a:xfrm flipH="1" flipV="1">
            <a:off x="9846199" y="2949065"/>
            <a:ext cx="8266317" cy="7544893"/>
          </a:xfrm>
          <a:custGeom>
            <a:avLst/>
            <a:gdLst/>
            <a:ahLst/>
            <a:cxnLst/>
            <a:rect l="l" t="t" r="r" b="b"/>
            <a:pathLst>
              <a:path w="8266317" h="7544893">
                <a:moveTo>
                  <a:pt x="8266316" y="7544892"/>
                </a:moveTo>
                <a:lnTo>
                  <a:pt x="0" y="7544892"/>
                </a:lnTo>
                <a:lnTo>
                  <a:pt x="0" y="0"/>
                </a:lnTo>
                <a:lnTo>
                  <a:pt x="8266316" y="0"/>
                </a:lnTo>
                <a:lnTo>
                  <a:pt x="8266316" y="754489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AutoShape 6"/>
          <p:cNvSpPr/>
          <p:nvPr/>
        </p:nvSpPr>
        <p:spPr>
          <a:xfrm flipV="1">
            <a:off x="6787125" y="1028700"/>
            <a:ext cx="10472175" cy="19050"/>
          </a:xfrm>
          <a:prstGeom prst="line">
            <a:avLst/>
          </a:prstGeom>
          <a:ln w="76200" cap="flat">
            <a:solidFill>
              <a:srgbClr val="C5A44F"/>
            </a:solidFill>
            <a:prstDash val="solid"/>
            <a:headEnd type="none" w="sm" len="sm"/>
            <a:tailEnd type="none" w="sm" len="sm"/>
          </a:ln>
        </p:spPr>
      </p:sp>
      <p:sp>
        <p:nvSpPr>
          <p:cNvPr id="7" name="AutoShape 7"/>
          <p:cNvSpPr/>
          <p:nvPr/>
        </p:nvSpPr>
        <p:spPr>
          <a:xfrm>
            <a:off x="17221207" y="991321"/>
            <a:ext cx="38162" cy="2192943"/>
          </a:xfrm>
          <a:prstGeom prst="line">
            <a:avLst/>
          </a:prstGeom>
          <a:ln w="76200" cap="flat">
            <a:solidFill>
              <a:srgbClr val="C5A44F"/>
            </a:solidFill>
            <a:prstDash val="solid"/>
            <a:headEnd type="none" w="sm" len="sm"/>
            <a:tailEnd type="none" w="sm" len="sm"/>
          </a:ln>
        </p:spPr>
      </p:sp>
      <p:sp>
        <p:nvSpPr>
          <p:cNvPr id="8" name="AutoShape 8"/>
          <p:cNvSpPr/>
          <p:nvPr/>
        </p:nvSpPr>
        <p:spPr>
          <a:xfrm flipV="1">
            <a:off x="1028769" y="9201150"/>
            <a:ext cx="10472175" cy="19050"/>
          </a:xfrm>
          <a:prstGeom prst="line">
            <a:avLst/>
          </a:prstGeom>
          <a:ln w="76200" cap="flat">
            <a:solidFill>
              <a:srgbClr val="C5A44F"/>
            </a:solidFill>
            <a:prstDash val="solid"/>
            <a:headEnd type="none" w="sm" len="sm"/>
            <a:tailEnd type="none" w="sm" len="sm"/>
          </a:ln>
        </p:spPr>
      </p:sp>
      <p:sp>
        <p:nvSpPr>
          <p:cNvPr id="9" name="AutoShape 9"/>
          <p:cNvSpPr/>
          <p:nvPr/>
        </p:nvSpPr>
        <p:spPr>
          <a:xfrm flipH="1">
            <a:off x="1028700" y="7421738"/>
            <a:ext cx="0" cy="1836562"/>
          </a:xfrm>
          <a:prstGeom prst="line">
            <a:avLst/>
          </a:prstGeom>
          <a:ln w="76200" cap="flat">
            <a:solidFill>
              <a:srgbClr val="C5A44F"/>
            </a:solidFill>
            <a:prstDash val="solid"/>
            <a:headEnd type="none" w="sm" len="sm"/>
            <a:tailEnd type="none" w="sm" len="sm"/>
          </a:ln>
        </p:spPr>
      </p:sp>
      <p:sp>
        <p:nvSpPr>
          <p:cNvPr id="10" name="Freeform 10"/>
          <p:cNvSpPr/>
          <p:nvPr/>
        </p:nvSpPr>
        <p:spPr>
          <a:xfrm>
            <a:off x="5459113" y="6465224"/>
            <a:ext cx="7369775" cy="774429"/>
          </a:xfrm>
          <a:custGeom>
            <a:avLst/>
            <a:gdLst/>
            <a:ahLst/>
            <a:cxnLst/>
            <a:rect l="l" t="t" r="r" b="b"/>
            <a:pathLst>
              <a:path w="7369775" h="774429">
                <a:moveTo>
                  <a:pt x="0" y="0"/>
                </a:moveTo>
                <a:lnTo>
                  <a:pt x="7369774" y="0"/>
                </a:lnTo>
                <a:lnTo>
                  <a:pt x="7369774" y="774429"/>
                </a:lnTo>
                <a:lnTo>
                  <a:pt x="0" y="7744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1229437" y="6784081"/>
            <a:ext cx="10431560" cy="2417069"/>
          </a:xfrm>
          <a:prstGeom prst="rect">
            <a:avLst/>
          </a:prstGeom>
        </p:spPr>
        <p:txBody>
          <a:bodyPr lIns="0" tIns="0" rIns="0" bIns="0" rtlCol="0" anchor="t">
            <a:spAutoFit/>
          </a:bodyPr>
          <a:lstStyle/>
          <a:p>
            <a:pPr algn="l">
              <a:lnSpc>
                <a:spcPts val="4850"/>
              </a:lnSpc>
            </a:pPr>
            <a:r>
              <a:rPr lang="en-US" sz="3464">
                <a:solidFill>
                  <a:srgbClr val="C5A44F"/>
                </a:solidFill>
                <a:latin typeface="Atteron"/>
                <a:ea typeface="Atteron"/>
                <a:cs typeface="Atteron"/>
                <a:sym typeface="Atteron"/>
              </a:rPr>
              <a:t>Жоспар:</a:t>
            </a:r>
          </a:p>
          <a:p>
            <a:pPr algn="l">
              <a:lnSpc>
                <a:spcPts val="4850"/>
              </a:lnSpc>
            </a:pPr>
            <a:r>
              <a:rPr lang="en-US" sz="3464">
                <a:solidFill>
                  <a:srgbClr val="C5A44F"/>
                </a:solidFill>
                <a:latin typeface="Atteron"/>
                <a:ea typeface="Atteron"/>
                <a:cs typeface="Atteron"/>
                <a:sym typeface="Atteron"/>
              </a:rPr>
              <a:t>1. ХІХ ғ. cоңы мен ХХғ. Батыс Еуропа өнері.</a:t>
            </a:r>
          </a:p>
          <a:p>
            <a:pPr algn="l">
              <a:lnSpc>
                <a:spcPts val="4850"/>
              </a:lnSpc>
            </a:pPr>
            <a:r>
              <a:rPr lang="en-US" sz="3464">
                <a:solidFill>
                  <a:srgbClr val="C5A44F"/>
                </a:solidFill>
                <a:latin typeface="Atteron"/>
                <a:ea typeface="Atteron"/>
                <a:cs typeface="Atteron"/>
                <a:sym typeface="Atteron"/>
              </a:rPr>
              <a:t>2. Импрессионизм. </a:t>
            </a:r>
          </a:p>
          <a:p>
            <a:pPr algn="l">
              <a:lnSpc>
                <a:spcPts val="4850"/>
              </a:lnSpc>
            </a:pPr>
            <a:r>
              <a:rPr lang="en-US" sz="3464">
                <a:solidFill>
                  <a:srgbClr val="C5A44F"/>
                </a:solidFill>
                <a:latin typeface="Atteron"/>
                <a:ea typeface="Atteron"/>
                <a:cs typeface="Atteron"/>
                <a:sym typeface="Atteron"/>
              </a:rPr>
              <a:t>3. Экспрессионизм</a:t>
            </a:r>
          </a:p>
        </p:txBody>
      </p:sp>
    </p:spTree>
    <p:extLst>
      <p:ext uri="{BB962C8B-B14F-4D97-AF65-F5344CB8AC3E}">
        <p14:creationId xmlns:p14="http://schemas.microsoft.com/office/powerpoint/2010/main" val="94491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50107" t="-20211" r="-470" b="-359"/>
            </a:stretch>
          </a:blipFill>
        </p:spPr>
      </p:sp>
      <p:sp>
        <p:nvSpPr>
          <p:cNvPr id="3" name="Freeform 3"/>
          <p:cNvSpPr/>
          <p:nvPr/>
        </p:nvSpPr>
        <p:spPr>
          <a:xfrm>
            <a:off x="-1162854" y="2326243"/>
            <a:ext cx="4046312" cy="8112905"/>
          </a:xfrm>
          <a:custGeom>
            <a:avLst/>
            <a:gdLst/>
            <a:ahLst/>
            <a:cxnLst/>
            <a:rect l="l" t="t" r="r" b="b"/>
            <a:pathLst>
              <a:path w="4046312" h="8112905">
                <a:moveTo>
                  <a:pt x="0" y="0"/>
                </a:moveTo>
                <a:lnTo>
                  <a:pt x="4046311" y="0"/>
                </a:lnTo>
                <a:lnTo>
                  <a:pt x="4046311" y="8112905"/>
                </a:lnTo>
                <a:lnTo>
                  <a:pt x="0" y="8112905"/>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4" name="Freeform 4"/>
          <p:cNvSpPr/>
          <p:nvPr/>
        </p:nvSpPr>
        <p:spPr>
          <a:xfrm>
            <a:off x="689428" y="190422"/>
            <a:ext cx="4388057" cy="3883945"/>
          </a:xfrm>
          <a:custGeom>
            <a:avLst/>
            <a:gdLst/>
            <a:ahLst/>
            <a:cxnLst/>
            <a:rect l="l" t="t" r="r" b="b"/>
            <a:pathLst>
              <a:path w="4388057" h="3883945">
                <a:moveTo>
                  <a:pt x="0" y="0"/>
                </a:moveTo>
                <a:lnTo>
                  <a:pt x="4388058" y="0"/>
                </a:lnTo>
                <a:lnTo>
                  <a:pt x="4388058" y="3883945"/>
                </a:lnTo>
                <a:lnTo>
                  <a:pt x="0" y="3883945"/>
                </a:lnTo>
                <a:lnTo>
                  <a:pt x="0" y="0"/>
                </a:lnTo>
                <a:close/>
              </a:path>
            </a:pathLst>
          </a:custGeom>
          <a:blipFill>
            <a:blip r:embed="rId5"/>
            <a:stretch>
              <a:fillRect t="-4326" b="-8652"/>
            </a:stretch>
          </a:blipFill>
        </p:spPr>
      </p:sp>
      <p:sp>
        <p:nvSpPr>
          <p:cNvPr id="5" name="Freeform 5"/>
          <p:cNvSpPr/>
          <p:nvPr/>
        </p:nvSpPr>
        <p:spPr>
          <a:xfrm>
            <a:off x="13570754" y="5143500"/>
            <a:ext cx="4662775" cy="3689421"/>
          </a:xfrm>
          <a:custGeom>
            <a:avLst/>
            <a:gdLst/>
            <a:ahLst/>
            <a:cxnLst/>
            <a:rect l="l" t="t" r="r" b="b"/>
            <a:pathLst>
              <a:path w="4662775" h="3689421">
                <a:moveTo>
                  <a:pt x="0" y="0"/>
                </a:moveTo>
                <a:lnTo>
                  <a:pt x="4662775" y="0"/>
                </a:lnTo>
                <a:lnTo>
                  <a:pt x="4662775" y="3689421"/>
                </a:lnTo>
                <a:lnTo>
                  <a:pt x="0" y="3689421"/>
                </a:lnTo>
                <a:lnTo>
                  <a:pt x="0" y="0"/>
                </a:lnTo>
                <a:close/>
              </a:path>
            </a:pathLst>
          </a:custGeom>
          <a:blipFill>
            <a:blip r:embed="rId6"/>
            <a:stretch>
              <a:fillRect/>
            </a:stretch>
          </a:blipFill>
        </p:spPr>
      </p:sp>
      <p:sp>
        <p:nvSpPr>
          <p:cNvPr id="6" name="TextBox 6"/>
          <p:cNvSpPr txBox="1"/>
          <p:nvPr/>
        </p:nvSpPr>
        <p:spPr>
          <a:xfrm>
            <a:off x="5578696" y="133272"/>
            <a:ext cx="12709304" cy="47993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ХІХ ғ. cоңы мен ХХғ. Батыс Еуропа өнері. ХІХ ғасырдың соңы мен ХХ ғасырдағы Батыс Еуропа өнері дәстүрлі академиялық бағыттардан алшақтап, жаңа ізденістер мен көркемдік тәжірибелер кезеңіне айналды. Бұл дәуірде суретшілер табиғатты, адамды және қоғамды бейнелеуде бұрынғыдан өзгеше жолдарды таңдады.</a:t>
            </a:r>
          </a:p>
          <a:p>
            <a:pPr algn="l">
              <a:lnSpc>
                <a:spcPts val="3220"/>
              </a:lnSpc>
            </a:pPr>
            <a:r>
              <a:rPr lang="en-US" sz="2300">
                <a:solidFill>
                  <a:srgbClr val="20669B"/>
                </a:solidFill>
                <a:latin typeface="Droid Serif"/>
                <a:ea typeface="Droid Serif"/>
                <a:cs typeface="Droid Serif"/>
                <a:sym typeface="Droid Serif"/>
              </a:rPr>
              <a:t>Алдымен импрессионизм пайда болды. Оның өкілдері Клод Моне, Пьер-Огюст</a:t>
            </a:r>
          </a:p>
          <a:p>
            <a:pPr algn="l">
              <a:lnSpc>
                <a:spcPts val="3220"/>
              </a:lnSpc>
            </a:pPr>
            <a:r>
              <a:rPr lang="en-US" sz="2300">
                <a:solidFill>
                  <a:srgbClr val="20669B"/>
                </a:solidFill>
                <a:latin typeface="Droid Serif"/>
                <a:ea typeface="Droid Serif"/>
                <a:cs typeface="Droid Serif"/>
                <a:sym typeface="Droid Serif"/>
              </a:rPr>
              <a:t>Ренуар, Эдгар Дега табиғаттағы жарықтың өзгермелі сәтін, күннің түсуін, қозғалыстың әсерін жеткізуге ұмтылды. Олар үшін нақты бейнеден гөрі көрерменге қалдырылатын әсер маңызды болды.</a:t>
            </a:r>
          </a:p>
          <a:p>
            <a:pPr algn="l">
              <a:lnSpc>
                <a:spcPts val="3220"/>
              </a:lnSpc>
            </a:pPr>
            <a:r>
              <a:rPr lang="en-US" sz="2300">
                <a:solidFill>
                  <a:srgbClr val="20669B"/>
                </a:solidFill>
                <a:latin typeface="Droid Serif"/>
                <a:ea typeface="Droid Serif"/>
                <a:cs typeface="Droid Serif"/>
                <a:sym typeface="Droid Serif"/>
              </a:rPr>
              <a:t>Кейін постимпрессионизм қалыптасты. Винсент ван Гог, Поль Сезанн, Поль Гоген секілді суретшілер түсті терең эмоцияны жеткізу құралына айналдырды. Ван Гогтың «Жұлдызды түні» немесе Гогеннің Таити тақырыбындағы картиналары адамның ішкі жан дүниесін ашуға бағытталды.</a:t>
            </a:r>
          </a:p>
        </p:txBody>
      </p:sp>
      <p:sp>
        <p:nvSpPr>
          <p:cNvPr id="7" name="TextBox 7"/>
          <p:cNvSpPr txBox="1"/>
          <p:nvPr/>
        </p:nvSpPr>
        <p:spPr>
          <a:xfrm>
            <a:off x="184821" y="5086350"/>
            <a:ext cx="13385933" cy="51993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Символизм бағыты суреттің нақты шындықтан алыстап, рухани әлем мен қиялға бет бұруына ықпал етті. Бұл ағымда Гюстав Моро мен Одилон Редон ерекше танылды. Ал сәулет пен қолданбалы өнерде модерн немесе ар нуво стилі кең таралды. Антонио Гауди Барселонадағы ғимараттарында табиғи формаларға ұқсас пішіндер қолданса, Гектор Гимар Париж метросын сәндік өрнектермен безендірді.</a:t>
            </a:r>
          </a:p>
          <a:p>
            <a:pPr algn="l">
              <a:lnSpc>
                <a:spcPts val="3220"/>
              </a:lnSpc>
            </a:pPr>
            <a:r>
              <a:rPr lang="en-US" sz="2300">
                <a:solidFill>
                  <a:srgbClr val="20669B"/>
                </a:solidFill>
                <a:latin typeface="Droid Serif"/>
                <a:ea typeface="Droid Serif"/>
                <a:cs typeface="Droid Serif"/>
                <a:sym typeface="Droid Serif"/>
              </a:rPr>
              <a:t>ХХ ғасырдың басында жаңа бағыттар пайда болды. Фовизм суретшілері, әсіресе Анри Матисс, қанық әрі табиғи емес түстер арқылы эмоцияны жеткізді. Экспрессионизмде Эдвард Мунк секілді суретшілер адамның ішкі жан айқайын бейнеледі. Кубизмді Пабло Пикассо мен Жорж Брак дамытып, заттарды геометриялық пішіндерге бөліп көрсетті.</a:t>
            </a:r>
          </a:p>
          <a:p>
            <a:pPr algn="l">
              <a:lnSpc>
                <a:spcPts val="3220"/>
              </a:lnSpc>
            </a:pPr>
            <a:r>
              <a:rPr lang="en-US" sz="2300">
                <a:solidFill>
                  <a:srgbClr val="20669B"/>
                </a:solidFill>
                <a:latin typeface="Droid Serif"/>
                <a:ea typeface="Droid Serif"/>
                <a:cs typeface="Droid Serif"/>
                <a:sym typeface="Droid Serif"/>
              </a:rPr>
              <a:t> Кейінгі жылдары қоғамдағы дағдарыс пен соғыстар өнерге де әсер етті. Дадаизм бағытында Марсель Дюшан дәстүрлі өнерді теріске шығарып, жаңа форма ұсынды. Сюрреализмде Сальвадор Дали мен Рене Магритт қиялды, түс көруді және бейсананы бейнелеуге тырысты.</a:t>
            </a:r>
          </a:p>
        </p:txBody>
      </p:sp>
      <p:sp>
        <p:nvSpPr>
          <p:cNvPr id="8" name="TextBox 8"/>
          <p:cNvSpPr txBox="1"/>
          <p:nvPr/>
        </p:nvSpPr>
        <p:spPr>
          <a:xfrm>
            <a:off x="342874" y="4263175"/>
            <a:ext cx="5081166" cy="3987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Клод Моне – «Жапон көпір» (1899)</a:t>
            </a:r>
          </a:p>
        </p:txBody>
      </p:sp>
      <p:sp>
        <p:nvSpPr>
          <p:cNvPr id="9" name="TextBox 9"/>
          <p:cNvSpPr txBox="1"/>
          <p:nvPr/>
        </p:nvSpPr>
        <p:spPr>
          <a:xfrm>
            <a:off x="13361559" y="8985321"/>
            <a:ext cx="5081166" cy="7988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Винсент Ван Гог – «Жұлдызды түн» (1889)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45359" t="-8088" r="-289" b="-8534"/>
            </a:stretch>
          </a:blipFill>
        </p:spPr>
      </p:sp>
      <p:sp>
        <p:nvSpPr>
          <p:cNvPr id="3" name="Freeform 3"/>
          <p:cNvSpPr/>
          <p:nvPr/>
        </p:nvSpPr>
        <p:spPr>
          <a:xfrm>
            <a:off x="11131564" y="2525690"/>
            <a:ext cx="6442098" cy="6313368"/>
          </a:xfrm>
          <a:custGeom>
            <a:avLst/>
            <a:gdLst/>
            <a:ahLst/>
            <a:cxnLst/>
            <a:rect l="l" t="t" r="r" b="b"/>
            <a:pathLst>
              <a:path w="6442098" h="6313368">
                <a:moveTo>
                  <a:pt x="0" y="0"/>
                </a:moveTo>
                <a:lnTo>
                  <a:pt x="6442098" y="0"/>
                </a:lnTo>
                <a:lnTo>
                  <a:pt x="6442098" y="6313368"/>
                </a:lnTo>
                <a:lnTo>
                  <a:pt x="0" y="6313368"/>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216732" y="8702915"/>
            <a:ext cx="18721463" cy="720040"/>
            <a:chOff x="0" y="0"/>
            <a:chExt cx="4930756" cy="189640"/>
          </a:xfrm>
        </p:grpSpPr>
        <p:sp>
          <p:nvSpPr>
            <p:cNvPr id="5" name="Freeform 5"/>
            <p:cNvSpPr/>
            <p:nvPr/>
          </p:nvSpPr>
          <p:spPr>
            <a:xfrm>
              <a:off x="0" y="0"/>
              <a:ext cx="4930756" cy="189640"/>
            </a:xfrm>
            <a:custGeom>
              <a:avLst/>
              <a:gdLst/>
              <a:ahLst/>
              <a:cxnLst/>
              <a:rect l="l" t="t" r="r" b="b"/>
              <a:pathLst>
                <a:path w="4930756" h="189640">
                  <a:moveTo>
                    <a:pt x="0" y="0"/>
                  </a:moveTo>
                  <a:lnTo>
                    <a:pt x="4930756" y="0"/>
                  </a:lnTo>
                  <a:lnTo>
                    <a:pt x="4930756" y="189640"/>
                  </a:lnTo>
                  <a:lnTo>
                    <a:pt x="0" y="189640"/>
                  </a:lnTo>
                  <a:close/>
                </a:path>
              </a:pathLst>
            </a:custGeom>
            <a:solidFill>
              <a:srgbClr val="20669B"/>
            </a:solidFill>
          </p:spPr>
        </p:sp>
        <p:sp>
          <p:nvSpPr>
            <p:cNvPr id="6" name="TextBox 6"/>
            <p:cNvSpPr txBox="1"/>
            <p:nvPr/>
          </p:nvSpPr>
          <p:spPr>
            <a:xfrm>
              <a:off x="0" y="-47625"/>
              <a:ext cx="4930756" cy="237265"/>
            </a:xfrm>
            <a:prstGeom prst="rect">
              <a:avLst/>
            </a:prstGeom>
          </p:spPr>
          <p:txBody>
            <a:bodyPr lIns="50800" tIns="50800" rIns="50800" bIns="50800" rtlCol="0" anchor="ctr"/>
            <a:lstStyle/>
            <a:p>
              <a:pPr algn="ctr">
                <a:lnSpc>
                  <a:spcPts val="3132"/>
                </a:lnSpc>
              </a:pPr>
              <a:endParaRPr/>
            </a:p>
          </p:txBody>
        </p:sp>
      </p:grpSp>
      <p:sp>
        <p:nvSpPr>
          <p:cNvPr id="7" name="Freeform 7"/>
          <p:cNvSpPr/>
          <p:nvPr/>
        </p:nvSpPr>
        <p:spPr>
          <a:xfrm>
            <a:off x="12842964" y="264949"/>
            <a:ext cx="5253295" cy="3703573"/>
          </a:xfrm>
          <a:custGeom>
            <a:avLst/>
            <a:gdLst/>
            <a:ahLst/>
            <a:cxnLst/>
            <a:rect l="l" t="t" r="r" b="b"/>
            <a:pathLst>
              <a:path w="5253295" h="3703573">
                <a:moveTo>
                  <a:pt x="0" y="0"/>
                </a:moveTo>
                <a:lnTo>
                  <a:pt x="5253295" y="0"/>
                </a:lnTo>
                <a:lnTo>
                  <a:pt x="5253295" y="3703573"/>
                </a:lnTo>
                <a:lnTo>
                  <a:pt x="0" y="3703573"/>
                </a:lnTo>
                <a:lnTo>
                  <a:pt x="0" y="0"/>
                </a:lnTo>
                <a:close/>
              </a:path>
            </a:pathLst>
          </a:custGeom>
          <a:blipFill>
            <a:blip r:embed="rId5"/>
            <a:stretch>
              <a:fillRect/>
            </a:stretch>
          </a:blipFill>
        </p:spPr>
      </p:sp>
      <p:sp>
        <p:nvSpPr>
          <p:cNvPr id="8" name="Freeform 8"/>
          <p:cNvSpPr/>
          <p:nvPr/>
        </p:nvSpPr>
        <p:spPr>
          <a:xfrm>
            <a:off x="12842964" y="5049726"/>
            <a:ext cx="5253295" cy="3500008"/>
          </a:xfrm>
          <a:custGeom>
            <a:avLst/>
            <a:gdLst/>
            <a:ahLst/>
            <a:cxnLst/>
            <a:rect l="l" t="t" r="r" b="b"/>
            <a:pathLst>
              <a:path w="5253295" h="3500008">
                <a:moveTo>
                  <a:pt x="0" y="0"/>
                </a:moveTo>
                <a:lnTo>
                  <a:pt x="5253295" y="0"/>
                </a:lnTo>
                <a:lnTo>
                  <a:pt x="5253295" y="3500008"/>
                </a:lnTo>
                <a:lnTo>
                  <a:pt x="0" y="3500008"/>
                </a:lnTo>
                <a:lnTo>
                  <a:pt x="0" y="0"/>
                </a:lnTo>
                <a:close/>
              </a:path>
            </a:pathLst>
          </a:custGeom>
          <a:blipFill>
            <a:blip r:embed="rId6"/>
            <a:stretch>
              <a:fillRect/>
            </a:stretch>
          </a:blipFill>
        </p:spPr>
      </p:sp>
      <p:sp>
        <p:nvSpPr>
          <p:cNvPr id="9" name="TextBox 9"/>
          <p:cNvSpPr txBox="1"/>
          <p:nvPr/>
        </p:nvSpPr>
        <p:spPr>
          <a:xfrm>
            <a:off x="209839" y="207799"/>
            <a:ext cx="12432983" cy="43992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Осылайша, ХІХ ғасырдың соңы мен ХХ ғасырдың алғашқы онжылдықтары Батыс Еуропа өнерінде бұрынғыдан мүлде өзгеше көзқарастарды туғызды. Өнер енді тек сұлулықты бейнелеу емес, адамның эмоциясын, ойы мен қоғамдағы өзгерістерді көрсетудің құралына айналды.</a:t>
            </a:r>
          </a:p>
          <a:p>
            <a:pPr algn="l">
              <a:lnSpc>
                <a:spcPts val="3220"/>
              </a:lnSpc>
            </a:pPr>
            <a:r>
              <a:rPr lang="en-US" sz="2300">
                <a:solidFill>
                  <a:srgbClr val="20669B"/>
                </a:solidFill>
                <a:latin typeface="Droid Serif"/>
                <a:ea typeface="Droid Serif"/>
                <a:cs typeface="Droid Serif"/>
                <a:sym typeface="Droid Serif"/>
              </a:rPr>
              <a:t>ХІХ ғасырдың ортасынан бастап неміс романтизмі солондық академиялық кескіндеме мен камералық сипаттағы жанрлық суреттерден көрініс тапты. Ол ХІХ аяғында символизммен ұласты. Англияда ХІХ ғасырдың І жартысында Дж. Констебл, Р.Бонингтон, У.Тернер пейзаждары дүниеге келді. Романтизмнің белгілері У.Моррис пен Ф.Уотс творчествосынан орын алды. АҚШ елдерінде романтикалық бағыт негізінен пейзаждық картиналарда (Т.Клот, ДЖ. Иннес т.б.) айқын аңғарылды.</a:t>
            </a:r>
          </a:p>
        </p:txBody>
      </p:sp>
      <p:sp>
        <p:nvSpPr>
          <p:cNvPr id="10" name="TextBox 10"/>
          <p:cNvSpPr txBox="1"/>
          <p:nvPr/>
        </p:nvSpPr>
        <p:spPr>
          <a:xfrm>
            <a:off x="209839" y="5086350"/>
            <a:ext cx="12633125" cy="27990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Ұлт-азаттық идеяның оянуы, өз елінің қаһармандық тарихына, ұлттық мәдениеті мен көркем мұраларына ден қою, азаттық күрес Европа елдеріндегі романтик суретшілердің негізгі тақырыбына айналды. Россиядағы романтизм әр түрлі дәрежедегі көптеген шеберлердің еңбектеріне арқау болды. Ресей жеріне қоныс аударған А.О.Орловский, О.А.Кипренский портреттерінен көтеріңкі рух пен буырқанған құштарлық сарыны аңғарылады. С.Ф.Шедрин, М.И.Лебедев, М.И.Воробьев, И.К.Айвазовский творчестволарында романтизм айқын байқалады.</a:t>
            </a:r>
          </a:p>
        </p:txBody>
      </p:sp>
      <p:sp>
        <p:nvSpPr>
          <p:cNvPr id="11" name="TextBox 11"/>
          <p:cNvSpPr txBox="1"/>
          <p:nvPr/>
        </p:nvSpPr>
        <p:spPr>
          <a:xfrm>
            <a:off x="12929029" y="4079446"/>
            <a:ext cx="5081166" cy="7988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Уильям Тёрнер – «Кеме апаты» (Shipwreck, 1805)</a:t>
            </a:r>
          </a:p>
        </p:txBody>
      </p:sp>
      <p:sp>
        <p:nvSpPr>
          <p:cNvPr id="12" name="TextBox 12"/>
          <p:cNvSpPr txBox="1"/>
          <p:nvPr/>
        </p:nvSpPr>
        <p:spPr>
          <a:xfrm>
            <a:off x="13015093" y="8634945"/>
            <a:ext cx="5081166" cy="798830"/>
          </a:xfrm>
          <a:prstGeom prst="rect">
            <a:avLst/>
          </a:prstGeom>
        </p:spPr>
        <p:txBody>
          <a:bodyPr lIns="0" tIns="0" rIns="0" bIns="0" rtlCol="0" anchor="t">
            <a:spAutoFit/>
          </a:bodyPr>
          <a:lstStyle/>
          <a:p>
            <a:pPr algn="l">
              <a:lnSpc>
                <a:spcPts val="3220"/>
              </a:lnSpc>
            </a:pPr>
            <a:r>
              <a:rPr lang="en-US" sz="2300">
                <a:solidFill>
                  <a:srgbClr val="FFFFFF"/>
                </a:solidFill>
                <a:latin typeface="Droid Serif"/>
                <a:ea typeface="Droid Serif"/>
                <a:cs typeface="Droid Serif"/>
                <a:sym typeface="Droid Serif"/>
              </a:rPr>
              <a:t>Иван Айвазовский – «Тоғызыншы толқын» (1850)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7515" t="-2196" r="-12577" b="-1969"/>
            </a:stretch>
          </a:blipFill>
        </p:spPr>
      </p:sp>
      <p:graphicFrame>
        <p:nvGraphicFramePr>
          <p:cNvPr id="3" name="Table 3"/>
          <p:cNvGraphicFramePr>
            <a:graphicFrameLocks noGrp="1"/>
          </p:cNvGraphicFramePr>
          <p:nvPr/>
        </p:nvGraphicFramePr>
        <p:xfrm>
          <a:off x="514350" y="1028700"/>
          <a:ext cx="17259300" cy="8758430"/>
        </p:xfrm>
        <a:graphic>
          <a:graphicData uri="http://schemas.openxmlformats.org/drawingml/2006/table">
            <a:tbl>
              <a:tblPr/>
              <a:tblGrid>
                <a:gridCol w="2699112">
                  <a:extLst>
                    <a:ext uri="{9D8B030D-6E8A-4147-A177-3AD203B41FA5}">
                      <a16:colId xmlns:a16="http://schemas.microsoft.com/office/drawing/2014/main" val="20000"/>
                    </a:ext>
                  </a:extLst>
                </a:gridCol>
                <a:gridCol w="5316419">
                  <a:extLst>
                    <a:ext uri="{9D8B030D-6E8A-4147-A177-3AD203B41FA5}">
                      <a16:colId xmlns:a16="http://schemas.microsoft.com/office/drawing/2014/main" val="20001"/>
                    </a:ext>
                  </a:extLst>
                </a:gridCol>
                <a:gridCol w="3916040">
                  <a:extLst>
                    <a:ext uri="{9D8B030D-6E8A-4147-A177-3AD203B41FA5}">
                      <a16:colId xmlns:a16="http://schemas.microsoft.com/office/drawing/2014/main" val="20002"/>
                    </a:ext>
                  </a:extLst>
                </a:gridCol>
                <a:gridCol w="5327729">
                  <a:extLst>
                    <a:ext uri="{9D8B030D-6E8A-4147-A177-3AD203B41FA5}">
                      <a16:colId xmlns:a16="http://schemas.microsoft.com/office/drawing/2014/main" val="20003"/>
                    </a:ext>
                  </a:extLst>
                </a:gridCol>
              </a:tblGrid>
              <a:tr h="809615">
                <a:tc>
                  <a:txBody>
                    <a:bodyPr/>
                    <a:lstStyle/>
                    <a:p>
                      <a:pPr algn="l">
                        <a:lnSpc>
                          <a:spcPts val="1679"/>
                        </a:lnSpc>
                        <a:defRPr/>
                      </a:pPr>
                      <a:r>
                        <a:rPr lang="en-US" sz="1200" b="1">
                          <a:solidFill>
                            <a:srgbClr val="000000"/>
                          </a:solidFill>
                          <a:latin typeface="Arimo Bold"/>
                          <a:ea typeface="Arimo Bold"/>
                          <a:cs typeface="Arimo Bold"/>
                          <a:sym typeface="Arimo Bold"/>
                        </a:rPr>
                        <a:t>Бағыт</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l">
                        <a:lnSpc>
                          <a:spcPts val="1679"/>
                        </a:lnSpc>
                        <a:defRPr/>
                      </a:pPr>
                      <a:r>
                        <a:rPr lang="en-US" sz="1200" b="1">
                          <a:solidFill>
                            <a:srgbClr val="000000"/>
                          </a:solidFill>
                          <a:latin typeface="Arimo Bold"/>
                          <a:ea typeface="Arimo Bold"/>
                          <a:cs typeface="Arimo Bold"/>
                          <a:sym typeface="Arimo Bold"/>
                        </a:rPr>
                        <a:t>Ерекшеліктері</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l">
                        <a:lnSpc>
                          <a:spcPts val="1679"/>
                        </a:lnSpc>
                        <a:defRPr/>
                      </a:pPr>
                      <a:r>
                        <a:rPr lang="en-US" sz="1200" b="1">
                          <a:solidFill>
                            <a:srgbClr val="000000"/>
                          </a:solidFill>
                          <a:latin typeface="Arimo Bold"/>
                          <a:ea typeface="Arimo Bold"/>
                          <a:cs typeface="Arimo Bold"/>
                          <a:sym typeface="Arimo Bold"/>
                        </a:rPr>
                        <a:t>Өкілдері</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l">
                        <a:lnSpc>
                          <a:spcPts val="1679"/>
                        </a:lnSpc>
                        <a:defRPr/>
                      </a:pPr>
                      <a:r>
                        <a:rPr lang="en-US" sz="1200" b="1">
                          <a:solidFill>
                            <a:srgbClr val="000000"/>
                          </a:solidFill>
                          <a:latin typeface="Arimo Bold"/>
                          <a:ea typeface="Arimo Bold"/>
                          <a:cs typeface="Arimo Bold"/>
                          <a:sym typeface="Arimo Bold"/>
                        </a:rPr>
                        <a:t>Негізгі шығармалары</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030375">
                <a:tc>
                  <a:txBody>
                    <a:bodyPr/>
                    <a:lstStyle/>
                    <a:p>
                      <a:pPr algn="l">
                        <a:lnSpc>
                          <a:spcPts val="1679"/>
                        </a:lnSpc>
                        <a:defRPr/>
                      </a:pPr>
                      <a:r>
                        <a:rPr lang="en-US" sz="1200" b="1">
                          <a:solidFill>
                            <a:srgbClr val="000000"/>
                          </a:solidFill>
                          <a:latin typeface="Arimo Bold"/>
                          <a:ea typeface="Arimo Bold"/>
                          <a:cs typeface="Arimo Bold"/>
                          <a:sym typeface="Arimo Bold"/>
                        </a:rPr>
                        <a:t>Импрессионизм</a:t>
                      </a:r>
                      <a:r>
                        <a:rPr lang="en-US" sz="1200">
                          <a:solidFill>
                            <a:srgbClr val="000000"/>
                          </a:solidFill>
                          <a:latin typeface="Arimo"/>
                          <a:ea typeface="Arimo"/>
                          <a:cs typeface="Arimo"/>
                          <a:sym typeface="Arimo"/>
                        </a:rPr>
                        <a:t>(1870–1890)</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Жарық пен түстің өзгермелі сәтін жеткізу, еркін қылқалам соққылары, табиғатты тікелей бейнелеу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Клод Моне, Пьер-Огюст Ренуар, Эдгар Дега</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Моне – «Күннің шығуы. Импрессия», Ренуар – «Бал биі», Дега – «Балериналар»</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1030375">
                <a:tc>
                  <a:txBody>
                    <a:bodyPr/>
                    <a:lstStyle/>
                    <a:p>
                      <a:pPr algn="l">
                        <a:lnSpc>
                          <a:spcPts val="1679"/>
                        </a:lnSpc>
                        <a:defRPr/>
                      </a:pPr>
                      <a:r>
                        <a:rPr lang="en-US" sz="1200" b="1">
                          <a:solidFill>
                            <a:srgbClr val="000000"/>
                          </a:solidFill>
                          <a:latin typeface="Canva Sans Bold"/>
                          <a:ea typeface="Canva Sans Bold"/>
                          <a:cs typeface="Canva Sans Bold"/>
                          <a:sym typeface="Canva Sans Bold"/>
                        </a:rPr>
                        <a:t>Постимпрессионизм(1890–1900)</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Түсті эмоция жеткізу құралы ретінде қолдану, символика, құрылымға назар</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Винсент ван Гог, Поль Сезанн, Поль Гоген</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Ван Гог – «Жұлдызды түн», Сезанн – «Картоп жегіштер», Гоген – «Таитидегі әйелдер»</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Символизм</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 Қиял мен рухани әлемді бейнелеу, нақты шындықтан алыстау.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Гюстав Моро, Одилон Редон</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Моро – «Орфей», Редон – «Қара көз»</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1030375">
                <a:tc>
                  <a:txBody>
                    <a:bodyPr/>
                    <a:lstStyle/>
                    <a:p>
                      <a:pPr algn="l">
                        <a:lnSpc>
                          <a:spcPts val="1679"/>
                        </a:lnSpc>
                        <a:defRPr/>
                      </a:pPr>
                      <a:r>
                        <a:rPr lang="en-US" sz="1200" b="1">
                          <a:solidFill>
                            <a:srgbClr val="000000"/>
                          </a:solidFill>
                          <a:latin typeface="Arimo Bold"/>
                          <a:ea typeface="Arimo Bold"/>
                          <a:cs typeface="Arimo Bold"/>
                          <a:sym typeface="Arimo Bold"/>
                        </a:rPr>
                        <a:t>Модерн (Ар нуво)</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Ирек сызықтар, өсімдік өрнектері, сәулет пен қолданбалы өнерде сәндік бағыт</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Антонио Гауди, Гектор Гимар</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80"/>
                        </a:lnSpc>
                        <a:defRPr/>
                      </a:pPr>
                      <a:r>
                        <a:rPr lang="en-US" sz="1200">
                          <a:solidFill>
                            <a:srgbClr val="000000"/>
                          </a:solidFill>
                          <a:latin typeface="Glacial Indifference"/>
                          <a:ea typeface="Glacial Indifference"/>
                          <a:cs typeface="Glacial Indifference"/>
                          <a:sym typeface="Glacial Indifference"/>
                        </a:rPr>
                        <a:t>Гауди – «Саграда Фамилия», Гимар</a:t>
                      </a:r>
                      <a:endParaRPr lang="en-US" sz="1100"/>
                    </a:p>
                    <a:p>
                      <a:pPr algn="l">
                        <a:lnSpc>
                          <a:spcPts val="1680"/>
                        </a:lnSpc>
                      </a:pPr>
                      <a:r>
                        <a:rPr lang="en-US" sz="1200">
                          <a:solidFill>
                            <a:srgbClr val="000000"/>
                          </a:solidFill>
                          <a:latin typeface="Glacial Indifference"/>
                          <a:ea typeface="Glacial Indifference"/>
                          <a:cs typeface="Glacial Indifference"/>
                          <a:sym typeface="Glacial Indifference"/>
                        </a:rPr>
                        <a:t>Париж метросы</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4"/>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Фовизм</a:t>
                      </a:r>
                      <a:r>
                        <a:rPr lang="en-US" sz="1200">
                          <a:solidFill>
                            <a:srgbClr val="000000"/>
                          </a:solidFill>
                          <a:latin typeface="Arimo"/>
                          <a:ea typeface="Arimo"/>
                          <a:cs typeface="Arimo"/>
                          <a:sym typeface="Arimo"/>
                        </a:rPr>
                        <a:t> (1905–1910)</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80"/>
                        </a:lnSpc>
                        <a:defRPr/>
                      </a:pPr>
                      <a:r>
                        <a:rPr lang="en-US" sz="1200">
                          <a:solidFill>
                            <a:srgbClr val="000000"/>
                          </a:solidFill>
                          <a:latin typeface="Glacial Indifference"/>
                          <a:ea typeface="Glacial Indifference"/>
                          <a:cs typeface="Glacial Indifference"/>
                          <a:sym typeface="Glacial Indifference"/>
                        </a:rPr>
                        <a:t>Қанық, табиғи емес түстер, эмоцияны түс арқылы жеткізу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80"/>
                        </a:lnSpc>
                        <a:defRPr/>
                      </a:pPr>
                      <a:r>
                        <a:rPr lang="en-US" sz="1200">
                          <a:solidFill>
                            <a:srgbClr val="000000"/>
                          </a:solidFill>
                          <a:latin typeface="Glacial Indifference"/>
                          <a:ea typeface="Glacial Indifference"/>
                          <a:cs typeface="Glacial Indifference"/>
                          <a:sym typeface="Glacial Indifference"/>
                        </a:rPr>
                        <a:t>Анри Матисс, Андре Дерен</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Матисс – «Қызыл бөлме», Дерен – «Қайықтар мен көпір»</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Экспрессионизм</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Эмоцияны өткір жеткізу, қанық түстер, бұрмаланған форма</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Эдвард Мунк, Эрнст Кирхнер, В. Кандинский</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Мунк – «Айқай», Кирхнер – «Берлиндегі көше»</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6"/>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Кубизм</a:t>
                      </a:r>
                      <a:r>
                        <a:rPr lang="en-US" sz="1200">
                          <a:solidFill>
                            <a:srgbClr val="000000"/>
                          </a:solidFill>
                          <a:latin typeface="Arimo"/>
                          <a:ea typeface="Arimo"/>
                          <a:cs typeface="Arimo"/>
                          <a:sym typeface="Arimo"/>
                        </a:rPr>
                        <a:t> (1907–1914)</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Геометриялық пішіндер, заттарды бірнеше қырынан бейнелеу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Пабло Пикассо, Жорж Брак, Хуан Грис</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Пикассо – «Авиньон қыздары», Брак – «Скрипка мен құмыра»</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7"/>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Дадаизм</a:t>
                      </a:r>
                      <a:r>
                        <a:rPr lang="en-US" sz="1200">
                          <a:solidFill>
                            <a:srgbClr val="000000"/>
                          </a:solidFill>
                          <a:latin typeface="Arimo"/>
                          <a:ea typeface="Arimo"/>
                          <a:cs typeface="Arimo"/>
                          <a:sym typeface="Arimo"/>
                        </a:rPr>
                        <a:t> (1916–1920)</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Соғысқа қарсылық, абсурд, дәстүрлі өнерді теріске шығару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Марсель Дюшан, Ханс Арп</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Дюшан – «Фонтан»</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8"/>
                  </a:ext>
                </a:extLst>
              </a:tr>
              <a:tr h="809615">
                <a:tc>
                  <a:txBody>
                    <a:bodyPr/>
                    <a:lstStyle/>
                    <a:p>
                      <a:pPr algn="l">
                        <a:lnSpc>
                          <a:spcPts val="1679"/>
                        </a:lnSpc>
                        <a:defRPr/>
                      </a:pPr>
                      <a:r>
                        <a:rPr lang="en-US" sz="1200" b="1">
                          <a:solidFill>
                            <a:srgbClr val="000000"/>
                          </a:solidFill>
                          <a:latin typeface="Arimo Bold"/>
                          <a:ea typeface="Arimo Bold"/>
                          <a:cs typeface="Arimo Bold"/>
                          <a:sym typeface="Arimo Bold"/>
                        </a:rPr>
                        <a:t>Сюрреализм</a:t>
                      </a:r>
                      <a:r>
                        <a:rPr lang="en-US" sz="1200">
                          <a:solidFill>
                            <a:srgbClr val="000000"/>
                          </a:solidFill>
                          <a:latin typeface="Arimo"/>
                          <a:ea typeface="Arimo"/>
                          <a:cs typeface="Arimo"/>
                          <a:sym typeface="Arimo"/>
                        </a:rPr>
                        <a:t> (1920–1930 жж.)</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1679"/>
                        </a:lnSpc>
                        <a:defRPr/>
                      </a:pPr>
                      <a:r>
                        <a:rPr lang="en-US" sz="1200">
                          <a:solidFill>
                            <a:srgbClr val="000000"/>
                          </a:solidFill>
                          <a:latin typeface="Canva Sans"/>
                          <a:ea typeface="Canva Sans"/>
                          <a:cs typeface="Canva Sans"/>
                          <a:sym typeface="Canva Sans"/>
                        </a:rPr>
                        <a:t>Қиял, түс көру, бейсананы бейнелеу</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Сальвадор Дали, Рене Магритт</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1679"/>
                        </a:lnSpc>
                        <a:defRPr/>
                      </a:pPr>
                      <a:r>
                        <a:rPr lang="en-US" sz="1200">
                          <a:solidFill>
                            <a:srgbClr val="000000"/>
                          </a:solidFill>
                          <a:latin typeface="Canva Sans"/>
                          <a:ea typeface="Canva Sans"/>
                          <a:cs typeface="Canva Sans"/>
                          <a:sym typeface="Canva Sans"/>
                        </a:rPr>
                        <a:t>Дали – «Еріген сағаттар», Магритт – «Адам баласы»</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9"/>
                  </a:ext>
                </a:extLst>
              </a:tr>
            </a:tbl>
          </a:graphicData>
        </a:graphic>
      </p:graphicFrame>
      <p:sp>
        <p:nvSpPr>
          <p:cNvPr id="4" name="TextBox 4"/>
          <p:cNvSpPr txBox="1"/>
          <p:nvPr/>
        </p:nvSpPr>
        <p:spPr>
          <a:xfrm>
            <a:off x="4676919" y="156121"/>
            <a:ext cx="8934161" cy="3987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 ХІХ ғасыр соңы – ХХ ғасыр басындағы Батыс Еуропа өнері.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50107" t="-20211" r="-470" b="-359"/>
            </a:stretch>
          </a:blipFill>
        </p:spPr>
      </p:sp>
      <p:sp>
        <p:nvSpPr>
          <p:cNvPr id="3" name="Freeform 3"/>
          <p:cNvSpPr/>
          <p:nvPr/>
        </p:nvSpPr>
        <p:spPr>
          <a:xfrm>
            <a:off x="-1162854" y="2326243"/>
            <a:ext cx="4046312" cy="8112905"/>
          </a:xfrm>
          <a:custGeom>
            <a:avLst/>
            <a:gdLst/>
            <a:ahLst/>
            <a:cxnLst/>
            <a:rect l="l" t="t" r="r" b="b"/>
            <a:pathLst>
              <a:path w="4046312" h="8112905">
                <a:moveTo>
                  <a:pt x="0" y="0"/>
                </a:moveTo>
                <a:lnTo>
                  <a:pt x="4046311" y="0"/>
                </a:lnTo>
                <a:lnTo>
                  <a:pt x="4046311" y="8112905"/>
                </a:lnTo>
                <a:lnTo>
                  <a:pt x="0" y="8112905"/>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4" name="Freeform 4"/>
          <p:cNvSpPr/>
          <p:nvPr/>
        </p:nvSpPr>
        <p:spPr>
          <a:xfrm>
            <a:off x="13266320" y="197664"/>
            <a:ext cx="4288449" cy="3296745"/>
          </a:xfrm>
          <a:custGeom>
            <a:avLst/>
            <a:gdLst/>
            <a:ahLst/>
            <a:cxnLst/>
            <a:rect l="l" t="t" r="r" b="b"/>
            <a:pathLst>
              <a:path w="4288449" h="3296745">
                <a:moveTo>
                  <a:pt x="0" y="0"/>
                </a:moveTo>
                <a:lnTo>
                  <a:pt x="4288448" y="0"/>
                </a:lnTo>
                <a:lnTo>
                  <a:pt x="4288448" y="3296745"/>
                </a:lnTo>
                <a:lnTo>
                  <a:pt x="0" y="3296745"/>
                </a:lnTo>
                <a:lnTo>
                  <a:pt x="0" y="0"/>
                </a:lnTo>
                <a:close/>
              </a:path>
            </a:pathLst>
          </a:custGeom>
          <a:blipFill>
            <a:blip r:embed="rId5"/>
            <a:stretch>
              <a:fillRect/>
            </a:stretch>
          </a:blipFill>
        </p:spPr>
      </p:sp>
      <p:sp>
        <p:nvSpPr>
          <p:cNvPr id="5" name="Freeform 5"/>
          <p:cNvSpPr/>
          <p:nvPr/>
        </p:nvSpPr>
        <p:spPr>
          <a:xfrm>
            <a:off x="685648" y="4671863"/>
            <a:ext cx="3669149" cy="4586437"/>
          </a:xfrm>
          <a:custGeom>
            <a:avLst/>
            <a:gdLst/>
            <a:ahLst/>
            <a:cxnLst/>
            <a:rect l="l" t="t" r="r" b="b"/>
            <a:pathLst>
              <a:path w="3669149" h="4586437">
                <a:moveTo>
                  <a:pt x="0" y="0"/>
                </a:moveTo>
                <a:lnTo>
                  <a:pt x="3669149" y="0"/>
                </a:lnTo>
                <a:lnTo>
                  <a:pt x="3669149" y="4586437"/>
                </a:lnTo>
                <a:lnTo>
                  <a:pt x="0" y="4586437"/>
                </a:lnTo>
                <a:lnTo>
                  <a:pt x="0" y="0"/>
                </a:lnTo>
                <a:close/>
              </a:path>
            </a:pathLst>
          </a:custGeom>
          <a:blipFill>
            <a:blip r:embed="rId6"/>
            <a:stretch>
              <a:fillRect/>
            </a:stretch>
          </a:blipFill>
        </p:spPr>
      </p:sp>
      <p:sp>
        <p:nvSpPr>
          <p:cNvPr id="6" name="TextBox 6"/>
          <p:cNvSpPr txBox="1"/>
          <p:nvPr/>
        </p:nvSpPr>
        <p:spPr>
          <a:xfrm>
            <a:off x="175032" y="159931"/>
            <a:ext cx="12678612" cy="43992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Импрессионизм – француз тілінен аударғанда «әсер қалдыру» деген ұғымды білдіреді. Ол ХІХ-ХХ ғасырларда пайда болған және суретшілері шындық әлемнің өзгеріс құбылыстарымен сәттерін анық жеткізе алды. Франциядағы оның негізгі қайраткерлері Э.Манэ, О.Ренуар, Э.Дега тағы басқалары жаңа қала тұрмысын динамикалық көп образдылықта суреттей білді. Олардың туындылары күтпеген ракурстар, үйлесімділіктің бір ғана көріністеріне бай болды. </a:t>
            </a:r>
          </a:p>
          <a:p>
            <a:pPr algn="l">
              <a:lnSpc>
                <a:spcPts val="3220"/>
              </a:lnSpc>
            </a:pPr>
            <a:r>
              <a:rPr lang="en-US" sz="2300">
                <a:solidFill>
                  <a:srgbClr val="20669B"/>
                </a:solidFill>
                <a:latin typeface="Droid Serif"/>
                <a:ea typeface="Droid Serif"/>
                <a:cs typeface="Droid Serif"/>
                <a:sym typeface="Droid Serif"/>
              </a:rPr>
              <a:t>Импрессионизм өнердің барлық түрлерінде де көрініс тапқан. Мысалы, Француз живописінде К.Моне, К.Писсаро, А.Сислей картиналары ашық табиғаттағы жарқыраған күн сәулесінің түрлі түстері құбылжыта суреттелген. Мүсін өнерінде Францияда О.Роден, Италияда М.Россо, Ресейде П.П.Трубецкой және А.С.Голубкина туындылары ерекше болды.</a:t>
            </a:r>
          </a:p>
        </p:txBody>
      </p:sp>
      <p:sp>
        <p:nvSpPr>
          <p:cNvPr id="7" name="TextBox 7"/>
          <p:cNvSpPr txBox="1"/>
          <p:nvPr/>
        </p:nvSpPr>
        <p:spPr>
          <a:xfrm>
            <a:off x="4979394" y="4500958"/>
            <a:ext cx="13308606" cy="55994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Постимпрессионизм – XIX ғасырдың соңында Еуропада, әсіресе Францияда дамыған көркемдік бағыт. Бұл атауды алғаш рет ағылшын өнертанушысы Роджер Фрай қолданған. Постимпрессионизм импрессионизмнен бастау алғанымен, одан әрі дамып, жаңа идеяларды әкелді. Егер импрессионизм табиғаттағы жарық пен түстің сәттік әсерін жеткізуді мақсат етсе, постимпрессионистер суретті тереңірек, ой мен эмоцияны бейнелеуге бағыттады.</a:t>
            </a:r>
          </a:p>
          <a:p>
            <a:pPr algn="l">
              <a:lnSpc>
                <a:spcPts val="3220"/>
              </a:lnSpc>
            </a:pPr>
            <a:r>
              <a:rPr lang="en-US" sz="2300">
                <a:solidFill>
                  <a:srgbClr val="20669B"/>
                </a:solidFill>
                <a:latin typeface="Droid Serif"/>
                <a:ea typeface="Droid Serif"/>
                <a:cs typeface="Droid Serif"/>
                <a:sym typeface="Droid Serif"/>
              </a:rPr>
              <a:t>Бұл ағымның басты ерекшелігі – суретшілердің әрқайсысы өзіндік дара жолды таңдауы. Винсент ван Гог қанық түстер мен қозғалысты білдіретін ирек қылқалам соққылары арқылы өзінің жан күйзелісін, психологиялық толғанысын көрсетті. Оның «Жұлдызды түн», «Күнбағыстар» секілді туындылары түстің эмоциялық қуатын айқын көрсетеді.</a:t>
            </a:r>
          </a:p>
          <a:p>
            <a:pPr algn="l">
              <a:lnSpc>
                <a:spcPts val="3220"/>
              </a:lnSpc>
            </a:pPr>
            <a:r>
              <a:rPr lang="en-US" sz="2300">
                <a:solidFill>
                  <a:srgbClr val="20669B"/>
                </a:solidFill>
                <a:latin typeface="Droid Serif"/>
                <a:ea typeface="Droid Serif"/>
                <a:cs typeface="Droid Serif"/>
                <a:sym typeface="Droid Serif"/>
              </a:rPr>
              <a:t>Поль Сезанн табиғатты құрылымдық тұрғыда қабылдап, пішіндерді қарапайым геометриялық элементтерге бөлді. Ол тауларды, алмалар мен адамдарды конус, шар, цилиндр түрінде бейнелеп, кейінгі кубизмге жол ашты. Оның әйгілі еңбектері – «Мон Сент-Виктуар тауы», «Карт ойнаушылар».</a:t>
            </a:r>
          </a:p>
        </p:txBody>
      </p:sp>
      <p:sp>
        <p:nvSpPr>
          <p:cNvPr id="8" name="TextBox 8"/>
          <p:cNvSpPr txBox="1"/>
          <p:nvPr/>
        </p:nvSpPr>
        <p:spPr>
          <a:xfrm>
            <a:off x="13063280" y="3598269"/>
            <a:ext cx="5081166" cy="7988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Клод Моне – «Бенневильдегі күннің шығуы» (1872)</a:t>
            </a:r>
          </a:p>
        </p:txBody>
      </p:sp>
      <p:sp>
        <p:nvSpPr>
          <p:cNvPr id="9" name="TextBox 9"/>
          <p:cNvSpPr txBox="1"/>
          <p:nvPr/>
        </p:nvSpPr>
        <p:spPr>
          <a:xfrm>
            <a:off x="342874" y="9315450"/>
            <a:ext cx="5081166" cy="7988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Винсент ван Гог - күнбағыстар (1853–1890)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50107" t="-20211" r="-470" b="-359"/>
            </a:stretch>
          </a:blipFill>
        </p:spPr>
      </p:sp>
      <p:sp>
        <p:nvSpPr>
          <p:cNvPr id="3" name="Freeform 3"/>
          <p:cNvSpPr/>
          <p:nvPr/>
        </p:nvSpPr>
        <p:spPr>
          <a:xfrm>
            <a:off x="-1162854" y="2326243"/>
            <a:ext cx="4046312" cy="8112905"/>
          </a:xfrm>
          <a:custGeom>
            <a:avLst/>
            <a:gdLst/>
            <a:ahLst/>
            <a:cxnLst/>
            <a:rect l="l" t="t" r="r" b="b"/>
            <a:pathLst>
              <a:path w="4046312" h="8112905">
                <a:moveTo>
                  <a:pt x="0" y="0"/>
                </a:moveTo>
                <a:lnTo>
                  <a:pt x="4046311" y="0"/>
                </a:lnTo>
                <a:lnTo>
                  <a:pt x="4046311" y="8112905"/>
                </a:lnTo>
                <a:lnTo>
                  <a:pt x="0" y="8112905"/>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4" name="Freeform 4"/>
          <p:cNvSpPr/>
          <p:nvPr/>
        </p:nvSpPr>
        <p:spPr>
          <a:xfrm>
            <a:off x="10799394" y="2924997"/>
            <a:ext cx="4523462" cy="3341707"/>
          </a:xfrm>
          <a:custGeom>
            <a:avLst/>
            <a:gdLst/>
            <a:ahLst/>
            <a:cxnLst/>
            <a:rect l="l" t="t" r="r" b="b"/>
            <a:pathLst>
              <a:path w="4523462" h="3341707">
                <a:moveTo>
                  <a:pt x="0" y="0"/>
                </a:moveTo>
                <a:lnTo>
                  <a:pt x="4523461" y="0"/>
                </a:lnTo>
                <a:lnTo>
                  <a:pt x="4523461" y="3341707"/>
                </a:lnTo>
                <a:lnTo>
                  <a:pt x="0" y="3341707"/>
                </a:lnTo>
                <a:lnTo>
                  <a:pt x="0" y="0"/>
                </a:lnTo>
                <a:close/>
              </a:path>
            </a:pathLst>
          </a:custGeom>
          <a:blipFill>
            <a:blip r:embed="rId5"/>
            <a:stretch>
              <a:fillRect/>
            </a:stretch>
          </a:blipFill>
        </p:spPr>
      </p:sp>
      <p:sp>
        <p:nvSpPr>
          <p:cNvPr id="5" name="Freeform 5"/>
          <p:cNvSpPr/>
          <p:nvPr/>
        </p:nvSpPr>
        <p:spPr>
          <a:xfrm>
            <a:off x="13391743" y="6888859"/>
            <a:ext cx="4419929" cy="2952513"/>
          </a:xfrm>
          <a:custGeom>
            <a:avLst/>
            <a:gdLst/>
            <a:ahLst/>
            <a:cxnLst/>
            <a:rect l="l" t="t" r="r" b="b"/>
            <a:pathLst>
              <a:path w="4419929" h="2952513">
                <a:moveTo>
                  <a:pt x="0" y="0"/>
                </a:moveTo>
                <a:lnTo>
                  <a:pt x="4419929" y="0"/>
                </a:lnTo>
                <a:lnTo>
                  <a:pt x="4419929" y="2952513"/>
                </a:lnTo>
                <a:lnTo>
                  <a:pt x="0" y="2952513"/>
                </a:lnTo>
                <a:lnTo>
                  <a:pt x="0" y="0"/>
                </a:lnTo>
                <a:close/>
              </a:path>
            </a:pathLst>
          </a:custGeom>
          <a:blipFill>
            <a:blip r:embed="rId6"/>
            <a:stretch>
              <a:fillRect/>
            </a:stretch>
          </a:blipFill>
        </p:spPr>
      </p:sp>
      <p:sp>
        <p:nvSpPr>
          <p:cNvPr id="6" name="TextBox 6"/>
          <p:cNvSpPr txBox="1"/>
          <p:nvPr/>
        </p:nvSpPr>
        <p:spPr>
          <a:xfrm>
            <a:off x="186612" y="119356"/>
            <a:ext cx="18101388" cy="2975610"/>
          </a:xfrm>
          <a:prstGeom prst="rect">
            <a:avLst/>
          </a:prstGeom>
        </p:spPr>
        <p:txBody>
          <a:bodyPr lIns="0" tIns="0" rIns="0" bIns="0" rtlCol="0" anchor="t">
            <a:spAutoFit/>
          </a:bodyPr>
          <a:lstStyle/>
          <a:p>
            <a:pPr algn="l">
              <a:lnSpc>
                <a:spcPts val="2940"/>
              </a:lnSpc>
            </a:pPr>
            <a:r>
              <a:rPr lang="en-US" sz="2100" dirty="0" err="1">
                <a:solidFill>
                  <a:srgbClr val="20669B"/>
                </a:solidFill>
                <a:latin typeface="Droid Serif"/>
                <a:ea typeface="Droid Serif"/>
                <a:cs typeface="Droid Serif"/>
                <a:sym typeface="Droid Serif"/>
              </a:rPr>
              <a:t>Поль</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Гоген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өз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шығармашылығында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Еуропа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өркениетінен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алыстап</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Таити</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аралының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табиғаты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мен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тұрмысын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бейнеледі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Ол</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ашық</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түстер</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мен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қарапайым</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пішіндерді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қолдана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отырып</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рухани</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тазалық</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пен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табиғилықты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іздеді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Оның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Таитидегі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әйелдер</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Біз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қайдан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келдік</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Біз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кімбіз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Қайда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барамыз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атты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картиналары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постимпрессионизмнің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философиялық</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қырын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айқын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көрсетеді</a:t>
            </a:r>
            <a:r>
              <a:rPr lang="en-US" sz="2100" dirty="0">
                <a:solidFill>
                  <a:srgbClr val="20669B"/>
                </a:solidFill>
                <a:latin typeface="Droid Serif"/>
                <a:ea typeface="Droid Serif"/>
                <a:cs typeface="Droid Serif"/>
                <a:sym typeface="Droid Serif"/>
              </a:rPr>
              <a:t>.</a:t>
            </a:r>
          </a:p>
          <a:p>
            <a:pPr algn="l">
              <a:lnSpc>
                <a:spcPts val="2940"/>
              </a:lnSpc>
            </a:pPr>
            <a:r>
              <a:rPr lang="en-US" sz="2100" dirty="0" err="1">
                <a:solidFill>
                  <a:srgbClr val="20669B"/>
                </a:solidFill>
                <a:latin typeface="Droid Serif"/>
                <a:ea typeface="Droid Serif"/>
                <a:cs typeface="Droid Serif"/>
                <a:sym typeface="Droid Serif"/>
              </a:rPr>
              <a:t>Жорж</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Сёра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пуантилизм</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әдісін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дамытып</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түстерді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ұсақ</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нүктелер</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арқылы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бейнеледі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Оның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Жексенбі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күні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серуен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картинасы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көз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алдамшы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әсерге</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негізделген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жаңа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көркемдік</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тәсілдің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үлгісі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болды</a:t>
            </a:r>
            <a:r>
              <a:rPr lang="en-US" sz="2100" dirty="0">
                <a:solidFill>
                  <a:srgbClr val="20669B"/>
                </a:solidFill>
                <a:latin typeface="Droid Serif"/>
                <a:ea typeface="Droid Serif"/>
                <a:cs typeface="Droid Serif"/>
                <a:sym typeface="Droid Serif"/>
              </a:rPr>
              <a:t>.</a:t>
            </a:r>
          </a:p>
          <a:p>
            <a:pPr algn="l">
              <a:lnSpc>
                <a:spcPts val="2940"/>
              </a:lnSpc>
            </a:pPr>
            <a:r>
              <a:rPr lang="en-US" sz="2100" dirty="0" err="1">
                <a:solidFill>
                  <a:srgbClr val="20669B"/>
                </a:solidFill>
                <a:latin typeface="Droid Serif"/>
                <a:ea typeface="Droid Serif"/>
                <a:cs typeface="Droid Serif"/>
                <a:sym typeface="Droid Serif"/>
              </a:rPr>
              <a:t>Постимпрессионизм</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өнерді</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жаңа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арнаға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бұрып</a:t>
            </a:r>
            <a:r>
              <a:rPr lang="en-US" sz="2100" dirty="0">
                <a:solidFill>
                  <a:srgbClr val="20669B"/>
                </a:solidFill>
                <a:latin typeface="Droid Serif"/>
                <a:ea typeface="Droid Serif"/>
                <a:cs typeface="Droid Serif"/>
                <a:sym typeface="Droid Serif"/>
              </a:rPr>
              <a:t>, ХХ </a:t>
            </a:r>
            <a:r>
              <a:rPr lang="en-US" sz="2100" dirty="0" err="1">
                <a:solidFill>
                  <a:srgbClr val="20669B"/>
                </a:solidFill>
                <a:latin typeface="Droid Serif"/>
                <a:ea typeface="Droid Serif"/>
                <a:cs typeface="Droid Serif"/>
                <a:sym typeface="Droid Serif"/>
              </a:rPr>
              <a:t>ғасырдағы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модернистік</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бағыттардың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қалыптасуына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негіз</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қалады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Ол</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импрессионизмнің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табиғат</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көрінісіне</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сүйенген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әдістерін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сақтап</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қалды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бірақ</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оған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суретшінің</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жан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дүниесін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ойы</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мен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сезімін</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қоса</a:t>
            </a:r>
            <a:r>
              <a:rPr lang="en-US" sz="2100" dirty="0">
                <a:solidFill>
                  <a:srgbClr val="20669B"/>
                </a:solidFill>
                <a:latin typeface="Droid Serif"/>
                <a:ea typeface="Droid Serif"/>
                <a:cs typeface="Droid Serif"/>
                <a:sym typeface="Droid Serif"/>
              </a:rPr>
              <a:t> </a:t>
            </a:r>
            <a:r>
              <a:rPr lang="en-US" sz="2100" dirty="0" err="1">
                <a:solidFill>
                  <a:srgbClr val="20669B"/>
                </a:solidFill>
                <a:latin typeface="Droid Serif"/>
                <a:ea typeface="Droid Serif"/>
                <a:cs typeface="Droid Serif"/>
                <a:sym typeface="Droid Serif"/>
              </a:rPr>
              <a:t>білді</a:t>
            </a:r>
            <a:r>
              <a:rPr lang="en-US" sz="2100" dirty="0">
                <a:solidFill>
                  <a:srgbClr val="20669B"/>
                </a:solidFill>
                <a:latin typeface="Droid Serif"/>
                <a:ea typeface="Droid Serif"/>
                <a:cs typeface="Droid Serif"/>
                <a:sym typeface="Droid Serif"/>
              </a:rPr>
              <a:t>.</a:t>
            </a:r>
          </a:p>
        </p:txBody>
      </p:sp>
      <p:sp>
        <p:nvSpPr>
          <p:cNvPr id="7" name="TextBox 7"/>
          <p:cNvSpPr txBox="1"/>
          <p:nvPr/>
        </p:nvSpPr>
        <p:spPr>
          <a:xfrm>
            <a:off x="186612" y="3324803"/>
            <a:ext cx="10456104" cy="6690360"/>
          </a:xfrm>
          <a:prstGeom prst="rect">
            <a:avLst/>
          </a:prstGeom>
        </p:spPr>
        <p:txBody>
          <a:bodyPr lIns="0" tIns="0" rIns="0" bIns="0" rtlCol="0" anchor="t">
            <a:spAutoFit/>
          </a:bodyPr>
          <a:lstStyle/>
          <a:p>
            <a:pPr algn="l">
              <a:lnSpc>
                <a:spcPts val="2940"/>
              </a:lnSpc>
            </a:pPr>
            <a:r>
              <a:rPr lang="en-US" sz="2100">
                <a:solidFill>
                  <a:srgbClr val="20669B"/>
                </a:solidFill>
                <a:latin typeface="Droid Serif"/>
                <a:ea typeface="Droid Serif"/>
                <a:cs typeface="Droid Serif"/>
                <a:sym typeface="Droid Serif"/>
              </a:rPr>
              <a:t>Осылайша, бұл бағыт өнердің тек шындықты бейнелеу емес, оны түсіндіру мен қайта жасау құралы екенін көрсетті.</a:t>
            </a:r>
          </a:p>
          <a:p>
            <a:pPr algn="l">
              <a:lnSpc>
                <a:spcPts val="2940"/>
              </a:lnSpc>
            </a:pPr>
            <a:r>
              <a:rPr lang="en-US" sz="2100">
                <a:solidFill>
                  <a:srgbClr val="20669B"/>
                </a:solidFill>
                <a:latin typeface="Droid Serif"/>
                <a:ea typeface="Droid Serif"/>
                <a:cs typeface="Droid Serif"/>
                <a:sym typeface="Droid Serif"/>
              </a:rPr>
              <a:t>ХІХ-ХХ ғасырларда Француз живописінде импрессионистік бағыттан соң іле постимпрессионизм бағыты жақсы дамыды. Постимпрессионизм өнердегі философиялық және символикалық мазмұндағы бағыт. Онда кеңістік пен көлем сәнді стилдендірілген. Постимпрессионизмнің негізгі қайраткерлері П.Сезанн, П.Гоген, А. Де Тулуз-Лотрек, П.Сезанн әлемдегі ұлы кеңістіктік тұрақтылықпен оның құрылымының негізгі заңдылықтарын ашуға талпынды. П.Гоген әлемдегі үйлесімділікте адам мен табиғаттың поэтикалық бірлігін Полинезии аңызына арналған картинасында көрсеткен. Оның творчестволық ізденістері символдылыққа және модерн стилінің пайда болуына жол ашты. А.де Тулуз-Лотректің литографиялық полотноларында париждік актерлер мен цирктегі ойыншылар негізгі кейіпкерлердің бірі.</a:t>
            </a:r>
          </a:p>
          <a:p>
            <a:pPr algn="l">
              <a:lnSpc>
                <a:spcPts val="2940"/>
              </a:lnSpc>
            </a:pPr>
            <a:r>
              <a:rPr lang="en-US" sz="2100">
                <a:solidFill>
                  <a:srgbClr val="20669B"/>
                </a:solidFill>
                <a:latin typeface="Droid Serif"/>
                <a:ea typeface="Droid Serif"/>
                <a:cs typeface="Droid Serif"/>
                <a:sym typeface="Droid Serif"/>
              </a:rPr>
              <a:t>Постимпрессионизм сондай-ақ, неоимпрессионизм, дивизионизм («дивизион»-бөлшектеу), пуантилизм («пуант»-нүкте) бағыттарына жіктеледі. Нүкте, квадраттар Ж.Сере, П.Синьяк, К.Писсарро картиналарында кездеседі.</a:t>
            </a:r>
          </a:p>
        </p:txBody>
      </p:sp>
      <p:sp>
        <p:nvSpPr>
          <p:cNvPr id="8" name="TextBox 8"/>
          <p:cNvSpPr txBox="1"/>
          <p:nvPr/>
        </p:nvSpPr>
        <p:spPr>
          <a:xfrm>
            <a:off x="10520541" y="6325546"/>
            <a:ext cx="5081166" cy="79883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Пьер Огюст Ренуар – «Le Déjeuner des canotiers»</a:t>
            </a:r>
          </a:p>
        </p:txBody>
      </p:sp>
      <p:sp>
        <p:nvSpPr>
          <p:cNvPr id="9" name="TextBox 9"/>
          <p:cNvSpPr txBox="1"/>
          <p:nvPr/>
        </p:nvSpPr>
        <p:spPr>
          <a:xfrm>
            <a:off x="11569416" y="9784222"/>
            <a:ext cx="5848493" cy="398780"/>
          </a:xfrm>
          <a:prstGeom prst="rect">
            <a:avLst/>
          </a:prstGeom>
        </p:spPr>
        <p:txBody>
          <a:bodyPr lIns="0" tIns="0" rIns="0" bIns="0" rtlCol="0" anchor="t">
            <a:spAutoFit/>
          </a:bodyPr>
          <a:lstStyle/>
          <a:p>
            <a:pPr algn="l">
              <a:lnSpc>
                <a:spcPts val="3220"/>
              </a:lnSpc>
            </a:pPr>
            <a:r>
              <a:rPr lang="en-US" sz="2300">
                <a:solidFill>
                  <a:srgbClr val="20669B"/>
                </a:solidFill>
                <a:latin typeface="Droid Serif"/>
                <a:ea typeface="Droid Serif"/>
                <a:cs typeface="Droid Serif"/>
                <a:sym typeface="Droid Serif"/>
              </a:rPr>
              <a:t>Жорж Сёра – «Жексенбі күні серуен».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87112" y="-3579834"/>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50107" t="-20211" r="-470" b="-359"/>
            </a:stretch>
          </a:blipFill>
        </p:spPr>
      </p:sp>
      <p:sp>
        <p:nvSpPr>
          <p:cNvPr id="3" name="Freeform 3"/>
          <p:cNvSpPr/>
          <p:nvPr/>
        </p:nvSpPr>
        <p:spPr>
          <a:xfrm>
            <a:off x="-1153065" y="2269093"/>
            <a:ext cx="4046312" cy="8112905"/>
          </a:xfrm>
          <a:custGeom>
            <a:avLst/>
            <a:gdLst/>
            <a:ahLst/>
            <a:cxnLst/>
            <a:rect l="l" t="t" r="r" b="b"/>
            <a:pathLst>
              <a:path w="4046312" h="8112905">
                <a:moveTo>
                  <a:pt x="0" y="0"/>
                </a:moveTo>
                <a:lnTo>
                  <a:pt x="4046311" y="0"/>
                </a:lnTo>
                <a:lnTo>
                  <a:pt x="4046311" y="8112905"/>
                </a:lnTo>
                <a:lnTo>
                  <a:pt x="0" y="8112905"/>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11" name="TextBox 11">
            <a:extLst>
              <a:ext uri="{FF2B5EF4-FFF2-40B4-BE49-F238E27FC236}">
                <a16:creationId xmlns:a16="http://schemas.microsoft.com/office/drawing/2014/main" id="{FCED98A9-6ABE-1144-1E74-0CD83044DCE4}"/>
              </a:ext>
            </a:extLst>
          </p:cNvPr>
          <p:cNvSpPr txBox="1"/>
          <p:nvPr/>
        </p:nvSpPr>
        <p:spPr>
          <a:xfrm>
            <a:off x="2743200" y="2781300"/>
            <a:ext cx="11799694" cy="7058792"/>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err="1">
                <a:latin typeface="Arial" panose="020B0604020202020204" pitchFamily="34" charset="0"/>
                <a:cs typeface="Arial" panose="020B0604020202020204" pitchFamily="34" charset="0"/>
              </a:rPr>
              <a:t>Самуратова</a:t>
            </a:r>
            <a:r>
              <a:rPr lang="kk-KZ" sz="2000" dirty="0">
                <a:latin typeface="Arial" panose="020B0604020202020204" pitchFamily="34" charset="0"/>
                <a:cs typeface="Arial" panose="020B0604020202020204" pitchFamily="34" charset="0"/>
              </a:rPr>
              <a:t> Т.К. 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
        <p:nvSpPr>
          <p:cNvPr id="12" name="Заголовок 1">
            <a:extLst>
              <a:ext uri="{FF2B5EF4-FFF2-40B4-BE49-F238E27FC236}">
                <a16:creationId xmlns:a16="http://schemas.microsoft.com/office/drawing/2014/main" id="{C52827A5-6837-1AAF-9D0C-89C4B8D202C1}"/>
              </a:ext>
            </a:extLst>
          </p:cNvPr>
          <p:cNvSpPr txBox="1">
            <a:spLocks/>
          </p:cNvSpPr>
          <p:nvPr/>
        </p:nvSpPr>
        <p:spPr>
          <a:xfrm>
            <a:off x="29718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05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87112" y="-3579834"/>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50107" t="-20211" r="-470" b="-359"/>
            </a:stretch>
          </a:blipFill>
        </p:spPr>
      </p:sp>
      <p:sp>
        <p:nvSpPr>
          <p:cNvPr id="3" name="Freeform 3"/>
          <p:cNvSpPr/>
          <p:nvPr/>
        </p:nvSpPr>
        <p:spPr>
          <a:xfrm>
            <a:off x="-1153065" y="2269093"/>
            <a:ext cx="4046312" cy="8112905"/>
          </a:xfrm>
          <a:custGeom>
            <a:avLst/>
            <a:gdLst/>
            <a:ahLst/>
            <a:cxnLst/>
            <a:rect l="l" t="t" r="r" b="b"/>
            <a:pathLst>
              <a:path w="4046312" h="8112905">
                <a:moveTo>
                  <a:pt x="0" y="0"/>
                </a:moveTo>
                <a:lnTo>
                  <a:pt x="4046311" y="0"/>
                </a:lnTo>
                <a:lnTo>
                  <a:pt x="4046311" y="8112905"/>
                </a:lnTo>
                <a:lnTo>
                  <a:pt x="0" y="8112905"/>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66F4B3FB-DE4C-88A4-24D7-9F4819C483D4}"/>
              </a:ext>
            </a:extLst>
          </p:cNvPr>
          <p:cNvSpPr txBox="1"/>
          <p:nvPr/>
        </p:nvSpPr>
        <p:spPr>
          <a:xfrm>
            <a:off x="2518542" y="4152900"/>
            <a:ext cx="14016858" cy="1015663"/>
          </a:xfrm>
          <a:prstGeom prst="rect">
            <a:avLst/>
          </a:prstGeom>
          <a:noFill/>
        </p:spPr>
        <p:txBody>
          <a:bodyPr wrap="square">
            <a:spAutoFit/>
          </a:bodyPr>
          <a:lstStyle/>
          <a:p>
            <a:r>
              <a:rPr lang="ru-RU" sz="6000" b="1" i="1" dirty="0">
                <a:latin typeface="Arial" panose="020B0604020202020204" pitchFamily="34" charset="0"/>
                <a:cs typeface="Arial" panose="020B0604020202020204" pitchFamily="34" charset="0"/>
              </a:rPr>
              <a:t>Н</a:t>
            </a:r>
            <a:r>
              <a:rPr lang="ru-KZ" sz="6000" b="1" i="1" dirty="0">
                <a:latin typeface="Arial" panose="020B0604020202020204" pitchFamily="34" charset="0"/>
                <a:cs typeface="Arial" panose="020B0604020202020204" pitchFamily="34" charset="0"/>
              </a:rPr>
              <a:t>АЗАРЛАРЫҢЫЗҒА РАХМЕТ</a:t>
            </a:r>
            <a:endParaRPr lang="ru-KZ" sz="6000" dirty="0"/>
          </a:p>
        </p:txBody>
      </p:sp>
    </p:spTree>
    <p:extLst>
      <p:ext uri="{BB962C8B-B14F-4D97-AF65-F5344CB8AC3E}">
        <p14:creationId xmlns:p14="http://schemas.microsoft.com/office/powerpoint/2010/main" val="3197253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1785</Words>
  <Application>Microsoft Macintosh PowerPoint</Application>
  <PresentationFormat>Произвольный</PresentationFormat>
  <Paragraphs>95</Paragraphs>
  <Slides>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Atteron</vt:lpstr>
      <vt:lpstr>Canva Sans Bold</vt:lpstr>
      <vt:lpstr>Droid Serif</vt:lpstr>
      <vt:lpstr>Glacial Indifference</vt:lpstr>
      <vt:lpstr>Arimo</vt:lpstr>
      <vt:lpstr>Calibri</vt:lpstr>
      <vt:lpstr>Canva Sans</vt:lpstr>
      <vt:lpstr>Carollo Playscript</vt:lpstr>
      <vt:lpstr>Arial</vt:lpstr>
      <vt:lpstr>Arimo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ХІХ ғ. cоңы мен ХХғ. Батыс Еуропа өнері. Импрессионизм. Экспрессионизм</dc:title>
  <cp:lastModifiedBy>Tattigul Samuratova</cp:lastModifiedBy>
  <cp:revision>4</cp:revision>
  <dcterms:created xsi:type="dcterms:W3CDTF">2006-08-16T00:00:00Z</dcterms:created>
  <dcterms:modified xsi:type="dcterms:W3CDTF">2025-09-29T08:58:13Z</dcterms:modified>
  <dc:identifier>DAGz_aJfHyI</dc:identifier>
</cp:coreProperties>
</file>