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2" r:id="rId3"/>
    <p:sldId id="257" r:id="rId4"/>
    <p:sldId id="258" r:id="rId5"/>
    <p:sldId id="259" r:id="rId6"/>
    <p:sldId id="260" r:id="rId7"/>
    <p:sldId id="261" r:id="rId8"/>
    <p:sldId id="263" r:id="rId9"/>
    <p:sldId id="264" r:id="rId10"/>
  </p:sldIdLst>
  <p:sldSz cx="18288000" cy="10287000"/>
  <p:notesSz cx="6858000" cy="9144000"/>
  <p:embeddedFontLst>
    <p:embeddedFont>
      <p:font typeface="Atteron" panose="02000503000000020003" pitchFamily="2"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Carollo Playscript" pitchFamily="2" charset="0"/>
      <p:regular r:id="rId19"/>
      <p:bold r:id="rId20"/>
      <p:italic r:id="rId21"/>
      <p:boldItalic r:id="rId22"/>
    </p:embeddedFont>
    <p:embeddedFont>
      <p:font typeface="Droid Serif" panose="02020600060500020200"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02" autoAdjust="0"/>
  </p:normalViewPr>
  <p:slideViewPr>
    <p:cSldViewPr>
      <p:cViewPr varScale="1">
        <p:scale>
          <a:sx n="81" d="100"/>
          <a:sy n="81" d="100"/>
        </p:scale>
        <p:origin x="440"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1622" y="-767350"/>
            <a:ext cx="22013892" cy="12354774"/>
          </a:xfrm>
          <a:custGeom>
            <a:avLst/>
            <a:gdLst/>
            <a:ahLst/>
            <a:cxnLst/>
            <a:rect l="l" t="t" r="r" b="b"/>
            <a:pathLst>
              <a:path w="22013892" h="12354774">
                <a:moveTo>
                  <a:pt x="0" y="0"/>
                </a:moveTo>
                <a:lnTo>
                  <a:pt x="22013891" y="0"/>
                </a:lnTo>
                <a:lnTo>
                  <a:pt x="22013891" y="12354775"/>
                </a:lnTo>
                <a:lnTo>
                  <a:pt x="0" y="12354775"/>
                </a:lnTo>
                <a:lnTo>
                  <a:pt x="0" y="0"/>
                </a:lnTo>
                <a:close/>
              </a:path>
            </a:pathLst>
          </a:custGeom>
          <a:blipFill>
            <a:blip r:embed="rId2"/>
            <a:stretch>
              <a:fillRect t="-9467" b="-9467"/>
            </a:stretch>
          </a:blipFill>
        </p:spPr>
      </p:sp>
      <p:grpSp>
        <p:nvGrpSpPr>
          <p:cNvPr id="3" name="Group 3"/>
          <p:cNvGrpSpPr/>
          <p:nvPr/>
        </p:nvGrpSpPr>
        <p:grpSpPr>
          <a:xfrm>
            <a:off x="-1752600" y="0"/>
            <a:ext cx="22453902" cy="11711713"/>
            <a:chOff x="0" y="0"/>
            <a:chExt cx="5913785" cy="3084566"/>
          </a:xfrm>
        </p:grpSpPr>
        <p:sp>
          <p:nvSpPr>
            <p:cNvPr id="4" name="Freeform 4"/>
            <p:cNvSpPr/>
            <p:nvPr/>
          </p:nvSpPr>
          <p:spPr>
            <a:xfrm>
              <a:off x="0" y="0"/>
              <a:ext cx="5913785" cy="3084567"/>
            </a:xfrm>
            <a:custGeom>
              <a:avLst/>
              <a:gdLst/>
              <a:ahLst/>
              <a:cxnLst/>
              <a:rect l="l" t="t" r="r" b="b"/>
              <a:pathLst>
                <a:path w="5913785" h="3084567">
                  <a:moveTo>
                    <a:pt x="0" y="0"/>
                  </a:moveTo>
                  <a:lnTo>
                    <a:pt x="5913785" y="0"/>
                  </a:lnTo>
                  <a:lnTo>
                    <a:pt x="5913785" y="3084567"/>
                  </a:lnTo>
                  <a:lnTo>
                    <a:pt x="0" y="3084567"/>
                  </a:lnTo>
                  <a:close/>
                </a:path>
              </a:pathLst>
            </a:custGeom>
            <a:solidFill>
              <a:srgbClr val="FFDE59">
                <a:alpha val="28627"/>
              </a:srgbClr>
            </a:solidFill>
          </p:spPr>
        </p:sp>
        <p:sp>
          <p:nvSpPr>
            <p:cNvPr id="5" name="TextBox 5"/>
            <p:cNvSpPr txBox="1"/>
            <p:nvPr/>
          </p:nvSpPr>
          <p:spPr>
            <a:xfrm>
              <a:off x="0" y="-38100"/>
              <a:ext cx="5913785" cy="3122666"/>
            </a:xfrm>
            <a:prstGeom prst="rect">
              <a:avLst/>
            </a:prstGeom>
          </p:spPr>
          <p:txBody>
            <a:bodyPr lIns="50800" tIns="50800" rIns="50800" bIns="50800" rtlCol="0" anchor="ctr"/>
            <a:lstStyle/>
            <a:p>
              <a:pPr algn="ctr">
                <a:lnSpc>
                  <a:spcPts val="2659"/>
                </a:lnSpc>
              </a:pPr>
              <a:endParaRPr/>
            </a:p>
          </p:txBody>
        </p:sp>
      </p:grpSp>
      <p:sp>
        <p:nvSpPr>
          <p:cNvPr id="17" name="Freeform 11">
            <a:extLst>
              <a:ext uri="{FF2B5EF4-FFF2-40B4-BE49-F238E27FC236}">
                <a16:creationId xmlns:a16="http://schemas.microsoft.com/office/drawing/2014/main" id="{4C9F39E0-8577-3B3D-BDC9-F1725E965F88}"/>
              </a:ext>
            </a:extLst>
          </p:cNvPr>
          <p:cNvSpPr/>
          <p:nvPr/>
        </p:nvSpPr>
        <p:spPr>
          <a:xfrm>
            <a:off x="7904017" y="912452"/>
            <a:ext cx="2479965" cy="232497"/>
          </a:xfrm>
          <a:custGeom>
            <a:avLst/>
            <a:gdLst/>
            <a:ahLst/>
            <a:cxnLst/>
            <a:rect l="l" t="t" r="r" b="b"/>
            <a:pathLst>
              <a:path w="2479965" h="232497">
                <a:moveTo>
                  <a:pt x="0" y="0"/>
                </a:moveTo>
                <a:lnTo>
                  <a:pt x="2479966" y="0"/>
                </a:lnTo>
                <a:lnTo>
                  <a:pt x="2479966" y="232496"/>
                </a:lnTo>
                <a:lnTo>
                  <a:pt x="0" y="2324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TextBox 4">
            <a:extLst>
              <a:ext uri="{FF2B5EF4-FFF2-40B4-BE49-F238E27FC236}">
                <a16:creationId xmlns:a16="http://schemas.microsoft.com/office/drawing/2014/main" id="{DCA69D97-CAD9-5535-0CA8-A75D2086A7E2}"/>
              </a:ext>
            </a:extLst>
          </p:cNvPr>
          <p:cNvSpPr txBox="1"/>
          <p:nvPr/>
        </p:nvSpPr>
        <p:spPr>
          <a:xfrm>
            <a:off x="3810000" y="266701"/>
            <a:ext cx="9601200" cy="838199"/>
          </a:xfrm>
          <a:prstGeom prst="rect">
            <a:avLst/>
          </a:prstGeom>
        </p:spPr>
        <p:txBody>
          <a:bodyPr lIns="50800" tIns="50800" rIns="50800" bIns="50800" rtlCol="0" anchor="ctr"/>
          <a:lstStyle/>
          <a:p>
            <a:pPr algn="ctr">
              <a:lnSpc>
                <a:spcPts val="9799"/>
              </a:lnSpc>
              <a:spcBef>
                <a:spcPct val="0"/>
              </a:spcBef>
            </a:pPr>
            <a:endParaRPr lang="kk-KZ" sz="2800" b="1" dirty="0">
              <a:solidFill>
                <a:srgbClr val="000000"/>
              </a:solidFill>
              <a:latin typeface="Atteron"/>
              <a:ea typeface="Atteron"/>
              <a:cs typeface="Atteron"/>
              <a:sym typeface="Atteron"/>
            </a:endParaRPr>
          </a:p>
          <a:p>
            <a:pPr algn="ctr">
              <a:spcBef>
                <a:spcPct val="0"/>
              </a:spcBef>
            </a:pPr>
            <a:r>
              <a:rPr lang="kk-KZ" sz="2800" b="1" dirty="0">
                <a:solidFill>
                  <a:srgbClr val="000000"/>
                </a:solidFill>
                <a:latin typeface="Atteron"/>
                <a:ea typeface="Atteron"/>
                <a:cs typeface="Atteron"/>
                <a:sym typeface="Atteron"/>
              </a:rPr>
              <a:t>Л.Н. ГУМИЛЕВ АТЫНДАҒЫ ЕУРАЗИЯ ҰЛТТЫҚ УНИВЕРСИТЕТІ</a:t>
            </a:r>
          </a:p>
          <a:p>
            <a:pPr algn="ctr">
              <a:lnSpc>
                <a:spcPts val="9799"/>
              </a:lnSpc>
              <a:spcBef>
                <a:spcPct val="0"/>
              </a:spcBef>
            </a:pPr>
            <a:endParaRPr lang="en-US" sz="2800" b="1" dirty="0">
              <a:solidFill>
                <a:srgbClr val="000000"/>
              </a:solidFill>
              <a:latin typeface="Atteron"/>
              <a:ea typeface="Atteron"/>
              <a:cs typeface="Atteron"/>
              <a:sym typeface="Atteron"/>
            </a:endParaRPr>
          </a:p>
        </p:txBody>
      </p:sp>
      <p:sp>
        <p:nvSpPr>
          <p:cNvPr id="19" name="TextBox 18">
            <a:extLst>
              <a:ext uri="{FF2B5EF4-FFF2-40B4-BE49-F238E27FC236}">
                <a16:creationId xmlns:a16="http://schemas.microsoft.com/office/drawing/2014/main" id="{6CD27E6F-8B7B-DF5D-70AC-66299ED5844D}"/>
              </a:ext>
            </a:extLst>
          </p:cNvPr>
          <p:cNvSpPr txBox="1"/>
          <p:nvPr/>
        </p:nvSpPr>
        <p:spPr>
          <a:xfrm>
            <a:off x="4948034" y="3610303"/>
            <a:ext cx="6100966" cy="1015663"/>
          </a:xfrm>
          <a:prstGeom prst="rect">
            <a:avLst/>
          </a:prstGeom>
          <a:noFill/>
        </p:spPr>
        <p:txBody>
          <a:bodyPr wrap="none" rtlCol="0">
            <a:spAutoFit/>
          </a:bodyPr>
          <a:lstStyle/>
          <a:p>
            <a:r>
              <a:rPr lang="ru-KZ" sz="6000" b="1" dirty="0">
                <a:latin typeface="Arial" panose="020B0604020202020204" pitchFamily="34" charset="0"/>
                <a:cs typeface="Arial" panose="020B0604020202020204" pitchFamily="34" charset="0"/>
              </a:rPr>
              <a:t>ӨНЕР ТАРИХЫ </a:t>
            </a:r>
          </a:p>
        </p:txBody>
      </p:sp>
      <p:sp>
        <p:nvSpPr>
          <p:cNvPr id="20" name="TextBox 19">
            <a:extLst>
              <a:ext uri="{FF2B5EF4-FFF2-40B4-BE49-F238E27FC236}">
                <a16:creationId xmlns:a16="http://schemas.microsoft.com/office/drawing/2014/main" id="{95D4E5C2-ACCE-DB21-3435-9D91ED8F063E}"/>
              </a:ext>
            </a:extLst>
          </p:cNvPr>
          <p:cNvSpPr txBox="1"/>
          <p:nvPr/>
        </p:nvSpPr>
        <p:spPr>
          <a:xfrm>
            <a:off x="6700345" y="9116080"/>
            <a:ext cx="2583528" cy="523220"/>
          </a:xfrm>
          <a:prstGeom prst="rect">
            <a:avLst/>
          </a:prstGeom>
          <a:noFill/>
        </p:spPr>
        <p:txBody>
          <a:bodyPr wrap="none" rtlCol="0">
            <a:spAutoFit/>
          </a:bodyPr>
          <a:lstStyle/>
          <a:p>
            <a:pPr algn="ctr"/>
            <a:r>
              <a:rPr lang="ru-KZ" sz="2800" dirty="0">
                <a:latin typeface="Arial" panose="020B0604020202020204" pitchFamily="34" charset="0"/>
                <a:cs typeface="Arial" panose="020B0604020202020204" pitchFamily="34" charset="0"/>
              </a:rPr>
              <a:t>Астана </a:t>
            </a:r>
            <a:r>
              <a:rPr lang="en-US" sz="2800" dirty="0">
                <a:latin typeface="Arial" panose="020B0604020202020204" pitchFamily="34" charset="0"/>
                <a:cs typeface="Arial" panose="020B0604020202020204" pitchFamily="34" charset="0"/>
              </a:rPr>
              <a:t> - 2025</a:t>
            </a:r>
            <a:endParaRPr lang="ru-KZ" sz="28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1622" y="-767350"/>
            <a:ext cx="22013892" cy="12354774"/>
          </a:xfrm>
          <a:custGeom>
            <a:avLst/>
            <a:gdLst/>
            <a:ahLst/>
            <a:cxnLst/>
            <a:rect l="l" t="t" r="r" b="b"/>
            <a:pathLst>
              <a:path w="22013892" h="12354774">
                <a:moveTo>
                  <a:pt x="0" y="0"/>
                </a:moveTo>
                <a:lnTo>
                  <a:pt x="22013891" y="0"/>
                </a:lnTo>
                <a:lnTo>
                  <a:pt x="22013891" y="12354775"/>
                </a:lnTo>
                <a:lnTo>
                  <a:pt x="0" y="12354775"/>
                </a:lnTo>
                <a:lnTo>
                  <a:pt x="0" y="0"/>
                </a:lnTo>
                <a:close/>
              </a:path>
            </a:pathLst>
          </a:custGeom>
          <a:blipFill>
            <a:blip r:embed="rId2"/>
            <a:stretch>
              <a:fillRect t="-9467" b="-9467"/>
            </a:stretch>
          </a:blipFill>
        </p:spPr>
      </p:sp>
      <p:grpSp>
        <p:nvGrpSpPr>
          <p:cNvPr id="3" name="Group 3"/>
          <p:cNvGrpSpPr/>
          <p:nvPr/>
        </p:nvGrpSpPr>
        <p:grpSpPr>
          <a:xfrm>
            <a:off x="-1793400" y="-712357"/>
            <a:ext cx="22453902" cy="11711713"/>
            <a:chOff x="0" y="0"/>
            <a:chExt cx="5913785" cy="3084566"/>
          </a:xfrm>
        </p:grpSpPr>
        <p:sp>
          <p:nvSpPr>
            <p:cNvPr id="4" name="Freeform 4"/>
            <p:cNvSpPr/>
            <p:nvPr/>
          </p:nvSpPr>
          <p:spPr>
            <a:xfrm>
              <a:off x="0" y="0"/>
              <a:ext cx="5913785" cy="3084567"/>
            </a:xfrm>
            <a:custGeom>
              <a:avLst/>
              <a:gdLst/>
              <a:ahLst/>
              <a:cxnLst/>
              <a:rect l="l" t="t" r="r" b="b"/>
              <a:pathLst>
                <a:path w="5913785" h="3084567">
                  <a:moveTo>
                    <a:pt x="0" y="0"/>
                  </a:moveTo>
                  <a:lnTo>
                    <a:pt x="5913785" y="0"/>
                  </a:lnTo>
                  <a:lnTo>
                    <a:pt x="5913785" y="3084567"/>
                  </a:lnTo>
                  <a:lnTo>
                    <a:pt x="0" y="3084567"/>
                  </a:lnTo>
                  <a:close/>
                </a:path>
              </a:pathLst>
            </a:custGeom>
            <a:solidFill>
              <a:srgbClr val="FFDE59">
                <a:alpha val="28627"/>
              </a:srgbClr>
            </a:solidFill>
          </p:spPr>
        </p:sp>
        <p:sp>
          <p:nvSpPr>
            <p:cNvPr id="5" name="TextBox 5"/>
            <p:cNvSpPr txBox="1"/>
            <p:nvPr/>
          </p:nvSpPr>
          <p:spPr>
            <a:xfrm>
              <a:off x="0" y="-38100"/>
              <a:ext cx="5913785" cy="312266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42089" y="7029652"/>
            <a:ext cx="8176302" cy="2228648"/>
            <a:chOff x="0" y="0"/>
            <a:chExt cx="2153429" cy="586969"/>
          </a:xfrm>
        </p:grpSpPr>
        <p:sp>
          <p:nvSpPr>
            <p:cNvPr id="7" name="Freeform 7"/>
            <p:cNvSpPr/>
            <p:nvPr/>
          </p:nvSpPr>
          <p:spPr>
            <a:xfrm>
              <a:off x="0" y="0"/>
              <a:ext cx="2153429" cy="586969"/>
            </a:xfrm>
            <a:custGeom>
              <a:avLst/>
              <a:gdLst/>
              <a:ahLst/>
              <a:cxnLst/>
              <a:rect l="l" t="t" r="r" b="b"/>
              <a:pathLst>
                <a:path w="2153429" h="586969">
                  <a:moveTo>
                    <a:pt x="0" y="0"/>
                  </a:moveTo>
                  <a:lnTo>
                    <a:pt x="2153429" y="0"/>
                  </a:lnTo>
                  <a:lnTo>
                    <a:pt x="2153429" y="586969"/>
                  </a:lnTo>
                  <a:lnTo>
                    <a:pt x="0" y="586969"/>
                  </a:lnTo>
                  <a:close/>
                </a:path>
              </a:pathLst>
            </a:custGeom>
            <a:solidFill>
              <a:srgbClr val="E2A9F1"/>
            </a:solidFill>
            <a:ln w="28575" cap="sq">
              <a:solidFill>
                <a:srgbClr val="FFFFFF"/>
              </a:solidFill>
              <a:prstDash val="solid"/>
              <a:miter/>
            </a:ln>
          </p:spPr>
        </p:sp>
        <p:sp>
          <p:nvSpPr>
            <p:cNvPr id="8" name="TextBox 8"/>
            <p:cNvSpPr txBox="1"/>
            <p:nvPr/>
          </p:nvSpPr>
          <p:spPr>
            <a:xfrm>
              <a:off x="0" y="-38100"/>
              <a:ext cx="2153429" cy="625069"/>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630886" y="2674325"/>
            <a:ext cx="20129827" cy="2469175"/>
            <a:chOff x="0" y="0"/>
            <a:chExt cx="5301683" cy="650318"/>
          </a:xfrm>
        </p:grpSpPr>
        <p:sp>
          <p:nvSpPr>
            <p:cNvPr id="10" name="Freeform 10"/>
            <p:cNvSpPr/>
            <p:nvPr/>
          </p:nvSpPr>
          <p:spPr>
            <a:xfrm>
              <a:off x="0" y="0"/>
              <a:ext cx="5301683" cy="650318"/>
            </a:xfrm>
            <a:custGeom>
              <a:avLst/>
              <a:gdLst/>
              <a:ahLst/>
              <a:cxnLst/>
              <a:rect l="l" t="t" r="r" b="b"/>
              <a:pathLst>
                <a:path w="5301683" h="650318">
                  <a:moveTo>
                    <a:pt x="0" y="0"/>
                  </a:moveTo>
                  <a:lnTo>
                    <a:pt x="5301683" y="0"/>
                  </a:lnTo>
                  <a:lnTo>
                    <a:pt x="5301683" y="650318"/>
                  </a:lnTo>
                  <a:lnTo>
                    <a:pt x="0" y="650318"/>
                  </a:lnTo>
                  <a:close/>
                </a:path>
              </a:pathLst>
            </a:custGeom>
            <a:solidFill>
              <a:srgbClr val="8C52FF"/>
            </a:solidFill>
            <a:ln w="28575" cap="sq">
              <a:solidFill>
                <a:srgbClr val="FFFFFF"/>
              </a:solidFill>
              <a:prstDash val="solid"/>
              <a:miter/>
            </a:ln>
          </p:spPr>
        </p:sp>
        <p:sp>
          <p:nvSpPr>
            <p:cNvPr id="11" name="TextBox 11"/>
            <p:cNvSpPr txBox="1"/>
            <p:nvPr/>
          </p:nvSpPr>
          <p:spPr>
            <a:xfrm>
              <a:off x="0" y="-38100"/>
              <a:ext cx="5301683" cy="68841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442089" y="5050680"/>
            <a:ext cx="20129827" cy="1413834"/>
            <a:chOff x="0" y="0"/>
            <a:chExt cx="5301683" cy="372368"/>
          </a:xfrm>
        </p:grpSpPr>
        <p:sp>
          <p:nvSpPr>
            <p:cNvPr id="13" name="Freeform 13"/>
            <p:cNvSpPr/>
            <p:nvPr/>
          </p:nvSpPr>
          <p:spPr>
            <a:xfrm>
              <a:off x="0" y="0"/>
              <a:ext cx="5301683" cy="372368"/>
            </a:xfrm>
            <a:custGeom>
              <a:avLst/>
              <a:gdLst/>
              <a:ahLst/>
              <a:cxnLst/>
              <a:rect l="l" t="t" r="r" b="b"/>
              <a:pathLst>
                <a:path w="5301683" h="372368">
                  <a:moveTo>
                    <a:pt x="0" y="0"/>
                  </a:moveTo>
                  <a:lnTo>
                    <a:pt x="5301683" y="0"/>
                  </a:lnTo>
                  <a:lnTo>
                    <a:pt x="5301683" y="372368"/>
                  </a:lnTo>
                  <a:lnTo>
                    <a:pt x="0" y="372368"/>
                  </a:lnTo>
                  <a:close/>
                </a:path>
              </a:pathLst>
            </a:custGeom>
            <a:solidFill>
              <a:srgbClr val="E2CBF6"/>
            </a:solidFill>
            <a:ln w="28575" cap="sq">
              <a:solidFill>
                <a:srgbClr val="FFFFFF"/>
              </a:solidFill>
              <a:prstDash val="solid"/>
              <a:miter/>
            </a:ln>
          </p:spPr>
        </p:sp>
        <p:sp>
          <p:nvSpPr>
            <p:cNvPr id="14" name="TextBox 14"/>
            <p:cNvSpPr txBox="1"/>
            <p:nvPr/>
          </p:nvSpPr>
          <p:spPr>
            <a:xfrm>
              <a:off x="0" y="-38100"/>
              <a:ext cx="5301683" cy="410468"/>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2371887" y="3017225"/>
            <a:ext cx="13066873" cy="3447289"/>
          </a:xfrm>
          <a:prstGeom prst="rect">
            <a:avLst/>
          </a:prstGeom>
        </p:spPr>
        <p:txBody>
          <a:bodyPr lIns="0" tIns="0" rIns="0" bIns="0" rtlCol="0" anchor="t">
            <a:spAutoFit/>
          </a:bodyPr>
          <a:lstStyle/>
          <a:p>
            <a:pPr algn="ctr">
              <a:lnSpc>
                <a:spcPts val="8736"/>
              </a:lnSpc>
            </a:pPr>
            <a:r>
              <a:rPr lang="en-US" sz="10400" spc="-561">
                <a:solidFill>
                  <a:srgbClr val="1C2120"/>
                </a:solidFill>
                <a:latin typeface="Droid Serif"/>
                <a:ea typeface="Droid Serif"/>
                <a:cs typeface="Droid Serif"/>
                <a:sym typeface="Droid Serif"/>
              </a:rPr>
              <a:t>КЛАССИЦИЗМ. РОМАНТИЗМ. ФОВИЗМ. КУБИЗМ </a:t>
            </a:r>
          </a:p>
        </p:txBody>
      </p:sp>
      <p:sp>
        <p:nvSpPr>
          <p:cNvPr id="16" name="TextBox 16"/>
          <p:cNvSpPr txBox="1"/>
          <p:nvPr/>
        </p:nvSpPr>
        <p:spPr>
          <a:xfrm>
            <a:off x="479942" y="7421365"/>
            <a:ext cx="6065473" cy="1459987"/>
          </a:xfrm>
          <a:prstGeom prst="rect">
            <a:avLst/>
          </a:prstGeom>
        </p:spPr>
        <p:txBody>
          <a:bodyPr lIns="0" tIns="0" rIns="0" bIns="0" rtlCol="0" anchor="t">
            <a:spAutoFit/>
          </a:bodyPr>
          <a:lstStyle/>
          <a:p>
            <a:pPr algn="just">
              <a:lnSpc>
                <a:spcPts val="2848"/>
              </a:lnSpc>
            </a:pPr>
            <a:r>
              <a:rPr lang="en-US" sz="3391" spc="-183">
                <a:solidFill>
                  <a:srgbClr val="004AAD"/>
                </a:solidFill>
                <a:latin typeface="Droid Serif"/>
                <a:ea typeface="Droid Serif"/>
                <a:cs typeface="Droid Serif"/>
                <a:sym typeface="Droid Serif"/>
              </a:rPr>
              <a:t>Жоспар:</a:t>
            </a:r>
          </a:p>
          <a:p>
            <a:pPr algn="just">
              <a:lnSpc>
                <a:spcPts val="2848"/>
              </a:lnSpc>
            </a:pPr>
            <a:r>
              <a:rPr lang="en-US" sz="3391" spc="-183">
                <a:solidFill>
                  <a:srgbClr val="1C2120"/>
                </a:solidFill>
                <a:latin typeface="Droid Serif"/>
                <a:ea typeface="Droid Serif"/>
                <a:cs typeface="Droid Serif"/>
                <a:sym typeface="Droid Serif"/>
              </a:rPr>
              <a:t>1. Классицизм</a:t>
            </a:r>
          </a:p>
          <a:p>
            <a:pPr algn="just">
              <a:lnSpc>
                <a:spcPts val="2848"/>
              </a:lnSpc>
            </a:pPr>
            <a:r>
              <a:rPr lang="en-US" sz="3391" spc="-183">
                <a:solidFill>
                  <a:srgbClr val="1C2120"/>
                </a:solidFill>
                <a:latin typeface="Droid Serif"/>
                <a:ea typeface="Droid Serif"/>
                <a:cs typeface="Droid Serif"/>
                <a:sym typeface="Droid Serif"/>
              </a:rPr>
              <a:t>2. Романтизм</a:t>
            </a:r>
          </a:p>
          <a:p>
            <a:pPr algn="just">
              <a:lnSpc>
                <a:spcPts val="2848"/>
              </a:lnSpc>
            </a:pPr>
            <a:r>
              <a:rPr lang="en-US" sz="3391" spc="-183">
                <a:solidFill>
                  <a:srgbClr val="1C2120"/>
                </a:solidFill>
                <a:latin typeface="Droid Serif"/>
                <a:ea typeface="Droid Serif"/>
                <a:cs typeface="Droid Serif"/>
                <a:sym typeface="Droid Serif"/>
              </a:rPr>
              <a:t>3. Фовизм және кубизм</a:t>
            </a:r>
          </a:p>
        </p:txBody>
      </p:sp>
    </p:spTree>
    <p:extLst>
      <p:ext uri="{BB962C8B-B14F-4D97-AF65-F5344CB8AC3E}">
        <p14:creationId xmlns:p14="http://schemas.microsoft.com/office/powerpoint/2010/main" val="194533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688761"/>
            <a:ext cx="4295839" cy="8844704"/>
            <a:chOff x="0" y="0"/>
            <a:chExt cx="1131414" cy="2329469"/>
          </a:xfrm>
        </p:grpSpPr>
        <p:sp>
          <p:nvSpPr>
            <p:cNvPr id="3" name="Freeform 3"/>
            <p:cNvSpPr/>
            <p:nvPr/>
          </p:nvSpPr>
          <p:spPr>
            <a:xfrm>
              <a:off x="0" y="0"/>
              <a:ext cx="1131414" cy="2329469"/>
            </a:xfrm>
            <a:custGeom>
              <a:avLst/>
              <a:gdLst/>
              <a:ahLst/>
              <a:cxnLst/>
              <a:rect l="l" t="t" r="r" b="b"/>
              <a:pathLst>
                <a:path w="1131414" h="2329469">
                  <a:moveTo>
                    <a:pt x="0" y="0"/>
                  </a:moveTo>
                  <a:lnTo>
                    <a:pt x="1131414" y="0"/>
                  </a:lnTo>
                  <a:lnTo>
                    <a:pt x="1131414" y="2329469"/>
                  </a:lnTo>
                  <a:lnTo>
                    <a:pt x="0" y="2329469"/>
                  </a:lnTo>
                  <a:close/>
                </a:path>
              </a:pathLst>
            </a:custGeom>
            <a:solidFill>
              <a:srgbClr val="C1FF72">
                <a:alpha val="55686"/>
              </a:srgbClr>
            </a:solidFill>
          </p:spPr>
        </p:sp>
        <p:sp>
          <p:nvSpPr>
            <p:cNvPr id="4" name="TextBox 4"/>
            <p:cNvSpPr txBox="1"/>
            <p:nvPr/>
          </p:nvSpPr>
          <p:spPr>
            <a:xfrm>
              <a:off x="0" y="-38100"/>
              <a:ext cx="1131414" cy="23675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976282" y="4117721"/>
            <a:ext cx="15139030" cy="6346303"/>
            <a:chOff x="0" y="0"/>
            <a:chExt cx="3987234" cy="1671454"/>
          </a:xfrm>
        </p:grpSpPr>
        <p:sp>
          <p:nvSpPr>
            <p:cNvPr id="6" name="Freeform 6"/>
            <p:cNvSpPr/>
            <p:nvPr/>
          </p:nvSpPr>
          <p:spPr>
            <a:xfrm>
              <a:off x="0" y="0"/>
              <a:ext cx="3987234" cy="1671454"/>
            </a:xfrm>
            <a:custGeom>
              <a:avLst/>
              <a:gdLst/>
              <a:ahLst/>
              <a:cxnLst/>
              <a:rect l="l" t="t" r="r" b="b"/>
              <a:pathLst>
                <a:path w="3987234" h="1671454">
                  <a:moveTo>
                    <a:pt x="0" y="0"/>
                  </a:moveTo>
                  <a:lnTo>
                    <a:pt x="3987234" y="0"/>
                  </a:lnTo>
                  <a:lnTo>
                    <a:pt x="3987234" y="1671454"/>
                  </a:lnTo>
                  <a:lnTo>
                    <a:pt x="0" y="1671454"/>
                  </a:lnTo>
                  <a:close/>
                </a:path>
              </a:pathLst>
            </a:custGeom>
            <a:solidFill>
              <a:srgbClr val="38B6FF">
                <a:alpha val="55686"/>
              </a:srgbClr>
            </a:solidFill>
          </p:spPr>
        </p:sp>
        <p:sp>
          <p:nvSpPr>
            <p:cNvPr id="7" name="TextBox 7"/>
            <p:cNvSpPr txBox="1"/>
            <p:nvPr/>
          </p:nvSpPr>
          <p:spPr>
            <a:xfrm>
              <a:off x="0" y="-38100"/>
              <a:ext cx="3987234" cy="1709554"/>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223251" y="1672674"/>
            <a:ext cx="3580416" cy="10464024"/>
            <a:chOff x="0" y="0"/>
            <a:chExt cx="942990" cy="2755957"/>
          </a:xfrm>
        </p:grpSpPr>
        <p:sp>
          <p:nvSpPr>
            <p:cNvPr id="9" name="Freeform 9"/>
            <p:cNvSpPr/>
            <p:nvPr/>
          </p:nvSpPr>
          <p:spPr>
            <a:xfrm>
              <a:off x="0" y="0"/>
              <a:ext cx="942990" cy="2755957"/>
            </a:xfrm>
            <a:custGeom>
              <a:avLst/>
              <a:gdLst/>
              <a:ahLst/>
              <a:cxnLst/>
              <a:rect l="l" t="t" r="r" b="b"/>
              <a:pathLst>
                <a:path w="942990" h="2755957">
                  <a:moveTo>
                    <a:pt x="0" y="0"/>
                  </a:moveTo>
                  <a:lnTo>
                    <a:pt x="942990" y="0"/>
                  </a:lnTo>
                  <a:lnTo>
                    <a:pt x="942990" y="2755957"/>
                  </a:lnTo>
                  <a:lnTo>
                    <a:pt x="0" y="2755957"/>
                  </a:lnTo>
                  <a:close/>
                </a:path>
              </a:pathLst>
            </a:custGeom>
            <a:solidFill>
              <a:srgbClr val="E2CBF6">
                <a:alpha val="55686"/>
              </a:srgbClr>
            </a:solidFill>
          </p:spPr>
        </p:sp>
        <p:sp>
          <p:nvSpPr>
            <p:cNvPr id="10" name="TextBox 10"/>
            <p:cNvSpPr txBox="1"/>
            <p:nvPr/>
          </p:nvSpPr>
          <p:spPr>
            <a:xfrm>
              <a:off x="0" y="-38100"/>
              <a:ext cx="942990" cy="2794057"/>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950433" y="3657801"/>
            <a:ext cx="12164878" cy="300218"/>
            <a:chOff x="0" y="0"/>
            <a:chExt cx="3203919" cy="79070"/>
          </a:xfrm>
        </p:grpSpPr>
        <p:sp>
          <p:nvSpPr>
            <p:cNvPr id="12" name="Freeform 12"/>
            <p:cNvSpPr/>
            <p:nvPr/>
          </p:nvSpPr>
          <p:spPr>
            <a:xfrm>
              <a:off x="0" y="0"/>
              <a:ext cx="3203919" cy="79070"/>
            </a:xfrm>
            <a:custGeom>
              <a:avLst/>
              <a:gdLst/>
              <a:ahLst/>
              <a:cxnLst/>
              <a:rect l="l" t="t" r="r" b="b"/>
              <a:pathLst>
                <a:path w="3203919" h="79070">
                  <a:moveTo>
                    <a:pt x="32457" y="0"/>
                  </a:moveTo>
                  <a:lnTo>
                    <a:pt x="3171461" y="0"/>
                  </a:lnTo>
                  <a:cubicBezTo>
                    <a:pt x="3180070" y="0"/>
                    <a:pt x="3188325" y="3420"/>
                    <a:pt x="3194412" y="9506"/>
                  </a:cubicBezTo>
                  <a:cubicBezTo>
                    <a:pt x="3200499" y="15593"/>
                    <a:pt x="3203919" y="23849"/>
                    <a:pt x="3203919" y="32457"/>
                  </a:cubicBezTo>
                  <a:lnTo>
                    <a:pt x="3203919" y="46613"/>
                  </a:lnTo>
                  <a:cubicBezTo>
                    <a:pt x="3203919" y="55221"/>
                    <a:pt x="3200499" y="63476"/>
                    <a:pt x="3194412" y="69563"/>
                  </a:cubicBezTo>
                  <a:cubicBezTo>
                    <a:pt x="3188325" y="75650"/>
                    <a:pt x="3180070" y="79070"/>
                    <a:pt x="3171461" y="79070"/>
                  </a:cubicBezTo>
                  <a:lnTo>
                    <a:pt x="32457" y="79070"/>
                  </a:lnTo>
                  <a:cubicBezTo>
                    <a:pt x="23849" y="79070"/>
                    <a:pt x="15593" y="75650"/>
                    <a:pt x="9506" y="69563"/>
                  </a:cubicBezTo>
                  <a:cubicBezTo>
                    <a:pt x="3420" y="63476"/>
                    <a:pt x="0" y="55221"/>
                    <a:pt x="0" y="46613"/>
                  </a:cubicBezTo>
                  <a:lnTo>
                    <a:pt x="0" y="32457"/>
                  </a:lnTo>
                  <a:cubicBezTo>
                    <a:pt x="0" y="23849"/>
                    <a:pt x="3420" y="15593"/>
                    <a:pt x="9506" y="9506"/>
                  </a:cubicBezTo>
                  <a:cubicBezTo>
                    <a:pt x="15593" y="3420"/>
                    <a:pt x="23849" y="0"/>
                    <a:pt x="32457" y="0"/>
                  </a:cubicBezTo>
                  <a:close/>
                </a:path>
              </a:pathLst>
            </a:custGeom>
            <a:solidFill>
              <a:srgbClr val="FF914D">
                <a:alpha val="45882"/>
              </a:srgbClr>
            </a:solidFill>
          </p:spPr>
        </p:sp>
        <p:sp>
          <p:nvSpPr>
            <p:cNvPr id="13" name="TextBox 13"/>
            <p:cNvSpPr txBox="1"/>
            <p:nvPr/>
          </p:nvSpPr>
          <p:spPr>
            <a:xfrm>
              <a:off x="0" y="-38100"/>
              <a:ext cx="3203919" cy="11717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0" y="5581044"/>
            <a:ext cx="3580416" cy="10464024"/>
            <a:chOff x="0" y="0"/>
            <a:chExt cx="942990" cy="2755957"/>
          </a:xfrm>
        </p:grpSpPr>
        <p:sp>
          <p:nvSpPr>
            <p:cNvPr id="15" name="Freeform 15"/>
            <p:cNvSpPr/>
            <p:nvPr/>
          </p:nvSpPr>
          <p:spPr>
            <a:xfrm>
              <a:off x="0" y="0"/>
              <a:ext cx="942990" cy="2755957"/>
            </a:xfrm>
            <a:custGeom>
              <a:avLst/>
              <a:gdLst/>
              <a:ahLst/>
              <a:cxnLst/>
              <a:rect l="l" t="t" r="r" b="b"/>
              <a:pathLst>
                <a:path w="942990" h="2755957">
                  <a:moveTo>
                    <a:pt x="0" y="0"/>
                  </a:moveTo>
                  <a:lnTo>
                    <a:pt x="942990" y="0"/>
                  </a:lnTo>
                  <a:lnTo>
                    <a:pt x="942990" y="2755957"/>
                  </a:lnTo>
                  <a:lnTo>
                    <a:pt x="0" y="2755957"/>
                  </a:lnTo>
                  <a:close/>
                </a:path>
              </a:pathLst>
            </a:custGeom>
            <a:solidFill>
              <a:srgbClr val="FF66C4">
                <a:alpha val="55686"/>
              </a:srgbClr>
            </a:solidFill>
          </p:spPr>
        </p:sp>
        <p:sp>
          <p:nvSpPr>
            <p:cNvPr id="16" name="TextBox 16"/>
            <p:cNvSpPr txBox="1"/>
            <p:nvPr/>
          </p:nvSpPr>
          <p:spPr>
            <a:xfrm>
              <a:off x="0" y="-38100"/>
              <a:ext cx="942990" cy="2794057"/>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369021" y="281379"/>
            <a:ext cx="4866547" cy="3138923"/>
          </a:xfrm>
          <a:custGeom>
            <a:avLst/>
            <a:gdLst/>
            <a:ahLst/>
            <a:cxnLst/>
            <a:rect l="l" t="t" r="r" b="b"/>
            <a:pathLst>
              <a:path w="4866547" h="3138923">
                <a:moveTo>
                  <a:pt x="0" y="0"/>
                </a:moveTo>
                <a:lnTo>
                  <a:pt x="4866547" y="0"/>
                </a:lnTo>
                <a:lnTo>
                  <a:pt x="4866547" y="3138922"/>
                </a:lnTo>
                <a:lnTo>
                  <a:pt x="0" y="3138922"/>
                </a:lnTo>
                <a:lnTo>
                  <a:pt x="0" y="0"/>
                </a:lnTo>
                <a:close/>
              </a:path>
            </a:pathLst>
          </a:custGeom>
          <a:blipFill>
            <a:blip r:embed="rId2"/>
            <a:stretch>
              <a:fillRect/>
            </a:stretch>
          </a:blipFill>
        </p:spPr>
      </p:sp>
      <p:sp>
        <p:nvSpPr>
          <p:cNvPr id="18" name="Freeform 18"/>
          <p:cNvSpPr/>
          <p:nvPr/>
        </p:nvSpPr>
        <p:spPr>
          <a:xfrm>
            <a:off x="369021" y="4769798"/>
            <a:ext cx="4866547" cy="4031123"/>
          </a:xfrm>
          <a:custGeom>
            <a:avLst/>
            <a:gdLst/>
            <a:ahLst/>
            <a:cxnLst/>
            <a:rect l="l" t="t" r="r" b="b"/>
            <a:pathLst>
              <a:path w="4866547" h="4031123">
                <a:moveTo>
                  <a:pt x="0" y="0"/>
                </a:moveTo>
                <a:lnTo>
                  <a:pt x="4866547" y="0"/>
                </a:lnTo>
                <a:lnTo>
                  <a:pt x="4866547" y="4031123"/>
                </a:lnTo>
                <a:lnTo>
                  <a:pt x="0" y="4031123"/>
                </a:lnTo>
                <a:lnTo>
                  <a:pt x="0" y="0"/>
                </a:lnTo>
                <a:close/>
              </a:path>
            </a:pathLst>
          </a:custGeom>
          <a:blipFill>
            <a:blip r:embed="rId3"/>
            <a:stretch>
              <a:fillRect/>
            </a:stretch>
          </a:blipFill>
        </p:spPr>
      </p:sp>
      <p:sp>
        <p:nvSpPr>
          <p:cNvPr id="19" name="TextBox 19"/>
          <p:cNvSpPr txBox="1"/>
          <p:nvPr/>
        </p:nvSpPr>
        <p:spPr>
          <a:xfrm>
            <a:off x="5965429" y="243279"/>
            <a:ext cx="12322571" cy="3128772"/>
          </a:xfrm>
          <a:prstGeom prst="rect">
            <a:avLst/>
          </a:prstGeom>
        </p:spPr>
        <p:txBody>
          <a:bodyPr lIns="0" tIns="0" rIns="0" bIns="0" rtlCol="0" anchor="t">
            <a:spAutoFit/>
          </a:bodyPr>
          <a:lstStyle/>
          <a:p>
            <a:pPr algn="l">
              <a:lnSpc>
                <a:spcPts val="3144"/>
              </a:lnSpc>
            </a:pPr>
            <a:r>
              <a:rPr lang="en-US" sz="2400" spc="-144">
                <a:solidFill>
                  <a:srgbClr val="1C2120"/>
                </a:solidFill>
                <a:latin typeface="Droid Serif"/>
                <a:ea typeface="Droid Serif"/>
                <a:cs typeface="Droid Serif"/>
                <a:sym typeface="Droid Serif"/>
              </a:rPr>
              <a:t>1. Классицизм Франция өнерінде кеңінен орын алды. Ал, Голландия мен Англияда архитектурада, Италияда живопись өнерінде ғана дамыды. Француз живопись шеберлері Н.Пуссен, К.Лоррен, Гаспар Дюге, Э.Лесюер пейзаж жанрында қызмет етті. Н.Пуссен өз туындыларында жоғары тәртіптілікті, игі ұстамдылықты, салмақтылықты бейнелеп, адам, қоғам мен табиғат заңдылықтарына бағынады деп түсінді. Оның кейіпкерлеріне деген сенімділігі, жанының жайдарлылығы суретшінің бас идеясы болды. Оның атақты туындылары «Ұйқыдағы Венера», «Шайқас», «Германиктің ажалы», «Панкред пен Эрминия».</a:t>
            </a:r>
          </a:p>
        </p:txBody>
      </p:sp>
      <p:sp>
        <p:nvSpPr>
          <p:cNvPr id="20" name="TextBox 20"/>
          <p:cNvSpPr txBox="1"/>
          <p:nvPr/>
        </p:nvSpPr>
        <p:spPr>
          <a:xfrm>
            <a:off x="5965429" y="4205669"/>
            <a:ext cx="12322571" cy="5862447"/>
          </a:xfrm>
          <a:prstGeom prst="rect">
            <a:avLst/>
          </a:prstGeom>
        </p:spPr>
        <p:txBody>
          <a:bodyPr lIns="0" tIns="0" rIns="0" bIns="0" rtlCol="0" anchor="t">
            <a:spAutoFit/>
          </a:bodyPr>
          <a:lstStyle/>
          <a:p>
            <a:pPr algn="l">
              <a:lnSpc>
                <a:spcPts val="3144"/>
              </a:lnSpc>
            </a:pPr>
            <a:r>
              <a:rPr lang="en-US" sz="2400" spc="-144">
                <a:solidFill>
                  <a:srgbClr val="1C2120"/>
                </a:solidFill>
                <a:latin typeface="Droid Serif"/>
                <a:ea typeface="Droid Serif"/>
                <a:cs typeface="Droid Serif"/>
                <a:sym typeface="Droid Serif"/>
              </a:rPr>
              <a:t>2. Романтизмнің Академиялық суретке қосқан катаклизмдерін біз П.В.Басиннің картинасынан кездестіреміз. Ол да Шебуевтің шәкірті зейнеткер бола жүріп, Италиядағы 1829 ж. Рокка-ди-Пападағы жер сілкінісі картинасын жазды. Реалистік және демократиялық көзқарастардың әсері Петербургтегі жазылған «Өнер Академиясындағы шатыр» деп аталатын жанрлық туындыда ерекшеленеді. Живопиське жаңа белгілердің енуіне Н.П.Ломтевтің (1816-1859) полотнолары куә. Ол Брунидің ізбасары әрі шәкірті болған. Ломтевтің діни, тарихи мифологиялық сюжеттер енгізілген шағын эскиздері фантазиясының байлығы живопистік жанрдың үндестігімен таң қалдырады. Дегенменде, Н.Ломтевтің бұндай шығармаларында да академиялық әдістер де сақталған.</a:t>
            </a:r>
          </a:p>
          <a:p>
            <a:pPr algn="l">
              <a:lnSpc>
                <a:spcPts val="3144"/>
              </a:lnSpc>
            </a:pPr>
            <a:r>
              <a:rPr lang="en-US" sz="2400" spc="-144">
                <a:solidFill>
                  <a:srgbClr val="1C2120"/>
                </a:solidFill>
                <a:latin typeface="Droid Serif"/>
                <a:ea typeface="Droid Serif"/>
                <a:cs typeface="Droid Serif"/>
                <a:sym typeface="Droid Serif"/>
              </a:rPr>
              <a:t>Романтизм «Уақыт сәті» ретінде және дәстүрлі академиялық схемалық италяндық жанрларда байланыста болған. Осындай шығармалар ХІХ ғасырдың ІІ ширегінде көп жазылған. Солардың бірі – Ф.А.Моллер (1812-1878), П.Н.Орлов (1812-1863) шығармалары. </a:t>
            </a:r>
          </a:p>
          <a:p>
            <a:pPr algn="l">
              <a:lnSpc>
                <a:spcPts val="3144"/>
              </a:lnSpc>
            </a:pPr>
            <a:r>
              <a:rPr lang="en-US" sz="2400" spc="-144">
                <a:solidFill>
                  <a:srgbClr val="1C2120"/>
                </a:solidFill>
                <a:latin typeface="Droid Serif"/>
                <a:ea typeface="Droid Serif"/>
                <a:cs typeface="Droid Serif"/>
                <a:sym typeface="Droid Serif"/>
              </a:rPr>
              <a:t>А.Моллердің академиялық полотнолары («Апостол Морон Богослов» 1854 ж.) қандайда бір биік идеялар мен бақылаулардан ада шығарма үлгісі ретінде танымал.</a:t>
            </a:r>
          </a:p>
        </p:txBody>
      </p:sp>
      <p:sp>
        <p:nvSpPr>
          <p:cNvPr id="21" name="TextBox 21"/>
          <p:cNvSpPr txBox="1"/>
          <p:nvPr/>
        </p:nvSpPr>
        <p:spPr>
          <a:xfrm>
            <a:off x="369021" y="9085288"/>
            <a:ext cx="5517259" cy="694563"/>
          </a:xfrm>
          <a:prstGeom prst="rect">
            <a:avLst/>
          </a:prstGeom>
        </p:spPr>
        <p:txBody>
          <a:bodyPr lIns="0" tIns="0" rIns="0" bIns="0" rtlCol="0" anchor="t">
            <a:spAutoFit/>
          </a:bodyPr>
          <a:lstStyle/>
          <a:p>
            <a:pPr algn="l">
              <a:lnSpc>
                <a:spcPts val="2751"/>
              </a:lnSpc>
            </a:pPr>
            <a:r>
              <a:rPr lang="en-US" sz="2100" spc="-126">
                <a:solidFill>
                  <a:srgbClr val="1C2120"/>
                </a:solidFill>
                <a:latin typeface="Droid Serif"/>
                <a:ea typeface="Droid Serif"/>
                <a:cs typeface="Droid Serif"/>
                <a:sym typeface="Droid Serif"/>
              </a:rPr>
              <a:t>Пимен Орловдың “A Scene from the Roman Carnival” (1859).</a:t>
            </a:r>
          </a:p>
        </p:txBody>
      </p:sp>
      <p:sp>
        <p:nvSpPr>
          <p:cNvPr id="22" name="TextBox 22"/>
          <p:cNvSpPr txBox="1"/>
          <p:nvPr/>
        </p:nvSpPr>
        <p:spPr>
          <a:xfrm>
            <a:off x="286408" y="3579940"/>
            <a:ext cx="5304608" cy="1037463"/>
          </a:xfrm>
          <a:prstGeom prst="rect">
            <a:avLst/>
          </a:prstGeom>
        </p:spPr>
        <p:txBody>
          <a:bodyPr lIns="0" tIns="0" rIns="0" bIns="0" rtlCol="0" anchor="t">
            <a:spAutoFit/>
          </a:bodyPr>
          <a:lstStyle/>
          <a:p>
            <a:pPr algn="l">
              <a:lnSpc>
                <a:spcPts val="2751"/>
              </a:lnSpc>
            </a:pPr>
            <a:r>
              <a:rPr lang="en-US" sz="2100" spc="-126">
                <a:solidFill>
                  <a:srgbClr val="1C2120"/>
                </a:solidFill>
                <a:latin typeface="Droid Serif"/>
                <a:ea typeface="Droid Serif"/>
                <a:cs typeface="Droid Serif"/>
                <a:sym typeface="Droid Serif"/>
              </a:rPr>
              <a:t>The Funeral of Phocion (Пуссен) — «Landscape with the Ashes of Phocion» атты туынды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7552" y="4054027"/>
            <a:ext cx="13194817" cy="1793425"/>
            <a:chOff x="0" y="0"/>
            <a:chExt cx="4417074" cy="600364"/>
          </a:xfrm>
        </p:grpSpPr>
        <p:sp>
          <p:nvSpPr>
            <p:cNvPr id="3" name="Freeform 3"/>
            <p:cNvSpPr/>
            <p:nvPr/>
          </p:nvSpPr>
          <p:spPr>
            <a:xfrm>
              <a:off x="0" y="0"/>
              <a:ext cx="4417073" cy="600364"/>
            </a:xfrm>
            <a:custGeom>
              <a:avLst/>
              <a:gdLst/>
              <a:ahLst/>
              <a:cxnLst/>
              <a:rect l="l" t="t" r="r" b="b"/>
              <a:pathLst>
                <a:path w="4417073" h="600364">
                  <a:moveTo>
                    <a:pt x="29337" y="0"/>
                  </a:moveTo>
                  <a:lnTo>
                    <a:pt x="4387736" y="0"/>
                  </a:lnTo>
                  <a:cubicBezTo>
                    <a:pt x="4395517" y="0"/>
                    <a:pt x="4402979" y="3091"/>
                    <a:pt x="4408481" y="8593"/>
                  </a:cubicBezTo>
                  <a:cubicBezTo>
                    <a:pt x="4413983" y="14094"/>
                    <a:pt x="4417073" y="21556"/>
                    <a:pt x="4417073" y="29337"/>
                  </a:cubicBezTo>
                  <a:lnTo>
                    <a:pt x="4417073" y="571027"/>
                  </a:lnTo>
                  <a:cubicBezTo>
                    <a:pt x="4417073" y="587229"/>
                    <a:pt x="4403939" y="600364"/>
                    <a:pt x="4387736" y="600364"/>
                  </a:cubicBezTo>
                  <a:lnTo>
                    <a:pt x="29337" y="600364"/>
                  </a:lnTo>
                  <a:cubicBezTo>
                    <a:pt x="21556" y="600364"/>
                    <a:pt x="14094" y="597273"/>
                    <a:pt x="8593" y="591771"/>
                  </a:cubicBezTo>
                  <a:cubicBezTo>
                    <a:pt x="3091" y="586269"/>
                    <a:pt x="0" y="578807"/>
                    <a:pt x="0" y="571027"/>
                  </a:cubicBezTo>
                  <a:lnTo>
                    <a:pt x="0" y="29337"/>
                  </a:lnTo>
                  <a:cubicBezTo>
                    <a:pt x="0" y="13135"/>
                    <a:pt x="13135" y="0"/>
                    <a:pt x="29337" y="0"/>
                  </a:cubicBezTo>
                  <a:close/>
                </a:path>
              </a:pathLst>
            </a:custGeom>
            <a:solidFill>
              <a:srgbClr val="FF66C4">
                <a:alpha val="49804"/>
              </a:srgbClr>
            </a:solidFill>
          </p:spPr>
        </p:sp>
        <p:sp>
          <p:nvSpPr>
            <p:cNvPr id="4" name="TextBox 4"/>
            <p:cNvSpPr txBox="1"/>
            <p:nvPr/>
          </p:nvSpPr>
          <p:spPr>
            <a:xfrm>
              <a:off x="0" y="85725"/>
              <a:ext cx="4417074" cy="514639"/>
            </a:xfrm>
            <a:prstGeom prst="rect">
              <a:avLst/>
            </a:prstGeom>
          </p:spPr>
          <p:txBody>
            <a:bodyPr lIns="50800" tIns="50800" rIns="50800" bIns="50800" rtlCol="0" anchor="ctr"/>
            <a:lstStyle/>
            <a:p>
              <a:pPr algn="ctr">
                <a:lnSpc>
                  <a:spcPts val="1925"/>
                </a:lnSpc>
              </a:pPr>
              <a:endParaRPr/>
            </a:p>
          </p:txBody>
        </p:sp>
      </p:grpSp>
      <p:grpSp>
        <p:nvGrpSpPr>
          <p:cNvPr id="5" name="Group 5"/>
          <p:cNvGrpSpPr/>
          <p:nvPr/>
        </p:nvGrpSpPr>
        <p:grpSpPr>
          <a:xfrm>
            <a:off x="-377552" y="1760553"/>
            <a:ext cx="13194817" cy="2436306"/>
            <a:chOff x="0" y="0"/>
            <a:chExt cx="4417074" cy="815574"/>
          </a:xfrm>
        </p:grpSpPr>
        <p:sp>
          <p:nvSpPr>
            <p:cNvPr id="6" name="Freeform 6"/>
            <p:cNvSpPr/>
            <p:nvPr/>
          </p:nvSpPr>
          <p:spPr>
            <a:xfrm>
              <a:off x="0" y="0"/>
              <a:ext cx="4417073" cy="815574"/>
            </a:xfrm>
            <a:custGeom>
              <a:avLst/>
              <a:gdLst/>
              <a:ahLst/>
              <a:cxnLst/>
              <a:rect l="l" t="t" r="r" b="b"/>
              <a:pathLst>
                <a:path w="4417073" h="815574">
                  <a:moveTo>
                    <a:pt x="29337" y="0"/>
                  </a:moveTo>
                  <a:lnTo>
                    <a:pt x="4387736" y="0"/>
                  </a:lnTo>
                  <a:cubicBezTo>
                    <a:pt x="4395517" y="0"/>
                    <a:pt x="4402979" y="3091"/>
                    <a:pt x="4408481" y="8593"/>
                  </a:cubicBezTo>
                  <a:cubicBezTo>
                    <a:pt x="4413983" y="14094"/>
                    <a:pt x="4417073" y="21556"/>
                    <a:pt x="4417073" y="29337"/>
                  </a:cubicBezTo>
                  <a:lnTo>
                    <a:pt x="4417073" y="786237"/>
                  </a:lnTo>
                  <a:cubicBezTo>
                    <a:pt x="4417073" y="802439"/>
                    <a:pt x="4403939" y="815574"/>
                    <a:pt x="4387736" y="815574"/>
                  </a:cubicBezTo>
                  <a:lnTo>
                    <a:pt x="29337" y="815574"/>
                  </a:lnTo>
                  <a:cubicBezTo>
                    <a:pt x="13135" y="815574"/>
                    <a:pt x="0" y="802439"/>
                    <a:pt x="0" y="786237"/>
                  </a:cubicBezTo>
                  <a:lnTo>
                    <a:pt x="0" y="29337"/>
                  </a:lnTo>
                  <a:cubicBezTo>
                    <a:pt x="0" y="13135"/>
                    <a:pt x="13135" y="0"/>
                    <a:pt x="29337" y="0"/>
                  </a:cubicBezTo>
                  <a:close/>
                </a:path>
              </a:pathLst>
            </a:custGeom>
            <a:solidFill>
              <a:srgbClr val="38B6FF">
                <a:alpha val="49804"/>
              </a:srgbClr>
            </a:solidFill>
          </p:spPr>
        </p:sp>
        <p:sp>
          <p:nvSpPr>
            <p:cNvPr id="7" name="TextBox 7"/>
            <p:cNvSpPr txBox="1"/>
            <p:nvPr/>
          </p:nvSpPr>
          <p:spPr>
            <a:xfrm>
              <a:off x="0" y="85725"/>
              <a:ext cx="4417074" cy="729849"/>
            </a:xfrm>
            <a:prstGeom prst="rect">
              <a:avLst/>
            </a:prstGeom>
          </p:spPr>
          <p:txBody>
            <a:bodyPr lIns="50800" tIns="50800" rIns="50800" bIns="50800" rtlCol="0" anchor="ctr"/>
            <a:lstStyle/>
            <a:p>
              <a:pPr algn="ctr">
                <a:lnSpc>
                  <a:spcPts val="1925"/>
                </a:lnSpc>
              </a:pPr>
              <a:endParaRPr/>
            </a:p>
          </p:txBody>
        </p:sp>
      </p:grpSp>
      <p:grpSp>
        <p:nvGrpSpPr>
          <p:cNvPr id="8" name="Group 8"/>
          <p:cNvGrpSpPr/>
          <p:nvPr/>
        </p:nvGrpSpPr>
        <p:grpSpPr>
          <a:xfrm>
            <a:off x="-377552" y="-35543"/>
            <a:ext cx="13194817" cy="1883397"/>
            <a:chOff x="0" y="0"/>
            <a:chExt cx="4417074" cy="630483"/>
          </a:xfrm>
        </p:grpSpPr>
        <p:sp>
          <p:nvSpPr>
            <p:cNvPr id="9" name="Freeform 9"/>
            <p:cNvSpPr/>
            <p:nvPr/>
          </p:nvSpPr>
          <p:spPr>
            <a:xfrm>
              <a:off x="0" y="0"/>
              <a:ext cx="4417073" cy="630483"/>
            </a:xfrm>
            <a:custGeom>
              <a:avLst/>
              <a:gdLst/>
              <a:ahLst/>
              <a:cxnLst/>
              <a:rect l="l" t="t" r="r" b="b"/>
              <a:pathLst>
                <a:path w="4417073" h="630483">
                  <a:moveTo>
                    <a:pt x="29337" y="0"/>
                  </a:moveTo>
                  <a:lnTo>
                    <a:pt x="4387736" y="0"/>
                  </a:lnTo>
                  <a:cubicBezTo>
                    <a:pt x="4395517" y="0"/>
                    <a:pt x="4402979" y="3091"/>
                    <a:pt x="4408481" y="8593"/>
                  </a:cubicBezTo>
                  <a:cubicBezTo>
                    <a:pt x="4413983" y="14094"/>
                    <a:pt x="4417073" y="21556"/>
                    <a:pt x="4417073" y="29337"/>
                  </a:cubicBezTo>
                  <a:lnTo>
                    <a:pt x="4417073" y="601146"/>
                  </a:lnTo>
                  <a:cubicBezTo>
                    <a:pt x="4417073" y="617348"/>
                    <a:pt x="4403939" y="630483"/>
                    <a:pt x="4387736" y="630483"/>
                  </a:cubicBezTo>
                  <a:lnTo>
                    <a:pt x="29337" y="630483"/>
                  </a:lnTo>
                  <a:cubicBezTo>
                    <a:pt x="21556" y="630483"/>
                    <a:pt x="14094" y="627392"/>
                    <a:pt x="8593" y="621890"/>
                  </a:cubicBezTo>
                  <a:cubicBezTo>
                    <a:pt x="3091" y="616388"/>
                    <a:pt x="0" y="608926"/>
                    <a:pt x="0" y="601146"/>
                  </a:cubicBezTo>
                  <a:lnTo>
                    <a:pt x="0" y="29337"/>
                  </a:lnTo>
                  <a:cubicBezTo>
                    <a:pt x="0" y="13135"/>
                    <a:pt x="13135" y="0"/>
                    <a:pt x="29337" y="0"/>
                  </a:cubicBezTo>
                  <a:close/>
                </a:path>
              </a:pathLst>
            </a:custGeom>
            <a:solidFill>
              <a:srgbClr val="E2CBF6">
                <a:alpha val="49804"/>
              </a:srgbClr>
            </a:solidFill>
          </p:spPr>
        </p:sp>
        <p:sp>
          <p:nvSpPr>
            <p:cNvPr id="10" name="TextBox 10"/>
            <p:cNvSpPr txBox="1"/>
            <p:nvPr/>
          </p:nvSpPr>
          <p:spPr>
            <a:xfrm>
              <a:off x="0" y="85725"/>
              <a:ext cx="4417074" cy="544758"/>
            </a:xfrm>
            <a:prstGeom prst="rect">
              <a:avLst/>
            </a:prstGeom>
          </p:spPr>
          <p:txBody>
            <a:bodyPr lIns="50800" tIns="50800" rIns="50800" bIns="50800" rtlCol="0" anchor="ctr"/>
            <a:lstStyle/>
            <a:p>
              <a:pPr algn="ctr">
                <a:lnSpc>
                  <a:spcPts val="1925"/>
                </a:lnSpc>
              </a:pPr>
              <a:endParaRPr/>
            </a:p>
          </p:txBody>
        </p:sp>
      </p:grpSp>
      <p:grpSp>
        <p:nvGrpSpPr>
          <p:cNvPr id="11" name="Group 11"/>
          <p:cNvGrpSpPr/>
          <p:nvPr/>
        </p:nvGrpSpPr>
        <p:grpSpPr>
          <a:xfrm>
            <a:off x="-377552" y="7689575"/>
            <a:ext cx="13194817" cy="2597425"/>
            <a:chOff x="0" y="0"/>
            <a:chExt cx="4417074" cy="869509"/>
          </a:xfrm>
        </p:grpSpPr>
        <p:sp>
          <p:nvSpPr>
            <p:cNvPr id="12" name="Freeform 12"/>
            <p:cNvSpPr/>
            <p:nvPr/>
          </p:nvSpPr>
          <p:spPr>
            <a:xfrm>
              <a:off x="0" y="0"/>
              <a:ext cx="4417073" cy="869509"/>
            </a:xfrm>
            <a:custGeom>
              <a:avLst/>
              <a:gdLst/>
              <a:ahLst/>
              <a:cxnLst/>
              <a:rect l="l" t="t" r="r" b="b"/>
              <a:pathLst>
                <a:path w="4417073" h="869509">
                  <a:moveTo>
                    <a:pt x="29337" y="0"/>
                  </a:moveTo>
                  <a:lnTo>
                    <a:pt x="4387736" y="0"/>
                  </a:lnTo>
                  <a:cubicBezTo>
                    <a:pt x="4395517" y="0"/>
                    <a:pt x="4402979" y="3091"/>
                    <a:pt x="4408481" y="8593"/>
                  </a:cubicBezTo>
                  <a:cubicBezTo>
                    <a:pt x="4413983" y="14094"/>
                    <a:pt x="4417073" y="21556"/>
                    <a:pt x="4417073" y="29337"/>
                  </a:cubicBezTo>
                  <a:lnTo>
                    <a:pt x="4417073" y="840172"/>
                  </a:lnTo>
                  <a:cubicBezTo>
                    <a:pt x="4417073" y="856375"/>
                    <a:pt x="4403939" y="869509"/>
                    <a:pt x="4387736" y="869509"/>
                  </a:cubicBezTo>
                  <a:lnTo>
                    <a:pt x="29337" y="869509"/>
                  </a:lnTo>
                  <a:cubicBezTo>
                    <a:pt x="21556" y="869509"/>
                    <a:pt x="14094" y="866419"/>
                    <a:pt x="8593" y="860917"/>
                  </a:cubicBezTo>
                  <a:cubicBezTo>
                    <a:pt x="3091" y="855415"/>
                    <a:pt x="0" y="847953"/>
                    <a:pt x="0" y="840172"/>
                  </a:cubicBezTo>
                  <a:lnTo>
                    <a:pt x="0" y="29337"/>
                  </a:lnTo>
                  <a:cubicBezTo>
                    <a:pt x="0" y="13135"/>
                    <a:pt x="13135" y="0"/>
                    <a:pt x="29337" y="0"/>
                  </a:cubicBezTo>
                  <a:close/>
                </a:path>
              </a:pathLst>
            </a:custGeom>
            <a:solidFill>
              <a:srgbClr val="C1FF72">
                <a:alpha val="49804"/>
              </a:srgbClr>
            </a:solidFill>
          </p:spPr>
        </p:sp>
        <p:sp>
          <p:nvSpPr>
            <p:cNvPr id="13" name="TextBox 13"/>
            <p:cNvSpPr txBox="1"/>
            <p:nvPr/>
          </p:nvSpPr>
          <p:spPr>
            <a:xfrm>
              <a:off x="0" y="85725"/>
              <a:ext cx="4417074" cy="783784"/>
            </a:xfrm>
            <a:prstGeom prst="rect">
              <a:avLst/>
            </a:prstGeom>
          </p:spPr>
          <p:txBody>
            <a:bodyPr lIns="50800" tIns="50800" rIns="50800" bIns="50800" rtlCol="0" anchor="ctr"/>
            <a:lstStyle/>
            <a:p>
              <a:pPr algn="ctr">
                <a:lnSpc>
                  <a:spcPts val="1925"/>
                </a:lnSpc>
              </a:pPr>
              <a:endParaRPr/>
            </a:p>
          </p:txBody>
        </p:sp>
      </p:grpSp>
      <p:grpSp>
        <p:nvGrpSpPr>
          <p:cNvPr id="14" name="Group 14"/>
          <p:cNvGrpSpPr/>
          <p:nvPr/>
        </p:nvGrpSpPr>
        <p:grpSpPr>
          <a:xfrm>
            <a:off x="-377552" y="5847452"/>
            <a:ext cx="13194817" cy="1985249"/>
            <a:chOff x="0" y="0"/>
            <a:chExt cx="4417074" cy="664578"/>
          </a:xfrm>
        </p:grpSpPr>
        <p:sp>
          <p:nvSpPr>
            <p:cNvPr id="15" name="Freeform 15"/>
            <p:cNvSpPr/>
            <p:nvPr/>
          </p:nvSpPr>
          <p:spPr>
            <a:xfrm>
              <a:off x="0" y="0"/>
              <a:ext cx="4417073" cy="664578"/>
            </a:xfrm>
            <a:custGeom>
              <a:avLst/>
              <a:gdLst/>
              <a:ahLst/>
              <a:cxnLst/>
              <a:rect l="l" t="t" r="r" b="b"/>
              <a:pathLst>
                <a:path w="4417073" h="664578">
                  <a:moveTo>
                    <a:pt x="29337" y="0"/>
                  </a:moveTo>
                  <a:lnTo>
                    <a:pt x="4387736" y="0"/>
                  </a:lnTo>
                  <a:cubicBezTo>
                    <a:pt x="4395517" y="0"/>
                    <a:pt x="4402979" y="3091"/>
                    <a:pt x="4408481" y="8593"/>
                  </a:cubicBezTo>
                  <a:cubicBezTo>
                    <a:pt x="4413983" y="14094"/>
                    <a:pt x="4417073" y="21556"/>
                    <a:pt x="4417073" y="29337"/>
                  </a:cubicBezTo>
                  <a:lnTo>
                    <a:pt x="4417073" y="635241"/>
                  </a:lnTo>
                  <a:cubicBezTo>
                    <a:pt x="4417073" y="643022"/>
                    <a:pt x="4413983" y="650484"/>
                    <a:pt x="4408481" y="655986"/>
                  </a:cubicBezTo>
                  <a:cubicBezTo>
                    <a:pt x="4402979" y="661487"/>
                    <a:pt x="4395517" y="664578"/>
                    <a:pt x="4387736" y="664578"/>
                  </a:cubicBezTo>
                  <a:lnTo>
                    <a:pt x="29337" y="664578"/>
                  </a:lnTo>
                  <a:cubicBezTo>
                    <a:pt x="13135" y="664578"/>
                    <a:pt x="0" y="651444"/>
                    <a:pt x="0" y="635241"/>
                  </a:cubicBezTo>
                  <a:lnTo>
                    <a:pt x="0" y="29337"/>
                  </a:lnTo>
                  <a:cubicBezTo>
                    <a:pt x="0" y="13135"/>
                    <a:pt x="13135" y="0"/>
                    <a:pt x="29337" y="0"/>
                  </a:cubicBezTo>
                  <a:close/>
                </a:path>
              </a:pathLst>
            </a:custGeom>
            <a:solidFill>
              <a:srgbClr val="FFDE59">
                <a:alpha val="49804"/>
              </a:srgbClr>
            </a:solidFill>
          </p:spPr>
        </p:sp>
        <p:sp>
          <p:nvSpPr>
            <p:cNvPr id="16" name="TextBox 16"/>
            <p:cNvSpPr txBox="1"/>
            <p:nvPr/>
          </p:nvSpPr>
          <p:spPr>
            <a:xfrm>
              <a:off x="0" y="85725"/>
              <a:ext cx="4417074" cy="578853"/>
            </a:xfrm>
            <a:prstGeom prst="rect">
              <a:avLst/>
            </a:prstGeom>
          </p:spPr>
          <p:txBody>
            <a:bodyPr lIns="50800" tIns="50800" rIns="50800" bIns="50800" rtlCol="0" anchor="ctr"/>
            <a:lstStyle/>
            <a:p>
              <a:pPr algn="ctr">
                <a:lnSpc>
                  <a:spcPts val="1925"/>
                </a:lnSpc>
              </a:pPr>
              <a:endParaRPr/>
            </a:p>
          </p:txBody>
        </p:sp>
      </p:grpSp>
      <p:sp>
        <p:nvSpPr>
          <p:cNvPr id="17" name="Freeform 17"/>
          <p:cNvSpPr/>
          <p:nvPr/>
        </p:nvSpPr>
        <p:spPr>
          <a:xfrm>
            <a:off x="13111988" y="276158"/>
            <a:ext cx="4839379" cy="3986439"/>
          </a:xfrm>
          <a:custGeom>
            <a:avLst/>
            <a:gdLst/>
            <a:ahLst/>
            <a:cxnLst/>
            <a:rect l="l" t="t" r="r" b="b"/>
            <a:pathLst>
              <a:path w="4839379" h="3986439">
                <a:moveTo>
                  <a:pt x="0" y="0"/>
                </a:moveTo>
                <a:lnTo>
                  <a:pt x="4839380" y="0"/>
                </a:lnTo>
                <a:lnTo>
                  <a:pt x="4839380" y="3986439"/>
                </a:lnTo>
                <a:lnTo>
                  <a:pt x="0" y="3986439"/>
                </a:lnTo>
                <a:lnTo>
                  <a:pt x="0" y="0"/>
                </a:lnTo>
                <a:close/>
              </a:path>
            </a:pathLst>
          </a:custGeom>
          <a:blipFill>
            <a:blip r:embed="rId2"/>
            <a:stretch>
              <a:fillRect/>
            </a:stretch>
          </a:blipFill>
        </p:spPr>
      </p:sp>
      <p:sp>
        <p:nvSpPr>
          <p:cNvPr id="18" name="Freeform 18"/>
          <p:cNvSpPr/>
          <p:nvPr/>
        </p:nvSpPr>
        <p:spPr>
          <a:xfrm>
            <a:off x="13111988" y="5128088"/>
            <a:ext cx="4839379" cy="4107423"/>
          </a:xfrm>
          <a:custGeom>
            <a:avLst/>
            <a:gdLst/>
            <a:ahLst/>
            <a:cxnLst/>
            <a:rect l="l" t="t" r="r" b="b"/>
            <a:pathLst>
              <a:path w="4839379" h="4107423">
                <a:moveTo>
                  <a:pt x="0" y="0"/>
                </a:moveTo>
                <a:lnTo>
                  <a:pt x="4839380" y="0"/>
                </a:lnTo>
                <a:lnTo>
                  <a:pt x="4839380" y="4107424"/>
                </a:lnTo>
                <a:lnTo>
                  <a:pt x="0" y="4107424"/>
                </a:lnTo>
                <a:lnTo>
                  <a:pt x="0" y="0"/>
                </a:lnTo>
                <a:close/>
              </a:path>
            </a:pathLst>
          </a:custGeom>
          <a:blipFill>
            <a:blip r:embed="rId3"/>
            <a:stretch>
              <a:fillRect/>
            </a:stretch>
          </a:blipFill>
        </p:spPr>
      </p:sp>
      <p:sp>
        <p:nvSpPr>
          <p:cNvPr id="19" name="TextBox 19"/>
          <p:cNvSpPr txBox="1"/>
          <p:nvPr/>
        </p:nvSpPr>
        <p:spPr>
          <a:xfrm>
            <a:off x="138192" y="238058"/>
            <a:ext cx="12679074" cy="3815969"/>
          </a:xfrm>
          <a:prstGeom prst="rect">
            <a:avLst/>
          </a:prstGeom>
        </p:spPr>
        <p:txBody>
          <a:bodyPr lIns="0" tIns="0" rIns="0" bIns="0" rtlCol="0" anchor="t">
            <a:spAutoFit/>
          </a:bodyPr>
          <a:lstStyle/>
          <a:p>
            <a:pPr algn="l">
              <a:lnSpc>
                <a:spcPts val="3013"/>
              </a:lnSpc>
            </a:pPr>
            <a:r>
              <a:rPr lang="en-US" sz="2300" spc="-138">
                <a:solidFill>
                  <a:srgbClr val="1C2120"/>
                </a:solidFill>
                <a:latin typeface="Droid Serif"/>
                <a:ea typeface="Droid Serif"/>
                <a:cs typeface="Droid Serif"/>
                <a:sym typeface="Droid Serif"/>
              </a:rPr>
              <a:t>Римдегі «Октябрь мейрамы» (1851) картинасын псевдоромантизм ерекшеленіп тұр. Оның авторы – П.Н.Орлов тұрмыстық жанрға жақын тартып «қарапайым» адамдарды бейнелеуге тырысқан. Оның туындыларында өмір, оқиға, шынайылылыққа жанаспайды, бәрі боялған, көркемдеуші.</a:t>
            </a:r>
          </a:p>
          <a:p>
            <a:pPr algn="l">
              <a:lnSpc>
                <a:spcPts val="3013"/>
              </a:lnSpc>
            </a:pPr>
            <a:r>
              <a:rPr lang="en-US" sz="2300" spc="-138">
                <a:solidFill>
                  <a:srgbClr val="1C2120"/>
                </a:solidFill>
                <a:latin typeface="Droid Serif"/>
                <a:ea typeface="Droid Serif"/>
                <a:cs typeface="Droid Serif"/>
                <a:sym typeface="Droid Serif"/>
              </a:rPr>
              <a:t>ХІХ ғасырдың ортасында сурет Академиясының ролі шамадан тыс қайшылықтарға тап болды. Арнайы өкілетті мекеме ретінде ол өзіндік өнер саясатын жүргізіп, классикалық өнер жүйесіндегі төңкерісті жоюға күш салды. Бірақ, оқу орталығы ретінде, академия өзіндік ерекшелігін сақтап қалды. Сонымен бірге сурет біліміндегі алдыңғы қатарлы идеяларын енді басқа оқу орындары ұстана бастады. Атап айтқанда Фенецияновтың, Ступиннің мектептері, Москва сурет училищесі тағы басқалары болды.</a:t>
            </a:r>
          </a:p>
        </p:txBody>
      </p:sp>
      <p:sp>
        <p:nvSpPr>
          <p:cNvPr id="20" name="TextBox 20"/>
          <p:cNvSpPr txBox="1"/>
          <p:nvPr/>
        </p:nvSpPr>
        <p:spPr>
          <a:xfrm>
            <a:off x="138192" y="4254606"/>
            <a:ext cx="12679074" cy="3434969"/>
          </a:xfrm>
          <a:prstGeom prst="rect">
            <a:avLst/>
          </a:prstGeom>
        </p:spPr>
        <p:txBody>
          <a:bodyPr lIns="0" tIns="0" rIns="0" bIns="0" rtlCol="0" anchor="t">
            <a:spAutoFit/>
          </a:bodyPr>
          <a:lstStyle/>
          <a:p>
            <a:pPr algn="l">
              <a:lnSpc>
                <a:spcPts val="3013"/>
              </a:lnSpc>
            </a:pPr>
            <a:r>
              <a:rPr lang="en-US" sz="2300" spc="-138">
                <a:solidFill>
                  <a:srgbClr val="1C2120"/>
                </a:solidFill>
                <a:latin typeface="Droid Serif"/>
                <a:ea typeface="Droid Serif"/>
                <a:cs typeface="Droid Serif"/>
                <a:sym typeface="Droid Serif"/>
              </a:rPr>
              <a:t>Романтизм (француздың romantisme) – ХVІІІ ғ. соңы мен ХІХ ғ. алғашқы жартысында Европа мен Америка елдерінің рухани мәдениетінде, әдебиетте, өнерде, философия мен эстетикада, филология мен тарихта, социология мен жаратылыстану ғылымдарының кейбір салаларында тараған көркем идеялық бағыт.</a:t>
            </a:r>
          </a:p>
          <a:p>
            <a:pPr algn="l">
              <a:lnSpc>
                <a:spcPts val="3013"/>
              </a:lnSpc>
            </a:pPr>
            <a:r>
              <a:rPr lang="en-US" sz="2300" spc="-138">
                <a:solidFill>
                  <a:srgbClr val="1C2120"/>
                </a:solidFill>
                <a:latin typeface="Droid Serif"/>
                <a:ea typeface="Droid Serif"/>
                <a:cs typeface="Droid Serif"/>
                <a:sym typeface="Droid Serif"/>
              </a:rPr>
              <a:t>Буржуазиялық цивилизацияның қоғамдық дамуындағы саяси әлеуметтік, өндірістік саламен бірге қоғамдық өмірдегі шын көріністерді бейнелеген. Шешілмес антогонистік қайшылықтары мен зардаптары, жеке адамның рухани өмірін дағдарысқа ұшыратып күйзелтуіт.с.с. капитализмнің дерттеріне қарсы наразылық романтизмнің кең өріс алуына әлеуметтік және идеологиялық негіз болды.</a:t>
            </a:r>
          </a:p>
        </p:txBody>
      </p:sp>
      <p:sp>
        <p:nvSpPr>
          <p:cNvPr id="21" name="TextBox 21"/>
          <p:cNvSpPr txBox="1"/>
          <p:nvPr/>
        </p:nvSpPr>
        <p:spPr>
          <a:xfrm>
            <a:off x="138192" y="7890154"/>
            <a:ext cx="12679074" cy="1910969"/>
          </a:xfrm>
          <a:prstGeom prst="rect">
            <a:avLst/>
          </a:prstGeom>
        </p:spPr>
        <p:txBody>
          <a:bodyPr lIns="0" tIns="0" rIns="0" bIns="0" rtlCol="0" anchor="t">
            <a:spAutoFit/>
          </a:bodyPr>
          <a:lstStyle/>
          <a:p>
            <a:pPr algn="l">
              <a:lnSpc>
                <a:spcPts val="3013"/>
              </a:lnSpc>
            </a:pPr>
            <a:r>
              <a:rPr lang="en-US" sz="2300" spc="-138">
                <a:solidFill>
                  <a:srgbClr val="1C2120"/>
                </a:solidFill>
                <a:latin typeface="Droid Serif"/>
                <a:ea typeface="Droid Serif"/>
                <a:cs typeface="Droid Serif"/>
                <a:sym typeface="Droid Serif"/>
              </a:rPr>
              <a:t>Романтизмнің адамзат мәдениеті дамуындағы тарихи ролі зор. Ол көптеген елдердің рухани мәдениетін гуманистік идеялармен байытып, халық бұхарасының буржуазиялық қоғам қайшылықтарының мәнін терең ұғынуға жол ашты. Тарихи даму процесіндегі халық бұхарасының ролін ұлттық дәстүр мен халық творчествосының, ұлттық мәдениет пен ана тілінің тарихын зерттеуді романтизм қадір тұтып, биік дәрежеге көтерді.</a:t>
            </a:r>
          </a:p>
        </p:txBody>
      </p:sp>
      <p:sp>
        <p:nvSpPr>
          <p:cNvPr id="22" name="TextBox 22"/>
          <p:cNvSpPr txBox="1"/>
          <p:nvPr/>
        </p:nvSpPr>
        <p:spPr>
          <a:xfrm>
            <a:off x="13541824" y="4292880"/>
            <a:ext cx="3979708" cy="657860"/>
          </a:xfrm>
          <a:prstGeom prst="rect">
            <a:avLst/>
          </a:prstGeom>
        </p:spPr>
        <p:txBody>
          <a:bodyPr lIns="0" tIns="0" rIns="0" bIns="0" rtlCol="0" anchor="t">
            <a:spAutoFit/>
          </a:bodyPr>
          <a:lstStyle/>
          <a:p>
            <a:pPr algn="l">
              <a:lnSpc>
                <a:spcPts val="2620"/>
              </a:lnSpc>
            </a:pPr>
            <a:r>
              <a:rPr lang="en-US" sz="2000" spc="-120">
                <a:solidFill>
                  <a:srgbClr val="1C2120"/>
                </a:solidFill>
                <a:latin typeface="Droid Serif"/>
                <a:ea typeface="Droid Serif"/>
                <a:cs typeface="Droid Serif"/>
                <a:sym typeface="Droid Serif"/>
              </a:rPr>
              <a:t>«Октябрьский праздник в Риме» (1851) П.И. Орлов</a:t>
            </a:r>
          </a:p>
        </p:txBody>
      </p:sp>
      <p:sp>
        <p:nvSpPr>
          <p:cNvPr id="23" name="TextBox 23"/>
          <p:cNvSpPr txBox="1"/>
          <p:nvPr/>
        </p:nvSpPr>
        <p:spPr>
          <a:xfrm>
            <a:off x="13541824" y="9378387"/>
            <a:ext cx="3979708" cy="657860"/>
          </a:xfrm>
          <a:prstGeom prst="rect">
            <a:avLst/>
          </a:prstGeom>
        </p:spPr>
        <p:txBody>
          <a:bodyPr lIns="0" tIns="0" rIns="0" bIns="0" rtlCol="0" anchor="t">
            <a:spAutoFit/>
          </a:bodyPr>
          <a:lstStyle/>
          <a:p>
            <a:pPr algn="l">
              <a:lnSpc>
                <a:spcPts val="2620"/>
              </a:lnSpc>
            </a:pPr>
            <a:r>
              <a:rPr lang="en-US" sz="2000" spc="-120">
                <a:solidFill>
                  <a:srgbClr val="1C2120"/>
                </a:solidFill>
                <a:latin typeface="Droid Serif"/>
                <a:ea typeface="Droid Serif"/>
                <a:cs typeface="Droid Serif"/>
                <a:sym typeface="Droid Serif"/>
              </a:rPr>
              <a:t>Pimen Orlov-дың Roman Carnival: the Feast of the “Moccoletti” (1859)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1622" y="-767350"/>
            <a:ext cx="22013892" cy="12354774"/>
          </a:xfrm>
          <a:custGeom>
            <a:avLst/>
            <a:gdLst/>
            <a:ahLst/>
            <a:cxnLst/>
            <a:rect l="l" t="t" r="r" b="b"/>
            <a:pathLst>
              <a:path w="22013892" h="12354774">
                <a:moveTo>
                  <a:pt x="0" y="0"/>
                </a:moveTo>
                <a:lnTo>
                  <a:pt x="22013891" y="0"/>
                </a:lnTo>
                <a:lnTo>
                  <a:pt x="22013891" y="12354775"/>
                </a:lnTo>
                <a:lnTo>
                  <a:pt x="0" y="12354775"/>
                </a:lnTo>
                <a:lnTo>
                  <a:pt x="0" y="0"/>
                </a:lnTo>
                <a:close/>
              </a:path>
            </a:pathLst>
          </a:custGeom>
          <a:blipFill>
            <a:blip r:embed="rId2"/>
            <a:stretch>
              <a:fillRect t="-9467" b="-9467"/>
            </a:stretch>
          </a:blipFill>
        </p:spPr>
      </p:sp>
      <p:grpSp>
        <p:nvGrpSpPr>
          <p:cNvPr id="3" name="Group 3"/>
          <p:cNvGrpSpPr/>
          <p:nvPr/>
        </p:nvGrpSpPr>
        <p:grpSpPr>
          <a:xfrm>
            <a:off x="-1793400" y="-712357"/>
            <a:ext cx="22453902" cy="11711713"/>
            <a:chOff x="0" y="0"/>
            <a:chExt cx="5913785" cy="3084566"/>
          </a:xfrm>
        </p:grpSpPr>
        <p:sp>
          <p:nvSpPr>
            <p:cNvPr id="4" name="Freeform 4"/>
            <p:cNvSpPr/>
            <p:nvPr/>
          </p:nvSpPr>
          <p:spPr>
            <a:xfrm>
              <a:off x="0" y="0"/>
              <a:ext cx="5913785" cy="3084567"/>
            </a:xfrm>
            <a:custGeom>
              <a:avLst/>
              <a:gdLst/>
              <a:ahLst/>
              <a:cxnLst/>
              <a:rect l="l" t="t" r="r" b="b"/>
              <a:pathLst>
                <a:path w="5913785" h="3084567">
                  <a:moveTo>
                    <a:pt x="0" y="0"/>
                  </a:moveTo>
                  <a:lnTo>
                    <a:pt x="5913785" y="0"/>
                  </a:lnTo>
                  <a:lnTo>
                    <a:pt x="5913785" y="3084567"/>
                  </a:lnTo>
                  <a:lnTo>
                    <a:pt x="0" y="3084567"/>
                  </a:lnTo>
                  <a:close/>
                </a:path>
              </a:pathLst>
            </a:custGeom>
            <a:solidFill>
              <a:srgbClr val="E2A9F1">
                <a:alpha val="45882"/>
              </a:srgbClr>
            </a:solidFill>
          </p:spPr>
        </p:sp>
        <p:sp>
          <p:nvSpPr>
            <p:cNvPr id="5" name="TextBox 5"/>
            <p:cNvSpPr txBox="1"/>
            <p:nvPr/>
          </p:nvSpPr>
          <p:spPr>
            <a:xfrm>
              <a:off x="0" y="-38100"/>
              <a:ext cx="5913785" cy="312266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60273" y="2661031"/>
            <a:ext cx="13091748" cy="7625969"/>
          </a:xfrm>
          <a:prstGeom prst="rect">
            <a:avLst/>
          </a:prstGeom>
        </p:spPr>
        <p:txBody>
          <a:bodyPr lIns="0" tIns="0" rIns="0" bIns="0" rtlCol="0" anchor="t">
            <a:spAutoFit/>
          </a:bodyPr>
          <a:lstStyle/>
          <a:p>
            <a:pPr algn="l">
              <a:lnSpc>
                <a:spcPts val="3013"/>
              </a:lnSpc>
            </a:pPr>
            <a:r>
              <a:rPr lang="en-US" sz="2300" spc="-138">
                <a:solidFill>
                  <a:srgbClr val="1C2120"/>
                </a:solidFill>
                <a:latin typeface="Droid Serif"/>
                <a:ea typeface="Droid Serif"/>
                <a:cs typeface="Droid Serif"/>
                <a:sym typeface="Droid Serif"/>
              </a:rPr>
              <a:t>Композицияны асқан динамикаға негіздеп құру, буырқанған іс-қимыл әрекетті форма тұтастығына бағындыра отырып, көлем мен кеңістік құбылысын ұтқыр пайдалану, сәуле мен көлеңке алмасуына негізделген алуан ырғақтағы қанық та бай колорит романтик суретшілерінің классицизм өкілдеріне қарағанда негізгі ерекшелігі болып табылады. Германиядағы романтизмнің даму барысы күрделі, әрі қайшылыққа толы болды. Тым ерекше әрі қайталанбас көріністерге ден қою, көңіл-күй эмоциясының меланхолиялық-минорлық күйде болуы –неміс романтизмнің басты сипаты. Белгілі өкілдері: Ф.О.Рунге, австралиялық И.А.Кох пен К.Д.Фридрих, К.Блекен тағы басқалары.</a:t>
            </a:r>
          </a:p>
          <a:p>
            <a:pPr algn="l">
              <a:lnSpc>
                <a:spcPts val="3013"/>
              </a:lnSpc>
            </a:pPr>
            <a:r>
              <a:rPr lang="en-US" sz="2300" spc="-138">
                <a:solidFill>
                  <a:srgbClr val="1C2120"/>
                </a:solidFill>
                <a:latin typeface="Droid Serif"/>
                <a:ea typeface="Droid Serif"/>
                <a:cs typeface="Droid Serif"/>
                <a:sym typeface="Droid Serif"/>
              </a:rPr>
              <a:t>ХІХ ғасырдың ортасынан бастап неміс романтизмі солондық академиялық кескіндеме мен камералық сипаттағы жанрлық суреттерден көрініс тапты. Ол ХІХ аяғында символизммен ұласты. Англияда ХІХ ғасырдың І жартысында Дж. Констебл, Р.Бонингтон, У.Тернер пейзаждары дүниеге келді. Романтизмнің белгілері У.Моррис пен Ф.Уотс творчествосынан орын алды. АҚШ елдерінде романтикалық бағыт негізінен пейзаждық картиналарда (Т.Клот, ДЖ. Иннес т.б.) айқын аңғарылды.</a:t>
            </a:r>
          </a:p>
          <a:p>
            <a:pPr algn="l">
              <a:lnSpc>
                <a:spcPts val="3013"/>
              </a:lnSpc>
            </a:pPr>
            <a:r>
              <a:rPr lang="en-US" sz="2300" spc="-138">
                <a:solidFill>
                  <a:srgbClr val="1C2120"/>
                </a:solidFill>
                <a:latin typeface="Droid Serif"/>
                <a:ea typeface="Droid Serif"/>
                <a:cs typeface="Droid Serif"/>
                <a:sym typeface="Droid Serif"/>
              </a:rPr>
              <a:t>Ұлт-азаттық идеяның оянуы, өз елінің қаһармандық тарихына, ұлттық мәдениеті мен көркем мұраларына ден қою, азаттық күрес Европа елдеріндегі романтик суретшілердің негізгі тақырыбына айналды. Россиядағы романтизм әр түрлі дәрежедегі көптеген шеберлердің еңбектеріне арқау болды. Ресей жеріне қоныс аударған А.О.Орловский, О.А.Кипренский портреттерінен көтеріңкі рух пен буырқанған құштарлық сарыны аңғарылады. С.Ф.Шедрин, М.И.Лебедев, М.И.Воробьев, И.К.Айвазовский творчестволарында романтизм айқын байқалады.</a:t>
            </a:r>
          </a:p>
        </p:txBody>
      </p:sp>
      <p:grpSp>
        <p:nvGrpSpPr>
          <p:cNvPr id="7" name="Group 7"/>
          <p:cNvGrpSpPr/>
          <p:nvPr/>
        </p:nvGrpSpPr>
        <p:grpSpPr>
          <a:xfrm>
            <a:off x="-377552" y="-35543"/>
            <a:ext cx="4086360" cy="1883397"/>
            <a:chOff x="0" y="0"/>
            <a:chExt cx="1367943" cy="630483"/>
          </a:xfrm>
        </p:grpSpPr>
        <p:sp>
          <p:nvSpPr>
            <p:cNvPr id="8" name="Freeform 8"/>
            <p:cNvSpPr/>
            <p:nvPr/>
          </p:nvSpPr>
          <p:spPr>
            <a:xfrm>
              <a:off x="0" y="0"/>
              <a:ext cx="1367943" cy="630483"/>
            </a:xfrm>
            <a:custGeom>
              <a:avLst/>
              <a:gdLst/>
              <a:ahLst/>
              <a:cxnLst/>
              <a:rect l="l" t="t" r="r" b="b"/>
              <a:pathLst>
                <a:path w="1367943" h="630483">
                  <a:moveTo>
                    <a:pt x="94729" y="0"/>
                  </a:moveTo>
                  <a:lnTo>
                    <a:pt x="1273214" y="0"/>
                  </a:lnTo>
                  <a:cubicBezTo>
                    <a:pt x="1325531" y="0"/>
                    <a:pt x="1367943" y="42412"/>
                    <a:pt x="1367943" y="94729"/>
                  </a:cubicBezTo>
                  <a:lnTo>
                    <a:pt x="1367943" y="535754"/>
                  </a:lnTo>
                  <a:cubicBezTo>
                    <a:pt x="1367943" y="560877"/>
                    <a:pt x="1357962" y="584972"/>
                    <a:pt x="1340197" y="602737"/>
                  </a:cubicBezTo>
                  <a:cubicBezTo>
                    <a:pt x="1322432" y="620502"/>
                    <a:pt x="1298337" y="630483"/>
                    <a:pt x="1273214" y="630483"/>
                  </a:cubicBezTo>
                  <a:lnTo>
                    <a:pt x="94729" y="630483"/>
                  </a:lnTo>
                  <a:cubicBezTo>
                    <a:pt x="69605" y="630483"/>
                    <a:pt x="45511" y="620502"/>
                    <a:pt x="27745" y="602737"/>
                  </a:cubicBezTo>
                  <a:cubicBezTo>
                    <a:pt x="9980" y="584972"/>
                    <a:pt x="0" y="560877"/>
                    <a:pt x="0" y="535754"/>
                  </a:cubicBezTo>
                  <a:lnTo>
                    <a:pt x="0" y="94729"/>
                  </a:lnTo>
                  <a:cubicBezTo>
                    <a:pt x="0" y="69605"/>
                    <a:pt x="9980" y="45511"/>
                    <a:pt x="27745" y="27745"/>
                  </a:cubicBezTo>
                  <a:cubicBezTo>
                    <a:pt x="45511" y="9980"/>
                    <a:pt x="69605" y="0"/>
                    <a:pt x="94729" y="0"/>
                  </a:cubicBezTo>
                  <a:close/>
                </a:path>
              </a:pathLst>
            </a:custGeom>
            <a:solidFill>
              <a:srgbClr val="8C52FF">
                <a:alpha val="87843"/>
              </a:srgbClr>
            </a:solidFill>
          </p:spPr>
        </p:sp>
        <p:sp>
          <p:nvSpPr>
            <p:cNvPr id="9" name="TextBox 9"/>
            <p:cNvSpPr txBox="1"/>
            <p:nvPr/>
          </p:nvSpPr>
          <p:spPr>
            <a:xfrm>
              <a:off x="0" y="85725"/>
              <a:ext cx="1367943" cy="544758"/>
            </a:xfrm>
            <a:prstGeom prst="rect">
              <a:avLst/>
            </a:prstGeom>
          </p:spPr>
          <p:txBody>
            <a:bodyPr lIns="50800" tIns="50800" rIns="50800" bIns="50800" rtlCol="0" anchor="ctr"/>
            <a:lstStyle/>
            <a:p>
              <a:pPr algn="ctr">
                <a:lnSpc>
                  <a:spcPts val="1925"/>
                </a:lnSpc>
              </a:pPr>
              <a:endParaRPr/>
            </a:p>
          </p:txBody>
        </p:sp>
      </p:grpSp>
      <p:grpSp>
        <p:nvGrpSpPr>
          <p:cNvPr id="10" name="Group 10"/>
          <p:cNvGrpSpPr/>
          <p:nvPr/>
        </p:nvGrpSpPr>
        <p:grpSpPr>
          <a:xfrm>
            <a:off x="1804231" y="906156"/>
            <a:ext cx="4278828" cy="1748424"/>
            <a:chOff x="0" y="0"/>
            <a:chExt cx="1126934" cy="460490"/>
          </a:xfrm>
        </p:grpSpPr>
        <p:sp>
          <p:nvSpPr>
            <p:cNvPr id="11" name="Freeform 11"/>
            <p:cNvSpPr/>
            <p:nvPr/>
          </p:nvSpPr>
          <p:spPr>
            <a:xfrm>
              <a:off x="0" y="0"/>
              <a:ext cx="1126934" cy="460490"/>
            </a:xfrm>
            <a:custGeom>
              <a:avLst/>
              <a:gdLst/>
              <a:ahLst/>
              <a:cxnLst/>
              <a:rect l="l" t="t" r="r" b="b"/>
              <a:pathLst>
                <a:path w="1126934" h="460490">
                  <a:moveTo>
                    <a:pt x="0" y="0"/>
                  </a:moveTo>
                  <a:lnTo>
                    <a:pt x="1126934" y="0"/>
                  </a:lnTo>
                  <a:lnTo>
                    <a:pt x="1126934" y="460490"/>
                  </a:lnTo>
                  <a:lnTo>
                    <a:pt x="0" y="460490"/>
                  </a:lnTo>
                  <a:close/>
                </a:path>
              </a:pathLst>
            </a:custGeom>
            <a:solidFill>
              <a:srgbClr val="FF66C4">
                <a:alpha val="55686"/>
              </a:srgbClr>
            </a:solidFill>
          </p:spPr>
        </p:sp>
        <p:sp>
          <p:nvSpPr>
            <p:cNvPr id="12" name="TextBox 12"/>
            <p:cNvSpPr txBox="1"/>
            <p:nvPr/>
          </p:nvSpPr>
          <p:spPr>
            <a:xfrm>
              <a:off x="0" y="-38100"/>
              <a:ext cx="1126934" cy="49859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3252022" y="2460124"/>
            <a:ext cx="3379173" cy="7185975"/>
            <a:chOff x="0" y="0"/>
            <a:chExt cx="889988" cy="1892603"/>
          </a:xfrm>
        </p:grpSpPr>
        <p:sp>
          <p:nvSpPr>
            <p:cNvPr id="14" name="Freeform 14"/>
            <p:cNvSpPr/>
            <p:nvPr/>
          </p:nvSpPr>
          <p:spPr>
            <a:xfrm>
              <a:off x="0" y="0"/>
              <a:ext cx="889988" cy="1892603"/>
            </a:xfrm>
            <a:custGeom>
              <a:avLst/>
              <a:gdLst/>
              <a:ahLst/>
              <a:cxnLst/>
              <a:rect l="l" t="t" r="r" b="b"/>
              <a:pathLst>
                <a:path w="889988" h="1892603">
                  <a:moveTo>
                    <a:pt x="0" y="0"/>
                  </a:moveTo>
                  <a:lnTo>
                    <a:pt x="889988" y="0"/>
                  </a:lnTo>
                  <a:lnTo>
                    <a:pt x="889988" y="1892603"/>
                  </a:lnTo>
                  <a:lnTo>
                    <a:pt x="0" y="1892603"/>
                  </a:lnTo>
                  <a:close/>
                </a:path>
              </a:pathLst>
            </a:custGeom>
            <a:solidFill>
              <a:srgbClr val="C1FF72">
                <a:alpha val="55686"/>
              </a:srgbClr>
            </a:solidFill>
          </p:spPr>
        </p:sp>
        <p:sp>
          <p:nvSpPr>
            <p:cNvPr id="15" name="TextBox 15"/>
            <p:cNvSpPr txBox="1"/>
            <p:nvPr/>
          </p:nvSpPr>
          <p:spPr>
            <a:xfrm>
              <a:off x="0" y="-38100"/>
              <a:ext cx="889988" cy="1930703"/>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4565371" y="3485853"/>
            <a:ext cx="4581003" cy="7354057"/>
            <a:chOff x="0" y="0"/>
            <a:chExt cx="1533528" cy="2461831"/>
          </a:xfrm>
        </p:grpSpPr>
        <p:sp>
          <p:nvSpPr>
            <p:cNvPr id="17" name="Freeform 17"/>
            <p:cNvSpPr/>
            <p:nvPr/>
          </p:nvSpPr>
          <p:spPr>
            <a:xfrm>
              <a:off x="0" y="0"/>
              <a:ext cx="1533528" cy="2461831"/>
            </a:xfrm>
            <a:custGeom>
              <a:avLst/>
              <a:gdLst/>
              <a:ahLst/>
              <a:cxnLst/>
              <a:rect l="l" t="t" r="r" b="b"/>
              <a:pathLst>
                <a:path w="1533528" h="2461831">
                  <a:moveTo>
                    <a:pt x="84500" y="0"/>
                  </a:moveTo>
                  <a:lnTo>
                    <a:pt x="1449028" y="0"/>
                  </a:lnTo>
                  <a:cubicBezTo>
                    <a:pt x="1471439" y="0"/>
                    <a:pt x="1492932" y="8903"/>
                    <a:pt x="1508779" y="24750"/>
                  </a:cubicBezTo>
                  <a:cubicBezTo>
                    <a:pt x="1524626" y="40596"/>
                    <a:pt x="1533528" y="62089"/>
                    <a:pt x="1533528" y="84500"/>
                  </a:cubicBezTo>
                  <a:lnTo>
                    <a:pt x="1533528" y="2377331"/>
                  </a:lnTo>
                  <a:cubicBezTo>
                    <a:pt x="1533528" y="2423999"/>
                    <a:pt x="1495696" y="2461831"/>
                    <a:pt x="1449028" y="2461831"/>
                  </a:cubicBezTo>
                  <a:lnTo>
                    <a:pt x="84500" y="2461831"/>
                  </a:lnTo>
                  <a:cubicBezTo>
                    <a:pt x="62089" y="2461831"/>
                    <a:pt x="40596" y="2452928"/>
                    <a:pt x="24750" y="2437081"/>
                  </a:cubicBezTo>
                  <a:cubicBezTo>
                    <a:pt x="8903" y="2421235"/>
                    <a:pt x="0" y="2399742"/>
                    <a:pt x="0" y="2377331"/>
                  </a:cubicBezTo>
                  <a:lnTo>
                    <a:pt x="0" y="84500"/>
                  </a:lnTo>
                  <a:cubicBezTo>
                    <a:pt x="0" y="62089"/>
                    <a:pt x="8903" y="40596"/>
                    <a:pt x="24750" y="24750"/>
                  </a:cubicBezTo>
                  <a:cubicBezTo>
                    <a:pt x="40596" y="8903"/>
                    <a:pt x="62089" y="0"/>
                    <a:pt x="84500" y="0"/>
                  </a:cubicBezTo>
                  <a:close/>
                </a:path>
              </a:pathLst>
            </a:custGeom>
            <a:solidFill>
              <a:srgbClr val="38B6FF">
                <a:alpha val="49804"/>
              </a:srgbClr>
            </a:solidFill>
          </p:spPr>
        </p:sp>
        <p:sp>
          <p:nvSpPr>
            <p:cNvPr id="18" name="TextBox 18"/>
            <p:cNvSpPr txBox="1"/>
            <p:nvPr/>
          </p:nvSpPr>
          <p:spPr>
            <a:xfrm>
              <a:off x="0" y="85725"/>
              <a:ext cx="1533528" cy="2376106"/>
            </a:xfrm>
            <a:prstGeom prst="rect">
              <a:avLst/>
            </a:prstGeom>
          </p:spPr>
          <p:txBody>
            <a:bodyPr lIns="50800" tIns="50800" rIns="50800" bIns="50800" rtlCol="0" anchor="ctr"/>
            <a:lstStyle/>
            <a:p>
              <a:pPr algn="ctr">
                <a:lnSpc>
                  <a:spcPts val="1925"/>
                </a:lnSpc>
              </a:pPr>
              <a:endParaRPr/>
            </a:p>
          </p:txBody>
        </p:sp>
      </p:grpSp>
      <p:sp>
        <p:nvSpPr>
          <p:cNvPr id="19" name="Freeform 19"/>
          <p:cNvSpPr/>
          <p:nvPr/>
        </p:nvSpPr>
        <p:spPr>
          <a:xfrm>
            <a:off x="266597" y="122302"/>
            <a:ext cx="3075268" cy="2421774"/>
          </a:xfrm>
          <a:custGeom>
            <a:avLst/>
            <a:gdLst/>
            <a:ahLst/>
            <a:cxnLst/>
            <a:rect l="l" t="t" r="r" b="b"/>
            <a:pathLst>
              <a:path w="3075268" h="2421774">
                <a:moveTo>
                  <a:pt x="0" y="0"/>
                </a:moveTo>
                <a:lnTo>
                  <a:pt x="3075268" y="0"/>
                </a:lnTo>
                <a:lnTo>
                  <a:pt x="3075268" y="2421774"/>
                </a:lnTo>
                <a:lnTo>
                  <a:pt x="0" y="2421774"/>
                </a:lnTo>
                <a:lnTo>
                  <a:pt x="0" y="0"/>
                </a:lnTo>
                <a:close/>
              </a:path>
            </a:pathLst>
          </a:custGeom>
          <a:blipFill>
            <a:blip r:embed="rId3"/>
            <a:stretch>
              <a:fillRect/>
            </a:stretch>
          </a:blipFill>
        </p:spPr>
      </p:sp>
      <p:sp>
        <p:nvSpPr>
          <p:cNvPr id="20" name="Freeform 20"/>
          <p:cNvSpPr/>
          <p:nvPr/>
        </p:nvSpPr>
        <p:spPr>
          <a:xfrm>
            <a:off x="13582930" y="2544076"/>
            <a:ext cx="4285580" cy="5407672"/>
          </a:xfrm>
          <a:custGeom>
            <a:avLst/>
            <a:gdLst/>
            <a:ahLst/>
            <a:cxnLst/>
            <a:rect l="l" t="t" r="r" b="b"/>
            <a:pathLst>
              <a:path w="4285580" h="5407672">
                <a:moveTo>
                  <a:pt x="0" y="0"/>
                </a:moveTo>
                <a:lnTo>
                  <a:pt x="4285581" y="0"/>
                </a:lnTo>
                <a:lnTo>
                  <a:pt x="4285581" y="5407672"/>
                </a:lnTo>
                <a:lnTo>
                  <a:pt x="0" y="5407672"/>
                </a:lnTo>
                <a:lnTo>
                  <a:pt x="0" y="0"/>
                </a:lnTo>
                <a:close/>
              </a:path>
            </a:pathLst>
          </a:custGeom>
          <a:blipFill>
            <a:blip r:embed="rId4"/>
            <a:stretch>
              <a:fillRect/>
            </a:stretch>
          </a:blipFill>
        </p:spPr>
      </p:sp>
      <p:sp>
        <p:nvSpPr>
          <p:cNvPr id="21" name="TextBox 21"/>
          <p:cNvSpPr txBox="1"/>
          <p:nvPr/>
        </p:nvSpPr>
        <p:spPr>
          <a:xfrm>
            <a:off x="6173639" y="168155"/>
            <a:ext cx="12114361" cy="2291969"/>
          </a:xfrm>
          <a:prstGeom prst="rect">
            <a:avLst/>
          </a:prstGeom>
        </p:spPr>
        <p:txBody>
          <a:bodyPr lIns="0" tIns="0" rIns="0" bIns="0" rtlCol="0" anchor="t">
            <a:spAutoFit/>
          </a:bodyPr>
          <a:lstStyle/>
          <a:p>
            <a:pPr algn="l">
              <a:lnSpc>
                <a:spcPts val="3013"/>
              </a:lnSpc>
            </a:pPr>
            <a:r>
              <a:rPr lang="en-US" sz="2300" spc="-138">
                <a:solidFill>
                  <a:srgbClr val="1C2120"/>
                </a:solidFill>
                <a:latin typeface="Droid Serif"/>
                <a:ea typeface="Droid Serif"/>
                <a:cs typeface="Droid Serif"/>
                <a:sym typeface="Droid Serif"/>
              </a:rPr>
              <a:t>Романтизмнің ілгері мектебі Францияда өркен жайды. Ол академиялық классицизм өнеріндегі догматизм мен буылдыр рационализмге қарсы күрес кезінде қалыптасты. Романтикалық мектептің алғаш негізін салушы – Т.Жерико. 1820 жылдары романтизм мектебінің басшысы болып, революциялық тақырыптағы туындылар жазған Э.Делекруа келді. Роман суретшілерінің өзіндік ерекшелігі портрет, пейзаж, графика (О.Домье) жанрларынан айқын көрінеді.</a:t>
            </a:r>
          </a:p>
        </p:txBody>
      </p:sp>
      <p:sp>
        <p:nvSpPr>
          <p:cNvPr id="22" name="TextBox 22"/>
          <p:cNvSpPr txBox="1"/>
          <p:nvPr/>
        </p:nvSpPr>
        <p:spPr>
          <a:xfrm>
            <a:off x="3708808" y="1118085"/>
            <a:ext cx="2374252" cy="981710"/>
          </a:xfrm>
          <a:prstGeom prst="rect">
            <a:avLst/>
          </a:prstGeom>
        </p:spPr>
        <p:txBody>
          <a:bodyPr lIns="0" tIns="0" rIns="0" bIns="0" rtlCol="0" anchor="t">
            <a:spAutoFit/>
          </a:bodyPr>
          <a:lstStyle/>
          <a:p>
            <a:pPr algn="l">
              <a:lnSpc>
                <a:spcPts val="2620"/>
              </a:lnSpc>
            </a:pPr>
            <a:r>
              <a:rPr lang="en-US" sz="2000" spc="-120">
                <a:solidFill>
                  <a:srgbClr val="1C2120"/>
                </a:solidFill>
                <a:latin typeface="Droid Serif"/>
                <a:ea typeface="Droid Serif"/>
                <a:cs typeface="Droid Serif"/>
                <a:sym typeface="Droid Serif"/>
              </a:rPr>
              <a:t>Э.Делекруа - ның “Liberty Leading the People” картинасы</a:t>
            </a:r>
          </a:p>
        </p:txBody>
      </p:sp>
      <p:sp>
        <p:nvSpPr>
          <p:cNvPr id="23" name="TextBox 23"/>
          <p:cNvSpPr txBox="1"/>
          <p:nvPr/>
        </p:nvSpPr>
        <p:spPr>
          <a:xfrm>
            <a:off x="13425743" y="8224548"/>
            <a:ext cx="4442767" cy="1305560"/>
          </a:xfrm>
          <a:prstGeom prst="rect">
            <a:avLst/>
          </a:prstGeom>
        </p:spPr>
        <p:txBody>
          <a:bodyPr lIns="0" tIns="0" rIns="0" bIns="0" rtlCol="0" anchor="t">
            <a:spAutoFit/>
          </a:bodyPr>
          <a:lstStyle/>
          <a:p>
            <a:pPr algn="l">
              <a:lnSpc>
                <a:spcPts val="2620"/>
              </a:lnSpc>
            </a:pPr>
            <a:r>
              <a:rPr lang="en-US" sz="2000" spc="-120">
                <a:solidFill>
                  <a:srgbClr val="1C2120"/>
                </a:solidFill>
                <a:latin typeface="Droid Serif"/>
                <a:ea typeface="Droid Serif"/>
                <a:cs typeface="Droid Serif"/>
                <a:sym typeface="Droid Serif"/>
              </a:rPr>
              <a:t>Caspar David Friedrich-тың табиғатқа қарай бет алған адам көрінісі — романтизмнің табиғат &amp; ішкі сезім темаcын көрсетеді.</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35922" y="0"/>
            <a:ext cx="4610169" cy="1883397"/>
            <a:chOff x="0" y="0"/>
            <a:chExt cx="1543292" cy="630483"/>
          </a:xfrm>
        </p:grpSpPr>
        <p:sp>
          <p:nvSpPr>
            <p:cNvPr id="3" name="Freeform 3"/>
            <p:cNvSpPr/>
            <p:nvPr/>
          </p:nvSpPr>
          <p:spPr>
            <a:xfrm>
              <a:off x="0" y="0"/>
              <a:ext cx="1543292" cy="630483"/>
            </a:xfrm>
            <a:custGeom>
              <a:avLst/>
              <a:gdLst/>
              <a:ahLst/>
              <a:cxnLst/>
              <a:rect l="l" t="t" r="r" b="b"/>
              <a:pathLst>
                <a:path w="1543292" h="630483">
                  <a:moveTo>
                    <a:pt x="83966" y="0"/>
                  </a:moveTo>
                  <a:lnTo>
                    <a:pt x="1459326" y="0"/>
                  </a:lnTo>
                  <a:cubicBezTo>
                    <a:pt x="1505699" y="0"/>
                    <a:pt x="1543292" y="37593"/>
                    <a:pt x="1543292" y="83966"/>
                  </a:cubicBezTo>
                  <a:lnTo>
                    <a:pt x="1543292" y="546517"/>
                  </a:lnTo>
                  <a:cubicBezTo>
                    <a:pt x="1543292" y="592890"/>
                    <a:pt x="1505699" y="630483"/>
                    <a:pt x="1459326" y="630483"/>
                  </a:cubicBezTo>
                  <a:lnTo>
                    <a:pt x="83966" y="630483"/>
                  </a:lnTo>
                  <a:cubicBezTo>
                    <a:pt x="37593" y="630483"/>
                    <a:pt x="0" y="592890"/>
                    <a:pt x="0" y="546517"/>
                  </a:cubicBezTo>
                  <a:lnTo>
                    <a:pt x="0" y="83966"/>
                  </a:lnTo>
                  <a:cubicBezTo>
                    <a:pt x="0" y="37593"/>
                    <a:pt x="37593" y="0"/>
                    <a:pt x="83966" y="0"/>
                  </a:cubicBezTo>
                  <a:close/>
                </a:path>
              </a:pathLst>
            </a:custGeom>
            <a:solidFill>
              <a:srgbClr val="8C52FF">
                <a:alpha val="87843"/>
              </a:srgbClr>
            </a:solidFill>
          </p:spPr>
        </p:sp>
        <p:sp>
          <p:nvSpPr>
            <p:cNvPr id="4" name="TextBox 4"/>
            <p:cNvSpPr txBox="1"/>
            <p:nvPr/>
          </p:nvSpPr>
          <p:spPr>
            <a:xfrm>
              <a:off x="0" y="85725"/>
              <a:ext cx="1543292" cy="544758"/>
            </a:xfrm>
            <a:prstGeom prst="rect">
              <a:avLst/>
            </a:prstGeom>
          </p:spPr>
          <p:txBody>
            <a:bodyPr lIns="50800" tIns="50800" rIns="50800" bIns="50800" rtlCol="0" anchor="ctr"/>
            <a:lstStyle/>
            <a:p>
              <a:pPr algn="ctr">
                <a:lnSpc>
                  <a:spcPts val="1925"/>
                </a:lnSpc>
              </a:pPr>
              <a:endParaRPr/>
            </a:p>
          </p:txBody>
        </p:sp>
      </p:grpSp>
      <p:grpSp>
        <p:nvGrpSpPr>
          <p:cNvPr id="5" name="Group 5"/>
          <p:cNvGrpSpPr/>
          <p:nvPr/>
        </p:nvGrpSpPr>
        <p:grpSpPr>
          <a:xfrm>
            <a:off x="547855" y="0"/>
            <a:ext cx="11211876" cy="10464024"/>
            <a:chOff x="0" y="0"/>
            <a:chExt cx="2952922" cy="2755957"/>
          </a:xfrm>
        </p:grpSpPr>
        <p:sp>
          <p:nvSpPr>
            <p:cNvPr id="6" name="Freeform 6"/>
            <p:cNvSpPr/>
            <p:nvPr/>
          </p:nvSpPr>
          <p:spPr>
            <a:xfrm>
              <a:off x="0" y="0"/>
              <a:ext cx="2952922" cy="2755957"/>
            </a:xfrm>
            <a:custGeom>
              <a:avLst/>
              <a:gdLst/>
              <a:ahLst/>
              <a:cxnLst/>
              <a:rect l="l" t="t" r="r" b="b"/>
              <a:pathLst>
                <a:path w="2952922" h="2755957">
                  <a:moveTo>
                    <a:pt x="0" y="0"/>
                  </a:moveTo>
                  <a:lnTo>
                    <a:pt x="2952922" y="0"/>
                  </a:lnTo>
                  <a:lnTo>
                    <a:pt x="2952922" y="2755957"/>
                  </a:lnTo>
                  <a:lnTo>
                    <a:pt x="0" y="2755957"/>
                  </a:lnTo>
                  <a:close/>
                </a:path>
              </a:pathLst>
            </a:custGeom>
            <a:solidFill>
              <a:srgbClr val="E2CBF6"/>
            </a:solidFill>
          </p:spPr>
        </p:sp>
        <p:sp>
          <p:nvSpPr>
            <p:cNvPr id="7" name="TextBox 7"/>
            <p:cNvSpPr txBox="1"/>
            <p:nvPr/>
          </p:nvSpPr>
          <p:spPr>
            <a:xfrm>
              <a:off x="0" y="-38100"/>
              <a:ext cx="2952922" cy="279405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4565371" y="3485853"/>
            <a:ext cx="4581003" cy="7354057"/>
            <a:chOff x="0" y="0"/>
            <a:chExt cx="1533528" cy="2461831"/>
          </a:xfrm>
        </p:grpSpPr>
        <p:sp>
          <p:nvSpPr>
            <p:cNvPr id="9" name="Freeform 9"/>
            <p:cNvSpPr/>
            <p:nvPr/>
          </p:nvSpPr>
          <p:spPr>
            <a:xfrm>
              <a:off x="0" y="0"/>
              <a:ext cx="1533528" cy="2461831"/>
            </a:xfrm>
            <a:custGeom>
              <a:avLst/>
              <a:gdLst/>
              <a:ahLst/>
              <a:cxnLst/>
              <a:rect l="l" t="t" r="r" b="b"/>
              <a:pathLst>
                <a:path w="1533528" h="2461831">
                  <a:moveTo>
                    <a:pt x="84500" y="0"/>
                  </a:moveTo>
                  <a:lnTo>
                    <a:pt x="1449028" y="0"/>
                  </a:lnTo>
                  <a:cubicBezTo>
                    <a:pt x="1471439" y="0"/>
                    <a:pt x="1492932" y="8903"/>
                    <a:pt x="1508779" y="24750"/>
                  </a:cubicBezTo>
                  <a:cubicBezTo>
                    <a:pt x="1524626" y="40596"/>
                    <a:pt x="1533528" y="62089"/>
                    <a:pt x="1533528" y="84500"/>
                  </a:cubicBezTo>
                  <a:lnTo>
                    <a:pt x="1533528" y="2377331"/>
                  </a:lnTo>
                  <a:cubicBezTo>
                    <a:pt x="1533528" y="2423999"/>
                    <a:pt x="1495696" y="2461831"/>
                    <a:pt x="1449028" y="2461831"/>
                  </a:cubicBezTo>
                  <a:lnTo>
                    <a:pt x="84500" y="2461831"/>
                  </a:lnTo>
                  <a:cubicBezTo>
                    <a:pt x="62089" y="2461831"/>
                    <a:pt x="40596" y="2452928"/>
                    <a:pt x="24750" y="2437081"/>
                  </a:cubicBezTo>
                  <a:cubicBezTo>
                    <a:pt x="8903" y="2421235"/>
                    <a:pt x="0" y="2399742"/>
                    <a:pt x="0" y="2377331"/>
                  </a:cubicBezTo>
                  <a:lnTo>
                    <a:pt x="0" y="84500"/>
                  </a:lnTo>
                  <a:cubicBezTo>
                    <a:pt x="0" y="62089"/>
                    <a:pt x="8903" y="40596"/>
                    <a:pt x="24750" y="24750"/>
                  </a:cubicBezTo>
                  <a:cubicBezTo>
                    <a:pt x="40596" y="8903"/>
                    <a:pt x="62089" y="0"/>
                    <a:pt x="84500" y="0"/>
                  </a:cubicBezTo>
                  <a:close/>
                </a:path>
              </a:pathLst>
            </a:custGeom>
            <a:solidFill>
              <a:srgbClr val="38B6FF">
                <a:alpha val="49804"/>
              </a:srgbClr>
            </a:solidFill>
          </p:spPr>
        </p:sp>
        <p:sp>
          <p:nvSpPr>
            <p:cNvPr id="10" name="TextBox 10"/>
            <p:cNvSpPr txBox="1"/>
            <p:nvPr/>
          </p:nvSpPr>
          <p:spPr>
            <a:xfrm>
              <a:off x="0" y="85725"/>
              <a:ext cx="1533528" cy="2376106"/>
            </a:xfrm>
            <a:prstGeom prst="rect">
              <a:avLst/>
            </a:prstGeom>
          </p:spPr>
          <p:txBody>
            <a:bodyPr lIns="50800" tIns="50800" rIns="50800" bIns="50800" rtlCol="0" anchor="ctr"/>
            <a:lstStyle/>
            <a:p>
              <a:pPr algn="ctr">
                <a:lnSpc>
                  <a:spcPts val="1925"/>
                </a:lnSpc>
              </a:pPr>
              <a:endParaRPr/>
            </a:p>
          </p:txBody>
        </p:sp>
      </p:grpSp>
      <p:sp>
        <p:nvSpPr>
          <p:cNvPr id="11" name="Freeform 11"/>
          <p:cNvSpPr/>
          <p:nvPr/>
        </p:nvSpPr>
        <p:spPr>
          <a:xfrm>
            <a:off x="14565371" y="327656"/>
            <a:ext cx="3222317" cy="3354139"/>
          </a:xfrm>
          <a:custGeom>
            <a:avLst/>
            <a:gdLst/>
            <a:ahLst/>
            <a:cxnLst/>
            <a:rect l="l" t="t" r="r" b="b"/>
            <a:pathLst>
              <a:path w="3222317" h="3354139">
                <a:moveTo>
                  <a:pt x="0" y="0"/>
                </a:moveTo>
                <a:lnTo>
                  <a:pt x="3222318" y="0"/>
                </a:lnTo>
                <a:lnTo>
                  <a:pt x="3222318" y="3354139"/>
                </a:lnTo>
                <a:lnTo>
                  <a:pt x="0" y="3354139"/>
                </a:lnTo>
                <a:lnTo>
                  <a:pt x="0" y="0"/>
                </a:lnTo>
                <a:close/>
              </a:path>
            </a:pathLst>
          </a:custGeom>
          <a:blipFill>
            <a:blip r:embed="rId2"/>
            <a:stretch>
              <a:fillRect/>
            </a:stretch>
          </a:blipFill>
        </p:spPr>
      </p:sp>
      <p:sp>
        <p:nvSpPr>
          <p:cNvPr id="12" name="Freeform 12"/>
          <p:cNvSpPr/>
          <p:nvPr/>
        </p:nvSpPr>
        <p:spPr>
          <a:xfrm>
            <a:off x="11978108" y="4805985"/>
            <a:ext cx="3125796" cy="4356826"/>
          </a:xfrm>
          <a:custGeom>
            <a:avLst/>
            <a:gdLst/>
            <a:ahLst/>
            <a:cxnLst/>
            <a:rect l="l" t="t" r="r" b="b"/>
            <a:pathLst>
              <a:path w="3125796" h="4356826">
                <a:moveTo>
                  <a:pt x="0" y="0"/>
                </a:moveTo>
                <a:lnTo>
                  <a:pt x="3125796" y="0"/>
                </a:lnTo>
                <a:lnTo>
                  <a:pt x="3125796" y="4356826"/>
                </a:lnTo>
                <a:lnTo>
                  <a:pt x="0" y="4356826"/>
                </a:lnTo>
                <a:lnTo>
                  <a:pt x="0" y="0"/>
                </a:lnTo>
                <a:close/>
              </a:path>
            </a:pathLst>
          </a:custGeom>
          <a:blipFill>
            <a:blip r:embed="rId3"/>
            <a:stretch>
              <a:fillRect/>
            </a:stretch>
          </a:blipFill>
        </p:spPr>
      </p:sp>
      <p:sp>
        <p:nvSpPr>
          <p:cNvPr id="13" name="TextBox 13"/>
          <p:cNvSpPr txBox="1"/>
          <p:nvPr/>
        </p:nvSpPr>
        <p:spPr>
          <a:xfrm>
            <a:off x="796136" y="463543"/>
            <a:ext cx="10715312" cy="4577969"/>
          </a:xfrm>
          <a:prstGeom prst="rect">
            <a:avLst/>
          </a:prstGeom>
        </p:spPr>
        <p:txBody>
          <a:bodyPr lIns="0" tIns="0" rIns="0" bIns="0" rtlCol="0" anchor="t">
            <a:spAutoFit/>
          </a:bodyPr>
          <a:lstStyle/>
          <a:p>
            <a:pPr algn="l">
              <a:lnSpc>
                <a:spcPts val="3013"/>
              </a:lnSpc>
            </a:pPr>
            <a:r>
              <a:rPr lang="en-US" sz="2300" spc="-138">
                <a:solidFill>
                  <a:srgbClr val="1C2120"/>
                </a:solidFill>
                <a:latin typeface="Droid Serif"/>
                <a:ea typeface="Droid Serif"/>
                <a:cs typeface="Droid Serif"/>
                <a:sym typeface="Droid Serif"/>
              </a:rPr>
              <a:t>3. Кубизм мен фовизм – ХХ ғасырдың басында Францияда пайда болған жаңа авангардтық бағыттар. Екеуі де дәстүрлі бейнелеу өнерінен бас тартып, мүлде тың тәсілдер ұсынды.</a:t>
            </a:r>
          </a:p>
          <a:p>
            <a:pPr algn="l">
              <a:lnSpc>
                <a:spcPts val="3013"/>
              </a:lnSpc>
            </a:pPr>
            <a:r>
              <a:rPr lang="en-US" sz="2300" spc="-138">
                <a:solidFill>
                  <a:srgbClr val="1C2120"/>
                </a:solidFill>
                <a:latin typeface="Droid Serif"/>
                <a:ea typeface="Droid Serif"/>
                <a:cs typeface="Droid Serif"/>
                <a:sym typeface="Droid Serif"/>
              </a:rPr>
              <a:t>Кубизмнің негізін қалаушылар Пабло Пикассо мен Жорж Брак болды. Бұл бағытта суретшілер заттарды геометриялық пішіндерге бөліп, оларды бірнеше қырынан бір мезгілде бейнелеуге тырысты. Кубизм суреттерінде форма бірінші орында тұрды. Табиғи бейнелер бөлшектеніп, куб, конус, цилиндр тәрізді құрылымдар арқылы қайта жасалды. Кейін кубизм екі кезеңге бөлінді: аналитикалық кубизм – заттарды ұсақ бөліктерге жіктеу және синтетикалық кубизм – әртүрлі материалдар мен коллажды қолдану. Кубизмнің басты мақсаты – әлемді тек көру арқылы емес, ақыл-ой арқылы қабылдау.</a:t>
            </a:r>
          </a:p>
          <a:p>
            <a:pPr algn="l">
              <a:lnSpc>
                <a:spcPts val="3013"/>
              </a:lnSpc>
            </a:pPr>
            <a:r>
              <a:rPr lang="en-US" sz="2300" spc="-138">
                <a:solidFill>
                  <a:srgbClr val="1C2120"/>
                </a:solidFill>
                <a:latin typeface="Droid Serif"/>
                <a:ea typeface="Droid Serif"/>
                <a:cs typeface="Droid Serif"/>
                <a:sym typeface="Droid Serif"/>
              </a:rPr>
              <a:t>Кубизм шығармасына талдау. Пабло Пикассо – «Авиньон қыздары» (1907)</a:t>
            </a:r>
          </a:p>
        </p:txBody>
      </p:sp>
      <p:sp>
        <p:nvSpPr>
          <p:cNvPr id="14" name="TextBox 14"/>
          <p:cNvSpPr txBox="1"/>
          <p:nvPr/>
        </p:nvSpPr>
        <p:spPr>
          <a:xfrm>
            <a:off x="796136" y="5765412"/>
            <a:ext cx="10715312" cy="3815969"/>
          </a:xfrm>
          <a:prstGeom prst="rect">
            <a:avLst/>
          </a:prstGeom>
        </p:spPr>
        <p:txBody>
          <a:bodyPr lIns="0" tIns="0" rIns="0" bIns="0" rtlCol="0" anchor="t">
            <a:spAutoFit/>
          </a:bodyPr>
          <a:lstStyle/>
          <a:p>
            <a:pPr algn="l">
              <a:lnSpc>
                <a:spcPts val="3013"/>
              </a:lnSpc>
            </a:pPr>
            <a:r>
              <a:rPr lang="en-US" sz="2300" spc="-138">
                <a:solidFill>
                  <a:srgbClr val="1C2120"/>
                </a:solidFill>
                <a:latin typeface="Droid Serif"/>
                <a:ea typeface="Droid Serif"/>
                <a:cs typeface="Droid Serif"/>
                <a:sym typeface="Droid Serif"/>
              </a:rPr>
              <a:t>Бұл шығарма кубизмнің алғашқы манифесті болып саналады. Картинада жезөкшелер бейнеленген, бірақ оларды Пикассо дәстүрлі реалистік тұрғыда емес, геометриялық пішіндерге бөлшектеп көрсеткен. Әйелдердің денесі куб, үшбұрыш, қырлы жазықтықтар арқылы бейнеленген. Олардың бет-әлпеті африкалық маскаларға ұқсайды. Бұл шешім арқылы Пикассо еуропалық өнерді классикалық дәстүрден арылтып, жаңа бағытқа жол ашты. Картина көрерменді әдемілікке емес, форманың құрылымына ой жүгіртуге итермелейді. Бұл туындыда кубизмге тән басты белгілер айқын көрінеді: пішінді бөлшектеу, кеңістікті жазықтықтарға ыдырату, адамды бірнеше қырынан бір мезетте көрсету.</a:t>
            </a:r>
          </a:p>
        </p:txBody>
      </p:sp>
      <p:sp>
        <p:nvSpPr>
          <p:cNvPr id="15" name="TextBox 15"/>
          <p:cNvSpPr txBox="1"/>
          <p:nvPr/>
        </p:nvSpPr>
        <p:spPr>
          <a:xfrm>
            <a:off x="13726852" y="3729025"/>
            <a:ext cx="4899357" cy="981710"/>
          </a:xfrm>
          <a:prstGeom prst="rect">
            <a:avLst/>
          </a:prstGeom>
        </p:spPr>
        <p:txBody>
          <a:bodyPr lIns="0" tIns="0" rIns="0" bIns="0" rtlCol="0" anchor="t">
            <a:spAutoFit/>
          </a:bodyPr>
          <a:lstStyle/>
          <a:p>
            <a:pPr algn="l">
              <a:lnSpc>
                <a:spcPts val="2620"/>
              </a:lnSpc>
            </a:pPr>
            <a:r>
              <a:rPr lang="en-US" sz="2000" spc="-120">
                <a:solidFill>
                  <a:srgbClr val="1C2120"/>
                </a:solidFill>
                <a:latin typeface="Droid Serif"/>
                <a:ea typeface="Droid Serif"/>
                <a:cs typeface="Droid Serif"/>
                <a:sym typeface="Droid Serif"/>
              </a:rPr>
              <a:t>Les Demoiselles d’Avignon — Пикассодан (1907). Кубизмнің алғашқы және ең атақты туындысы.</a:t>
            </a:r>
          </a:p>
        </p:txBody>
      </p:sp>
      <p:sp>
        <p:nvSpPr>
          <p:cNvPr id="16" name="TextBox 16"/>
          <p:cNvSpPr txBox="1"/>
          <p:nvPr/>
        </p:nvSpPr>
        <p:spPr>
          <a:xfrm>
            <a:off x="11978108" y="9220200"/>
            <a:ext cx="4231023" cy="981710"/>
          </a:xfrm>
          <a:prstGeom prst="rect">
            <a:avLst/>
          </a:prstGeom>
        </p:spPr>
        <p:txBody>
          <a:bodyPr lIns="0" tIns="0" rIns="0" bIns="0" rtlCol="0" anchor="t">
            <a:spAutoFit/>
          </a:bodyPr>
          <a:lstStyle/>
          <a:p>
            <a:pPr algn="l">
              <a:lnSpc>
                <a:spcPts val="2620"/>
              </a:lnSpc>
            </a:pPr>
            <a:r>
              <a:rPr lang="en-US" sz="2000" spc="-120">
                <a:solidFill>
                  <a:srgbClr val="1C2120"/>
                </a:solidFill>
                <a:latin typeface="Droid Serif"/>
                <a:ea typeface="Droid Serif"/>
                <a:cs typeface="Droid Serif"/>
                <a:sym typeface="Droid Serif"/>
              </a:rPr>
              <a:t>Portrait of Daniel-Henry Kahnweiler — Пикассодан (1910), синтетикалық кубизмнің көрінісі.</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6583" y="-88512"/>
            <a:ext cx="17522948" cy="4730019"/>
            <a:chOff x="0" y="0"/>
            <a:chExt cx="4615097" cy="1245766"/>
          </a:xfrm>
        </p:grpSpPr>
        <p:sp>
          <p:nvSpPr>
            <p:cNvPr id="3" name="Freeform 3"/>
            <p:cNvSpPr/>
            <p:nvPr/>
          </p:nvSpPr>
          <p:spPr>
            <a:xfrm>
              <a:off x="0" y="0"/>
              <a:ext cx="4615097" cy="1245766"/>
            </a:xfrm>
            <a:custGeom>
              <a:avLst/>
              <a:gdLst/>
              <a:ahLst/>
              <a:cxnLst/>
              <a:rect l="l" t="t" r="r" b="b"/>
              <a:pathLst>
                <a:path w="4615097" h="1245766">
                  <a:moveTo>
                    <a:pt x="0" y="0"/>
                  </a:moveTo>
                  <a:lnTo>
                    <a:pt x="4615097" y="0"/>
                  </a:lnTo>
                  <a:lnTo>
                    <a:pt x="4615097" y="1245766"/>
                  </a:lnTo>
                  <a:lnTo>
                    <a:pt x="0" y="1245766"/>
                  </a:lnTo>
                  <a:close/>
                </a:path>
              </a:pathLst>
            </a:custGeom>
            <a:solidFill>
              <a:srgbClr val="FF914D">
                <a:alpha val="55686"/>
              </a:srgbClr>
            </a:solidFill>
          </p:spPr>
        </p:sp>
        <p:sp>
          <p:nvSpPr>
            <p:cNvPr id="4" name="TextBox 4"/>
            <p:cNvSpPr txBox="1"/>
            <p:nvPr/>
          </p:nvSpPr>
          <p:spPr>
            <a:xfrm>
              <a:off x="0" y="-38100"/>
              <a:ext cx="4615097" cy="12838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22379" y="203186"/>
            <a:ext cx="10715312" cy="4577969"/>
          </a:xfrm>
          <a:prstGeom prst="rect">
            <a:avLst/>
          </a:prstGeom>
        </p:spPr>
        <p:txBody>
          <a:bodyPr lIns="0" tIns="0" rIns="0" bIns="0" rtlCol="0" anchor="t">
            <a:spAutoFit/>
          </a:bodyPr>
          <a:lstStyle/>
          <a:p>
            <a:pPr algn="l">
              <a:lnSpc>
                <a:spcPts val="3013"/>
              </a:lnSpc>
            </a:pPr>
            <a:r>
              <a:rPr lang="en-US" sz="2300" spc="-138">
                <a:solidFill>
                  <a:srgbClr val="1C2120"/>
                </a:solidFill>
                <a:latin typeface="Droid Serif"/>
                <a:ea typeface="Droid Serif"/>
                <a:cs typeface="Droid Serif"/>
                <a:sym typeface="Droid Serif"/>
              </a:rPr>
              <a:t>Фовизмнің жетекшісі Анри Матисс болды. Бұл бағытта суретшілер табиғаттағы түстерді өзгертіп, оларды шектен тыс қанық әрі батыл етіп қолданды. Мысалы, аспан жасыл, адам беті көк немесе қызыл түспен бейнеленуі мүмкін. Фовизмнің басты мақсаты – түстер арқылы эмоция мен әсерді жеткізу. Сюжеттері қарапайым болғанымен, бояу қарқындылығы көрерменге күшті психологиялық әсер етті.</a:t>
            </a:r>
          </a:p>
          <a:p>
            <a:pPr algn="l">
              <a:lnSpc>
                <a:spcPts val="3013"/>
              </a:lnSpc>
            </a:pPr>
            <a:r>
              <a:rPr lang="en-US" sz="2300" spc="-138">
                <a:solidFill>
                  <a:srgbClr val="1C2120"/>
                </a:solidFill>
                <a:latin typeface="Droid Serif"/>
                <a:ea typeface="Droid Serif"/>
                <a:cs typeface="Droid Serif"/>
                <a:sym typeface="Droid Serif"/>
              </a:rPr>
              <a:t>Екі бағыттың айырмашылығы олардың негізгі көркемдік құралында: кубизм пішінді, құрылымды басты орынға қойса, фовизм түсті және эмоцияны алдыңғы қатарға шығарды. Осылайша, ХХ ғасыр басындағы кубизм мен фовизм өнер тарихында дәстүрден жаңашылдыққа бетбұрыс жасаған ірі қозғалыстар ретінде қалыптасты.</a:t>
            </a:r>
          </a:p>
          <a:p>
            <a:pPr algn="l">
              <a:lnSpc>
                <a:spcPts val="3013"/>
              </a:lnSpc>
            </a:pPr>
            <a:endParaRPr lang="en-US" sz="2300" spc="-138">
              <a:solidFill>
                <a:srgbClr val="1C2120"/>
              </a:solidFill>
              <a:latin typeface="Droid Serif"/>
              <a:ea typeface="Droid Serif"/>
              <a:cs typeface="Droid Serif"/>
              <a:sym typeface="Droid Serif"/>
            </a:endParaRPr>
          </a:p>
        </p:txBody>
      </p:sp>
      <p:grpSp>
        <p:nvGrpSpPr>
          <p:cNvPr id="6" name="Group 6"/>
          <p:cNvGrpSpPr/>
          <p:nvPr/>
        </p:nvGrpSpPr>
        <p:grpSpPr>
          <a:xfrm>
            <a:off x="296583" y="5143500"/>
            <a:ext cx="17522948" cy="5729126"/>
            <a:chOff x="0" y="0"/>
            <a:chExt cx="4615097" cy="1508906"/>
          </a:xfrm>
        </p:grpSpPr>
        <p:sp>
          <p:nvSpPr>
            <p:cNvPr id="7" name="Freeform 7"/>
            <p:cNvSpPr/>
            <p:nvPr/>
          </p:nvSpPr>
          <p:spPr>
            <a:xfrm>
              <a:off x="0" y="0"/>
              <a:ext cx="4615097" cy="1508906"/>
            </a:xfrm>
            <a:custGeom>
              <a:avLst/>
              <a:gdLst/>
              <a:ahLst/>
              <a:cxnLst/>
              <a:rect l="l" t="t" r="r" b="b"/>
              <a:pathLst>
                <a:path w="4615097" h="1508906">
                  <a:moveTo>
                    <a:pt x="0" y="0"/>
                  </a:moveTo>
                  <a:lnTo>
                    <a:pt x="4615097" y="0"/>
                  </a:lnTo>
                  <a:lnTo>
                    <a:pt x="4615097" y="1508906"/>
                  </a:lnTo>
                  <a:lnTo>
                    <a:pt x="0" y="1508906"/>
                  </a:lnTo>
                  <a:close/>
                </a:path>
              </a:pathLst>
            </a:custGeom>
            <a:solidFill>
              <a:srgbClr val="FFDE59">
                <a:alpha val="55686"/>
              </a:srgbClr>
            </a:solidFill>
          </p:spPr>
        </p:sp>
        <p:sp>
          <p:nvSpPr>
            <p:cNvPr id="8" name="TextBox 8"/>
            <p:cNvSpPr txBox="1"/>
            <p:nvPr/>
          </p:nvSpPr>
          <p:spPr>
            <a:xfrm>
              <a:off x="0" y="-38100"/>
              <a:ext cx="4615097" cy="1547006"/>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337691" y="0"/>
            <a:ext cx="6481840" cy="4641507"/>
            <a:chOff x="0" y="0"/>
            <a:chExt cx="2169849" cy="1553783"/>
          </a:xfrm>
        </p:grpSpPr>
        <p:sp>
          <p:nvSpPr>
            <p:cNvPr id="10" name="Freeform 10"/>
            <p:cNvSpPr/>
            <p:nvPr/>
          </p:nvSpPr>
          <p:spPr>
            <a:xfrm>
              <a:off x="0" y="0"/>
              <a:ext cx="2169849" cy="1553783"/>
            </a:xfrm>
            <a:custGeom>
              <a:avLst/>
              <a:gdLst/>
              <a:ahLst/>
              <a:cxnLst/>
              <a:rect l="l" t="t" r="r" b="b"/>
              <a:pathLst>
                <a:path w="2169849" h="1553783">
                  <a:moveTo>
                    <a:pt x="0" y="0"/>
                  </a:moveTo>
                  <a:lnTo>
                    <a:pt x="2169849" y="0"/>
                  </a:lnTo>
                  <a:lnTo>
                    <a:pt x="2169849" y="1553783"/>
                  </a:lnTo>
                  <a:lnTo>
                    <a:pt x="0" y="1553783"/>
                  </a:lnTo>
                  <a:close/>
                </a:path>
              </a:pathLst>
            </a:custGeom>
            <a:solidFill>
              <a:srgbClr val="FF9999"/>
            </a:solidFill>
          </p:spPr>
        </p:sp>
        <p:sp>
          <p:nvSpPr>
            <p:cNvPr id="11" name="TextBox 11"/>
            <p:cNvSpPr txBox="1"/>
            <p:nvPr/>
          </p:nvSpPr>
          <p:spPr>
            <a:xfrm>
              <a:off x="0" y="85725"/>
              <a:ext cx="2169849" cy="1468058"/>
            </a:xfrm>
            <a:prstGeom prst="rect">
              <a:avLst/>
            </a:prstGeom>
          </p:spPr>
          <p:txBody>
            <a:bodyPr lIns="50800" tIns="50800" rIns="50800" bIns="50800" rtlCol="0" anchor="ctr"/>
            <a:lstStyle/>
            <a:p>
              <a:pPr algn="ctr">
                <a:lnSpc>
                  <a:spcPts val="1925"/>
                </a:lnSpc>
              </a:pPr>
              <a:endParaRPr/>
            </a:p>
          </p:txBody>
        </p:sp>
      </p:grpSp>
      <p:grpSp>
        <p:nvGrpSpPr>
          <p:cNvPr id="12" name="Group 12"/>
          <p:cNvGrpSpPr/>
          <p:nvPr/>
        </p:nvGrpSpPr>
        <p:grpSpPr>
          <a:xfrm>
            <a:off x="296583" y="5143500"/>
            <a:ext cx="5259619" cy="5208967"/>
            <a:chOff x="0" y="0"/>
            <a:chExt cx="1760701" cy="1743745"/>
          </a:xfrm>
        </p:grpSpPr>
        <p:sp>
          <p:nvSpPr>
            <p:cNvPr id="13" name="Freeform 13"/>
            <p:cNvSpPr/>
            <p:nvPr/>
          </p:nvSpPr>
          <p:spPr>
            <a:xfrm>
              <a:off x="0" y="0"/>
              <a:ext cx="1760701" cy="1743745"/>
            </a:xfrm>
            <a:custGeom>
              <a:avLst/>
              <a:gdLst/>
              <a:ahLst/>
              <a:cxnLst/>
              <a:rect l="l" t="t" r="r" b="b"/>
              <a:pathLst>
                <a:path w="1760701" h="1743745">
                  <a:moveTo>
                    <a:pt x="0" y="0"/>
                  </a:moveTo>
                  <a:lnTo>
                    <a:pt x="1760701" y="0"/>
                  </a:lnTo>
                  <a:lnTo>
                    <a:pt x="1760701" y="1743745"/>
                  </a:lnTo>
                  <a:lnTo>
                    <a:pt x="0" y="1743745"/>
                  </a:lnTo>
                  <a:close/>
                </a:path>
              </a:pathLst>
            </a:custGeom>
            <a:solidFill>
              <a:srgbClr val="FFF3C2"/>
            </a:solidFill>
          </p:spPr>
        </p:sp>
        <p:sp>
          <p:nvSpPr>
            <p:cNvPr id="14" name="TextBox 14"/>
            <p:cNvSpPr txBox="1"/>
            <p:nvPr/>
          </p:nvSpPr>
          <p:spPr>
            <a:xfrm>
              <a:off x="0" y="85725"/>
              <a:ext cx="1760701" cy="1658020"/>
            </a:xfrm>
            <a:prstGeom prst="rect">
              <a:avLst/>
            </a:prstGeom>
          </p:spPr>
          <p:txBody>
            <a:bodyPr lIns="50800" tIns="50800" rIns="50800" bIns="50800" rtlCol="0" anchor="ctr"/>
            <a:lstStyle/>
            <a:p>
              <a:pPr algn="ctr">
                <a:lnSpc>
                  <a:spcPts val="1925"/>
                </a:lnSpc>
              </a:pPr>
              <a:endParaRPr/>
            </a:p>
          </p:txBody>
        </p:sp>
      </p:grpSp>
      <p:sp>
        <p:nvSpPr>
          <p:cNvPr id="15" name="Freeform 15"/>
          <p:cNvSpPr/>
          <p:nvPr/>
        </p:nvSpPr>
        <p:spPr>
          <a:xfrm>
            <a:off x="12350633" y="241286"/>
            <a:ext cx="4455956" cy="3670593"/>
          </a:xfrm>
          <a:custGeom>
            <a:avLst/>
            <a:gdLst/>
            <a:ahLst/>
            <a:cxnLst/>
            <a:rect l="l" t="t" r="r" b="b"/>
            <a:pathLst>
              <a:path w="4455956" h="3670593">
                <a:moveTo>
                  <a:pt x="0" y="0"/>
                </a:moveTo>
                <a:lnTo>
                  <a:pt x="4455956" y="0"/>
                </a:lnTo>
                <a:lnTo>
                  <a:pt x="4455956" y="3670594"/>
                </a:lnTo>
                <a:lnTo>
                  <a:pt x="0" y="3670594"/>
                </a:lnTo>
                <a:lnTo>
                  <a:pt x="0" y="0"/>
                </a:lnTo>
                <a:close/>
              </a:path>
            </a:pathLst>
          </a:custGeom>
          <a:blipFill>
            <a:blip r:embed="rId2"/>
            <a:stretch>
              <a:fillRect/>
            </a:stretch>
          </a:blipFill>
        </p:spPr>
      </p:sp>
      <p:sp>
        <p:nvSpPr>
          <p:cNvPr id="16" name="Freeform 16"/>
          <p:cNvSpPr/>
          <p:nvPr/>
        </p:nvSpPr>
        <p:spPr>
          <a:xfrm>
            <a:off x="822425" y="5482134"/>
            <a:ext cx="4207934" cy="3466286"/>
          </a:xfrm>
          <a:custGeom>
            <a:avLst/>
            <a:gdLst/>
            <a:ahLst/>
            <a:cxnLst/>
            <a:rect l="l" t="t" r="r" b="b"/>
            <a:pathLst>
              <a:path w="4207934" h="3466286">
                <a:moveTo>
                  <a:pt x="0" y="0"/>
                </a:moveTo>
                <a:lnTo>
                  <a:pt x="4207935" y="0"/>
                </a:lnTo>
                <a:lnTo>
                  <a:pt x="4207935" y="3466286"/>
                </a:lnTo>
                <a:lnTo>
                  <a:pt x="0" y="3466286"/>
                </a:lnTo>
                <a:lnTo>
                  <a:pt x="0" y="0"/>
                </a:lnTo>
                <a:close/>
              </a:path>
            </a:pathLst>
          </a:custGeom>
          <a:blipFill>
            <a:blip r:embed="rId3"/>
            <a:stretch>
              <a:fillRect/>
            </a:stretch>
          </a:blipFill>
        </p:spPr>
      </p:sp>
      <p:sp>
        <p:nvSpPr>
          <p:cNvPr id="17" name="TextBox 17"/>
          <p:cNvSpPr txBox="1"/>
          <p:nvPr/>
        </p:nvSpPr>
        <p:spPr>
          <a:xfrm>
            <a:off x="5844475" y="5319029"/>
            <a:ext cx="11975056" cy="5339969"/>
          </a:xfrm>
          <a:prstGeom prst="rect">
            <a:avLst/>
          </a:prstGeom>
        </p:spPr>
        <p:txBody>
          <a:bodyPr lIns="0" tIns="0" rIns="0" bIns="0" rtlCol="0" anchor="t">
            <a:spAutoFit/>
          </a:bodyPr>
          <a:lstStyle/>
          <a:p>
            <a:pPr algn="l">
              <a:lnSpc>
                <a:spcPts val="3013"/>
              </a:lnSpc>
            </a:pPr>
            <a:r>
              <a:rPr lang="en-US" sz="2300" spc="-138">
                <a:solidFill>
                  <a:srgbClr val="1C2120"/>
                </a:solidFill>
                <a:latin typeface="Droid Serif"/>
                <a:ea typeface="Droid Serif"/>
                <a:cs typeface="Droid Serif"/>
                <a:sym typeface="Droid Serif"/>
              </a:rPr>
              <a:t>Фовизм шығармасына талдау. Анри Матисс – «Қызыл бөлме» (1908)</a:t>
            </a:r>
          </a:p>
          <a:p>
            <a:pPr algn="l">
              <a:lnSpc>
                <a:spcPts val="3013"/>
              </a:lnSpc>
            </a:pPr>
            <a:r>
              <a:rPr lang="en-US" sz="2300" spc="-138">
                <a:solidFill>
                  <a:srgbClr val="1C2120"/>
                </a:solidFill>
                <a:latin typeface="Droid Serif"/>
                <a:ea typeface="Droid Serif"/>
                <a:cs typeface="Droid Serif"/>
                <a:sym typeface="Droid Serif"/>
              </a:rPr>
              <a:t>Бұл картинада үй ішіндегі қарапайым тұрмыстық көрініс бейнеленген: үстелде ыдыстар, жемістер, терезеден көрінетін бақ. Бірақ суретші шынайы түстерді қолданбайды, бөлменің бәрін ашық қызыл түспен бояйды. Кеңістік шынайы емес, қабырғалар мен үстел біртұтас қызыл жазықтыққа айналады. Үстелдегі өрнектер мен қабырғадағы өрнектер бірігіп кетіп, заттар дербестігін жоғалтқандай әсер береді. Бұл – фовизмге тән ерекшелік: табиғи түстерді бұзу, қанық бояулар арқылы эмоцияны жеткізу. Матисстің бұл еңбегінде шынайы бейнелеуден гөрі көңіл-күй мен әсер маңыздырақ.</a:t>
            </a:r>
          </a:p>
          <a:p>
            <a:pPr algn="l">
              <a:lnSpc>
                <a:spcPts val="3013"/>
              </a:lnSpc>
            </a:pPr>
            <a:r>
              <a:rPr lang="en-US" sz="2300" spc="-138">
                <a:solidFill>
                  <a:srgbClr val="1C2120"/>
                </a:solidFill>
                <a:latin typeface="Droid Serif"/>
                <a:ea typeface="Droid Serif"/>
                <a:cs typeface="Droid Serif"/>
                <a:sym typeface="Droid Serif"/>
              </a:rPr>
              <a:t>Пикассоның «Авиньон қыздары» форманы геометриялық талдау арқылы жаңа көркемдік ойлауды бастаса, Матисстің «Қызыл бөлмесі» түсті батыл қолдану арқылы эмоция мен әсерді алдыңғы орынға шығарды. Кубизм мен фовизмнің басты айырмашылығы да осы екі туындыда айқын көрінеді: бірі – ақыл-ой мен құрылымға сүйенсе, екіншісі – түстер мен сезімге негізделген.</a:t>
            </a:r>
          </a:p>
          <a:p>
            <a:pPr algn="l">
              <a:lnSpc>
                <a:spcPts val="3013"/>
              </a:lnSpc>
            </a:pPr>
            <a:endParaRPr lang="en-US" sz="2300" spc="-138">
              <a:solidFill>
                <a:srgbClr val="1C2120"/>
              </a:solidFill>
              <a:latin typeface="Droid Serif"/>
              <a:ea typeface="Droid Serif"/>
              <a:cs typeface="Droid Serif"/>
              <a:sym typeface="Droid Serif"/>
            </a:endParaRPr>
          </a:p>
        </p:txBody>
      </p:sp>
      <p:sp>
        <p:nvSpPr>
          <p:cNvPr id="18" name="TextBox 18"/>
          <p:cNvSpPr txBox="1"/>
          <p:nvPr/>
        </p:nvSpPr>
        <p:spPr>
          <a:xfrm>
            <a:off x="12588757" y="3983648"/>
            <a:ext cx="3979708" cy="657860"/>
          </a:xfrm>
          <a:prstGeom prst="rect">
            <a:avLst/>
          </a:prstGeom>
        </p:spPr>
        <p:txBody>
          <a:bodyPr lIns="0" tIns="0" rIns="0" bIns="0" rtlCol="0" anchor="t">
            <a:spAutoFit/>
          </a:bodyPr>
          <a:lstStyle/>
          <a:p>
            <a:pPr algn="l">
              <a:lnSpc>
                <a:spcPts val="2620"/>
              </a:lnSpc>
            </a:pPr>
            <a:r>
              <a:rPr lang="en-US" sz="2000" spc="-120">
                <a:solidFill>
                  <a:srgbClr val="1C2120"/>
                </a:solidFill>
                <a:latin typeface="Droid Serif"/>
                <a:ea typeface="Droid Serif"/>
                <a:cs typeface="Droid Serif"/>
                <a:sym typeface="Droid Serif"/>
              </a:rPr>
              <a:t>Анри Матисс — Harmony in Red (The Red Room) (1908)</a:t>
            </a:r>
          </a:p>
        </p:txBody>
      </p:sp>
      <p:sp>
        <p:nvSpPr>
          <p:cNvPr id="19" name="TextBox 19"/>
          <p:cNvSpPr txBox="1"/>
          <p:nvPr/>
        </p:nvSpPr>
        <p:spPr>
          <a:xfrm>
            <a:off x="1371507" y="9064975"/>
            <a:ext cx="3109771" cy="657860"/>
          </a:xfrm>
          <a:prstGeom prst="rect">
            <a:avLst/>
          </a:prstGeom>
        </p:spPr>
        <p:txBody>
          <a:bodyPr lIns="0" tIns="0" rIns="0" bIns="0" rtlCol="0" anchor="t">
            <a:spAutoFit/>
          </a:bodyPr>
          <a:lstStyle/>
          <a:p>
            <a:pPr algn="l">
              <a:lnSpc>
                <a:spcPts val="2620"/>
              </a:lnSpc>
            </a:pPr>
            <a:r>
              <a:rPr lang="en-US" sz="2000" spc="-120">
                <a:solidFill>
                  <a:srgbClr val="1C2120"/>
                </a:solidFill>
                <a:latin typeface="Droid Serif"/>
                <a:ea typeface="Droid Serif"/>
                <a:cs typeface="Droid Serif"/>
                <a:sym typeface="Droid Serif"/>
              </a:rPr>
              <a:t>Матисс — The Red Studio, интерьер композициясы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6583" y="-123757"/>
            <a:ext cx="17522948" cy="4730019"/>
            <a:chOff x="0" y="0"/>
            <a:chExt cx="4615097" cy="1245766"/>
          </a:xfrm>
        </p:grpSpPr>
        <p:sp>
          <p:nvSpPr>
            <p:cNvPr id="3" name="Freeform 3"/>
            <p:cNvSpPr/>
            <p:nvPr/>
          </p:nvSpPr>
          <p:spPr>
            <a:xfrm>
              <a:off x="0" y="0"/>
              <a:ext cx="4615097" cy="1245766"/>
            </a:xfrm>
            <a:custGeom>
              <a:avLst/>
              <a:gdLst/>
              <a:ahLst/>
              <a:cxnLst/>
              <a:rect l="l" t="t" r="r" b="b"/>
              <a:pathLst>
                <a:path w="4615097" h="1245766">
                  <a:moveTo>
                    <a:pt x="0" y="0"/>
                  </a:moveTo>
                  <a:lnTo>
                    <a:pt x="4615097" y="0"/>
                  </a:lnTo>
                  <a:lnTo>
                    <a:pt x="4615097" y="1245766"/>
                  </a:lnTo>
                  <a:lnTo>
                    <a:pt x="0" y="1245766"/>
                  </a:lnTo>
                  <a:close/>
                </a:path>
              </a:pathLst>
            </a:custGeom>
            <a:solidFill>
              <a:srgbClr val="FF914D">
                <a:alpha val="55686"/>
              </a:srgbClr>
            </a:solidFill>
          </p:spPr>
        </p:sp>
        <p:sp>
          <p:nvSpPr>
            <p:cNvPr id="4" name="TextBox 4"/>
            <p:cNvSpPr txBox="1"/>
            <p:nvPr/>
          </p:nvSpPr>
          <p:spPr>
            <a:xfrm>
              <a:off x="0" y="-38100"/>
              <a:ext cx="4615097" cy="128386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96583" y="5143500"/>
            <a:ext cx="17522948" cy="5729126"/>
            <a:chOff x="0" y="0"/>
            <a:chExt cx="4615097" cy="1508906"/>
          </a:xfrm>
        </p:grpSpPr>
        <p:sp>
          <p:nvSpPr>
            <p:cNvPr id="7" name="Freeform 7"/>
            <p:cNvSpPr/>
            <p:nvPr/>
          </p:nvSpPr>
          <p:spPr>
            <a:xfrm>
              <a:off x="0" y="0"/>
              <a:ext cx="4615097" cy="1508906"/>
            </a:xfrm>
            <a:custGeom>
              <a:avLst/>
              <a:gdLst/>
              <a:ahLst/>
              <a:cxnLst/>
              <a:rect l="l" t="t" r="r" b="b"/>
              <a:pathLst>
                <a:path w="4615097" h="1508906">
                  <a:moveTo>
                    <a:pt x="0" y="0"/>
                  </a:moveTo>
                  <a:lnTo>
                    <a:pt x="4615097" y="0"/>
                  </a:lnTo>
                  <a:lnTo>
                    <a:pt x="4615097" y="1508906"/>
                  </a:lnTo>
                  <a:lnTo>
                    <a:pt x="0" y="1508906"/>
                  </a:lnTo>
                  <a:close/>
                </a:path>
              </a:pathLst>
            </a:custGeom>
            <a:solidFill>
              <a:srgbClr val="FFDE59">
                <a:alpha val="55686"/>
              </a:srgbClr>
            </a:solidFill>
          </p:spPr>
        </p:sp>
        <p:sp>
          <p:nvSpPr>
            <p:cNvPr id="8" name="TextBox 8"/>
            <p:cNvSpPr txBox="1"/>
            <p:nvPr/>
          </p:nvSpPr>
          <p:spPr>
            <a:xfrm>
              <a:off x="0" y="-38100"/>
              <a:ext cx="4615097" cy="1547006"/>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96583" y="5143500"/>
            <a:ext cx="5259619" cy="5208967"/>
            <a:chOff x="0" y="0"/>
            <a:chExt cx="1760701" cy="1743745"/>
          </a:xfrm>
        </p:grpSpPr>
        <p:sp>
          <p:nvSpPr>
            <p:cNvPr id="13" name="Freeform 13"/>
            <p:cNvSpPr/>
            <p:nvPr/>
          </p:nvSpPr>
          <p:spPr>
            <a:xfrm>
              <a:off x="0" y="0"/>
              <a:ext cx="1760701" cy="1743745"/>
            </a:xfrm>
            <a:custGeom>
              <a:avLst/>
              <a:gdLst/>
              <a:ahLst/>
              <a:cxnLst/>
              <a:rect l="l" t="t" r="r" b="b"/>
              <a:pathLst>
                <a:path w="1760701" h="1743745">
                  <a:moveTo>
                    <a:pt x="0" y="0"/>
                  </a:moveTo>
                  <a:lnTo>
                    <a:pt x="1760701" y="0"/>
                  </a:lnTo>
                  <a:lnTo>
                    <a:pt x="1760701" y="1743745"/>
                  </a:lnTo>
                  <a:lnTo>
                    <a:pt x="0" y="1743745"/>
                  </a:lnTo>
                  <a:close/>
                </a:path>
              </a:pathLst>
            </a:custGeom>
            <a:solidFill>
              <a:srgbClr val="FFF3C2"/>
            </a:solidFill>
          </p:spPr>
        </p:sp>
        <p:sp>
          <p:nvSpPr>
            <p:cNvPr id="14" name="TextBox 14"/>
            <p:cNvSpPr txBox="1"/>
            <p:nvPr/>
          </p:nvSpPr>
          <p:spPr>
            <a:xfrm>
              <a:off x="0" y="85725"/>
              <a:ext cx="1760701" cy="1658020"/>
            </a:xfrm>
            <a:prstGeom prst="rect">
              <a:avLst/>
            </a:prstGeom>
          </p:spPr>
          <p:txBody>
            <a:bodyPr lIns="50800" tIns="50800" rIns="50800" bIns="50800" rtlCol="0" anchor="ctr"/>
            <a:lstStyle/>
            <a:p>
              <a:pPr algn="ctr">
                <a:lnSpc>
                  <a:spcPts val="1925"/>
                </a:lnSpc>
              </a:pPr>
              <a:endParaRPr/>
            </a:p>
          </p:txBody>
        </p:sp>
      </p:grpSp>
      <p:sp>
        <p:nvSpPr>
          <p:cNvPr id="20" name="TextBox 11">
            <a:extLst>
              <a:ext uri="{FF2B5EF4-FFF2-40B4-BE49-F238E27FC236}">
                <a16:creationId xmlns:a16="http://schemas.microsoft.com/office/drawing/2014/main" id="{1351C01E-A0C7-F3BB-BDE4-71A8B334886D}"/>
              </a:ext>
            </a:extLst>
          </p:cNvPr>
          <p:cNvSpPr txBox="1"/>
          <p:nvPr/>
        </p:nvSpPr>
        <p:spPr>
          <a:xfrm>
            <a:off x="2743200" y="2781300"/>
            <a:ext cx="11799694" cy="6762685"/>
          </a:xfrm>
          <a:prstGeom prst="rect">
            <a:avLst/>
          </a:prstGeom>
        </p:spPr>
        <p:txBody>
          <a:bodyPr lIns="0" tIns="0" rIns="0" bIns="0" rtlCol="0" anchor="t">
            <a:spAutoFit/>
          </a:bodyPr>
          <a:lstStyle/>
          <a:p>
            <a:pPr marL="294005" indent="-342900">
              <a:spcAft>
                <a:spcPts val="600"/>
              </a:spcAft>
              <a:buFont typeface="+mj-lt"/>
              <a:buAutoNum type="arabicPeriod"/>
            </a:pPr>
            <a:r>
              <a:rPr lang="kk-KZ" sz="2000" dirty="0">
                <a:latin typeface="Arial" panose="020B0604020202020204" pitchFamily="34" charset="0"/>
                <a:cs typeface="Arial" panose="020B0604020202020204" pitchFamily="34" charset="0"/>
              </a:rPr>
              <a:t>Бейнелеу өнері тарихы. Оқулық: ҚР БҒМ баспаға ұсынған.  – Астана, 2013. –2</a:t>
            </a:r>
            <a:r>
              <a:rPr lang="ru-RU" sz="2000" dirty="0">
                <a:latin typeface="Arial" panose="020B0604020202020204" pitchFamily="34" charset="0"/>
                <a:cs typeface="Arial" panose="020B0604020202020204" pitchFamily="34" charset="0"/>
              </a:rPr>
              <a:t>48</a:t>
            </a:r>
            <a:r>
              <a:rPr lang="kk-KZ" sz="2000" dirty="0" err="1">
                <a:latin typeface="Arial" panose="020B0604020202020204" pitchFamily="34" charset="0"/>
                <a:cs typeface="Arial" panose="020B0604020202020204" pitchFamily="34" charset="0"/>
              </a:rPr>
              <a:t>б</a:t>
            </a:r>
            <a:r>
              <a:rPr lang="kk-KZ" sz="2000" dirty="0">
                <a:latin typeface="Arial" panose="020B0604020202020204" pitchFamily="34" charset="0"/>
                <a:cs typeface="Arial" panose="020B0604020202020204" pitchFamily="34" charset="0"/>
              </a:rPr>
              <a:t>. </a:t>
            </a:r>
            <a:endParaRPr lang="ru-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Келімбетов</a:t>
            </a:r>
            <a:r>
              <a:rPr lang="ru-RU" sz="2000" i="0" u="none" strike="noStrike" dirty="0">
                <a:effectLst/>
                <a:latin typeface="Arial" panose="020B0604020202020204" pitchFamily="34" charset="0"/>
                <a:cs typeface="Arial" panose="020B0604020202020204" pitchFamily="34" charset="0"/>
              </a:rPr>
              <a:t>, Н. «</a:t>
            </a:r>
            <a:r>
              <a:rPr lang="ru-RU" sz="2000" i="0" u="none" strike="noStrike" dirty="0" err="1">
                <a:effectLst/>
                <a:latin typeface="Arial" panose="020B0604020202020204" pitchFamily="34" charset="0"/>
                <a:cs typeface="Arial" panose="020B0604020202020204" pitchFamily="34" charset="0"/>
              </a:rPr>
              <a:t>Ежелгі</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дүние</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Өнер</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2005. – 320 б. – </a:t>
            </a:r>
            <a:r>
              <a:rPr lang="en" sz="2000" i="0" u="none" strike="noStrike" dirty="0">
                <a:effectLst/>
                <a:latin typeface="Arial" panose="020B0604020202020204" pitchFamily="34" charset="0"/>
                <a:cs typeface="Arial" panose="020B0604020202020204" pitchFamily="34" charset="0"/>
              </a:rPr>
              <a:t>ISBN 9965-12-123-4.</a:t>
            </a:r>
            <a:endParaRPr lang="kk-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Тұрсынов</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Қазақ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бейнелеу</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өнерінің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тарихы</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ҚазҰӨ</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2012. – 256 б. – </a:t>
            </a:r>
            <a:r>
              <a:rPr lang="en" sz="2000" i="0" u="none" strike="noStrike" dirty="0">
                <a:effectLst/>
                <a:latin typeface="Arial" panose="020B0604020202020204" pitchFamily="34" charset="0"/>
                <a:cs typeface="Arial" panose="020B0604020202020204" pitchFamily="34" charset="0"/>
              </a:rPr>
              <a:t>ISBN 978-601-217-112-4.</a:t>
            </a:r>
            <a:endParaRPr lang="kk-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Тұрсынов</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Қазақ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бейнелеу</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өнерінің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тарихы</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және</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жанрлары</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ҚазҰӨ</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2012. – 256 б. – </a:t>
            </a:r>
            <a:r>
              <a:rPr lang="en" sz="2000" i="0" u="none" strike="noStrike" dirty="0">
                <a:effectLst/>
                <a:latin typeface="Arial" panose="020B0604020202020204" pitchFamily="34" charset="0"/>
                <a:cs typeface="Arial" panose="020B0604020202020204" pitchFamily="34" charset="0"/>
              </a:rPr>
              <a:t>ISBN 978-601-217-112-4.</a:t>
            </a:r>
            <a:endParaRPr lang="kk-KZ" sz="2000" i="0" u="none" strike="noStrike" dirty="0">
              <a:effectLst/>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Самашев</a:t>
            </a:r>
            <a:r>
              <a:rPr lang="ru-RU" sz="2000" i="0" u="none" strike="noStrike" dirty="0">
                <a:effectLst/>
                <a:latin typeface="Arial" panose="020B0604020202020204" pitchFamily="34" charset="0"/>
                <a:cs typeface="Arial" panose="020B0604020202020204" pitchFamily="34" charset="0"/>
              </a:rPr>
              <a:t>, З. «</a:t>
            </a:r>
            <a:r>
              <a:rPr lang="ru-RU" sz="2000" i="0" u="none" strike="noStrike" dirty="0" err="1">
                <a:effectLst/>
                <a:latin typeface="Arial" panose="020B0604020202020204" pitchFamily="34" charset="0"/>
                <a:cs typeface="Arial" panose="020B0604020202020204" pitchFamily="34" charset="0"/>
              </a:rPr>
              <a:t>Қазақстанның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жеті</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кереметі</a:t>
            </a:r>
            <a:r>
              <a:rPr lang="ru-RU" sz="2000" i="0" u="none" strike="noStrike" dirty="0">
                <a:effectLst/>
                <a:latin typeface="Arial" panose="020B0604020202020204" pitchFamily="34" charset="0"/>
                <a:cs typeface="Arial" panose="020B0604020202020204" pitchFamily="34" charset="0"/>
              </a:rPr>
              <a:t>». – Алматы: Таймас, 2006. – 200 б. – </a:t>
            </a:r>
            <a:r>
              <a:rPr lang="en" sz="2000" i="0" u="none" strike="noStrike" dirty="0">
                <a:effectLst/>
                <a:latin typeface="Arial" panose="020B0604020202020204" pitchFamily="34" charset="0"/>
                <a:cs typeface="Arial" panose="020B0604020202020204" pitchFamily="34" charset="0"/>
              </a:rPr>
              <a:t>ISBN 9965-806-16-0.</a:t>
            </a:r>
          </a:p>
          <a:p>
            <a:pPr marL="342900" indent="-342900">
              <a:buFont typeface="+mj-lt"/>
              <a:buAutoNum type="arabicPeriod"/>
            </a:pPr>
            <a:r>
              <a:rPr lang="ru-RU" sz="2000" dirty="0" err="1">
                <a:latin typeface="Arial" panose="020B0604020202020204" pitchFamily="34" charset="0"/>
                <a:cs typeface="Arial" panose="020B0604020202020204" pitchFamily="34" charset="0"/>
              </a:rPr>
              <a:t>Қасымбеков</a:t>
            </a:r>
            <a:r>
              <a:rPr lang="ru-RU" sz="2000" dirty="0">
                <a:latin typeface="Arial" panose="020B0604020202020204" pitchFamily="34" charset="0"/>
                <a:cs typeface="Arial" panose="020B0604020202020204" pitchFamily="34" charset="0"/>
              </a:rPr>
              <a:t>, М. </a:t>
            </a:r>
            <a:r>
              <a:rPr lang="ru-RU" sz="2000" dirty="0" err="1">
                <a:latin typeface="Arial" panose="020B0604020202020204" pitchFamily="34" charset="0"/>
                <a:cs typeface="Arial" panose="020B0604020202020204" pitchFamily="34" charset="0"/>
              </a:rPr>
              <a:t>Өнер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тарихы</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Білім</a:t>
            </a:r>
            <a:r>
              <a:rPr lang="ru-RU" sz="2000" dirty="0">
                <a:latin typeface="Arial" panose="020B0604020202020204" pitchFamily="34" charset="0"/>
                <a:cs typeface="Arial" panose="020B0604020202020204" pitchFamily="34" charset="0"/>
              </a:rPr>
              <a:t>, 2004. – 288 б.</a:t>
            </a:r>
          </a:p>
          <a:p>
            <a:pPr marL="342900" indent="-342900">
              <a:buFont typeface="+mj-lt"/>
              <a:buAutoNum type="arabicPeriod"/>
            </a:pPr>
            <a:r>
              <a:rPr lang="ru-RU" sz="2000" dirty="0" err="1">
                <a:latin typeface="Arial" panose="020B0604020202020204" pitchFamily="34" charset="0"/>
                <a:cs typeface="Arial" panose="020B0604020202020204" pitchFamily="34" charset="0"/>
              </a:rPr>
              <a:t>Нұрқатова</a:t>
            </a:r>
            <a:r>
              <a:rPr lang="ru-RU" sz="2000" dirty="0">
                <a:latin typeface="Arial" panose="020B0604020202020204" pitchFamily="34" charset="0"/>
                <a:cs typeface="Arial" panose="020B0604020202020204" pitchFamily="34" charset="0"/>
              </a:rPr>
              <a:t>, Л. </a:t>
            </a:r>
            <a:r>
              <a:rPr lang="ru-RU" sz="2000" dirty="0" err="1">
                <a:latin typeface="Arial" panose="020B0604020202020204" pitchFamily="34" charset="0"/>
                <a:cs typeface="Arial" panose="020B0604020202020204" pitchFamily="34" charset="0"/>
              </a:rPr>
              <a:t>Бейнелеу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өнерінің</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тарихы</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Рауан</a:t>
            </a:r>
            <a:r>
              <a:rPr lang="ru-RU" sz="2000" dirty="0">
                <a:latin typeface="Arial" panose="020B0604020202020204" pitchFamily="34" charset="0"/>
                <a:cs typeface="Arial" panose="020B0604020202020204" pitchFamily="34" charset="0"/>
              </a:rPr>
              <a:t>, 2001. – 240 б.</a:t>
            </a: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ru-RU" sz="2000" dirty="0">
                <a:latin typeface="Arial" panose="020B0604020202020204" pitchFamily="34" charset="0"/>
                <a:cs typeface="Arial" panose="020B0604020202020204" pitchFamily="34" charset="0"/>
              </a:rPr>
              <a:t>Лазарев, В. Н. </a:t>
            </a:r>
            <a:r>
              <a:rPr lang="ru-RU" sz="2000" i="1" dirty="0" err="1">
                <a:latin typeface="Arial" panose="020B0604020202020204" pitchFamily="34" charset="0"/>
                <a:cs typeface="Arial" panose="020B0604020202020204" pitchFamily="34" charset="0"/>
              </a:rPr>
              <a:t>Батыс</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Еуропа</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өнері</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тарихы</a:t>
            </a:r>
            <a:r>
              <a:rPr lang="ru-RU" sz="2000" i="1"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Қазақ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университеті</a:t>
            </a:r>
            <a:r>
              <a:rPr lang="ru-RU" sz="2000" dirty="0">
                <a:latin typeface="Arial" panose="020B0604020202020204" pitchFamily="34" charset="0"/>
                <a:cs typeface="Arial" panose="020B0604020202020204" pitchFamily="34" charset="0"/>
              </a:rPr>
              <a:t>», 2010.</a:t>
            </a: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ru-KZ" sz="2000" dirty="0">
                <a:effectLst/>
                <a:latin typeface="Arial" panose="020B0604020202020204" pitchFamily="34" charset="0"/>
                <a:ea typeface="Times New Roman" panose="02020603050405020304" pitchFamily="18" charset="0"/>
                <a:cs typeface="Arial" panose="020B0604020202020204" pitchFamily="34" charset="0"/>
              </a:rPr>
              <a:t>Бейсенова, Ә., Садырова, М. </a:t>
            </a:r>
            <a:r>
              <a:rPr lang="ru-KZ" sz="2000" i="1" dirty="0">
                <a:effectLst/>
                <a:latin typeface="Arial" panose="020B0604020202020204" pitchFamily="34" charset="0"/>
                <a:ea typeface="Times New Roman" panose="02020603050405020304" pitchFamily="18" charset="0"/>
                <a:cs typeface="Arial" panose="020B0604020202020204" pitchFamily="34" charset="0"/>
              </a:rPr>
              <a:t>Әлем өркениеті тарихы</a:t>
            </a:r>
            <a:r>
              <a:rPr lang="ru-KZ" sz="2000" dirty="0">
                <a:effectLst/>
                <a:latin typeface="Arial" panose="020B0604020202020204" pitchFamily="34" charset="0"/>
                <a:ea typeface="Times New Roman" panose="02020603050405020304" pitchFamily="18" charset="0"/>
                <a:cs typeface="Arial" panose="020B0604020202020204" pitchFamily="34" charset="0"/>
              </a:rPr>
              <a:t>. – Алматы: Қазақ университеті, 2015.</a:t>
            </a:r>
            <a:endParaRPr lang="ru-KZ" sz="2000" dirty="0">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20000"/>
              </a:lnSpc>
              <a:spcBef>
                <a:spcPts val="0"/>
              </a:spcBef>
              <a:buFont typeface="+mj-lt"/>
              <a:buAutoNum type="arabicPeriod"/>
            </a:pPr>
            <a:r>
              <a:rPr lang="kk-KZ" sz="2000" dirty="0" err="1">
                <a:effectLst/>
                <a:latin typeface="Arial" panose="020B0604020202020204" pitchFamily="34" charset="0"/>
                <a:ea typeface="Times New Roman" panose="02020603050405020304" pitchFamily="18" charset="0"/>
                <a:cs typeface="Arial" panose="020B0604020202020204" pitchFamily="34" charset="0"/>
              </a:rPr>
              <a:t>СамуратоваТ.К</a:t>
            </a:r>
            <a:r>
              <a:rPr lang="kk-KZ" sz="2000" dirty="0">
                <a:effectLst/>
                <a:latin typeface="Arial" panose="020B0604020202020204" pitchFamily="34" charset="0"/>
                <a:ea typeface="Times New Roman" panose="02020603050405020304" pitchFamily="18" charset="0"/>
                <a:cs typeface="Arial" panose="020B0604020202020204" pitchFamily="34" charset="0"/>
              </a:rPr>
              <a:t>., Ермекова Ж.К., Ахметова - </a:t>
            </a:r>
            <a:r>
              <a:rPr lang="kk-KZ" sz="2000" dirty="0" err="1">
                <a:effectLst/>
                <a:latin typeface="Arial" panose="020B0604020202020204" pitchFamily="34" charset="0"/>
                <a:ea typeface="Times New Roman" panose="02020603050405020304" pitchFamily="18" charset="0"/>
                <a:cs typeface="Arial" panose="020B0604020202020204" pitchFamily="34" charset="0"/>
              </a:rPr>
              <a:t>Әбдік</a:t>
            </a:r>
            <a:r>
              <a:rPr lang="kk-KZ" sz="2000" cap="all" dirty="0">
                <a:effectLst/>
                <a:latin typeface="Arial" panose="020B0604020202020204" pitchFamily="34" charset="0"/>
                <a:ea typeface="Times New Roman" panose="02020603050405020304" pitchFamily="18" charset="0"/>
                <a:cs typeface="Arial" panose="020B0604020202020204" pitchFamily="34" charset="0"/>
              </a:rPr>
              <a:t> Г.А. «</a:t>
            </a:r>
            <a:r>
              <a:rPr lang="kk-KZ" sz="2000" dirty="0">
                <a:effectLst/>
                <a:latin typeface="Arial" panose="020B0604020202020204" pitchFamily="34" charset="0"/>
                <a:ea typeface="Times New Roman" panose="02020603050405020304" pitchFamily="18" charset="0"/>
                <a:cs typeface="Arial" panose="020B0604020202020204" pitchFamily="34" charset="0"/>
              </a:rPr>
              <a:t>Қазақтың дәстүрлі қолданбалы өнерінің қысқаша энциклопедиялық сөздігі. Астана. ЕҰУ: 2025., 225б.</a:t>
            </a:r>
            <a:endParaRPr lang="ru-KZ" sz="2000" dirty="0">
              <a:effectLst/>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20000"/>
              </a:lnSpc>
              <a:spcBef>
                <a:spcPts val="0"/>
              </a:spcBef>
              <a:buFont typeface="+mj-lt"/>
              <a:buAutoNum type="arabicPeriod"/>
            </a:pPr>
            <a:r>
              <a:rPr lang="kk-KZ" sz="2000" dirty="0" err="1">
                <a:latin typeface="Arial" panose="020B0604020202020204" pitchFamily="34" charset="0"/>
                <a:ea typeface="Times New Roman" panose="02020603050405020304" pitchFamily="18" charset="0"/>
                <a:cs typeface="Arial" panose="020B0604020202020204" pitchFamily="34" charset="0"/>
              </a:rPr>
              <a:t>СамуратоваТ</a:t>
            </a:r>
            <a:r>
              <a:rPr lang="kk-KZ" sz="2000" dirty="0">
                <a:latin typeface="Arial" panose="020B0604020202020204" pitchFamily="34" charset="0"/>
                <a:ea typeface="Times New Roman" panose="02020603050405020304" pitchFamily="18" charset="0"/>
                <a:cs typeface="Arial" panose="020B0604020202020204" pitchFamily="34" charset="0"/>
              </a:rPr>
              <a:t>. </a:t>
            </a:r>
            <a:r>
              <a:rPr lang="kk-KZ" sz="2000" dirty="0" err="1">
                <a:latin typeface="Arial" panose="020B0604020202020204" pitchFamily="34" charset="0"/>
                <a:ea typeface="Times New Roman" panose="02020603050405020304" pitchFamily="18" charset="0"/>
                <a:cs typeface="Arial" panose="020B0604020202020204" pitchFamily="34" charset="0"/>
              </a:rPr>
              <a:t>К</a:t>
            </a:r>
            <a:r>
              <a:rPr lang="kk-KZ" sz="2000" dirty="0">
                <a:latin typeface="Arial" panose="020B0604020202020204" pitchFamily="34" charset="0"/>
                <a:ea typeface="Times New Roman" panose="02020603050405020304" pitchFamily="18" charset="0"/>
                <a:cs typeface="Arial" panose="020B0604020202020204" pitchFamily="34" charset="0"/>
              </a:rPr>
              <a:t>., </a:t>
            </a:r>
            <a:r>
              <a:rPr lang="kk-KZ" sz="2000" dirty="0" err="1">
                <a:latin typeface="Arial" panose="020B0604020202020204" pitchFamily="34" charset="0"/>
                <a:ea typeface="Times New Roman" panose="02020603050405020304" pitchFamily="18" charset="0"/>
                <a:cs typeface="Arial" panose="020B0604020202020204" pitchFamily="34" charset="0"/>
              </a:rPr>
              <a:t>Туркпенова</a:t>
            </a:r>
            <a:r>
              <a:rPr lang="kk-KZ" sz="2000" dirty="0">
                <a:latin typeface="Arial" panose="020B0604020202020204" pitchFamily="34" charset="0"/>
                <a:ea typeface="Times New Roman" panose="02020603050405020304" pitchFamily="18" charset="0"/>
                <a:cs typeface="Arial" panose="020B0604020202020204" pitchFamily="34" charset="0"/>
              </a:rPr>
              <a:t> С.Ж. </a:t>
            </a:r>
            <a:r>
              <a:rPr lang="kk-KZ" sz="2000" dirty="0">
                <a:effectLst/>
                <a:latin typeface="Arial" panose="020B0604020202020204" pitchFamily="34" charset="0"/>
                <a:ea typeface="Times New Roman" panose="02020603050405020304" pitchFamily="18" charset="0"/>
                <a:cs typeface="Arial" panose="020B0604020202020204" pitchFamily="34" charset="0"/>
              </a:rPr>
              <a:t>«Қазақ қол өнерінің тарихы мен қолданылуы» </a:t>
            </a:r>
            <a:r>
              <a:rPr lang="kk-KZ" sz="2000" dirty="0" err="1">
                <a:effectLst/>
                <a:latin typeface="Arial" panose="020B0604020202020204" pitchFamily="34" charset="0"/>
                <a:ea typeface="Calibri" panose="020F0502020204030204" pitchFamily="34" charset="0"/>
                <a:cs typeface="Arial" panose="020B0604020202020204" pitchFamily="34" charset="0"/>
              </a:rPr>
              <a:t>к</a:t>
            </a:r>
            <a:r>
              <a:rPr lang="ru-KZ" sz="2000" dirty="0">
                <a:effectLst/>
                <a:latin typeface="Arial" panose="020B0604020202020204" pitchFamily="34" charset="0"/>
                <a:ea typeface="Calibri" panose="020F0502020204030204" pitchFamily="34" charset="0"/>
                <a:cs typeface="Arial" panose="020B0604020202020204" pitchFamily="34" charset="0"/>
              </a:rPr>
              <a:t>аталог альбом  </a:t>
            </a:r>
            <a:r>
              <a:rPr lang="kk-KZ" sz="2000" dirty="0">
                <a:latin typeface="Arial" panose="020B0604020202020204" pitchFamily="34" charset="0"/>
                <a:ea typeface="Times New Roman" panose="02020603050405020304" pitchFamily="18" charset="0"/>
                <a:cs typeface="Arial" panose="020B0604020202020204" pitchFamily="34" charset="0"/>
              </a:rPr>
              <a:t>Астана. ЕҰУ: 2025., 225б.</a:t>
            </a:r>
            <a:endParaRPr lang="ru-KZ" sz="2000" dirty="0">
              <a:latin typeface="Arial" panose="020B0604020202020204" pitchFamily="34" charset="0"/>
              <a:ea typeface="Times New Roman" panose="02020603050405020304" pitchFamily="18" charset="0"/>
              <a:cs typeface="Arial" panose="020B0604020202020204" pitchFamily="34" charset="0"/>
            </a:endParaRPr>
          </a:p>
          <a:p>
            <a:pPr marL="514350" indent="-514350">
              <a:lnSpc>
                <a:spcPct val="120000"/>
              </a:lnSpc>
              <a:spcBef>
                <a:spcPts val="0"/>
              </a:spcBef>
              <a:buFont typeface="+mj-lt"/>
              <a:buAutoNum type="arabicPeriod"/>
            </a:pPr>
            <a:r>
              <a:rPr lang="ru-RU" altLang="ru-RU" sz="2000" dirty="0" err="1">
                <a:latin typeface="Arial" panose="020B0604020202020204" pitchFamily="34" charset="0"/>
                <a:cs typeface="Arial" panose="020B0604020202020204" pitchFamily="34" charset="0"/>
              </a:rPr>
              <a:t>Нұрғалиұлы</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Қ</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Қазақстанның</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мәдени</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мұрасы</a:t>
            </a:r>
            <a:r>
              <a:rPr lang="ru-RU" altLang="ru-RU" sz="2000" dirty="0">
                <a:latin typeface="Arial" panose="020B0604020202020204" pitchFamily="34" charset="0"/>
                <a:cs typeface="Arial" panose="020B0604020202020204" pitchFamily="34" charset="0"/>
              </a:rPr>
              <a:t>. – Алматы: </a:t>
            </a:r>
            <a:r>
              <a:rPr lang="ru-RU" altLang="ru-RU" sz="2000" dirty="0" err="1">
                <a:latin typeface="Arial" panose="020B0604020202020204" pitchFamily="34" charset="0"/>
                <a:cs typeface="Arial" panose="020B0604020202020204" pitchFamily="34" charset="0"/>
              </a:rPr>
              <a:t>Атамұра</a:t>
            </a:r>
            <a:r>
              <a:rPr lang="ru-RU" altLang="ru-RU" sz="2000" dirty="0">
                <a:latin typeface="Arial" panose="020B0604020202020204" pitchFamily="34" charset="0"/>
                <a:cs typeface="Arial" panose="020B0604020202020204" pitchFamily="34" charset="0"/>
              </a:rPr>
              <a:t>, 2018. – 256 б.</a:t>
            </a:r>
          </a:p>
          <a:p>
            <a:pPr marL="514350" indent="-514350">
              <a:lnSpc>
                <a:spcPct val="120000"/>
              </a:lnSpc>
              <a:spcBef>
                <a:spcPts val="0"/>
              </a:spcBef>
              <a:buFont typeface="+mj-lt"/>
              <a:buAutoNum type="arabicPeriod"/>
            </a:pPr>
            <a:r>
              <a:rPr lang="ru-RU" altLang="ru-RU" sz="2000" dirty="0" err="1">
                <a:latin typeface="Arial" panose="020B0604020202020204" pitchFamily="34" charset="0"/>
                <a:cs typeface="Arial" panose="020B0604020202020204" pitchFamily="34" charset="0"/>
              </a:rPr>
              <a:t>Төлегенова</a:t>
            </a:r>
            <a:r>
              <a:rPr lang="ru-RU" altLang="ru-RU" sz="2000" dirty="0">
                <a:latin typeface="Arial" panose="020B0604020202020204" pitchFamily="34" charset="0"/>
                <a:cs typeface="Arial" panose="020B0604020202020204" pitchFamily="34" charset="0"/>
              </a:rPr>
              <a:t>, С. </a:t>
            </a:r>
            <a:r>
              <a:rPr lang="ru-RU" altLang="ru-RU" sz="2000" dirty="0" err="1">
                <a:latin typeface="Arial" panose="020B0604020202020204" pitchFamily="34" charset="0"/>
                <a:cs typeface="Arial" panose="020B0604020202020204" pitchFamily="34" charset="0"/>
              </a:rPr>
              <a:t>Қазақ</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халқының</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этнографиясы</a:t>
            </a:r>
            <a:r>
              <a:rPr lang="ru-RU" altLang="ru-RU" sz="2000" dirty="0">
                <a:latin typeface="Arial" panose="020B0604020202020204" pitchFamily="34" charset="0"/>
                <a:cs typeface="Arial" panose="020B0604020202020204" pitchFamily="34" charset="0"/>
              </a:rPr>
              <a:t>. – </a:t>
            </a:r>
            <a:r>
              <a:rPr lang="ru-RU" altLang="ru-RU" sz="2000" dirty="0" err="1">
                <a:latin typeface="Arial" panose="020B0604020202020204" pitchFamily="34" charset="0"/>
                <a:cs typeface="Arial" panose="020B0604020202020204" pitchFamily="34" charset="0"/>
              </a:rPr>
              <a:t>Нұр-Сұлтан</a:t>
            </a:r>
            <a:r>
              <a:rPr lang="ru-RU" altLang="ru-RU" sz="2000" dirty="0">
                <a:latin typeface="Arial" panose="020B0604020202020204" pitchFamily="34" charset="0"/>
                <a:cs typeface="Arial" panose="020B0604020202020204" pitchFamily="34" charset="0"/>
              </a:rPr>
              <a:t>: Фолиант, 2020. – 312 б.</a:t>
            </a:r>
          </a:p>
          <a:p>
            <a:pPr algn="l">
              <a:lnSpc>
                <a:spcPts val="3783"/>
              </a:lnSpc>
            </a:pPr>
            <a:endParaRPr lang="en-US" sz="2702" dirty="0">
              <a:solidFill>
                <a:srgbClr val="423734"/>
              </a:solidFill>
              <a:latin typeface="Carollo Playscript"/>
              <a:ea typeface="Carollo Playscript"/>
              <a:cs typeface="Carollo Playscript"/>
              <a:sym typeface="Carollo Playscript"/>
            </a:endParaRPr>
          </a:p>
        </p:txBody>
      </p:sp>
      <p:sp>
        <p:nvSpPr>
          <p:cNvPr id="21" name="Заголовок 1">
            <a:extLst>
              <a:ext uri="{FF2B5EF4-FFF2-40B4-BE49-F238E27FC236}">
                <a16:creationId xmlns:a16="http://schemas.microsoft.com/office/drawing/2014/main" id="{40AB18C3-6C62-8D1F-C8BD-24CDAB8CA214}"/>
              </a:ext>
            </a:extLst>
          </p:cNvPr>
          <p:cNvSpPr txBox="1">
            <a:spLocks/>
          </p:cNvSpPr>
          <p:nvPr/>
        </p:nvSpPr>
        <p:spPr>
          <a:xfrm>
            <a:off x="2971800" y="616428"/>
            <a:ext cx="10972800" cy="564672"/>
          </a:xfrm>
          <a:prstGeom prst="rect">
            <a:avLst/>
          </a:prstGeom>
        </p:spPr>
        <p:txBody>
          <a:bodyPr>
            <a:normAutofit/>
          </a:bodyPr>
          <a:lstStyle>
            <a:lvl1pPr algn="ctr" defTabSz="1371600" rtl="0" eaLnBrk="1" latinLnBrk="0" hangingPunct="1">
              <a:lnSpc>
                <a:spcPct val="90000"/>
              </a:lnSpc>
              <a:spcBef>
                <a:spcPct val="0"/>
              </a:spcBef>
              <a:buNone/>
              <a:defRPr sz="4200" kern="1200" cap="all" spc="300" baseline="0">
                <a:solidFill>
                  <a:schemeClr val="tx1">
                    <a:lumMod val="85000"/>
                    <a:lumOff val="15000"/>
                  </a:schemeClr>
                </a:solidFill>
                <a:latin typeface="+mj-lt"/>
                <a:ea typeface="+mj-ea"/>
                <a:cs typeface="+mj-cs"/>
              </a:defRPr>
            </a:lvl1pPr>
          </a:lstStyle>
          <a:p>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Қолданылған</a:t>
            </a: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әдебиеттер</a:t>
            </a: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тізімі</a:t>
            </a:r>
            <a:endPar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331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6583" y="-88512"/>
            <a:ext cx="17522948" cy="4730019"/>
            <a:chOff x="0" y="0"/>
            <a:chExt cx="4615097" cy="1245766"/>
          </a:xfrm>
        </p:grpSpPr>
        <p:sp>
          <p:nvSpPr>
            <p:cNvPr id="3" name="Freeform 3"/>
            <p:cNvSpPr/>
            <p:nvPr/>
          </p:nvSpPr>
          <p:spPr>
            <a:xfrm>
              <a:off x="0" y="0"/>
              <a:ext cx="4615097" cy="1245766"/>
            </a:xfrm>
            <a:custGeom>
              <a:avLst/>
              <a:gdLst/>
              <a:ahLst/>
              <a:cxnLst/>
              <a:rect l="l" t="t" r="r" b="b"/>
              <a:pathLst>
                <a:path w="4615097" h="1245766">
                  <a:moveTo>
                    <a:pt x="0" y="0"/>
                  </a:moveTo>
                  <a:lnTo>
                    <a:pt x="4615097" y="0"/>
                  </a:lnTo>
                  <a:lnTo>
                    <a:pt x="4615097" y="1245766"/>
                  </a:lnTo>
                  <a:lnTo>
                    <a:pt x="0" y="1245766"/>
                  </a:lnTo>
                  <a:close/>
                </a:path>
              </a:pathLst>
            </a:custGeom>
            <a:solidFill>
              <a:srgbClr val="FF914D">
                <a:alpha val="55686"/>
              </a:srgbClr>
            </a:solidFill>
          </p:spPr>
          <p:txBody>
            <a:bodyPr/>
            <a:lstStyle/>
            <a:p>
              <a:endParaRPr lang="ru-KZ" dirty="0"/>
            </a:p>
          </p:txBody>
        </p:sp>
        <p:sp>
          <p:nvSpPr>
            <p:cNvPr id="4" name="TextBox 4"/>
            <p:cNvSpPr txBox="1"/>
            <p:nvPr/>
          </p:nvSpPr>
          <p:spPr>
            <a:xfrm>
              <a:off x="0" y="-38100"/>
              <a:ext cx="4615097" cy="128386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96583" y="5143500"/>
            <a:ext cx="17522948" cy="5729126"/>
            <a:chOff x="0" y="0"/>
            <a:chExt cx="4615097" cy="1508906"/>
          </a:xfrm>
        </p:grpSpPr>
        <p:sp>
          <p:nvSpPr>
            <p:cNvPr id="7" name="Freeform 7"/>
            <p:cNvSpPr/>
            <p:nvPr/>
          </p:nvSpPr>
          <p:spPr>
            <a:xfrm>
              <a:off x="0" y="0"/>
              <a:ext cx="4615097" cy="1508906"/>
            </a:xfrm>
            <a:custGeom>
              <a:avLst/>
              <a:gdLst/>
              <a:ahLst/>
              <a:cxnLst/>
              <a:rect l="l" t="t" r="r" b="b"/>
              <a:pathLst>
                <a:path w="4615097" h="1508906">
                  <a:moveTo>
                    <a:pt x="0" y="0"/>
                  </a:moveTo>
                  <a:lnTo>
                    <a:pt x="4615097" y="0"/>
                  </a:lnTo>
                  <a:lnTo>
                    <a:pt x="4615097" y="1508906"/>
                  </a:lnTo>
                  <a:lnTo>
                    <a:pt x="0" y="1508906"/>
                  </a:lnTo>
                  <a:close/>
                </a:path>
              </a:pathLst>
            </a:custGeom>
            <a:solidFill>
              <a:srgbClr val="FFDE59">
                <a:alpha val="55686"/>
              </a:srgbClr>
            </a:solidFill>
          </p:spPr>
        </p:sp>
        <p:sp>
          <p:nvSpPr>
            <p:cNvPr id="8" name="TextBox 8"/>
            <p:cNvSpPr txBox="1"/>
            <p:nvPr/>
          </p:nvSpPr>
          <p:spPr>
            <a:xfrm>
              <a:off x="0" y="-38100"/>
              <a:ext cx="4615097" cy="1547006"/>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96583" y="5143500"/>
            <a:ext cx="5259619" cy="5208967"/>
            <a:chOff x="0" y="0"/>
            <a:chExt cx="1760701" cy="1743745"/>
          </a:xfrm>
        </p:grpSpPr>
        <p:sp>
          <p:nvSpPr>
            <p:cNvPr id="13" name="Freeform 13"/>
            <p:cNvSpPr/>
            <p:nvPr/>
          </p:nvSpPr>
          <p:spPr>
            <a:xfrm>
              <a:off x="0" y="0"/>
              <a:ext cx="1760701" cy="1743745"/>
            </a:xfrm>
            <a:custGeom>
              <a:avLst/>
              <a:gdLst/>
              <a:ahLst/>
              <a:cxnLst/>
              <a:rect l="l" t="t" r="r" b="b"/>
              <a:pathLst>
                <a:path w="1760701" h="1743745">
                  <a:moveTo>
                    <a:pt x="0" y="0"/>
                  </a:moveTo>
                  <a:lnTo>
                    <a:pt x="1760701" y="0"/>
                  </a:lnTo>
                  <a:lnTo>
                    <a:pt x="1760701" y="1743745"/>
                  </a:lnTo>
                  <a:lnTo>
                    <a:pt x="0" y="1743745"/>
                  </a:lnTo>
                  <a:close/>
                </a:path>
              </a:pathLst>
            </a:custGeom>
            <a:solidFill>
              <a:srgbClr val="FFF3C2"/>
            </a:solidFill>
          </p:spPr>
        </p:sp>
        <p:sp>
          <p:nvSpPr>
            <p:cNvPr id="14" name="TextBox 14"/>
            <p:cNvSpPr txBox="1"/>
            <p:nvPr/>
          </p:nvSpPr>
          <p:spPr>
            <a:xfrm>
              <a:off x="0" y="85725"/>
              <a:ext cx="1760701" cy="1658020"/>
            </a:xfrm>
            <a:prstGeom prst="rect">
              <a:avLst/>
            </a:prstGeom>
          </p:spPr>
          <p:txBody>
            <a:bodyPr lIns="50800" tIns="50800" rIns="50800" bIns="50800" rtlCol="0" anchor="ctr"/>
            <a:lstStyle/>
            <a:p>
              <a:pPr algn="ctr">
                <a:lnSpc>
                  <a:spcPts val="1925"/>
                </a:lnSpc>
              </a:pPr>
              <a:endParaRPr/>
            </a:p>
          </p:txBody>
        </p:sp>
      </p:grpSp>
      <p:sp>
        <p:nvSpPr>
          <p:cNvPr id="5" name="TextBox 4">
            <a:extLst>
              <a:ext uri="{FF2B5EF4-FFF2-40B4-BE49-F238E27FC236}">
                <a16:creationId xmlns:a16="http://schemas.microsoft.com/office/drawing/2014/main" id="{6F22CDFE-4746-3F5F-D58C-5B453020911C}"/>
              </a:ext>
            </a:extLst>
          </p:cNvPr>
          <p:cNvSpPr txBox="1"/>
          <p:nvPr/>
        </p:nvSpPr>
        <p:spPr>
          <a:xfrm>
            <a:off x="4419600" y="4761186"/>
            <a:ext cx="10007355" cy="1015663"/>
          </a:xfrm>
          <a:prstGeom prst="rect">
            <a:avLst/>
          </a:prstGeom>
          <a:noFill/>
        </p:spPr>
        <p:txBody>
          <a:bodyPr wrap="none" rtlCol="0">
            <a:spAutoFit/>
          </a:bodyPr>
          <a:lstStyle/>
          <a:p>
            <a:r>
              <a:rPr lang="ru-KZ" sz="6000" b="1" i="1" dirty="0">
                <a:latin typeface="Arial" panose="020B0604020202020204" pitchFamily="34" charset="0"/>
                <a:cs typeface="Arial" panose="020B0604020202020204" pitchFamily="34" charset="0"/>
              </a:rPr>
              <a:t>Назарларыңызға рахмет</a:t>
            </a:r>
          </a:p>
        </p:txBody>
      </p:sp>
    </p:spTree>
    <p:extLst>
      <p:ext uri="{BB962C8B-B14F-4D97-AF65-F5344CB8AC3E}">
        <p14:creationId xmlns:p14="http://schemas.microsoft.com/office/powerpoint/2010/main" val="3830563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1826</Words>
  <Application>Microsoft Macintosh PowerPoint</Application>
  <PresentationFormat>Произвольный</PresentationFormat>
  <Paragraphs>56</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Atteron</vt:lpstr>
      <vt:lpstr>Droid Serif</vt:lpstr>
      <vt:lpstr>Calibri</vt:lpstr>
      <vt:lpstr>Arial</vt:lpstr>
      <vt:lpstr>Carollo Playscript</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Классицизм. Романтизм. Фовизм. Кубизм</dc:title>
  <cp:lastModifiedBy>Tattigul Samuratova</cp:lastModifiedBy>
  <cp:revision>2</cp:revision>
  <dcterms:created xsi:type="dcterms:W3CDTF">2006-08-16T00:00:00Z</dcterms:created>
  <dcterms:modified xsi:type="dcterms:W3CDTF">2025-09-28T04:11:52Z</dcterms:modified>
  <dc:identifier>DAGz_CPBzGM</dc:identifier>
</cp:coreProperties>
</file>