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Lst>
  <p:sldSz cx="18288000" cy="10287000"/>
  <p:notesSz cx="6858000" cy="9144000"/>
  <p:embeddedFontLst>
    <p:embeddedFont>
      <p:font typeface="Arimo Bold" panose="020B0704020202020204" pitchFamily="34" charset="0"/>
      <p:regular r:id="rId11"/>
      <p:bold r:id="rId12"/>
    </p:embeddedFont>
    <p:embeddedFont>
      <p:font typeface="Atteron" panose="02000503000000020003" pitchFamily="2"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Canva Sans" panose="020B0503030501040103" pitchFamily="34" charset="0"/>
      <p:regular r:id="rId21"/>
    </p:embeddedFont>
    <p:embeddedFont>
      <p:font typeface="Carollo Playscript" pitchFamily="2" charset="0"/>
      <p:regular r:id="rId22"/>
    </p:embeddedFont>
    <p:embeddedFont>
      <p:font typeface="Neue Machina"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02" autoAdjust="0"/>
  </p:normalViewPr>
  <p:slideViewPr>
    <p:cSldViewPr>
      <p:cViewPr varScale="1">
        <p:scale>
          <a:sx n="81" d="100"/>
          <a:sy n="81" d="100"/>
        </p:scale>
        <p:origin x="440"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rot="-5400000">
            <a:off x="997078" y="1060322"/>
            <a:ext cx="8322164" cy="8258920"/>
          </a:xfrm>
          <a:custGeom>
            <a:avLst/>
            <a:gdLst/>
            <a:ahLst/>
            <a:cxnLst/>
            <a:rect l="l" t="t" r="r" b="b"/>
            <a:pathLst>
              <a:path w="8322164" h="8258920">
                <a:moveTo>
                  <a:pt x="0" y="0"/>
                </a:moveTo>
                <a:lnTo>
                  <a:pt x="8322164" y="0"/>
                </a:lnTo>
                <a:lnTo>
                  <a:pt x="8322164" y="8258920"/>
                </a:lnTo>
                <a:lnTo>
                  <a:pt x="0" y="8258920"/>
                </a:lnTo>
                <a:lnTo>
                  <a:pt x="0" y="0"/>
                </a:lnTo>
                <a:close/>
              </a:path>
            </a:pathLst>
          </a:custGeom>
          <a:blipFill>
            <a:blip r:embed="rId2"/>
            <a:stretch>
              <a:fillRect b="-37329"/>
            </a:stretch>
          </a:blipFill>
        </p:spPr>
      </p:sp>
      <p:sp>
        <p:nvSpPr>
          <p:cNvPr id="4" name="Freeform 4"/>
          <p:cNvSpPr/>
          <p:nvPr/>
        </p:nvSpPr>
        <p:spPr>
          <a:xfrm rot="-5400000">
            <a:off x="9112378" y="1203942"/>
            <a:ext cx="8322164" cy="7971680"/>
          </a:xfrm>
          <a:custGeom>
            <a:avLst/>
            <a:gdLst/>
            <a:ahLst/>
            <a:cxnLst/>
            <a:rect l="l" t="t" r="r" b="b"/>
            <a:pathLst>
              <a:path w="8322164" h="7971680">
                <a:moveTo>
                  <a:pt x="0" y="0"/>
                </a:moveTo>
                <a:lnTo>
                  <a:pt x="8322164" y="0"/>
                </a:lnTo>
                <a:lnTo>
                  <a:pt x="8322164" y="7971680"/>
                </a:lnTo>
                <a:lnTo>
                  <a:pt x="0" y="7971680"/>
                </a:lnTo>
                <a:lnTo>
                  <a:pt x="0" y="0"/>
                </a:lnTo>
                <a:close/>
              </a:path>
            </a:pathLst>
          </a:custGeom>
          <a:blipFill>
            <a:blip r:embed="rId2"/>
            <a:stretch>
              <a:fillRect t="-42278"/>
            </a:stretch>
          </a:blipFill>
        </p:spPr>
      </p:sp>
      <p:sp>
        <p:nvSpPr>
          <p:cNvPr id="5" name="Freeform 5"/>
          <p:cNvSpPr/>
          <p:nvPr/>
        </p:nvSpPr>
        <p:spPr>
          <a:xfrm>
            <a:off x="13201933" y="4531277"/>
            <a:ext cx="5086067" cy="7078282"/>
          </a:xfrm>
          <a:custGeom>
            <a:avLst/>
            <a:gdLst/>
            <a:ahLst/>
            <a:cxnLst/>
            <a:rect l="l" t="t" r="r" b="b"/>
            <a:pathLst>
              <a:path w="5086067" h="7078282">
                <a:moveTo>
                  <a:pt x="0" y="0"/>
                </a:moveTo>
                <a:lnTo>
                  <a:pt x="5086067" y="0"/>
                </a:lnTo>
                <a:lnTo>
                  <a:pt x="5086067" y="7078282"/>
                </a:lnTo>
                <a:lnTo>
                  <a:pt x="0" y="7078282"/>
                </a:lnTo>
                <a:lnTo>
                  <a:pt x="0" y="0"/>
                </a:lnTo>
                <a:close/>
              </a:path>
            </a:pathLst>
          </a:custGeom>
          <a:blipFill>
            <a:blip r:embed="rId3"/>
            <a:stretch>
              <a:fillRect/>
            </a:stretch>
          </a:blipFill>
        </p:spPr>
      </p:sp>
      <p:sp>
        <p:nvSpPr>
          <p:cNvPr id="6" name="Freeform 6"/>
          <p:cNvSpPr/>
          <p:nvPr/>
        </p:nvSpPr>
        <p:spPr>
          <a:xfrm flipH="1" flipV="1">
            <a:off x="2872" y="-843072"/>
            <a:ext cx="5086067" cy="7078282"/>
          </a:xfrm>
          <a:custGeom>
            <a:avLst/>
            <a:gdLst/>
            <a:ahLst/>
            <a:cxnLst/>
            <a:rect l="l" t="t" r="r" b="b"/>
            <a:pathLst>
              <a:path w="5086067" h="7078282">
                <a:moveTo>
                  <a:pt x="5086067" y="7078282"/>
                </a:moveTo>
                <a:lnTo>
                  <a:pt x="0" y="7078282"/>
                </a:lnTo>
                <a:lnTo>
                  <a:pt x="0" y="0"/>
                </a:lnTo>
                <a:lnTo>
                  <a:pt x="5086067" y="0"/>
                </a:lnTo>
                <a:lnTo>
                  <a:pt x="5086067" y="7078282"/>
                </a:lnTo>
                <a:close/>
              </a:path>
            </a:pathLst>
          </a:custGeom>
          <a:blipFill>
            <a:blip r:embed="rId3"/>
            <a:stretch>
              <a:fillRect/>
            </a:stretch>
          </a:blipFill>
        </p:spPr>
      </p:sp>
      <p:sp>
        <p:nvSpPr>
          <p:cNvPr id="7" name="Freeform 11">
            <a:extLst>
              <a:ext uri="{FF2B5EF4-FFF2-40B4-BE49-F238E27FC236}">
                <a16:creationId xmlns:a16="http://schemas.microsoft.com/office/drawing/2014/main" id="{001AEBE3-D4D6-183E-D14E-643922111DE4}"/>
              </a:ext>
            </a:extLst>
          </p:cNvPr>
          <p:cNvSpPr/>
          <p:nvPr/>
        </p:nvSpPr>
        <p:spPr>
          <a:xfrm>
            <a:off x="7904017" y="912452"/>
            <a:ext cx="2479965" cy="232497"/>
          </a:xfrm>
          <a:custGeom>
            <a:avLst/>
            <a:gdLst/>
            <a:ahLst/>
            <a:cxnLst/>
            <a:rect l="l" t="t" r="r" b="b"/>
            <a:pathLst>
              <a:path w="2479965" h="232497">
                <a:moveTo>
                  <a:pt x="0" y="0"/>
                </a:moveTo>
                <a:lnTo>
                  <a:pt x="2479966" y="0"/>
                </a:lnTo>
                <a:lnTo>
                  <a:pt x="2479966" y="232496"/>
                </a:lnTo>
                <a:lnTo>
                  <a:pt x="0" y="232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4">
            <a:extLst>
              <a:ext uri="{FF2B5EF4-FFF2-40B4-BE49-F238E27FC236}">
                <a16:creationId xmlns:a16="http://schemas.microsoft.com/office/drawing/2014/main" id="{A05A97A1-FD7D-4BCB-04EF-E7A8E783F47C}"/>
              </a:ext>
            </a:extLst>
          </p:cNvPr>
          <p:cNvSpPr txBox="1"/>
          <p:nvPr/>
        </p:nvSpPr>
        <p:spPr>
          <a:xfrm>
            <a:off x="3810000" y="266701"/>
            <a:ext cx="9601200" cy="838199"/>
          </a:xfrm>
          <a:prstGeom prst="rect">
            <a:avLst/>
          </a:prstGeom>
        </p:spPr>
        <p:txBody>
          <a:bodyPr lIns="50800" tIns="50800" rIns="50800" bIns="50800" rtlCol="0" anchor="ctr"/>
          <a:lstStyle/>
          <a:p>
            <a:pPr algn="ctr">
              <a:lnSpc>
                <a:spcPts val="9799"/>
              </a:lnSpc>
              <a:spcBef>
                <a:spcPct val="0"/>
              </a:spcBef>
            </a:pPr>
            <a:endParaRPr lang="kk-KZ" sz="2800" b="1" dirty="0">
              <a:solidFill>
                <a:srgbClr val="000000"/>
              </a:solidFill>
              <a:latin typeface="Atteron"/>
              <a:ea typeface="Atteron"/>
              <a:cs typeface="Atteron"/>
              <a:sym typeface="Atteron"/>
            </a:endParaRPr>
          </a:p>
          <a:p>
            <a:pPr algn="ctr">
              <a:spcBef>
                <a:spcPct val="0"/>
              </a:spcBef>
            </a:pPr>
            <a:r>
              <a:rPr lang="kk-KZ" sz="2800" b="1" dirty="0">
                <a:solidFill>
                  <a:srgbClr val="000000"/>
                </a:solidFill>
                <a:latin typeface="Atteron"/>
                <a:ea typeface="Atteron"/>
                <a:cs typeface="Atteron"/>
                <a:sym typeface="Atteron"/>
              </a:rPr>
              <a:t>Л.Н. ГУМИЛЕВ АТЫНДАҒЫ ЕУРАЗИЯ ҰЛТТЫҚ УНИВЕРСИТЕТІ</a:t>
            </a:r>
          </a:p>
          <a:p>
            <a:pPr algn="ctr">
              <a:lnSpc>
                <a:spcPts val="9799"/>
              </a:lnSpc>
              <a:spcBef>
                <a:spcPct val="0"/>
              </a:spcBef>
            </a:pPr>
            <a:endParaRPr lang="en-US" sz="2800" b="1" dirty="0">
              <a:solidFill>
                <a:srgbClr val="000000"/>
              </a:solidFill>
              <a:latin typeface="Atteron"/>
              <a:ea typeface="Atteron"/>
              <a:cs typeface="Atteron"/>
              <a:sym typeface="Atteron"/>
            </a:endParaRPr>
          </a:p>
        </p:txBody>
      </p:sp>
      <p:sp>
        <p:nvSpPr>
          <p:cNvPr id="9" name="TextBox 8">
            <a:extLst>
              <a:ext uri="{FF2B5EF4-FFF2-40B4-BE49-F238E27FC236}">
                <a16:creationId xmlns:a16="http://schemas.microsoft.com/office/drawing/2014/main" id="{E47C45D4-1919-B28E-F15F-419EF47D5B4A}"/>
              </a:ext>
            </a:extLst>
          </p:cNvPr>
          <p:cNvSpPr txBox="1"/>
          <p:nvPr/>
        </p:nvSpPr>
        <p:spPr>
          <a:xfrm>
            <a:off x="4948034" y="3610303"/>
            <a:ext cx="6100966" cy="1015663"/>
          </a:xfrm>
          <a:prstGeom prst="rect">
            <a:avLst/>
          </a:prstGeom>
          <a:noFill/>
        </p:spPr>
        <p:txBody>
          <a:bodyPr wrap="none" rtlCol="0">
            <a:spAutoFit/>
          </a:bodyPr>
          <a:lstStyle/>
          <a:p>
            <a:r>
              <a:rPr lang="ru-KZ" sz="6000" b="1" dirty="0">
                <a:latin typeface="Arial" panose="020B0604020202020204" pitchFamily="34" charset="0"/>
                <a:cs typeface="Arial" panose="020B0604020202020204" pitchFamily="34" charset="0"/>
              </a:rPr>
              <a:t>ӨНЕР ТАРИХЫ </a:t>
            </a:r>
          </a:p>
        </p:txBody>
      </p:sp>
      <p:sp>
        <p:nvSpPr>
          <p:cNvPr id="10" name="TextBox 9">
            <a:extLst>
              <a:ext uri="{FF2B5EF4-FFF2-40B4-BE49-F238E27FC236}">
                <a16:creationId xmlns:a16="http://schemas.microsoft.com/office/drawing/2014/main" id="{EFCC98C1-E8D7-2917-973B-BF2008B5ADA5}"/>
              </a:ext>
            </a:extLst>
          </p:cNvPr>
          <p:cNvSpPr txBox="1"/>
          <p:nvPr/>
        </p:nvSpPr>
        <p:spPr>
          <a:xfrm>
            <a:off x="6700345" y="9116080"/>
            <a:ext cx="2583528" cy="523220"/>
          </a:xfrm>
          <a:prstGeom prst="rect">
            <a:avLst/>
          </a:prstGeom>
          <a:noFill/>
        </p:spPr>
        <p:txBody>
          <a:bodyPr wrap="none" rtlCol="0">
            <a:spAutoFit/>
          </a:bodyPr>
          <a:lstStyle/>
          <a:p>
            <a:pPr algn="ctr"/>
            <a:r>
              <a:rPr lang="ru-KZ" sz="2800" dirty="0">
                <a:latin typeface="Arial" panose="020B0604020202020204" pitchFamily="34" charset="0"/>
                <a:cs typeface="Arial" panose="020B0604020202020204" pitchFamily="34" charset="0"/>
              </a:rPr>
              <a:t>Астана </a:t>
            </a:r>
            <a:r>
              <a:rPr lang="en-US" sz="2800" dirty="0">
                <a:latin typeface="Arial" panose="020B0604020202020204" pitchFamily="34" charset="0"/>
                <a:cs typeface="Arial" panose="020B0604020202020204" pitchFamily="34" charset="0"/>
              </a:rPr>
              <a:t> - 2025</a:t>
            </a:r>
            <a:endParaRPr lang="ru-KZ" sz="28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rot="-5400000">
            <a:off x="997078" y="1060322"/>
            <a:ext cx="8322164" cy="8258920"/>
          </a:xfrm>
          <a:custGeom>
            <a:avLst/>
            <a:gdLst/>
            <a:ahLst/>
            <a:cxnLst/>
            <a:rect l="l" t="t" r="r" b="b"/>
            <a:pathLst>
              <a:path w="8322164" h="8258920">
                <a:moveTo>
                  <a:pt x="0" y="0"/>
                </a:moveTo>
                <a:lnTo>
                  <a:pt x="8322164" y="0"/>
                </a:lnTo>
                <a:lnTo>
                  <a:pt x="8322164" y="8258920"/>
                </a:lnTo>
                <a:lnTo>
                  <a:pt x="0" y="8258920"/>
                </a:lnTo>
                <a:lnTo>
                  <a:pt x="0" y="0"/>
                </a:lnTo>
                <a:close/>
              </a:path>
            </a:pathLst>
          </a:custGeom>
          <a:blipFill>
            <a:blip r:embed="rId2"/>
            <a:stretch>
              <a:fillRect b="-37329"/>
            </a:stretch>
          </a:blipFill>
        </p:spPr>
        <p:txBody>
          <a:bodyPr/>
          <a:lstStyle/>
          <a:p>
            <a:endParaRPr lang="ru-KZ" dirty="0"/>
          </a:p>
        </p:txBody>
      </p:sp>
      <p:sp>
        <p:nvSpPr>
          <p:cNvPr id="3" name="TextBox 3"/>
          <p:cNvSpPr txBox="1"/>
          <p:nvPr/>
        </p:nvSpPr>
        <p:spPr>
          <a:xfrm>
            <a:off x="2545905" y="3746387"/>
            <a:ext cx="13038136" cy="1200329"/>
          </a:xfrm>
          <a:prstGeom prst="rect">
            <a:avLst/>
          </a:prstGeom>
        </p:spPr>
        <p:txBody>
          <a:bodyPr lIns="0" tIns="0" rIns="0" bIns="0" rtlCol="0" anchor="t">
            <a:spAutoFit/>
          </a:bodyPr>
          <a:lstStyle/>
          <a:p>
            <a:pPr algn="ctr">
              <a:lnSpc>
                <a:spcPts val="7162"/>
              </a:lnSpc>
            </a:pPr>
            <a:r>
              <a:rPr lang="en-US" sz="5116" dirty="0">
                <a:solidFill>
                  <a:srgbClr val="4D5A46"/>
                </a:solidFill>
                <a:latin typeface="Neue Machina"/>
                <a:ea typeface="Neue Machina"/>
                <a:cs typeface="Neue Machina"/>
                <a:sym typeface="Neue Machina"/>
              </a:rPr>
              <a:t>17 </a:t>
            </a:r>
            <a:r>
              <a:rPr lang="en-US" sz="5116" dirty="0" err="1">
                <a:solidFill>
                  <a:srgbClr val="4D5A46"/>
                </a:solidFill>
                <a:latin typeface="Neue Machina"/>
                <a:ea typeface="Neue Machina"/>
                <a:cs typeface="Neue Machina"/>
                <a:sym typeface="Neue Machina"/>
              </a:rPr>
              <a:t>ғасырдағы</a:t>
            </a:r>
            <a:r>
              <a:rPr lang="en-US" sz="5116" dirty="0">
                <a:solidFill>
                  <a:srgbClr val="4D5A46"/>
                </a:solidFill>
                <a:latin typeface="Neue Machina"/>
                <a:ea typeface="Neue Machina"/>
                <a:cs typeface="Neue Machina"/>
                <a:sym typeface="Neue Machina"/>
              </a:rPr>
              <a:t> </a:t>
            </a:r>
            <a:r>
              <a:rPr lang="en-US" sz="5116" dirty="0" err="1">
                <a:solidFill>
                  <a:srgbClr val="4D5A46"/>
                </a:solidFill>
                <a:latin typeface="Neue Machina"/>
                <a:ea typeface="Neue Machina"/>
                <a:cs typeface="Neue Machina"/>
                <a:sym typeface="Neue Machina"/>
              </a:rPr>
              <a:t>Батыс</a:t>
            </a:r>
            <a:r>
              <a:rPr lang="en-US" sz="5116" dirty="0">
                <a:solidFill>
                  <a:srgbClr val="4D5A46"/>
                </a:solidFill>
                <a:latin typeface="Neue Machina"/>
                <a:ea typeface="Neue Machina"/>
                <a:cs typeface="Neue Machina"/>
                <a:sym typeface="Neue Machina"/>
              </a:rPr>
              <a:t> </a:t>
            </a:r>
            <a:r>
              <a:rPr lang="en-US" sz="5116" dirty="0" err="1">
                <a:solidFill>
                  <a:srgbClr val="4D5A46"/>
                </a:solidFill>
                <a:latin typeface="Neue Machina"/>
                <a:ea typeface="Neue Machina"/>
                <a:cs typeface="Neue Machina"/>
                <a:sym typeface="Neue Machina"/>
              </a:rPr>
              <a:t>Европа</a:t>
            </a:r>
            <a:r>
              <a:rPr lang="en-US" sz="5116" dirty="0">
                <a:solidFill>
                  <a:srgbClr val="4D5A46"/>
                </a:solidFill>
                <a:latin typeface="Neue Machina"/>
                <a:ea typeface="Neue Machina"/>
                <a:cs typeface="Neue Machina"/>
                <a:sym typeface="Neue Machina"/>
              </a:rPr>
              <a:t> </a:t>
            </a:r>
            <a:r>
              <a:rPr lang="en-US" sz="5116" dirty="0" err="1">
                <a:solidFill>
                  <a:srgbClr val="4D5A46"/>
                </a:solidFill>
                <a:latin typeface="Neue Machina"/>
                <a:ea typeface="Neue Machina"/>
                <a:cs typeface="Neue Machina"/>
                <a:sym typeface="Neue Machina"/>
              </a:rPr>
              <a:t>өнері</a:t>
            </a:r>
            <a:endParaRPr lang="kk-KZ" sz="5116" dirty="0">
              <a:solidFill>
                <a:srgbClr val="4D5A46"/>
              </a:solidFill>
              <a:latin typeface="Neue Machina"/>
              <a:ea typeface="Neue Machina"/>
              <a:cs typeface="Neue Machina"/>
              <a:sym typeface="Neue Machina"/>
            </a:endParaRPr>
          </a:p>
          <a:p>
            <a:pPr lvl="0" algn="ctr"/>
            <a:r>
              <a:rPr lang="kk-KZ" sz="1800" dirty="0">
                <a:effectLst/>
                <a:latin typeface="Arial" panose="020B0604020202020204" pitchFamily="34" charset="0"/>
                <a:ea typeface="Times New Roman" panose="02020603050405020304" pitchFamily="18" charset="0"/>
              </a:rPr>
              <a:t> </a:t>
            </a:r>
            <a:endParaRPr lang="ru-KZ" sz="20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Freeform 4"/>
          <p:cNvSpPr/>
          <p:nvPr/>
        </p:nvSpPr>
        <p:spPr>
          <a:xfrm rot="-5400000">
            <a:off x="9112378" y="1203942"/>
            <a:ext cx="8322164" cy="7971680"/>
          </a:xfrm>
          <a:custGeom>
            <a:avLst/>
            <a:gdLst/>
            <a:ahLst/>
            <a:cxnLst/>
            <a:rect l="l" t="t" r="r" b="b"/>
            <a:pathLst>
              <a:path w="8322164" h="7971680">
                <a:moveTo>
                  <a:pt x="0" y="0"/>
                </a:moveTo>
                <a:lnTo>
                  <a:pt x="8322164" y="0"/>
                </a:lnTo>
                <a:lnTo>
                  <a:pt x="8322164" y="7971680"/>
                </a:lnTo>
                <a:lnTo>
                  <a:pt x="0" y="7971680"/>
                </a:lnTo>
                <a:lnTo>
                  <a:pt x="0" y="0"/>
                </a:lnTo>
                <a:close/>
              </a:path>
            </a:pathLst>
          </a:custGeom>
          <a:blipFill>
            <a:blip r:embed="rId2"/>
            <a:stretch>
              <a:fillRect t="-42278"/>
            </a:stretch>
          </a:blipFill>
        </p:spPr>
      </p:sp>
      <p:sp>
        <p:nvSpPr>
          <p:cNvPr id="5" name="Freeform 5"/>
          <p:cNvSpPr/>
          <p:nvPr/>
        </p:nvSpPr>
        <p:spPr>
          <a:xfrm>
            <a:off x="13201933" y="4531277"/>
            <a:ext cx="5086067" cy="7078282"/>
          </a:xfrm>
          <a:custGeom>
            <a:avLst/>
            <a:gdLst/>
            <a:ahLst/>
            <a:cxnLst/>
            <a:rect l="l" t="t" r="r" b="b"/>
            <a:pathLst>
              <a:path w="5086067" h="7078282">
                <a:moveTo>
                  <a:pt x="0" y="0"/>
                </a:moveTo>
                <a:lnTo>
                  <a:pt x="5086067" y="0"/>
                </a:lnTo>
                <a:lnTo>
                  <a:pt x="5086067" y="7078282"/>
                </a:lnTo>
                <a:lnTo>
                  <a:pt x="0" y="7078282"/>
                </a:lnTo>
                <a:lnTo>
                  <a:pt x="0" y="0"/>
                </a:lnTo>
                <a:close/>
              </a:path>
            </a:pathLst>
          </a:custGeom>
          <a:blipFill>
            <a:blip r:embed="rId3"/>
            <a:stretch>
              <a:fillRect/>
            </a:stretch>
          </a:blipFill>
        </p:spPr>
      </p:sp>
      <p:sp>
        <p:nvSpPr>
          <p:cNvPr id="6" name="Freeform 6"/>
          <p:cNvSpPr/>
          <p:nvPr/>
        </p:nvSpPr>
        <p:spPr>
          <a:xfrm flipH="1" flipV="1">
            <a:off x="2871" y="-642445"/>
            <a:ext cx="5086067" cy="7078282"/>
          </a:xfrm>
          <a:custGeom>
            <a:avLst/>
            <a:gdLst/>
            <a:ahLst/>
            <a:cxnLst/>
            <a:rect l="l" t="t" r="r" b="b"/>
            <a:pathLst>
              <a:path w="5086067" h="7078282">
                <a:moveTo>
                  <a:pt x="5086067" y="7078282"/>
                </a:moveTo>
                <a:lnTo>
                  <a:pt x="0" y="7078282"/>
                </a:lnTo>
                <a:lnTo>
                  <a:pt x="0" y="0"/>
                </a:lnTo>
                <a:lnTo>
                  <a:pt x="5086067" y="0"/>
                </a:lnTo>
                <a:lnTo>
                  <a:pt x="5086067" y="7078282"/>
                </a:lnTo>
                <a:close/>
              </a:path>
            </a:pathLst>
          </a:custGeom>
          <a:blipFill>
            <a:blip r:embed="rId3"/>
            <a:stretch>
              <a:fillRect/>
            </a:stretch>
          </a:blipFill>
        </p:spPr>
      </p:sp>
      <p:sp>
        <p:nvSpPr>
          <p:cNvPr id="7" name="TextBox 6">
            <a:extLst>
              <a:ext uri="{FF2B5EF4-FFF2-40B4-BE49-F238E27FC236}">
                <a16:creationId xmlns:a16="http://schemas.microsoft.com/office/drawing/2014/main" id="{88683C9E-FB16-19E4-1EB0-7D4E16B19D7F}"/>
              </a:ext>
            </a:extLst>
          </p:cNvPr>
          <p:cNvSpPr txBox="1"/>
          <p:nvPr/>
        </p:nvSpPr>
        <p:spPr>
          <a:xfrm>
            <a:off x="6553876" y="5753100"/>
            <a:ext cx="6867393" cy="1872307"/>
          </a:xfrm>
          <a:prstGeom prst="rect">
            <a:avLst/>
          </a:prstGeom>
          <a:noFill/>
        </p:spPr>
        <p:txBody>
          <a:bodyPr wrap="none" rtlCol="0">
            <a:spAutoFit/>
          </a:bodyPr>
          <a:lstStyle/>
          <a:p>
            <a:pPr lvl="0"/>
            <a:r>
              <a:rPr lang="kk-KZ" sz="2400" dirty="0">
                <a:effectLst/>
                <a:latin typeface="Arial" panose="020B0604020202020204" pitchFamily="34" charset="0"/>
                <a:ea typeface="Times New Roman" panose="02020603050405020304" pitchFamily="18" charset="0"/>
                <a:cs typeface="Arial" panose="020B0604020202020204" pitchFamily="34" charset="0"/>
              </a:rPr>
              <a:t>Жоспар:</a:t>
            </a:r>
          </a:p>
          <a:p>
            <a:pPr marL="342900" lvl="0" indent="-342900">
              <a:buFont typeface="+mj-lt"/>
              <a:buAutoNum type="arabicPeriod"/>
            </a:pPr>
            <a:r>
              <a:rPr lang="kk-KZ" sz="2400" dirty="0">
                <a:effectLst/>
                <a:latin typeface="Arial" panose="020B0604020202020204" pitchFamily="34" charset="0"/>
                <a:ea typeface="Times New Roman" panose="02020603050405020304" pitchFamily="18" charset="0"/>
                <a:cs typeface="Arial" panose="020B0604020202020204" pitchFamily="34" charset="0"/>
              </a:rPr>
              <a:t>17 ғасырдағы Батыс Европа өнері</a:t>
            </a:r>
            <a:endParaRPr lang="ru-KZ"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pPr>
            <a:r>
              <a:rPr lang="ru-KZ" sz="2400" dirty="0">
                <a:effectLst/>
                <a:latin typeface="Arial" panose="020B0604020202020204" pitchFamily="34" charset="0"/>
                <a:ea typeface="Times New Roman" panose="02020603050405020304" pitchFamily="18" charset="0"/>
                <a:cs typeface="Arial" panose="020B0604020202020204" pitchFamily="34" charset="0"/>
              </a:rPr>
              <a:t>Рококо стилі</a:t>
            </a:r>
          </a:p>
          <a:p>
            <a:pPr marL="342900" lvl="0" indent="-342900">
              <a:spcBef>
                <a:spcPts val="200"/>
              </a:spcBef>
              <a:spcAft>
                <a:spcPts val="0"/>
              </a:spcAft>
              <a:buFont typeface="+mj-lt"/>
              <a:buAutoNum type="arabicPeriod"/>
            </a:pPr>
            <a:r>
              <a:rPr lang="ru-K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Барокко мен Рококоның айырмашылықтары</a:t>
            </a:r>
            <a:endParaRPr lang="ru-KZ" sz="2400"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endParaRPr lang="ru-KZ" dirty="0"/>
          </a:p>
        </p:txBody>
      </p:sp>
    </p:spTree>
    <p:extLst>
      <p:ext uri="{BB962C8B-B14F-4D97-AF65-F5344CB8AC3E}">
        <p14:creationId xmlns:p14="http://schemas.microsoft.com/office/powerpoint/2010/main" val="263227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2">
              <a:alphaModFix amt="40000"/>
            </a:blip>
            <a:stretch>
              <a:fillRect/>
            </a:stretch>
          </a:blipFill>
        </p:spPr>
      </p:sp>
      <p:sp>
        <p:nvSpPr>
          <p:cNvPr id="3" name="Freeform 3"/>
          <p:cNvSpPr/>
          <p:nvPr/>
        </p:nvSpPr>
        <p:spPr>
          <a:xfrm>
            <a:off x="12805671" y="1024548"/>
            <a:ext cx="5278966" cy="7647864"/>
          </a:xfrm>
          <a:custGeom>
            <a:avLst/>
            <a:gdLst/>
            <a:ahLst/>
            <a:cxnLst/>
            <a:rect l="l" t="t" r="r" b="b"/>
            <a:pathLst>
              <a:path w="5278966" h="7647864">
                <a:moveTo>
                  <a:pt x="0" y="0"/>
                </a:moveTo>
                <a:lnTo>
                  <a:pt x="5278966" y="0"/>
                </a:lnTo>
                <a:lnTo>
                  <a:pt x="5278966" y="7647864"/>
                </a:lnTo>
                <a:lnTo>
                  <a:pt x="0" y="76478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028700" y="1469010"/>
            <a:ext cx="10812451" cy="6701790"/>
          </a:xfrm>
          <a:prstGeom prst="rect">
            <a:avLst/>
          </a:prstGeom>
        </p:spPr>
        <p:txBody>
          <a:bodyPr lIns="0" tIns="0" rIns="0" bIns="0" rtlCol="0" anchor="t">
            <a:spAutoFit/>
          </a:bodyPr>
          <a:lstStyle/>
          <a:p>
            <a:pPr algn="just">
              <a:lnSpc>
                <a:spcPts val="3359"/>
              </a:lnSpc>
              <a:spcBef>
                <a:spcPct val="0"/>
              </a:spcBef>
            </a:pPr>
            <a:r>
              <a:rPr lang="en-US" sz="2400">
                <a:solidFill>
                  <a:srgbClr val="C5A44F"/>
                </a:solidFill>
                <a:latin typeface="Carollo Playscript"/>
                <a:ea typeface="Carollo Playscript"/>
                <a:cs typeface="Carollo Playscript"/>
                <a:sym typeface="Carollo Playscript"/>
              </a:rPr>
              <a:t>Италияда барокконың қалыптасуы.</a:t>
            </a:r>
            <a:r>
              <a:rPr lang="en-US" sz="2400">
                <a:solidFill>
                  <a:srgbClr val="000000"/>
                </a:solidFill>
                <a:latin typeface="Carollo Playscript"/>
                <a:ea typeface="Carollo Playscript"/>
                <a:cs typeface="Carollo Playscript"/>
                <a:sym typeface="Carollo Playscript"/>
              </a:rPr>
              <a:t> Барокко – италян тілінен аударғанда «қызық», «таңғаларлық» ұғымдарын білдіреді. Борокко стилі дворяндық-шіркеулік мәдениетпен байланыста дамыды. Сондай-ақ, барокко әлемдегі бірлік, шексіздік, көп образдылықтың көрінісін береді. Онда табиғаттың құпия сырлары, кездейсоқ жағдайлары мен адамзат қоғамының тіршілігі басты мазмұн. Борокко өнерінде динамика, контрастілі масштабтар, түр, түс, көлеңке, реалдық және фантастикалық бейнелер негізігі ерекшеліктердің бірі. Барокко өнерінің отаны Италия болды. Онда бұл бағытта архитектор және скульптор Л.Бернини, архитекторлар Ф.Борромини, Г.Гварини, живописшілер Караваджо, ағайынды Каррачилер жұмыс жасады. Фландрияда (живописшілер П.П.Рубенс, Я.ван Дейк, Я.Йорданс, Ф.Снейдерс), Испания, Португалия, Германиянының оңтүстігінде Австрия, Чехославакия, Украина, Литва басқа да жерлерде жақсы дамыды</a:t>
            </a:r>
          </a:p>
        </p:txBody>
      </p:sp>
      <p:sp>
        <p:nvSpPr>
          <p:cNvPr id="5" name="Freeform 5"/>
          <p:cNvSpPr/>
          <p:nvPr/>
        </p:nvSpPr>
        <p:spPr>
          <a:xfrm rot="-5400000">
            <a:off x="1905446" y="-1164095"/>
            <a:ext cx="9058959" cy="12355908"/>
          </a:xfrm>
          <a:custGeom>
            <a:avLst/>
            <a:gdLst/>
            <a:ahLst/>
            <a:cxnLst/>
            <a:rect l="l" t="t" r="r" b="b"/>
            <a:pathLst>
              <a:path w="9058959" h="12355908">
                <a:moveTo>
                  <a:pt x="0" y="0"/>
                </a:moveTo>
                <a:lnTo>
                  <a:pt x="9058959" y="0"/>
                </a:lnTo>
                <a:lnTo>
                  <a:pt x="9058959" y="12355908"/>
                </a:lnTo>
                <a:lnTo>
                  <a:pt x="0" y="12355908"/>
                </a:lnTo>
                <a:lnTo>
                  <a:pt x="0" y="0"/>
                </a:lnTo>
                <a:close/>
              </a:path>
            </a:pathLst>
          </a:custGeom>
          <a:blipFill>
            <a:blip r:embed="rId5"/>
            <a:stretch>
              <a:fillRect l="-39" r="-39"/>
            </a:stretch>
          </a:blipFill>
        </p:spPr>
      </p:sp>
      <p:sp>
        <p:nvSpPr>
          <p:cNvPr id="6" name="Freeform 6"/>
          <p:cNvSpPr/>
          <p:nvPr/>
        </p:nvSpPr>
        <p:spPr>
          <a:xfrm>
            <a:off x="12996097" y="1189572"/>
            <a:ext cx="4898114" cy="6530819"/>
          </a:xfrm>
          <a:custGeom>
            <a:avLst/>
            <a:gdLst/>
            <a:ahLst/>
            <a:cxnLst/>
            <a:rect l="l" t="t" r="r" b="b"/>
            <a:pathLst>
              <a:path w="4898114" h="6530819">
                <a:moveTo>
                  <a:pt x="0" y="0"/>
                </a:moveTo>
                <a:lnTo>
                  <a:pt x="4898114" y="0"/>
                </a:lnTo>
                <a:lnTo>
                  <a:pt x="4898114" y="6530819"/>
                </a:lnTo>
                <a:lnTo>
                  <a:pt x="0" y="6530819"/>
                </a:lnTo>
                <a:lnTo>
                  <a:pt x="0" y="0"/>
                </a:lnTo>
                <a:close/>
              </a:path>
            </a:pathLst>
          </a:custGeom>
          <a:blipFill>
            <a:blip r:embed="rId6"/>
            <a:stretch>
              <a:fillRect/>
            </a:stretch>
          </a:blipFill>
        </p:spPr>
      </p:sp>
      <p:sp>
        <p:nvSpPr>
          <p:cNvPr id="7" name="TextBox 7"/>
          <p:cNvSpPr txBox="1"/>
          <p:nvPr/>
        </p:nvSpPr>
        <p:spPr>
          <a:xfrm>
            <a:off x="13129858" y="7924018"/>
            <a:ext cx="4630592" cy="365760"/>
          </a:xfrm>
          <a:prstGeom prst="rect">
            <a:avLst/>
          </a:prstGeom>
        </p:spPr>
        <p:txBody>
          <a:bodyPr lIns="0" tIns="0" rIns="0" bIns="0" rtlCol="0" anchor="t">
            <a:spAutoFit/>
          </a:bodyPr>
          <a:lstStyle/>
          <a:p>
            <a:pPr algn="just">
              <a:lnSpc>
                <a:spcPts val="2940"/>
              </a:lnSpc>
              <a:spcBef>
                <a:spcPct val="0"/>
              </a:spcBef>
            </a:pPr>
            <a:r>
              <a:rPr lang="en-US" sz="2100">
                <a:solidFill>
                  <a:srgbClr val="000000"/>
                </a:solidFill>
                <a:latin typeface="Carollo Playscript"/>
                <a:ea typeface="Carollo Playscript"/>
                <a:cs typeface="Carollo Playscript"/>
                <a:sym typeface="Carollo Playscript"/>
              </a:rPr>
              <a:t>БЕРНИНИДІҢ «ДАВИД» МҮСІНІ</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flipH="1">
            <a:off x="15218072" y="5984495"/>
            <a:ext cx="3785590" cy="5268407"/>
          </a:xfrm>
          <a:custGeom>
            <a:avLst/>
            <a:gdLst/>
            <a:ahLst/>
            <a:cxnLst/>
            <a:rect l="l" t="t" r="r" b="b"/>
            <a:pathLst>
              <a:path w="3785590" h="5268407">
                <a:moveTo>
                  <a:pt x="3785590" y="0"/>
                </a:moveTo>
                <a:lnTo>
                  <a:pt x="0" y="0"/>
                </a:lnTo>
                <a:lnTo>
                  <a:pt x="0" y="5268407"/>
                </a:lnTo>
                <a:lnTo>
                  <a:pt x="3785590" y="5268407"/>
                </a:lnTo>
                <a:lnTo>
                  <a:pt x="3785590" y="0"/>
                </a:lnTo>
                <a:close/>
              </a:path>
            </a:pathLst>
          </a:custGeom>
          <a:blipFill>
            <a:blip r:embed="rId2">
              <a:alphaModFix amt="40000"/>
            </a:blip>
            <a:stretch>
              <a:fillRect/>
            </a:stretch>
          </a:blipFill>
        </p:spPr>
      </p:sp>
      <p:sp>
        <p:nvSpPr>
          <p:cNvPr id="3" name="TextBox 3"/>
          <p:cNvSpPr txBox="1"/>
          <p:nvPr/>
        </p:nvSpPr>
        <p:spPr>
          <a:xfrm>
            <a:off x="457474" y="343012"/>
            <a:ext cx="17304253" cy="3348990"/>
          </a:xfrm>
          <a:prstGeom prst="rect">
            <a:avLst/>
          </a:prstGeom>
        </p:spPr>
        <p:txBody>
          <a:bodyPr lIns="0" tIns="0" rIns="0" bIns="0" rtlCol="0" anchor="t">
            <a:spAutoFit/>
          </a:bodyPr>
          <a:lstStyle/>
          <a:p>
            <a:pPr algn="just">
              <a:lnSpc>
                <a:spcPts val="3359"/>
              </a:lnSpc>
            </a:pPr>
            <a:r>
              <a:rPr lang="en-US" sz="2400">
                <a:solidFill>
                  <a:srgbClr val="000000"/>
                </a:solidFill>
                <a:latin typeface="Carollo Playscript"/>
                <a:ea typeface="Carollo Playscript"/>
                <a:cs typeface="Carollo Playscript"/>
                <a:sym typeface="Carollo Playscript"/>
              </a:rPr>
              <a:t>Караваджоның «Әулие Матвейдің шақырылуы» картинасы XVII ғасырдағы барокко дәуірінің айқын үлгісі болып саналады. Бұл туындыда автор діни тақырыпты күнделікті өмір көріністерімен байланыстырып көрсетеді. Картинада салық жинаушылар отырған бөлмеге Иса Мәсіх пен Апостол Петір кіреді. Иса Матвейге қолын созып, оны шәкірттікке шақырады. Матвей өзіне күмәндана қарап, «мен бе?» деген ишара білдіреді.</a:t>
            </a:r>
          </a:p>
          <a:p>
            <a:pPr algn="just">
              <a:lnSpc>
                <a:spcPts val="3359"/>
              </a:lnSpc>
              <a:spcBef>
                <a:spcPct val="0"/>
              </a:spcBef>
            </a:pPr>
            <a:r>
              <a:rPr lang="en-US" sz="2400">
                <a:solidFill>
                  <a:srgbClr val="000000"/>
                </a:solidFill>
                <a:latin typeface="Carollo Playscript"/>
                <a:ea typeface="Carollo Playscript"/>
                <a:cs typeface="Carollo Playscript"/>
                <a:sym typeface="Carollo Playscript"/>
              </a:rPr>
              <a:t>Караваджоның басты тәсілі – жарық пен көлеңкені қарама-қарсы қою, яғни кьяроскуро. Бөлменің басым бөлігі көлеңкеде қалады да, басты кейіпкерлерге жарық түсіп, көрермен назарын олардың бет-әлпеті мен қимылына аударады. Осы арқылы автор діни оқиғаны драмалық сәтте бейнелейді</a:t>
            </a:r>
          </a:p>
        </p:txBody>
      </p:sp>
      <p:sp>
        <p:nvSpPr>
          <p:cNvPr id="4" name="TextBox 4"/>
          <p:cNvSpPr txBox="1"/>
          <p:nvPr/>
        </p:nvSpPr>
        <p:spPr>
          <a:xfrm>
            <a:off x="457474" y="4339609"/>
            <a:ext cx="10812451" cy="5444490"/>
          </a:xfrm>
          <a:prstGeom prst="rect">
            <a:avLst/>
          </a:prstGeom>
        </p:spPr>
        <p:txBody>
          <a:bodyPr lIns="0" tIns="0" rIns="0" bIns="0" rtlCol="0" anchor="t">
            <a:spAutoFit/>
          </a:bodyPr>
          <a:lstStyle/>
          <a:p>
            <a:pPr algn="just">
              <a:lnSpc>
                <a:spcPts val="3359"/>
              </a:lnSpc>
            </a:pPr>
            <a:r>
              <a:rPr lang="en-US" sz="2400">
                <a:solidFill>
                  <a:srgbClr val="000000"/>
                </a:solidFill>
                <a:latin typeface="Carollo Playscript"/>
                <a:ea typeface="Carollo Playscript"/>
                <a:cs typeface="Carollo Playscript"/>
                <a:sym typeface="Carollo Playscript"/>
              </a:rPr>
              <a:t>Кейіпкерлердің киімдері қарапайым, заманауи адамдарға ұқсас етіп салынған. Бұл тәсіл көрерменге қасиетті тарихты жақындатып, оны күнделікті өмірдің бір бөлігі ретінде сезіндіреді. Исаның қол ишарасы Микеланджелоның «Жаратылыс» фрескасындағы Құдайдың қолын еске түсіреді, бұл Матвейдің рухани қайта тууын білдіреді.</a:t>
            </a:r>
          </a:p>
          <a:p>
            <a:pPr algn="just">
              <a:lnSpc>
                <a:spcPts val="3359"/>
              </a:lnSpc>
              <a:spcBef>
                <a:spcPct val="0"/>
              </a:spcBef>
            </a:pPr>
            <a:r>
              <a:rPr lang="en-US" sz="2400">
                <a:solidFill>
                  <a:srgbClr val="000000"/>
                </a:solidFill>
                <a:latin typeface="Carollo Playscript"/>
                <a:ea typeface="Carollo Playscript"/>
                <a:cs typeface="Carollo Playscript"/>
                <a:sym typeface="Carollo Playscript"/>
              </a:rPr>
              <a:t>Бұл картина барокко өнеріне тән белгілерді толық қамтиды: драматизм, эмоционалды әсер, шынайылық, жарық пен көлеңкенің контрастары және көрерменді оқиғаға қатыстыру. Караваджо өз туындысында діни оқиғаны асқақ пафоспен емес, қарапайым адамдардың бейнесі арқылы жеткізіп, барокко дәуірінің басты мақсатын – көрерменге тікелей әсер етуді жүзеге асырды.</a:t>
            </a:r>
          </a:p>
        </p:txBody>
      </p:sp>
      <p:sp>
        <p:nvSpPr>
          <p:cNvPr id="5" name="Freeform 5"/>
          <p:cNvSpPr/>
          <p:nvPr/>
        </p:nvSpPr>
        <p:spPr>
          <a:xfrm rot="8525048" flipH="1">
            <a:off x="-46871" y="-378572"/>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2">
              <a:alphaModFix amt="21999"/>
            </a:blip>
            <a:stretch>
              <a:fillRect/>
            </a:stretch>
          </a:blipFill>
        </p:spPr>
      </p:sp>
      <p:sp>
        <p:nvSpPr>
          <p:cNvPr id="6" name="Freeform 6"/>
          <p:cNvSpPr/>
          <p:nvPr/>
        </p:nvSpPr>
        <p:spPr>
          <a:xfrm rot="3190293" flipH="1">
            <a:off x="237097" y="6624096"/>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2">
              <a:alphaModFix amt="18000"/>
            </a:blip>
            <a:stretch>
              <a:fillRect/>
            </a:stretch>
          </a:blipFill>
        </p:spPr>
      </p:sp>
      <p:sp>
        <p:nvSpPr>
          <p:cNvPr id="7" name="Freeform 7"/>
          <p:cNvSpPr/>
          <p:nvPr/>
        </p:nvSpPr>
        <p:spPr>
          <a:xfrm>
            <a:off x="11401523" y="3975093"/>
            <a:ext cx="4568341" cy="3043657"/>
          </a:xfrm>
          <a:custGeom>
            <a:avLst/>
            <a:gdLst/>
            <a:ahLst/>
            <a:cxnLst/>
            <a:rect l="l" t="t" r="r" b="b"/>
            <a:pathLst>
              <a:path w="4568341" h="3043657">
                <a:moveTo>
                  <a:pt x="0" y="0"/>
                </a:moveTo>
                <a:lnTo>
                  <a:pt x="4568341" y="0"/>
                </a:lnTo>
                <a:lnTo>
                  <a:pt x="4568341" y="3043657"/>
                </a:lnTo>
                <a:lnTo>
                  <a:pt x="0" y="3043657"/>
                </a:lnTo>
                <a:lnTo>
                  <a:pt x="0" y="0"/>
                </a:lnTo>
                <a:close/>
              </a:path>
            </a:pathLst>
          </a:custGeom>
          <a:blipFill>
            <a:blip r:embed="rId3"/>
            <a:stretch>
              <a:fillRect/>
            </a:stretch>
          </a:blipFill>
        </p:spPr>
      </p:sp>
      <p:sp>
        <p:nvSpPr>
          <p:cNvPr id="8" name="Freeform 8"/>
          <p:cNvSpPr/>
          <p:nvPr/>
        </p:nvSpPr>
        <p:spPr>
          <a:xfrm>
            <a:off x="13973216" y="7480242"/>
            <a:ext cx="3993296" cy="2806758"/>
          </a:xfrm>
          <a:custGeom>
            <a:avLst/>
            <a:gdLst/>
            <a:ahLst/>
            <a:cxnLst/>
            <a:rect l="l" t="t" r="r" b="b"/>
            <a:pathLst>
              <a:path w="3993296" h="2806758">
                <a:moveTo>
                  <a:pt x="0" y="0"/>
                </a:moveTo>
                <a:lnTo>
                  <a:pt x="3993296" y="0"/>
                </a:lnTo>
                <a:lnTo>
                  <a:pt x="3993296" y="2806758"/>
                </a:lnTo>
                <a:lnTo>
                  <a:pt x="0" y="2806758"/>
                </a:lnTo>
                <a:lnTo>
                  <a:pt x="0" y="0"/>
                </a:lnTo>
                <a:close/>
              </a:path>
            </a:pathLst>
          </a:custGeom>
          <a:blipFill>
            <a:blip r:embed="rId4"/>
            <a:stretch>
              <a:fillRect t="-16518" b="-19271"/>
            </a:stretch>
          </a:blipFill>
        </p:spPr>
      </p:sp>
      <p:sp>
        <p:nvSpPr>
          <p:cNvPr id="9" name="TextBox 9"/>
          <p:cNvSpPr txBox="1"/>
          <p:nvPr/>
        </p:nvSpPr>
        <p:spPr>
          <a:xfrm>
            <a:off x="12345373" y="7042804"/>
            <a:ext cx="4913927" cy="365760"/>
          </a:xfrm>
          <a:prstGeom prst="rect">
            <a:avLst/>
          </a:prstGeom>
        </p:spPr>
        <p:txBody>
          <a:bodyPr lIns="0" tIns="0" rIns="0" bIns="0" rtlCol="0" anchor="t">
            <a:spAutoFit/>
          </a:bodyPr>
          <a:lstStyle/>
          <a:p>
            <a:pPr algn="just">
              <a:lnSpc>
                <a:spcPts val="2940"/>
              </a:lnSpc>
              <a:spcBef>
                <a:spcPct val="0"/>
              </a:spcBef>
            </a:pPr>
            <a:r>
              <a:rPr lang="en-US" sz="2100">
                <a:solidFill>
                  <a:srgbClr val="000000"/>
                </a:solidFill>
                <a:latin typeface="Carollo Playscript"/>
                <a:ea typeface="Carollo Playscript"/>
                <a:cs typeface="Carollo Playscript"/>
                <a:sym typeface="Carollo Playscript"/>
              </a:rPr>
              <a:t>Әулие Матвейдің шақырылуы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2">
              <a:alphaModFix amt="40000"/>
            </a:blip>
            <a:stretch>
              <a:fillRect/>
            </a:stretch>
          </a:blipFill>
        </p:spPr>
      </p:sp>
      <p:sp>
        <p:nvSpPr>
          <p:cNvPr id="3" name="TextBox 3"/>
          <p:cNvSpPr txBox="1"/>
          <p:nvPr/>
        </p:nvSpPr>
        <p:spPr>
          <a:xfrm>
            <a:off x="195434" y="189516"/>
            <a:ext cx="17707810" cy="4187190"/>
          </a:xfrm>
          <a:prstGeom prst="rect">
            <a:avLst/>
          </a:prstGeom>
        </p:spPr>
        <p:txBody>
          <a:bodyPr lIns="0" tIns="0" rIns="0" bIns="0" rtlCol="0" anchor="t">
            <a:spAutoFit/>
          </a:bodyPr>
          <a:lstStyle/>
          <a:p>
            <a:pPr algn="just">
              <a:lnSpc>
                <a:spcPts val="3359"/>
              </a:lnSpc>
            </a:pPr>
            <a:r>
              <a:rPr lang="en-US" sz="2400">
                <a:solidFill>
                  <a:srgbClr val="C5A44F"/>
                </a:solidFill>
                <a:latin typeface="Carollo Playscript"/>
                <a:ea typeface="Carollo Playscript"/>
                <a:cs typeface="Carollo Playscript"/>
                <a:sym typeface="Carollo Playscript"/>
              </a:rPr>
              <a:t>Рококо өнері</a:t>
            </a:r>
          </a:p>
          <a:p>
            <a:pPr algn="just">
              <a:lnSpc>
                <a:spcPts val="3359"/>
              </a:lnSpc>
            </a:pPr>
            <a:r>
              <a:rPr lang="en-US" sz="2400">
                <a:solidFill>
                  <a:srgbClr val="000000"/>
                </a:solidFill>
                <a:latin typeface="Carollo Playscript"/>
                <a:ea typeface="Carollo Playscript"/>
                <a:cs typeface="Carollo Playscript"/>
                <a:sym typeface="Carollo Playscript"/>
              </a:rPr>
              <a:t>Рококо – XVIII ғасырдың бірінші жартысында Францияда пайда болып, кейін Еуропаға тараған сәндік өнер мен архитектура стилі. Ол барокконың жалғасы ретінде дүниеге келді, бірақ бароккодан айырмашылығы – салтанатты, пафосты емес, керісінше нәзік, ойын-сауықтық сипатқа ие болды.</a:t>
            </a:r>
          </a:p>
          <a:p>
            <a:pPr algn="just">
              <a:lnSpc>
                <a:spcPts val="3359"/>
              </a:lnSpc>
            </a:pPr>
            <a:endParaRPr lang="en-US" sz="2400">
              <a:solidFill>
                <a:srgbClr val="000000"/>
              </a:solidFill>
              <a:latin typeface="Carollo Playscript"/>
              <a:ea typeface="Carollo Playscript"/>
              <a:cs typeface="Carollo Playscript"/>
              <a:sym typeface="Carollo Playscript"/>
            </a:endParaRPr>
          </a:p>
          <a:p>
            <a:pPr algn="just">
              <a:lnSpc>
                <a:spcPts val="3359"/>
              </a:lnSpc>
            </a:pPr>
            <a:r>
              <a:rPr lang="en-US" sz="2400">
                <a:solidFill>
                  <a:srgbClr val="000000"/>
                </a:solidFill>
                <a:latin typeface="Carollo Playscript"/>
                <a:ea typeface="Carollo Playscript"/>
                <a:cs typeface="Carollo Playscript"/>
                <a:sym typeface="Carollo Playscript"/>
              </a:rPr>
              <a:t>Ерекшеліктері:</a:t>
            </a:r>
          </a:p>
          <a:p>
            <a:pPr marL="518160" lvl="1" indent="-259080" algn="just">
              <a:lnSpc>
                <a:spcPts val="3359"/>
              </a:lnSpc>
              <a:buFont typeface="Arial"/>
              <a:buChar char="•"/>
            </a:pPr>
            <a:r>
              <a:rPr lang="en-US" sz="2400">
                <a:solidFill>
                  <a:srgbClr val="000000"/>
                </a:solidFill>
                <a:latin typeface="Carollo Playscript"/>
                <a:ea typeface="Carollo Playscript"/>
                <a:cs typeface="Carollo Playscript"/>
                <a:sym typeface="Carollo Playscript"/>
              </a:rPr>
              <a:t>Нәзік қисық сызықтар, ракушка пішініндегі өрнектер.</a:t>
            </a:r>
          </a:p>
          <a:p>
            <a:pPr marL="518160" lvl="1" indent="-259080" algn="just">
              <a:lnSpc>
                <a:spcPts val="3359"/>
              </a:lnSpc>
              <a:buFont typeface="Arial"/>
              <a:buChar char="•"/>
            </a:pPr>
            <a:r>
              <a:rPr lang="en-US" sz="2400">
                <a:solidFill>
                  <a:srgbClr val="000000"/>
                </a:solidFill>
                <a:latin typeface="Carollo Playscript"/>
                <a:ea typeface="Carollo Playscript"/>
                <a:cs typeface="Carollo Playscript"/>
                <a:sym typeface="Carollo Playscript"/>
              </a:rPr>
              <a:t>Пастель түстердің (ашық көк, қызғылт, алтын рең) басымдығы.</a:t>
            </a:r>
          </a:p>
          <a:p>
            <a:pPr marL="518160" lvl="1" indent="-259080" algn="just">
              <a:lnSpc>
                <a:spcPts val="3359"/>
              </a:lnSpc>
              <a:buFont typeface="Arial"/>
              <a:buChar char="•"/>
            </a:pPr>
            <a:r>
              <a:rPr lang="en-US" sz="2400">
                <a:solidFill>
                  <a:srgbClr val="000000"/>
                </a:solidFill>
                <a:latin typeface="Carollo Playscript"/>
                <a:ea typeface="Carollo Playscript"/>
                <a:cs typeface="Carollo Playscript"/>
                <a:sym typeface="Carollo Playscript"/>
              </a:rPr>
              <a:t>Табиғат пен тұрмыс көріністерін әсем, романтикалық бейнелеу.</a:t>
            </a:r>
          </a:p>
          <a:p>
            <a:pPr marL="518160" lvl="1" indent="-259080" algn="just">
              <a:lnSpc>
                <a:spcPts val="3359"/>
              </a:lnSpc>
              <a:buFont typeface="Arial"/>
              <a:buChar char="•"/>
            </a:pPr>
            <a:r>
              <a:rPr lang="en-US" sz="2400">
                <a:solidFill>
                  <a:srgbClr val="000000"/>
                </a:solidFill>
                <a:latin typeface="Carollo Playscript"/>
                <a:ea typeface="Carollo Playscript"/>
                <a:cs typeface="Carollo Playscript"/>
                <a:sym typeface="Carollo Playscript"/>
              </a:rPr>
              <a:t>Интерьерде сәнді әшекейлер, айналар, майда мүсіндер қолданылды.</a:t>
            </a:r>
          </a:p>
        </p:txBody>
      </p:sp>
      <p:sp>
        <p:nvSpPr>
          <p:cNvPr id="4" name="Freeform 4"/>
          <p:cNvSpPr/>
          <p:nvPr/>
        </p:nvSpPr>
        <p:spPr>
          <a:xfrm rot="-6931561" flipH="1">
            <a:off x="14778414" y="-1381468"/>
            <a:ext cx="3785590" cy="5268407"/>
          </a:xfrm>
          <a:custGeom>
            <a:avLst/>
            <a:gdLst/>
            <a:ahLst/>
            <a:cxnLst/>
            <a:rect l="l" t="t" r="r" b="b"/>
            <a:pathLst>
              <a:path w="3785590" h="5268407">
                <a:moveTo>
                  <a:pt x="3785591" y="0"/>
                </a:moveTo>
                <a:lnTo>
                  <a:pt x="0" y="0"/>
                </a:lnTo>
                <a:lnTo>
                  <a:pt x="0" y="5268408"/>
                </a:lnTo>
                <a:lnTo>
                  <a:pt x="3785591" y="5268408"/>
                </a:lnTo>
                <a:lnTo>
                  <a:pt x="3785591" y="0"/>
                </a:lnTo>
                <a:close/>
              </a:path>
            </a:pathLst>
          </a:custGeom>
          <a:blipFill>
            <a:blip r:embed="rId2">
              <a:alphaModFix amt="40000"/>
            </a:blip>
            <a:stretch>
              <a:fillRect/>
            </a:stretch>
          </a:blipFill>
        </p:spPr>
      </p:sp>
      <p:sp>
        <p:nvSpPr>
          <p:cNvPr id="5" name="Freeform 5"/>
          <p:cNvSpPr/>
          <p:nvPr/>
        </p:nvSpPr>
        <p:spPr>
          <a:xfrm>
            <a:off x="13098737" y="2357732"/>
            <a:ext cx="4160563" cy="2785768"/>
          </a:xfrm>
          <a:custGeom>
            <a:avLst/>
            <a:gdLst/>
            <a:ahLst/>
            <a:cxnLst/>
            <a:rect l="l" t="t" r="r" b="b"/>
            <a:pathLst>
              <a:path w="4160563" h="2785768">
                <a:moveTo>
                  <a:pt x="0" y="0"/>
                </a:moveTo>
                <a:lnTo>
                  <a:pt x="4160563" y="0"/>
                </a:lnTo>
                <a:lnTo>
                  <a:pt x="4160563" y="2785768"/>
                </a:lnTo>
                <a:lnTo>
                  <a:pt x="0" y="2785768"/>
                </a:lnTo>
                <a:lnTo>
                  <a:pt x="0" y="0"/>
                </a:lnTo>
                <a:close/>
              </a:path>
            </a:pathLst>
          </a:custGeom>
          <a:blipFill>
            <a:blip r:embed="rId3"/>
            <a:stretch>
              <a:fillRect/>
            </a:stretch>
          </a:blipFill>
        </p:spPr>
      </p:sp>
      <p:sp>
        <p:nvSpPr>
          <p:cNvPr id="6" name="Freeform 6"/>
          <p:cNvSpPr/>
          <p:nvPr/>
        </p:nvSpPr>
        <p:spPr>
          <a:xfrm>
            <a:off x="13098737" y="6459338"/>
            <a:ext cx="4180268" cy="2798962"/>
          </a:xfrm>
          <a:custGeom>
            <a:avLst/>
            <a:gdLst/>
            <a:ahLst/>
            <a:cxnLst/>
            <a:rect l="l" t="t" r="r" b="b"/>
            <a:pathLst>
              <a:path w="4180268" h="2798962">
                <a:moveTo>
                  <a:pt x="0" y="0"/>
                </a:moveTo>
                <a:lnTo>
                  <a:pt x="4180268" y="0"/>
                </a:lnTo>
                <a:lnTo>
                  <a:pt x="4180268" y="2798962"/>
                </a:lnTo>
                <a:lnTo>
                  <a:pt x="0" y="2798962"/>
                </a:lnTo>
                <a:lnTo>
                  <a:pt x="0" y="0"/>
                </a:lnTo>
                <a:close/>
              </a:path>
            </a:pathLst>
          </a:custGeom>
          <a:blipFill>
            <a:blip r:embed="rId4"/>
            <a:stretch>
              <a:fillRect/>
            </a:stretch>
          </a:blipFill>
        </p:spPr>
      </p:sp>
      <p:sp>
        <p:nvSpPr>
          <p:cNvPr id="7" name="TextBox 7"/>
          <p:cNvSpPr txBox="1"/>
          <p:nvPr/>
        </p:nvSpPr>
        <p:spPr>
          <a:xfrm>
            <a:off x="195434" y="5086350"/>
            <a:ext cx="12283855" cy="3768090"/>
          </a:xfrm>
          <a:prstGeom prst="rect">
            <a:avLst/>
          </a:prstGeom>
        </p:spPr>
        <p:txBody>
          <a:bodyPr lIns="0" tIns="0" rIns="0" bIns="0" rtlCol="0" anchor="t">
            <a:spAutoFit/>
          </a:bodyPr>
          <a:lstStyle/>
          <a:p>
            <a:pPr algn="just">
              <a:lnSpc>
                <a:spcPts val="3359"/>
              </a:lnSpc>
            </a:pPr>
            <a:r>
              <a:rPr lang="en-US" sz="2400">
                <a:solidFill>
                  <a:srgbClr val="C5A44F"/>
                </a:solidFill>
                <a:latin typeface="Carollo Playscript"/>
                <a:ea typeface="Carollo Playscript"/>
                <a:cs typeface="Carollo Playscript"/>
                <a:sym typeface="Carollo Playscript"/>
              </a:rPr>
              <a:t>Сәулет өнері</a:t>
            </a:r>
          </a:p>
          <a:p>
            <a:pPr algn="just">
              <a:lnSpc>
                <a:spcPts val="3359"/>
              </a:lnSpc>
            </a:pPr>
            <a:r>
              <a:rPr lang="en-US" sz="2400">
                <a:solidFill>
                  <a:srgbClr val="000000"/>
                </a:solidFill>
                <a:latin typeface="Carollo Playscript"/>
                <a:ea typeface="Carollo Playscript"/>
                <a:cs typeface="Carollo Playscript"/>
                <a:sym typeface="Carollo Playscript"/>
              </a:rPr>
              <a:t>Рококо сәулеті көбіне сарайлардың ішкі безендірілуінде көрінді.</a:t>
            </a:r>
          </a:p>
          <a:p>
            <a:pPr algn="just">
              <a:lnSpc>
                <a:spcPts val="3359"/>
              </a:lnSpc>
            </a:pPr>
            <a:r>
              <a:rPr lang="en-US" sz="2400">
                <a:solidFill>
                  <a:srgbClr val="000000"/>
                </a:solidFill>
                <a:latin typeface="Carollo Playscript"/>
                <a:ea typeface="Carollo Playscript"/>
                <a:cs typeface="Carollo Playscript"/>
                <a:sym typeface="Carollo Playscript"/>
              </a:rPr>
              <a:t>Мысалдар:</a:t>
            </a:r>
          </a:p>
          <a:p>
            <a:pPr marL="518160" lvl="1" indent="-259080" algn="just">
              <a:lnSpc>
                <a:spcPts val="3359"/>
              </a:lnSpc>
              <a:buFont typeface="Arial"/>
              <a:buChar char="•"/>
            </a:pPr>
            <a:r>
              <a:rPr lang="en-US" sz="2400">
                <a:solidFill>
                  <a:srgbClr val="000000"/>
                </a:solidFill>
                <a:latin typeface="Carollo Playscript"/>
                <a:ea typeface="Carollo Playscript"/>
                <a:cs typeface="Carollo Playscript"/>
                <a:sym typeface="Carollo Playscript"/>
              </a:rPr>
              <a:t>Версаль сарайындағы Мария-Антуанетта павильондары – нәзік түстермен әшекейленген, интерьері жеңіл әуенге толы.</a:t>
            </a:r>
          </a:p>
          <a:p>
            <a:pPr marL="518160" lvl="1" indent="-259080" algn="just">
              <a:lnSpc>
                <a:spcPts val="3359"/>
              </a:lnSpc>
              <a:buFont typeface="Arial"/>
              <a:buChar char="•"/>
            </a:pPr>
            <a:r>
              <a:rPr lang="en-US" sz="2400">
                <a:solidFill>
                  <a:srgbClr val="000000"/>
                </a:solidFill>
                <a:latin typeface="Carollo Playscript"/>
                <a:ea typeface="Carollo Playscript"/>
                <a:cs typeface="Carollo Playscript"/>
                <a:sym typeface="Carollo Playscript"/>
              </a:rPr>
              <a:t>Амалиенбург павильоны (Мюнхен) – айнамен, оюлы өрнектермен, асқан сәнді күмбездермен безендірілген.</a:t>
            </a:r>
          </a:p>
          <a:p>
            <a:pPr marL="518160" lvl="1" indent="-259080" algn="just">
              <a:lnSpc>
                <a:spcPts val="3359"/>
              </a:lnSpc>
              <a:buFont typeface="Arial"/>
              <a:buChar char="•"/>
            </a:pPr>
            <a:r>
              <a:rPr lang="en-US" sz="2400">
                <a:solidFill>
                  <a:srgbClr val="000000"/>
                </a:solidFill>
                <a:latin typeface="Carollo Playscript"/>
                <a:ea typeface="Carollo Playscript"/>
                <a:cs typeface="Carollo Playscript"/>
                <a:sym typeface="Carollo Playscript"/>
              </a:rPr>
              <a:t>Венадағы Бельведер сарайының интерьерлері – нәзік сылақ, әшекейлі ағаш оюлары, жеңілдік сезімін беретін композициялар.</a:t>
            </a:r>
          </a:p>
        </p:txBody>
      </p:sp>
      <p:sp>
        <p:nvSpPr>
          <p:cNvPr id="8" name="TextBox 8"/>
          <p:cNvSpPr txBox="1"/>
          <p:nvPr/>
        </p:nvSpPr>
        <p:spPr>
          <a:xfrm>
            <a:off x="12989317" y="5223252"/>
            <a:ext cx="4669437" cy="1108710"/>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Carollo Playscript"/>
                <a:ea typeface="Carollo Playscript"/>
                <a:cs typeface="Carollo Playscript"/>
                <a:sym typeface="Carollo Playscript"/>
              </a:rPr>
              <a:t>Amalienburg, Мюнхен қаласындағы павильонның сәнді интерьері.</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2">
              <a:alphaModFix amt="40000"/>
            </a:blip>
            <a:stretch>
              <a:fillRect/>
            </a:stretch>
          </a:blipFill>
        </p:spPr>
      </p:sp>
      <p:sp>
        <p:nvSpPr>
          <p:cNvPr id="3" name="TextBox 3"/>
          <p:cNvSpPr txBox="1"/>
          <p:nvPr/>
        </p:nvSpPr>
        <p:spPr>
          <a:xfrm>
            <a:off x="195434" y="189516"/>
            <a:ext cx="11404509" cy="9216390"/>
          </a:xfrm>
          <a:prstGeom prst="rect">
            <a:avLst/>
          </a:prstGeom>
        </p:spPr>
        <p:txBody>
          <a:bodyPr lIns="0" tIns="0" rIns="0" bIns="0" rtlCol="0" anchor="t">
            <a:spAutoFit/>
          </a:bodyPr>
          <a:lstStyle/>
          <a:p>
            <a:pPr algn="just">
              <a:lnSpc>
                <a:spcPts val="3359"/>
              </a:lnSpc>
            </a:pPr>
            <a:r>
              <a:rPr lang="en-US" sz="2400">
                <a:solidFill>
                  <a:srgbClr val="C5A44F"/>
                </a:solidFill>
                <a:latin typeface="Carollo Playscript"/>
                <a:ea typeface="Carollo Playscript"/>
                <a:cs typeface="Carollo Playscript"/>
                <a:sym typeface="Carollo Playscript"/>
              </a:rPr>
              <a:t>Мүсін өнері</a:t>
            </a:r>
          </a:p>
          <a:p>
            <a:pPr algn="just">
              <a:lnSpc>
                <a:spcPts val="3359"/>
              </a:lnSpc>
            </a:pPr>
            <a:r>
              <a:rPr lang="en-US" sz="2400">
                <a:solidFill>
                  <a:srgbClr val="000000"/>
                </a:solidFill>
                <a:latin typeface="Carollo Playscript"/>
                <a:ea typeface="Carollo Playscript"/>
                <a:cs typeface="Carollo Playscript"/>
                <a:sym typeface="Carollo Playscript"/>
              </a:rPr>
              <a:t>Рококо мүсіндері кішкентай, нәзік, көбінесе интерьерді сәндеу үшін жасалды.</a:t>
            </a:r>
          </a:p>
          <a:p>
            <a:pPr algn="just">
              <a:lnSpc>
                <a:spcPts val="3359"/>
              </a:lnSpc>
            </a:pPr>
            <a:r>
              <a:rPr lang="en-US" sz="2400">
                <a:solidFill>
                  <a:srgbClr val="000000"/>
                </a:solidFill>
                <a:latin typeface="Carollo Playscript"/>
                <a:ea typeface="Carollo Playscript"/>
                <a:cs typeface="Carollo Playscript"/>
                <a:sym typeface="Carollo Playscript"/>
              </a:rPr>
              <a:t>Мысалдар:</a:t>
            </a:r>
          </a:p>
          <a:p>
            <a:pPr marL="518160" lvl="1" indent="-259080" algn="just">
              <a:lnSpc>
                <a:spcPts val="3359"/>
              </a:lnSpc>
              <a:buFont typeface="Arial"/>
              <a:buChar char="•"/>
            </a:pPr>
            <a:r>
              <a:rPr lang="en-US" sz="2400">
                <a:solidFill>
                  <a:srgbClr val="000000"/>
                </a:solidFill>
                <a:latin typeface="Carollo Playscript"/>
                <a:ea typeface="Carollo Playscript"/>
                <a:cs typeface="Carollo Playscript"/>
                <a:sym typeface="Carollo Playscript"/>
              </a:rPr>
              <a:t>Этьен Морис Фальконе – нәзік мүсіндерімен танымал. Оның «Сабын көпіршігін үрлеген бала» атты мүсіні – балалықтың бейқам сәтін суреттейді.</a:t>
            </a:r>
          </a:p>
          <a:p>
            <a:pPr marL="518160" lvl="1" indent="-259080" algn="just">
              <a:lnSpc>
                <a:spcPts val="3359"/>
              </a:lnSpc>
              <a:buFont typeface="Arial"/>
              <a:buChar char="•"/>
            </a:pPr>
            <a:r>
              <a:rPr lang="en-US" sz="2400">
                <a:solidFill>
                  <a:srgbClr val="000000"/>
                </a:solidFill>
                <a:latin typeface="Carollo Playscript"/>
                <a:ea typeface="Carollo Playscript"/>
                <a:cs typeface="Carollo Playscript"/>
                <a:sym typeface="Carollo Playscript"/>
              </a:rPr>
              <a:t>Жан-Батист Пигаль – тұрмыстық көңілді сәттерді бейнелейтін мүсіндер жасаған.</a:t>
            </a:r>
          </a:p>
          <a:p>
            <a:pPr algn="just">
              <a:lnSpc>
                <a:spcPts val="3359"/>
              </a:lnSpc>
            </a:pPr>
            <a:r>
              <a:rPr lang="en-US" sz="2400">
                <a:solidFill>
                  <a:srgbClr val="000000"/>
                </a:solidFill>
                <a:latin typeface="Carollo Playscript"/>
                <a:ea typeface="Carollo Playscript"/>
                <a:cs typeface="Carollo Playscript"/>
                <a:sym typeface="Carollo Playscript"/>
              </a:rPr>
              <a:t>Бейнелеу өнері</a:t>
            </a:r>
          </a:p>
          <a:p>
            <a:pPr algn="just">
              <a:lnSpc>
                <a:spcPts val="3359"/>
              </a:lnSpc>
            </a:pPr>
            <a:r>
              <a:rPr lang="en-US" sz="2400">
                <a:solidFill>
                  <a:srgbClr val="000000"/>
                </a:solidFill>
                <a:latin typeface="Carollo Playscript"/>
                <a:ea typeface="Carollo Playscript"/>
                <a:cs typeface="Carollo Playscript"/>
                <a:sym typeface="Carollo Playscript"/>
              </a:rPr>
              <a:t>Рококо суретшілері ойын-сауық, махаббат, табиғат аясындағы серуендерді бейнеледі.</a:t>
            </a:r>
          </a:p>
          <a:p>
            <a:pPr algn="just">
              <a:lnSpc>
                <a:spcPts val="3359"/>
              </a:lnSpc>
            </a:pPr>
            <a:r>
              <a:rPr lang="en-US" sz="2400">
                <a:solidFill>
                  <a:srgbClr val="000000"/>
                </a:solidFill>
                <a:latin typeface="Carollo Playscript"/>
                <a:ea typeface="Carollo Playscript"/>
                <a:cs typeface="Carollo Playscript"/>
                <a:sym typeface="Carollo Playscript"/>
              </a:rPr>
              <a:t>Мысалдар:</a:t>
            </a:r>
          </a:p>
          <a:p>
            <a:pPr marL="518160" lvl="1" indent="-259080" algn="just">
              <a:lnSpc>
                <a:spcPts val="3359"/>
              </a:lnSpc>
              <a:buFont typeface="Arial"/>
              <a:buChar char="•"/>
            </a:pPr>
            <a:r>
              <a:rPr lang="en-US" sz="2400">
                <a:solidFill>
                  <a:srgbClr val="000000"/>
                </a:solidFill>
                <a:latin typeface="Carollo Playscript"/>
                <a:ea typeface="Carollo Playscript"/>
                <a:cs typeface="Carollo Playscript"/>
                <a:sym typeface="Carollo Playscript"/>
              </a:rPr>
              <a:t>Антуан Ватто – «Көпестер кемесі» картинасы арқылы салтанатты емес, бірақ нәзік өмір сәтін көрсетті. Оның «Фетес галантес» жанры – табиғат аясындағы серуен мен мерекелерді бейнелейтін ерекше бағыт болды.</a:t>
            </a:r>
          </a:p>
          <a:p>
            <a:pPr marL="518160" lvl="1" indent="-259080" algn="just">
              <a:lnSpc>
                <a:spcPts val="3359"/>
              </a:lnSpc>
              <a:buFont typeface="Arial"/>
              <a:buChar char="•"/>
            </a:pPr>
            <a:r>
              <a:rPr lang="en-US" sz="2400">
                <a:solidFill>
                  <a:srgbClr val="000000"/>
                </a:solidFill>
                <a:latin typeface="Carollo Playscript"/>
                <a:ea typeface="Carollo Playscript"/>
                <a:cs typeface="Carollo Playscript"/>
                <a:sym typeface="Carollo Playscript"/>
              </a:rPr>
              <a:t>Жан-Оноре Фрагонар – «Сарынды әткеншек» картинасы рококо өнерінің символына айналды. Онда жеңілдік, махаббат ойыны мен романтикалық көңіл-күй бейнеленген.</a:t>
            </a:r>
          </a:p>
          <a:p>
            <a:pPr marL="518160" lvl="1" indent="-259080" algn="just">
              <a:lnSpc>
                <a:spcPts val="3359"/>
              </a:lnSpc>
              <a:buFont typeface="Arial"/>
              <a:buChar char="•"/>
            </a:pPr>
            <a:r>
              <a:rPr lang="en-US" sz="2400">
                <a:solidFill>
                  <a:srgbClr val="000000"/>
                </a:solidFill>
                <a:latin typeface="Carollo Playscript"/>
                <a:ea typeface="Carollo Playscript"/>
                <a:cs typeface="Carollo Playscript"/>
                <a:sym typeface="Carollo Playscript"/>
              </a:rPr>
              <a:t>Франсуа Буше – «Диана шомылып жатыр» картинасында мифологиялық сюжет пен нәзік пастель түстерді үйлестірген.</a:t>
            </a:r>
          </a:p>
        </p:txBody>
      </p:sp>
      <p:sp>
        <p:nvSpPr>
          <p:cNvPr id="4" name="Freeform 4"/>
          <p:cNvSpPr/>
          <p:nvPr/>
        </p:nvSpPr>
        <p:spPr>
          <a:xfrm>
            <a:off x="13201933" y="4531277"/>
            <a:ext cx="5086067" cy="7078282"/>
          </a:xfrm>
          <a:custGeom>
            <a:avLst/>
            <a:gdLst/>
            <a:ahLst/>
            <a:cxnLst/>
            <a:rect l="l" t="t" r="r" b="b"/>
            <a:pathLst>
              <a:path w="5086067" h="7078282">
                <a:moveTo>
                  <a:pt x="0" y="0"/>
                </a:moveTo>
                <a:lnTo>
                  <a:pt x="5086067" y="0"/>
                </a:lnTo>
                <a:lnTo>
                  <a:pt x="5086067" y="7078282"/>
                </a:lnTo>
                <a:lnTo>
                  <a:pt x="0" y="7078282"/>
                </a:lnTo>
                <a:lnTo>
                  <a:pt x="0" y="0"/>
                </a:lnTo>
                <a:close/>
              </a:path>
            </a:pathLst>
          </a:custGeom>
          <a:blipFill>
            <a:blip r:embed="rId2"/>
            <a:stretch>
              <a:fillRect/>
            </a:stretch>
          </a:blipFill>
        </p:spPr>
      </p:sp>
      <p:sp>
        <p:nvSpPr>
          <p:cNvPr id="5" name="Freeform 5"/>
          <p:cNvSpPr/>
          <p:nvPr/>
        </p:nvSpPr>
        <p:spPr>
          <a:xfrm>
            <a:off x="11914626" y="565061"/>
            <a:ext cx="6043759" cy="3966217"/>
          </a:xfrm>
          <a:custGeom>
            <a:avLst/>
            <a:gdLst/>
            <a:ahLst/>
            <a:cxnLst/>
            <a:rect l="l" t="t" r="r" b="b"/>
            <a:pathLst>
              <a:path w="6043759" h="3966217">
                <a:moveTo>
                  <a:pt x="0" y="0"/>
                </a:moveTo>
                <a:lnTo>
                  <a:pt x="6043759" y="0"/>
                </a:lnTo>
                <a:lnTo>
                  <a:pt x="6043759" y="3966216"/>
                </a:lnTo>
                <a:lnTo>
                  <a:pt x="0" y="3966216"/>
                </a:lnTo>
                <a:lnTo>
                  <a:pt x="0" y="0"/>
                </a:lnTo>
                <a:close/>
              </a:path>
            </a:pathLst>
          </a:custGeom>
          <a:blipFill>
            <a:blip r:embed="rId3"/>
            <a:stretch>
              <a:fillRect/>
            </a:stretch>
          </a:blipFill>
        </p:spPr>
      </p:sp>
      <p:sp>
        <p:nvSpPr>
          <p:cNvPr id="6" name="Freeform 6"/>
          <p:cNvSpPr/>
          <p:nvPr/>
        </p:nvSpPr>
        <p:spPr>
          <a:xfrm>
            <a:off x="14765505" y="5759767"/>
            <a:ext cx="3192880" cy="3951585"/>
          </a:xfrm>
          <a:custGeom>
            <a:avLst/>
            <a:gdLst/>
            <a:ahLst/>
            <a:cxnLst/>
            <a:rect l="l" t="t" r="r" b="b"/>
            <a:pathLst>
              <a:path w="3192880" h="3951585">
                <a:moveTo>
                  <a:pt x="0" y="0"/>
                </a:moveTo>
                <a:lnTo>
                  <a:pt x="3192880" y="0"/>
                </a:lnTo>
                <a:lnTo>
                  <a:pt x="3192880" y="3951585"/>
                </a:lnTo>
                <a:lnTo>
                  <a:pt x="0" y="3951585"/>
                </a:lnTo>
                <a:lnTo>
                  <a:pt x="0" y="0"/>
                </a:lnTo>
                <a:close/>
              </a:path>
            </a:pathLst>
          </a:custGeom>
          <a:blipFill>
            <a:blip r:embed="rId4"/>
            <a:stretch>
              <a:fillRect/>
            </a:stretch>
          </a:blipFill>
        </p:spPr>
      </p:sp>
      <p:sp>
        <p:nvSpPr>
          <p:cNvPr id="7" name="TextBox 7"/>
          <p:cNvSpPr txBox="1"/>
          <p:nvPr/>
        </p:nvSpPr>
        <p:spPr>
          <a:xfrm>
            <a:off x="12962395" y="4565333"/>
            <a:ext cx="3948221" cy="73723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Carollo Playscript"/>
                <a:ea typeface="Carollo Playscript"/>
                <a:cs typeface="Carollo Playscript"/>
                <a:sym typeface="Carollo Playscript"/>
              </a:rPr>
              <a:t>Antoine Watteau-ның “The Embarkation of Cythera</a:t>
            </a:r>
          </a:p>
        </p:txBody>
      </p:sp>
      <p:sp>
        <p:nvSpPr>
          <p:cNvPr id="8" name="TextBox 8"/>
          <p:cNvSpPr txBox="1"/>
          <p:nvPr/>
        </p:nvSpPr>
        <p:spPr>
          <a:xfrm>
            <a:off x="11914626" y="6961709"/>
            <a:ext cx="2919521" cy="73723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Carollo Playscript"/>
                <a:ea typeface="Carollo Playscript"/>
                <a:cs typeface="Carollo Playscript"/>
                <a:sym typeface="Carollo Playscript"/>
              </a:rPr>
              <a:t>Watteau-ның “Fêtes Vénitiennes”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2">
              <a:alphaModFix amt="40000"/>
            </a:blip>
            <a:stretch>
              <a:fillRect/>
            </a:stretch>
          </a:blipFill>
        </p:spPr>
      </p:sp>
      <p:sp>
        <p:nvSpPr>
          <p:cNvPr id="3" name="Freeform 3"/>
          <p:cNvSpPr/>
          <p:nvPr/>
        </p:nvSpPr>
        <p:spPr>
          <a:xfrm>
            <a:off x="13510043" y="6809182"/>
            <a:ext cx="8476180" cy="8229600"/>
          </a:xfrm>
          <a:custGeom>
            <a:avLst/>
            <a:gdLst/>
            <a:ahLst/>
            <a:cxnLst/>
            <a:rect l="l" t="t" r="r" b="b"/>
            <a:pathLst>
              <a:path w="8476180" h="8229600">
                <a:moveTo>
                  <a:pt x="0" y="0"/>
                </a:moveTo>
                <a:lnTo>
                  <a:pt x="8476180" y="0"/>
                </a:lnTo>
                <a:lnTo>
                  <a:pt x="8476180" y="8229600"/>
                </a:lnTo>
                <a:lnTo>
                  <a:pt x="0" y="8229600"/>
                </a:lnTo>
                <a:lnTo>
                  <a:pt x="0" y="0"/>
                </a:lnTo>
                <a:close/>
              </a:path>
            </a:pathLst>
          </a:custGeom>
          <a:blipFill>
            <a:blip r:embed="rId3">
              <a:alphaModFix amt="43000"/>
            </a:blip>
            <a:stretch>
              <a:fillRect/>
            </a:stretch>
          </a:blipFill>
        </p:spPr>
      </p:sp>
      <p:sp>
        <p:nvSpPr>
          <p:cNvPr id="4" name="TextBox 4"/>
          <p:cNvSpPr txBox="1"/>
          <p:nvPr/>
        </p:nvSpPr>
        <p:spPr>
          <a:xfrm>
            <a:off x="116402" y="712470"/>
            <a:ext cx="6326471" cy="316230"/>
          </a:xfrm>
          <a:prstGeom prst="rect">
            <a:avLst/>
          </a:prstGeom>
        </p:spPr>
        <p:txBody>
          <a:bodyPr lIns="0" tIns="0" rIns="0" bIns="0" rtlCol="0" anchor="t">
            <a:spAutoFit/>
          </a:bodyPr>
          <a:lstStyle/>
          <a:p>
            <a:pPr algn="just">
              <a:lnSpc>
                <a:spcPts val="2520"/>
              </a:lnSpc>
            </a:pPr>
            <a:r>
              <a:rPr lang="en-US" sz="1800">
                <a:solidFill>
                  <a:srgbClr val="000000"/>
                </a:solidFill>
                <a:latin typeface="Carollo Playscript"/>
                <a:ea typeface="Carollo Playscript"/>
                <a:cs typeface="Carollo Playscript"/>
                <a:sym typeface="Carollo Playscript"/>
              </a:rPr>
              <a:t>Барокко мен Рококоның айырмашылықтары.</a:t>
            </a:r>
          </a:p>
        </p:txBody>
      </p:sp>
      <p:sp>
        <p:nvSpPr>
          <p:cNvPr id="5" name="Freeform 5"/>
          <p:cNvSpPr/>
          <p:nvPr/>
        </p:nvSpPr>
        <p:spPr>
          <a:xfrm>
            <a:off x="-3984465" y="-3086100"/>
            <a:ext cx="8476180" cy="8229600"/>
          </a:xfrm>
          <a:custGeom>
            <a:avLst/>
            <a:gdLst/>
            <a:ahLst/>
            <a:cxnLst/>
            <a:rect l="l" t="t" r="r" b="b"/>
            <a:pathLst>
              <a:path w="8476180" h="8229600">
                <a:moveTo>
                  <a:pt x="0" y="0"/>
                </a:moveTo>
                <a:lnTo>
                  <a:pt x="8476180" y="0"/>
                </a:lnTo>
                <a:lnTo>
                  <a:pt x="8476180" y="8229600"/>
                </a:lnTo>
                <a:lnTo>
                  <a:pt x="0" y="8229600"/>
                </a:lnTo>
                <a:lnTo>
                  <a:pt x="0" y="0"/>
                </a:lnTo>
                <a:close/>
              </a:path>
            </a:pathLst>
          </a:custGeom>
          <a:blipFill>
            <a:blip r:embed="rId3">
              <a:alphaModFix amt="25000"/>
            </a:blip>
            <a:stretch>
              <a:fillRect/>
            </a:stretch>
          </a:blipFill>
        </p:spPr>
      </p:sp>
      <p:graphicFrame>
        <p:nvGraphicFramePr>
          <p:cNvPr id="6" name="Table 6"/>
          <p:cNvGraphicFramePr>
            <a:graphicFrameLocks noGrp="1"/>
          </p:cNvGraphicFramePr>
          <p:nvPr/>
        </p:nvGraphicFramePr>
        <p:xfrm>
          <a:off x="116402" y="1028700"/>
          <a:ext cx="17945566" cy="8307743"/>
        </p:xfrm>
        <a:graphic>
          <a:graphicData uri="http://schemas.openxmlformats.org/drawingml/2006/table">
            <a:tbl>
              <a:tblPr/>
              <a:tblGrid>
                <a:gridCol w="2303297">
                  <a:extLst>
                    <a:ext uri="{9D8B030D-6E8A-4147-A177-3AD203B41FA5}">
                      <a16:colId xmlns:a16="http://schemas.microsoft.com/office/drawing/2014/main" val="20000"/>
                    </a:ext>
                  </a:extLst>
                </a:gridCol>
                <a:gridCol w="8852221">
                  <a:extLst>
                    <a:ext uri="{9D8B030D-6E8A-4147-A177-3AD203B41FA5}">
                      <a16:colId xmlns:a16="http://schemas.microsoft.com/office/drawing/2014/main" val="20001"/>
                    </a:ext>
                  </a:extLst>
                </a:gridCol>
                <a:gridCol w="6790048">
                  <a:extLst>
                    <a:ext uri="{9D8B030D-6E8A-4147-A177-3AD203B41FA5}">
                      <a16:colId xmlns:a16="http://schemas.microsoft.com/office/drawing/2014/main" val="20002"/>
                    </a:ext>
                  </a:extLst>
                </a:gridCol>
              </a:tblGrid>
              <a:tr h="803480">
                <a:tc>
                  <a:txBody>
                    <a:bodyPr/>
                    <a:lstStyle/>
                    <a:p>
                      <a:pPr algn="l">
                        <a:lnSpc>
                          <a:spcPts val="2519"/>
                        </a:lnSpc>
                        <a:defRPr/>
                      </a:pPr>
                      <a:r>
                        <a:rPr lang="en-US" sz="1799" b="1">
                          <a:solidFill>
                            <a:srgbClr val="000000"/>
                          </a:solidFill>
                          <a:latin typeface="Arimo Bold"/>
                          <a:ea typeface="Arimo Bold"/>
                          <a:cs typeface="Arimo Bold"/>
                          <a:sym typeface="Arimo Bold"/>
                        </a:rPr>
                        <a:t>Ерекшелік</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solidFill>
                      <a:srgbClr val="FFEBCD"/>
                    </a:solidFill>
                  </a:tcPr>
                </a:tc>
                <a:tc>
                  <a:txBody>
                    <a:bodyPr/>
                    <a:lstStyle/>
                    <a:p>
                      <a:pPr algn="l">
                        <a:lnSpc>
                          <a:spcPts val="2520"/>
                        </a:lnSpc>
                        <a:defRPr/>
                      </a:pPr>
                      <a:r>
                        <a:rPr lang="en-US" sz="1800" b="1">
                          <a:solidFill>
                            <a:srgbClr val="000000"/>
                          </a:solidFill>
                          <a:latin typeface="Arimo Bold"/>
                          <a:ea typeface="Arimo Bold"/>
                          <a:cs typeface="Arimo Bold"/>
                          <a:sym typeface="Arimo Bold"/>
                        </a:rPr>
                        <a:t>Барокко</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solidFill>
                      <a:srgbClr val="FFEBCD"/>
                    </a:solidFill>
                  </a:tcPr>
                </a:tc>
                <a:tc>
                  <a:txBody>
                    <a:bodyPr/>
                    <a:lstStyle/>
                    <a:p>
                      <a:pPr algn="l">
                        <a:lnSpc>
                          <a:spcPts val="2519"/>
                        </a:lnSpc>
                        <a:defRPr/>
                      </a:pPr>
                      <a:r>
                        <a:rPr lang="en-US" sz="1799" b="1">
                          <a:solidFill>
                            <a:srgbClr val="000000"/>
                          </a:solidFill>
                          <a:latin typeface="Arimo Bold"/>
                          <a:ea typeface="Arimo Bold"/>
                          <a:cs typeface="Arimo Bold"/>
                          <a:sym typeface="Arimo Bold"/>
                        </a:rPr>
                        <a:t>Рококо</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solidFill>
                      <a:srgbClr val="FFEBCD"/>
                    </a:solidFill>
                  </a:tcPr>
                </a:tc>
                <a:extLst>
                  <a:ext uri="{0D108BD9-81ED-4DB2-BD59-A6C34878D82A}">
                    <a16:rowId xmlns:a16="http://schemas.microsoft.com/office/drawing/2014/main" val="10000"/>
                  </a:ext>
                </a:extLst>
              </a:tr>
              <a:tr h="794217">
                <a:tc>
                  <a:txBody>
                    <a:bodyPr/>
                    <a:lstStyle/>
                    <a:p>
                      <a:pPr algn="l">
                        <a:lnSpc>
                          <a:spcPts val="2519"/>
                        </a:lnSpc>
                        <a:defRPr/>
                      </a:pPr>
                      <a:r>
                        <a:rPr lang="en-US" sz="1799" b="1">
                          <a:solidFill>
                            <a:srgbClr val="000000"/>
                          </a:solidFill>
                          <a:latin typeface="Arimo Bold"/>
                          <a:ea typeface="Arimo Bold"/>
                          <a:cs typeface="Arimo Bold"/>
                          <a:sym typeface="Arimo Bold"/>
                        </a:rPr>
                        <a:t>Шығу кезеңі</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100"/>
                        </a:lnSpc>
                        <a:defRPr/>
                      </a:pPr>
                      <a:r>
                        <a:rPr lang="en-US" sz="1500">
                          <a:solidFill>
                            <a:srgbClr val="000000"/>
                          </a:solidFill>
                          <a:latin typeface="Carollo Playscript"/>
                          <a:ea typeface="Carollo Playscript"/>
                          <a:cs typeface="Carollo Playscript"/>
                          <a:sym typeface="Carollo Playscript"/>
                        </a:rPr>
                        <a:t>XVII ғасырдың басы (Италия, кейін Франция)</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100"/>
                        </a:lnSpc>
                        <a:defRPr/>
                      </a:pPr>
                      <a:r>
                        <a:rPr lang="en-US" sz="1500">
                          <a:solidFill>
                            <a:srgbClr val="000000"/>
                          </a:solidFill>
                          <a:latin typeface="Carollo Playscript"/>
                          <a:ea typeface="Carollo Playscript"/>
                          <a:cs typeface="Carollo Playscript"/>
                          <a:sym typeface="Carollo Playscript"/>
                        </a:rPr>
                        <a:t>XVIII ғасырдың бірінші жартысы (Франция)</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794217">
                <a:tc>
                  <a:txBody>
                    <a:bodyPr/>
                    <a:lstStyle/>
                    <a:p>
                      <a:pPr algn="l">
                        <a:lnSpc>
                          <a:spcPts val="2520"/>
                        </a:lnSpc>
                        <a:defRPr/>
                      </a:pPr>
                      <a:r>
                        <a:rPr lang="en-US" sz="1800" b="1">
                          <a:solidFill>
                            <a:srgbClr val="000000"/>
                          </a:solidFill>
                          <a:latin typeface="Arimo Bold"/>
                          <a:ea typeface="Arimo Bold"/>
                          <a:cs typeface="Arimo Bold"/>
                          <a:sym typeface="Arimo Bold"/>
                        </a:rPr>
                        <a:t>Негізгі сипат</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099"/>
                        </a:lnSpc>
                        <a:defRPr/>
                      </a:pPr>
                      <a:r>
                        <a:rPr lang="en-US" sz="1499">
                          <a:solidFill>
                            <a:srgbClr val="000000"/>
                          </a:solidFill>
                          <a:latin typeface="Carollo Playscript"/>
                          <a:ea typeface="Carollo Playscript"/>
                          <a:cs typeface="Carollo Playscript"/>
                          <a:sym typeface="Carollo Playscript"/>
                        </a:rPr>
                        <a:t>Салтанатты, пафосты, монументалды</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099"/>
                        </a:lnSpc>
                        <a:defRPr/>
                      </a:pPr>
                      <a:r>
                        <a:rPr lang="en-US" sz="1499">
                          <a:solidFill>
                            <a:srgbClr val="000000"/>
                          </a:solidFill>
                          <a:latin typeface="Canva Sans"/>
                          <a:ea typeface="Canva Sans"/>
                          <a:cs typeface="Canva Sans"/>
                          <a:sym typeface="Canva Sans"/>
                        </a:rPr>
                        <a:t>Нәзік, жеңіл, тұрмыстық-ойын-сауықтық</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r h="794217">
                <a:tc>
                  <a:txBody>
                    <a:bodyPr/>
                    <a:lstStyle/>
                    <a:p>
                      <a:pPr algn="l">
                        <a:lnSpc>
                          <a:spcPts val="2519"/>
                        </a:lnSpc>
                        <a:defRPr/>
                      </a:pPr>
                      <a:r>
                        <a:rPr lang="en-US" sz="1799" b="1">
                          <a:solidFill>
                            <a:srgbClr val="000000"/>
                          </a:solidFill>
                          <a:latin typeface="Arimo Bold"/>
                          <a:ea typeface="Arimo Bold"/>
                          <a:cs typeface="Arimo Bold"/>
                          <a:sym typeface="Arimo Bold"/>
                        </a:rPr>
                        <a:t>Түстер</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099"/>
                        </a:lnSpc>
                        <a:defRPr/>
                      </a:pPr>
                      <a:r>
                        <a:rPr lang="en-US" sz="1499">
                          <a:solidFill>
                            <a:srgbClr val="000000"/>
                          </a:solidFill>
                          <a:latin typeface="Carollo Playscript"/>
                          <a:ea typeface="Carollo Playscript"/>
                          <a:cs typeface="Carollo Playscript"/>
                          <a:sym typeface="Carollo Playscript"/>
                        </a:rPr>
                        <a:t>Қанық, қою, контрастты (қызыл, алтын, қара, ақ)</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099"/>
                        </a:lnSpc>
                        <a:defRPr/>
                      </a:pPr>
                      <a:r>
                        <a:rPr lang="en-US" sz="1499">
                          <a:solidFill>
                            <a:srgbClr val="000000"/>
                          </a:solidFill>
                          <a:latin typeface="Canva Sans"/>
                          <a:ea typeface="Canva Sans"/>
                          <a:cs typeface="Canva Sans"/>
                          <a:sym typeface="Canva Sans"/>
                        </a:rPr>
                        <a:t>Пастель түстер (ашық көк, қызғылт, крем, алтын)</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3"/>
                  </a:ext>
                </a:extLst>
              </a:tr>
              <a:tr h="794217">
                <a:tc>
                  <a:txBody>
                    <a:bodyPr/>
                    <a:lstStyle/>
                    <a:p>
                      <a:pPr algn="l">
                        <a:lnSpc>
                          <a:spcPts val="2519"/>
                        </a:lnSpc>
                        <a:defRPr/>
                      </a:pPr>
                      <a:r>
                        <a:rPr lang="en-US" sz="1799" b="1">
                          <a:solidFill>
                            <a:srgbClr val="000000"/>
                          </a:solidFill>
                          <a:latin typeface="Arimo Bold"/>
                          <a:ea typeface="Arimo Bold"/>
                          <a:cs typeface="Arimo Bold"/>
                          <a:sym typeface="Arimo Bold"/>
                        </a:rPr>
                        <a:t>Сюжеттер</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100"/>
                        </a:lnSpc>
                        <a:defRPr/>
                      </a:pPr>
                      <a:r>
                        <a:rPr lang="en-US" sz="1500">
                          <a:solidFill>
                            <a:srgbClr val="000000"/>
                          </a:solidFill>
                          <a:latin typeface="Carollo Playscript"/>
                          <a:ea typeface="Carollo Playscript"/>
                          <a:cs typeface="Carollo Playscript"/>
                          <a:sym typeface="Carollo Playscript"/>
                        </a:rPr>
                        <a:t>Діни тақырыптар, мифология, батырлық, билік пен күш</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099"/>
                        </a:lnSpc>
                        <a:defRPr/>
                      </a:pPr>
                      <a:r>
                        <a:rPr lang="en-US" sz="1499">
                          <a:solidFill>
                            <a:srgbClr val="000000"/>
                          </a:solidFill>
                          <a:latin typeface="Canva Sans"/>
                          <a:ea typeface="Canva Sans"/>
                          <a:cs typeface="Canva Sans"/>
                          <a:sym typeface="Canva Sans"/>
                        </a:rPr>
                        <a:t>Махаббат, табиғат аясындағы серуен, тұрмыс көріністері</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4"/>
                  </a:ext>
                </a:extLst>
              </a:tr>
              <a:tr h="794217">
                <a:tc>
                  <a:txBody>
                    <a:bodyPr/>
                    <a:lstStyle/>
                    <a:p>
                      <a:pPr algn="l">
                        <a:lnSpc>
                          <a:spcPts val="2519"/>
                        </a:lnSpc>
                        <a:defRPr/>
                      </a:pPr>
                      <a:r>
                        <a:rPr lang="en-US" sz="1799" b="1">
                          <a:solidFill>
                            <a:srgbClr val="000000"/>
                          </a:solidFill>
                          <a:latin typeface="Arimo Bold"/>
                          <a:ea typeface="Arimo Bold"/>
                          <a:cs typeface="Arimo Bold"/>
                          <a:sym typeface="Arimo Bold"/>
                        </a:rPr>
                        <a:t>Сәулет өнері</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100"/>
                        </a:lnSpc>
                        <a:defRPr/>
                      </a:pPr>
                      <a:r>
                        <a:rPr lang="en-US" sz="1500">
                          <a:solidFill>
                            <a:srgbClr val="000000"/>
                          </a:solidFill>
                          <a:latin typeface="Carollo Playscript"/>
                          <a:ea typeface="Carollo Playscript"/>
                          <a:cs typeface="Carollo Playscript"/>
                          <a:sym typeface="Carollo Playscript"/>
                        </a:rPr>
                        <a:t>Діни тақырыптар, мифология, батырлық, билік пен күш</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099"/>
                        </a:lnSpc>
                        <a:defRPr/>
                      </a:pPr>
                      <a:r>
                        <a:rPr lang="en-US" sz="1499">
                          <a:solidFill>
                            <a:srgbClr val="000000"/>
                          </a:solidFill>
                          <a:latin typeface="Canva Sans"/>
                          <a:ea typeface="Canva Sans"/>
                          <a:cs typeface="Canva Sans"/>
                          <a:sym typeface="Canva Sans"/>
                        </a:rPr>
                        <a:t>Сарайлардың интерьері, сәнді павильондар, шағын бөлмелер</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5"/>
                  </a:ext>
                </a:extLst>
              </a:tr>
              <a:tr h="794217">
                <a:tc>
                  <a:txBody>
                    <a:bodyPr/>
                    <a:lstStyle/>
                    <a:p>
                      <a:pPr algn="l">
                        <a:lnSpc>
                          <a:spcPts val="2519"/>
                        </a:lnSpc>
                        <a:defRPr/>
                      </a:pPr>
                      <a:r>
                        <a:rPr lang="en-US" sz="1799" b="1">
                          <a:solidFill>
                            <a:srgbClr val="000000"/>
                          </a:solidFill>
                          <a:latin typeface="Arimo Bold"/>
                          <a:ea typeface="Arimo Bold"/>
                          <a:cs typeface="Arimo Bold"/>
                          <a:sym typeface="Arimo Bold"/>
                        </a:rPr>
                        <a:t>Интерьер</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100"/>
                        </a:lnSpc>
                        <a:defRPr/>
                      </a:pPr>
                      <a:r>
                        <a:rPr lang="en-US" sz="1500">
                          <a:solidFill>
                            <a:srgbClr val="000000"/>
                          </a:solidFill>
                          <a:latin typeface="Carollo Playscript"/>
                          <a:ea typeface="Carollo Playscript"/>
                          <a:cs typeface="Carollo Playscript"/>
                          <a:sym typeface="Carollo Playscript"/>
                        </a:rPr>
                        <a:t>Ауыр әшекейлер, мүсіндік декор, қанық түстер</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099"/>
                        </a:lnSpc>
                        <a:defRPr/>
                      </a:pPr>
                      <a:r>
                        <a:rPr lang="en-US" sz="1499">
                          <a:solidFill>
                            <a:srgbClr val="000000"/>
                          </a:solidFill>
                          <a:latin typeface="Canva Sans"/>
                          <a:ea typeface="Canva Sans"/>
                          <a:cs typeface="Canva Sans"/>
                          <a:sym typeface="Canva Sans"/>
                        </a:rPr>
                        <a:t>Жеңіл әшекейлер, айна, ракушка өрнегі, нәзік сылақ</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6"/>
                  </a:ext>
                </a:extLst>
              </a:tr>
              <a:tr h="794217">
                <a:tc>
                  <a:txBody>
                    <a:bodyPr/>
                    <a:lstStyle/>
                    <a:p>
                      <a:pPr algn="l">
                        <a:lnSpc>
                          <a:spcPts val="2519"/>
                        </a:lnSpc>
                        <a:defRPr/>
                      </a:pPr>
                      <a:r>
                        <a:rPr lang="en-US" sz="1799" b="1">
                          <a:solidFill>
                            <a:srgbClr val="000000"/>
                          </a:solidFill>
                          <a:latin typeface="Arimo Bold"/>
                          <a:ea typeface="Arimo Bold"/>
                          <a:cs typeface="Arimo Bold"/>
                          <a:sym typeface="Arimo Bold"/>
                        </a:rPr>
                        <a:t>Мүсін</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099"/>
                        </a:lnSpc>
                        <a:defRPr/>
                      </a:pPr>
                      <a:r>
                        <a:rPr lang="en-US" sz="1499">
                          <a:solidFill>
                            <a:srgbClr val="000000"/>
                          </a:solidFill>
                          <a:latin typeface="Carollo Playscript"/>
                          <a:ea typeface="Carollo Playscript"/>
                          <a:cs typeface="Carollo Playscript"/>
                          <a:sym typeface="Carollo Playscript"/>
                        </a:rPr>
                        <a:t>Драматизм, қозғалыс, эмоцияға толы үлкен мүсіндер (Бернини)</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099"/>
                        </a:lnSpc>
                        <a:defRPr/>
                      </a:pPr>
                      <a:r>
                        <a:rPr lang="en-US" sz="1499">
                          <a:solidFill>
                            <a:srgbClr val="000000"/>
                          </a:solidFill>
                          <a:latin typeface="Canva Sans"/>
                          <a:ea typeface="Canva Sans"/>
                          <a:cs typeface="Canva Sans"/>
                          <a:sym typeface="Canva Sans"/>
                        </a:rPr>
                        <a:t>Кішкентай, нәзік интерьерлік мүсіндер (Фальконе)</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7"/>
                  </a:ext>
                </a:extLst>
              </a:tr>
              <a:tr h="968718">
                <a:tc>
                  <a:txBody>
                    <a:bodyPr/>
                    <a:lstStyle/>
                    <a:p>
                      <a:pPr algn="l">
                        <a:lnSpc>
                          <a:spcPts val="2519"/>
                        </a:lnSpc>
                        <a:defRPr/>
                      </a:pPr>
                      <a:r>
                        <a:rPr lang="en-US" sz="1799" b="1">
                          <a:solidFill>
                            <a:srgbClr val="000000"/>
                          </a:solidFill>
                          <a:latin typeface="Arimo Bold"/>
                          <a:ea typeface="Arimo Bold"/>
                          <a:cs typeface="Arimo Bold"/>
                          <a:sym typeface="Arimo Bold"/>
                        </a:rPr>
                        <a:t>Бейнелеу өнері</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099"/>
                        </a:lnSpc>
                        <a:defRPr/>
                      </a:pPr>
                      <a:r>
                        <a:rPr lang="en-US" sz="1499">
                          <a:solidFill>
                            <a:srgbClr val="000000"/>
                          </a:solidFill>
                          <a:latin typeface="Carollo Playscript"/>
                          <a:ea typeface="Carollo Playscript"/>
                          <a:cs typeface="Carollo Playscript"/>
                          <a:sym typeface="Carollo Playscript"/>
                        </a:rPr>
                        <a:t>Драмалық, діни және тарихи сюжеттер (Караваджо, Рубенс, Рембрандт)</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099"/>
                        </a:lnSpc>
                        <a:defRPr/>
                      </a:pPr>
                      <a:r>
                        <a:rPr lang="en-US" sz="1499">
                          <a:solidFill>
                            <a:srgbClr val="000000"/>
                          </a:solidFill>
                          <a:latin typeface="Canva Sans"/>
                          <a:ea typeface="Canva Sans"/>
                          <a:cs typeface="Canva Sans"/>
                          <a:sym typeface="Canva Sans"/>
                        </a:rPr>
                        <a:t>Ойын-сауық, романтика, көңілді көріністер (Ватто, Фрагонар, Буше)</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8"/>
                  </a:ext>
                </a:extLst>
              </a:tr>
              <a:tr h="976026">
                <a:tc>
                  <a:txBody>
                    <a:bodyPr/>
                    <a:lstStyle/>
                    <a:p>
                      <a:pPr algn="l">
                        <a:lnSpc>
                          <a:spcPts val="2519"/>
                        </a:lnSpc>
                        <a:defRPr/>
                      </a:pPr>
                      <a:r>
                        <a:rPr lang="en-US" sz="1799" b="1">
                          <a:solidFill>
                            <a:srgbClr val="000000"/>
                          </a:solidFill>
                          <a:latin typeface="Arimo Bold"/>
                          <a:ea typeface="Arimo Bold"/>
                          <a:cs typeface="Arimo Bold"/>
                          <a:sym typeface="Arimo Bold"/>
                        </a:rPr>
                        <a:t>Әсері</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099"/>
                        </a:lnSpc>
                        <a:defRPr/>
                      </a:pPr>
                      <a:r>
                        <a:rPr lang="en-US" sz="1499">
                          <a:solidFill>
                            <a:srgbClr val="000000"/>
                          </a:solidFill>
                          <a:latin typeface="Carollo Playscript"/>
                          <a:ea typeface="Carollo Playscript"/>
                          <a:cs typeface="Carollo Playscript"/>
                          <a:sym typeface="Carollo Playscript"/>
                        </a:rPr>
                        <a:t>Құдірет пен билікті көрсету, діни идеологияны дәріптеу</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099"/>
                        </a:lnSpc>
                        <a:defRPr/>
                      </a:pPr>
                      <a:r>
                        <a:rPr lang="en-US" sz="1499">
                          <a:solidFill>
                            <a:srgbClr val="000000"/>
                          </a:solidFill>
                          <a:latin typeface="Canva Sans"/>
                          <a:ea typeface="Canva Sans"/>
                          <a:cs typeface="Canva Sans"/>
                          <a:sym typeface="Canva Sans"/>
                        </a:rPr>
                        <a:t>Сұлулық пен нәзіктікті көрсету, ақсүйектердің көңіл көтеру мәдениеті</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TextBox 7"/>
          <p:cNvSpPr txBox="1"/>
          <p:nvPr/>
        </p:nvSpPr>
        <p:spPr>
          <a:xfrm>
            <a:off x="6883491" y="83820"/>
            <a:ext cx="11404509" cy="630555"/>
          </a:xfrm>
          <a:prstGeom prst="rect">
            <a:avLst/>
          </a:prstGeom>
        </p:spPr>
        <p:txBody>
          <a:bodyPr lIns="0" tIns="0" rIns="0" bIns="0" rtlCol="0" anchor="t">
            <a:spAutoFit/>
          </a:bodyPr>
          <a:lstStyle/>
          <a:p>
            <a:pPr algn="just">
              <a:lnSpc>
                <a:spcPts val="2520"/>
              </a:lnSpc>
            </a:pPr>
            <a:r>
              <a:rPr lang="en-US" sz="1800">
                <a:solidFill>
                  <a:srgbClr val="000000"/>
                </a:solidFill>
                <a:latin typeface="Carollo Playscript"/>
                <a:ea typeface="Carollo Playscript"/>
                <a:cs typeface="Carollo Playscript"/>
                <a:sym typeface="Carollo Playscript"/>
              </a:rPr>
              <a:t>Рококо өнері – күнделікті өмірді әсем, нәзік әрі романтикалық тұрғыда суреттейтін стиль. Ол қоғамға салтанатты бароккодан кейінгі жеңіл, көңілді дем берді.</a:t>
            </a:r>
          </a:p>
        </p:txBody>
      </p:sp>
      <p:sp>
        <p:nvSpPr>
          <p:cNvPr id="8" name="TextBox 8"/>
          <p:cNvSpPr txBox="1"/>
          <p:nvPr/>
        </p:nvSpPr>
        <p:spPr>
          <a:xfrm>
            <a:off x="3602032" y="9452742"/>
            <a:ext cx="11404509" cy="630555"/>
          </a:xfrm>
          <a:prstGeom prst="rect">
            <a:avLst/>
          </a:prstGeom>
        </p:spPr>
        <p:txBody>
          <a:bodyPr lIns="0" tIns="0" rIns="0" bIns="0" rtlCol="0" anchor="t">
            <a:spAutoFit/>
          </a:bodyPr>
          <a:lstStyle/>
          <a:p>
            <a:pPr algn="just">
              <a:lnSpc>
                <a:spcPts val="2520"/>
              </a:lnSpc>
            </a:pPr>
            <a:r>
              <a:rPr lang="en-US" sz="1800">
                <a:solidFill>
                  <a:srgbClr val="000000"/>
                </a:solidFill>
                <a:latin typeface="Carollo Playscript"/>
                <a:ea typeface="Carollo Playscript"/>
                <a:cs typeface="Carollo Playscript"/>
                <a:sym typeface="Carollo Playscript"/>
              </a:rPr>
              <a:t>Осылайша, барокко құдірет пен салтанатты бейнелесе, рококо нәзік өмір сәттерін бейнелеуге бағытталды.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2">
              <a:alphaModFix amt="40000"/>
            </a:blip>
            <a:stretch>
              <a:fillRect/>
            </a:stretch>
          </a:blipFill>
        </p:spPr>
      </p:sp>
      <p:sp>
        <p:nvSpPr>
          <p:cNvPr id="3" name="Freeform 3"/>
          <p:cNvSpPr/>
          <p:nvPr/>
        </p:nvSpPr>
        <p:spPr>
          <a:xfrm>
            <a:off x="13510043" y="6809182"/>
            <a:ext cx="8476180" cy="8229600"/>
          </a:xfrm>
          <a:custGeom>
            <a:avLst/>
            <a:gdLst/>
            <a:ahLst/>
            <a:cxnLst/>
            <a:rect l="l" t="t" r="r" b="b"/>
            <a:pathLst>
              <a:path w="8476180" h="8229600">
                <a:moveTo>
                  <a:pt x="0" y="0"/>
                </a:moveTo>
                <a:lnTo>
                  <a:pt x="8476180" y="0"/>
                </a:lnTo>
                <a:lnTo>
                  <a:pt x="8476180" y="8229600"/>
                </a:lnTo>
                <a:lnTo>
                  <a:pt x="0" y="8229600"/>
                </a:lnTo>
                <a:lnTo>
                  <a:pt x="0" y="0"/>
                </a:lnTo>
                <a:close/>
              </a:path>
            </a:pathLst>
          </a:custGeom>
          <a:blipFill>
            <a:blip r:embed="rId3">
              <a:alphaModFix amt="43000"/>
            </a:blip>
            <a:stretch>
              <a:fillRect/>
            </a:stretch>
          </a:blipFill>
        </p:spPr>
      </p:sp>
      <p:sp>
        <p:nvSpPr>
          <p:cNvPr id="5" name="Freeform 5"/>
          <p:cNvSpPr/>
          <p:nvPr/>
        </p:nvSpPr>
        <p:spPr>
          <a:xfrm>
            <a:off x="-3886200" y="-2574026"/>
            <a:ext cx="8476180" cy="8229600"/>
          </a:xfrm>
          <a:custGeom>
            <a:avLst/>
            <a:gdLst/>
            <a:ahLst/>
            <a:cxnLst/>
            <a:rect l="l" t="t" r="r" b="b"/>
            <a:pathLst>
              <a:path w="8476180" h="8229600">
                <a:moveTo>
                  <a:pt x="0" y="0"/>
                </a:moveTo>
                <a:lnTo>
                  <a:pt x="8476180" y="0"/>
                </a:lnTo>
                <a:lnTo>
                  <a:pt x="8476180" y="8229600"/>
                </a:lnTo>
                <a:lnTo>
                  <a:pt x="0" y="8229600"/>
                </a:lnTo>
                <a:lnTo>
                  <a:pt x="0" y="0"/>
                </a:lnTo>
                <a:close/>
              </a:path>
            </a:pathLst>
          </a:custGeom>
          <a:blipFill>
            <a:blip r:embed="rId3">
              <a:alphaModFix amt="25000"/>
            </a:blip>
            <a:stretch>
              <a:fillRect/>
            </a:stretch>
          </a:blipFill>
        </p:spPr>
      </p:sp>
      <p:sp>
        <p:nvSpPr>
          <p:cNvPr id="9" name="Заголовок 1">
            <a:extLst>
              <a:ext uri="{FF2B5EF4-FFF2-40B4-BE49-F238E27FC236}">
                <a16:creationId xmlns:a16="http://schemas.microsoft.com/office/drawing/2014/main" id="{45054E63-2AAE-4ACA-207A-CF5F93051718}"/>
              </a:ext>
            </a:extLst>
          </p:cNvPr>
          <p:cNvSpPr txBox="1">
            <a:spLocks/>
          </p:cNvSpPr>
          <p:nvPr/>
        </p:nvSpPr>
        <p:spPr>
          <a:xfrm>
            <a:off x="2971800" y="616428"/>
            <a:ext cx="10972800" cy="564672"/>
          </a:xfrm>
          <a:prstGeom prst="rect">
            <a:avLst/>
          </a:prstGeom>
        </p:spPr>
        <p:txBody>
          <a:bodyPr>
            <a:normAutofit/>
          </a:bodyPr>
          <a:lstStyle>
            <a:lvl1pPr algn="ctr" defTabSz="1371600" rtl="0" eaLnBrk="1" latinLnBrk="0" hangingPunct="1">
              <a:lnSpc>
                <a:spcPct val="90000"/>
              </a:lnSpc>
              <a:spcBef>
                <a:spcPct val="0"/>
              </a:spcBef>
              <a:buNone/>
              <a:defRPr sz="4200" kern="1200" cap="all" spc="300" baseline="0">
                <a:solidFill>
                  <a:schemeClr val="tx1">
                    <a:lumMod val="85000"/>
                    <a:lumOff val="15000"/>
                  </a:schemeClr>
                </a:solidFill>
                <a:latin typeface="+mj-lt"/>
                <a:ea typeface="+mj-ea"/>
                <a:cs typeface="+mj-cs"/>
              </a:defRPr>
            </a:lvl1pPr>
          </a:lstStyle>
          <a:p>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Қолданылған</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әдебиеттер</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тізімі</a:t>
            </a:r>
            <a:endPar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11">
            <a:extLst>
              <a:ext uri="{FF2B5EF4-FFF2-40B4-BE49-F238E27FC236}">
                <a16:creationId xmlns:a16="http://schemas.microsoft.com/office/drawing/2014/main" id="{5CE02E3D-A192-0FCA-66FB-D76904EEEEBF}"/>
              </a:ext>
            </a:extLst>
          </p:cNvPr>
          <p:cNvSpPr txBox="1"/>
          <p:nvPr/>
        </p:nvSpPr>
        <p:spPr>
          <a:xfrm>
            <a:off x="2743200" y="2781300"/>
            <a:ext cx="11799694" cy="6762685"/>
          </a:xfrm>
          <a:prstGeom prst="rect">
            <a:avLst/>
          </a:prstGeom>
        </p:spPr>
        <p:txBody>
          <a:bodyPr lIns="0" tIns="0" rIns="0" bIns="0" rtlCol="0" anchor="t">
            <a:spAutoFit/>
          </a:bodyPr>
          <a:lstStyle/>
          <a:p>
            <a:pPr marL="294005" indent="-342900">
              <a:spcAft>
                <a:spcPts val="600"/>
              </a:spcAft>
              <a:buFont typeface="+mj-lt"/>
              <a:buAutoNum type="arabicPeriod"/>
            </a:pPr>
            <a:r>
              <a:rPr lang="kk-KZ" sz="2000" dirty="0">
                <a:latin typeface="Arial" panose="020B0604020202020204" pitchFamily="34" charset="0"/>
                <a:cs typeface="Arial" panose="020B0604020202020204" pitchFamily="34" charset="0"/>
              </a:rPr>
              <a:t>Бейнелеу өнері тарихы. Оқулық: ҚР БҒМ баспаға ұсынған.  – Астана, 2013. –2</a:t>
            </a:r>
            <a:r>
              <a:rPr lang="ru-RU" sz="2000" dirty="0">
                <a:latin typeface="Arial" panose="020B0604020202020204" pitchFamily="34" charset="0"/>
                <a:cs typeface="Arial" panose="020B0604020202020204" pitchFamily="34" charset="0"/>
              </a:rPr>
              <a:t>48</a:t>
            </a:r>
            <a:r>
              <a:rPr lang="kk-KZ" sz="2000" dirty="0" err="1">
                <a:latin typeface="Arial" panose="020B0604020202020204" pitchFamily="34" charset="0"/>
                <a:cs typeface="Arial" panose="020B0604020202020204" pitchFamily="34" charset="0"/>
              </a:rPr>
              <a:t>б</a:t>
            </a:r>
            <a:r>
              <a:rPr lang="kk-KZ" sz="2000" dirty="0">
                <a:latin typeface="Arial" panose="020B0604020202020204" pitchFamily="34" charset="0"/>
                <a:cs typeface="Arial" panose="020B0604020202020204" pitchFamily="34" charset="0"/>
              </a:rPr>
              <a:t>. </a:t>
            </a:r>
            <a:endParaRPr lang="ru-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Келімбетов</a:t>
            </a:r>
            <a:r>
              <a:rPr lang="ru-RU" sz="2000" i="0" u="none" strike="noStrike" dirty="0">
                <a:effectLst/>
                <a:latin typeface="Arial" panose="020B0604020202020204" pitchFamily="34" charset="0"/>
                <a:cs typeface="Arial" panose="020B0604020202020204" pitchFamily="34" charset="0"/>
              </a:rPr>
              <a:t>, Н. «</a:t>
            </a:r>
            <a:r>
              <a:rPr lang="ru-RU" sz="2000" i="0" u="none" strike="noStrike" dirty="0" err="1">
                <a:effectLst/>
                <a:latin typeface="Arial" panose="020B0604020202020204" pitchFamily="34" charset="0"/>
                <a:cs typeface="Arial" panose="020B0604020202020204" pitchFamily="34" charset="0"/>
              </a:rPr>
              <a:t>Ежелгі</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дүние</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Өнер</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2005. – 320 б. – </a:t>
            </a:r>
            <a:r>
              <a:rPr lang="en" sz="2000" i="0" u="none" strike="noStrike" dirty="0">
                <a:effectLst/>
                <a:latin typeface="Arial" panose="020B0604020202020204" pitchFamily="34" charset="0"/>
                <a:cs typeface="Arial" panose="020B0604020202020204" pitchFamily="34" charset="0"/>
              </a:rPr>
              <a:t>ISBN 9965-12-123-4.</a:t>
            </a:r>
            <a:endParaRPr lang="kk-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Тұрсынов</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Қазақ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бейнелеу</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өнерінің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тарихы</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ҚазҰӨ</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2012. – 256 б. – </a:t>
            </a:r>
            <a:r>
              <a:rPr lang="en" sz="2000" i="0" u="none" strike="noStrike" dirty="0">
                <a:effectLst/>
                <a:latin typeface="Arial" panose="020B0604020202020204" pitchFamily="34" charset="0"/>
                <a:cs typeface="Arial" panose="020B0604020202020204" pitchFamily="34" charset="0"/>
              </a:rPr>
              <a:t>ISBN 978-601-217-112-4.</a:t>
            </a:r>
            <a:endParaRPr lang="kk-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Тұрсынов</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Қазақ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бейнелеу</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өнерінің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тарихы</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және</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жанрлары</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ҚазҰӨ</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2012. – 256 б. – </a:t>
            </a:r>
            <a:r>
              <a:rPr lang="en" sz="2000" i="0" u="none" strike="noStrike" dirty="0">
                <a:effectLst/>
                <a:latin typeface="Arial" panose="020B0604020202020204" pitchFamily="34" charset="0"/>
                <a:cs typeface="Arial" panose="020B0604020202020204" pitchFamily="34" charset="0"/>
              </a:rPr>
              <a:t>ISBN 978-601-217-112-4.</a:t>
            </a:r>
            <a:endParaRPr lang="kk-KZ" sz="2000" i="0" u="none" strike="noStrike" dirty="0">
              <a:effectLst/>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Самашев</a:t>
            </a:r>
            <a:r>
              <a:rPr lang="ru-RU" sz="2000" i="0" u="none" strike="noStrike" dirty="0">
                <a:effectLst/>
                <a:latin typeface="Arial" panose="020B0604020202020204" pitchFamily="34" charset="0"/>
                <a:cs typeface="Arial" panose="020B0604020202020204" pitchFamily="34" charset="0"/>
              </a:rPr>
              <a:t>, З. «</a:t>
            </a:r>
            <a:r>
              <a:rPr lang="ru-RU" sz="2000" i="0" u="none" strike="noStrike" dirty="0" err="1">
                <a:effectLst/>
                <a:latin typeface="Arial" panose="020B0604020202020204" pitchFamily="34" charset="0"/>
                <a:cs typeface="Arial" panose="020B0604020202020204" pitchFamily="34" charset="0"/>
              </a:rPr>
              <a:t>Қазақстанның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жеті</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кереметі</a:t>
            </a:r>
            <a:r>
              <a:rPr lang="ru-RU" sz="2000" i="0" u="none" strike="noStrike" dirty="0">
                <a:effectLst/>
                <a:latin typeface="Arial" panose="020B0604020202020204" pitchFamily="34" charset="0"/>
                <a:cs typeface="Arial" panose="020B0604020202020204" pitchFamily="34" charset="0"/>
              </a:rPr>
              <a:t>». – Алматы: Таймас, 2006. – 200 б. – </a:t>
            </a:r>
            <a:r>
              <a:rPr lang="en" sz="2000" i="0" u="none" strike="noStrike" dirty="0">
                <a:effectLst/>
                <a:latin typeface="Arial" panose="020B0604020202020204" pitchFamily="34" charset="0"/>
                <a:cs typeface="Arial" panose="020B0604020202020204" pitchFamily="34" charset="0"/>
              </a:rPr>
              <a:t>ISBN 9965-806-16-0.</a:t>
            </a:r>
          </a:p>
          <a:p>
            <a:pPr marL="342900" indent="-342900">
              <a:buFont typeface="+mj-lt"/>
              <a:buAutoNum type="arabicPeriod"/>
            </a:pPr>
            <a:r>
              <a:rPr lang="ru-RU" sz="2000" dirty="0" err="1">
                <a:latin typeface="Arial" panose="020B0604020202020204" pitchFamily="34" charset="0"/>
                <a:cs typeface="Arial" panose="020B0604020202020204" pitchFamily="34" charset="0"/>
              </a:rPr>
              <a:t>Қасымбеков</a:t>
            </a:r>
            <a:r>
              <a:rPr lang="ru-RU" sz="2000" dirty="0">
                <a:latin typeface="Arial" panose="020B0604020202020204" pitchFamily="34" charset="0"/>
                <a:cs typeface="Arial" panose="020B0604020202020204" pitchFamily="34" charset="0"/>
              </a:rPr>
              <a:t>, М. </a:t>
            </a:r>
            <a:r>
              <a:rPr lang="ru-RU" sz="2000" dirty="0" err="1">
                <a:latin typeface="Arial" panose="020B0604020202020204" pitchFamily="34" charset="0"/>
                <a:cs typeface="Arial" panose="020B0604020202020204" pitchFamily="34" charset="0"/>
              </a:rPr>
              <a:t>Өнер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тарихы</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Білім</a:t>
            </a:r>
            <a:r>
              <a:rPr lang="ru-RU" sz="2000" dirty="0">
                <a:latin typeface="Arial" panose="020B0604020202020204" pitchFamily="34" charset="0"/>
                <a:cs typeface="Arial" panose="020B0604020202020204" pitchFamily="34" charset="0"/>
              </a:rPr>
              <a:t>, 2004. – 288 б.</a:t>
            </a:r>
          </a:p>
          <a:p>
            <a:pPr marL="342900" indent="-342900">
              <a:buFont typeface="+mj-lt"/>
              <a:buAutoNum type="arabicPeriod"/>
            </a:pPr>
            <a:r>
              <a:rPr lang="ru-RU" sz="2000" dirty="0" err="1">
                <a:latin typeface="Arial" panose="020B0604020202020204" pitchFamily="34" charset="0"/>
                <a:cs typeface="Arial" panose="020B0604020202020204" pitchFamily="34" charset="0"/>
              </a:rPr>
              <a:t>Нұрқатова</a:t>
            </a:r>
            <a:r>
              <a:rPr lang="ru-RU" sz="2000" dirty="0">
                <a:latin typeface="Arial" panose="020B0604020202020204" pitchFamily="34" charset="0"/>
                <a:cs typeface="Arial" panose="020B0604020202020204" pitchFamily="34" charset="0"/>
              </a:rPr>
              <a:t>, Л. </a:t>
            </a:r>
            <a:r>
              <a:rPr lang="ru-RU" sz="2000" dirty="0" err="1">
                <a:latin typeface="Arial" panose="020B0604020202020204" pitchFamily="34" charset="0"/>
                <a:cs typeface="Arial" panose="020B0604020202020204" pitchFamily="34" charset="0"/>
              </a:rPr>
              <a:t>Бейнелеу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өнерінің</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тарихы</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Рауан</a:t>
            </a:r>
            <a:r>
              <a:rPr lang="ru-RU" sz="2000" dirty="0">
                <a:latin typeface="Arial" panose="020B0604020202020204" pitchFamily="34" charset="0"/>
                <a:cs typeface="Arial" panose="020B0604020202020204" pitchFamily="34" charset="0"/>
              </a:rPr>
              <a:t>, 2001. – 240 б.</a:t>
            </a: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ru-RU" sz="2000" dirty="0">
                <a:latin typeface="Arial" panose="020B0604020202020204" pitchFamily="34" charset="0"/>
                <a:cs typeface="Arial" panose="020B0604020202020204" pitchFamily="34" charset="0"/>
              </a:rPr>
              <a:t>Лазарев, В. Н. </a:t>
            </a:r>
            <a:r>
              <a:rPr lang="ru-RU" sz="2000" i="1" dirty="0" err="1">
                <a:latin typeface="Arial" panose="020B0604020202020204" pitchFamily="34" charset="0"/>
                <a:cs typeface="Arial" panose="020B0604020202020204" pitchFamily="34" charset="0"/>
              </a:rPr>
              <a:t>Батыс</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Еуропа</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өнері</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тарихы</a:t>
            </a:r>
            <a:r>
              <a:rPr lang="ru-RU" sz="2000" i="1"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Қазақ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университеті</a:t>
            </a:r>
            <a:r>
              <a:rPr lang="ru-RU" sz="2000" dirty="0">
                <a:latin typeface="Arial" panose="020B0604020202020204" pitchFamily="34" charset="0"/>
                <a:cs typeface="Arial" panose="020B0604020202020204" pitchFamily="34" charset="0"/>
              </a:rPr>
              <a:t>», 2010.</a:t>
            </a: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ru-KZ" sz="2000" dirty="0">
                <a:effectLst/>
                <a:latin typeface="Arial" panose="020B0604020202020204" pitchFamily="34" charset="0"/>
                <a:ea typeface="Times New Roman" panose="02020603050405020304" pitchFamily="18" charset="0"/>
                <a:cs typeface="Arial" panose="020B0604020202020204" pitchFamily="34" charset="0"/>
              </a:rPr>
              <a:t>Бейсенова, Ә., Садырова, М. </a:t>
            </a:r>
            <a:r>
              <a:rPr lang="ru-KZ" sz="2000" i="1" dirty="0">
                <a:effectLst/>
                <a:latin typeface="Arial" panose="020B0604020202020204" pitchFamily="34" charset="0"/>
                <a:ea typeface="Times New Roman" panose="02020603050405020304" pitchFamily="18" charset="0"/>
                <a:cs typeface="Arial" panose="020B0604020202020204" pitchFamily="34" charset="0"/>
              </a:rPr>
              <a:t>Әлем өркениеті тарихы</a:t>
            </a:r>
            <a:r>
              <a:rPr lang="ru-KZ" sz="2000" dirty="0">
                <a:effectLst/>
                <a:latin typeface="Arial" panose="020B0604020202020204" pitchFamily="34" charset="0"/>
                <a:ea typeface="Times New Roman" panose="02020603050405020304" pitchFamily="18" charset="0"/>
                <a:cs typeface="Arial" panose="020B0604020202020204" pitchFamily="34" charset="0"/>
              </a:rPr>
              <a:t>. – Алматы: Қазақ университеті, 2015.</a:t>
            </a:r>
            <a:endParaRPr lang="ru-KZ" sz="2000" dirty="0">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000" dirty="0" err="1">
                <a:effectLst/>
                <a:latin typeface="Arial" panose="020B0604020202020204" pitchFamily="34" charset="0"/>
                <a:ea typeface="Times New Roman" panose="02020603050405020304" pitchFamily="18" charset="0"/>
                <a:cs typeface="Arial" panose="020B0604020202020204" pitchFamily="34" charset="0"/>
              </a:rPr>
              <a:t>СамуратоваТ.К</a:t>
            </a:r>
            <a:r>
              <a:rPr lang="kk-KZ" sz="2000" dirty="0">
                <a:effectLst/>
                <a:latin typeface="Arial" panose="020B0604020202020204" pitchFamily="34" charset="0"/>
                <a:ea typeface="Times New Roman" panose="02020603050405020304" pitchFamily="18" charset="0"/>
                <a:cs typeface="Arial" panose="020B0604020202020204" pitchFamily="34" charset="0"/>
              </a:rPr>
              <a:t>., Ермекова Ж.К., Ахметова - </a:t>
            </a:r>
            <a:r>
              <a:rPr lang="kk-KZ" sz="2000" dirty="0" err="1">
                <a:effectLst/>
                <a:latin typeface="Arial" panose="020B0604020202020204" pitchFamily="34" charset="0"/>
                <a:ea typeface="Times New Roman" panose="02020603050405020304" pitchFamily="18" charset="0"/>
                <a:cs typeface="Arial" panose="020B0604020202020204" pitchFamily="34" charset="0"/>
              </a:rPr>
              <a:t>Әбдік</a:t>
            </a:r>
            <a:r>
              <a:rPr lang="kk-KZ" sz="2000" cap="all" dirty="0">
                <a:effectLst/>
                <a:latin typeface="Arial" panose="020B0604020202020204" pitchFamily="34" charset="0"/>
                <a:ea typeface="Times New Roman" panose="02020603050405020304" pitchFamily="18" charset="0"/>
                <a:cs typeface="Arial" panose="020B0604020202020204" pitchFamily="34" charset="0"/>
              </a:rPr>
              <a:t> Г.А. «</a:t>
            </a:r>
            <a:r>
              <a:rPr lang="kk-KZ" sz="2000" dirty="0">
                <a:effectLst/>
                <a:latin typeface="Arial" panose="020B0604020202020204" pitchFamily="34" charset="0"/>
                <a:ea typeface="Times New Roman" panose="02020603050405020304" pitchFamily="18" charset="0"/>
                <a:cs typeface="Arial" panose="020B0604020202020204" pitchFamily="34" charset="0"/>
              </a:rPr>
              <a:t>Қазақтың дәстүрлі қолданбалы өнерінің қысқаша энциклопедиялық сөздігі. Астана. ЕҰУ: 2025., 225б.</a:t>
            </a:r>
            <a:endParaRPr lang="ru-KZ" sz="2000" dirty="0">
              <a:effectLst/>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000" dirty="0" err="1">
                <a:latin typeface="Arial" panose="020B0604020202020204" pitchFamily="34" charset="0"/>
                <a:ea typeface="Times New Roman" panose="02020603050405020304" pitchFamily="18" charset="0"/>
                <a:cs typeface="Arial" panose="020B0604020202020204" pitchFamily="34" charset="0"/>
              </a:rPr>
              <a:t>СамуратоваТ</a:t>
            </a:r>
            <a:r>
              <a:rPr lang="kk-KZ" sz="2000" dirty="0">
                <a:latin typeface="Arial" panose="020B0604020202020204" pitchFamily="34" charset="0"/>
                <a:ea typeface="Times New Roman" panose="02020603050405020304" pitchFamily="18" charset="0"/>
                <a:cs typeface="Arial" panose="020B0604020202020204" pitchFamily="34" charset="0"/>
              </a:rPr>
              <a:t>. </a:t>
            </a:r>
            <a:r>
              <a:rPr lang="kk-KZ" sz="2000" dirty="0" err="1">
                <a:latin typeface="Arial" panose="020B0604020202020204" pitchFamily="34" charset="0"/>
                <a:ea typeface="Times New Roman" panose="02020603050405020304" pitchFamily="18" charset="0"/>
                <a:cs typeface="Arial" panose="020B0604020202020204" pitchFamily="34" charset="0"/>
              </a:rPr>
              <a:t>К</a:t>
            </a:r>
            <a:r>
              <a:rPr lang="kk-KZ" sz="2000" dirty="0">
                <a:latin typeface="Arial" panose="020B0604020202020204" pitchFamily="34" charset="0"/>
                <a:ea typeface="Times New Roman" panose="02020603050405020304" pitchFamily="18" charset="0"/>
                <a:cs typeface="Arial" panose="020B0604020202020204" pitchFamily="34" charset="0"/>
              </a:rPr>
              <a:t>., </a:t>
            </a:r>
            <a:r>
              <a:rPr lang="kk-KZ" sz="2000" dirty="0" err="1">
                <a:latin typeface="Arial" panose="020B0604020202020204" pitchFamily="34" charset="0"/>
                <a:ea typeface="Times New Roman" panose="02020603050405020304" pitchFamily="18" charset="0"/>
                <a:cs typeface="Arial" panose="020B0604020202020204" pitchFamily="34" charset="0"/>
              </a:rPr>
              <a:t>Туркпенова</a:t>
            </a:r>
            <a:r>
              <a:rPr lang="kk-KZ" sz="2000" dirty="0">
                <a:latin typeface="Arial" panose="020B0604020202020204" pitchFamily="34" charset="0"/>
                <a:ea typeface="Times New Roman" panose="02020603050405020304" pitchFamily="18" charset="0"/>
                <a:cs typeface="Arial" panose="020B0604020202020204" pitchFamily="34" charset="0"/>
              </a:rPr>
              <a:t> С.Ж. </a:t>
            </a:r>
            <a:r>
              <a:rPr lang="kk-KZ" sz="2000" dirty="0">
                <a:effectLst/>
                <a:latin typeface="Arial" panose="020B0604020202020204" pitchFamily="34" charset="0"/>
                <a:ea typeface="Times New Roman" panose="02020603050405020304" pitchFamily="18" charset="0"/>
                <a:cs typeface="Arial" panose="020B0604020202020204" pitchFamily="34" charset="0"/>
              </a:rPr>
              <a:t>«Қазақ қол өнерінің тарихы мен қолданылуы» </a:t>
            </a:r>
            <a:r>
              <a:rPr lang="kk-KZ" sz="2000" dirty="0" err="1">
                <a:effectLst/>
                <a:latin typeface="Arial" panose="020B0604020202020204" pitchFamily="34" charset="0"/>
                <a:ea typeface="Calibri" panose="020F0502020204030204" pitchFamily="34" charset="0"/>
                <a:cs typeface="Arial" panose="020B0604020202020204" pitchFamily="34" charset="0"/>
              </a:rPr>
              <a:t>к</a:t>
            </a:r>
            <a:r>
              <a:rPr lang="ru-KZ" sz="2000" dirty="0">
                <a:effectLst/>
                <a:latin typeface="Arial" panose="020B0604020202020204" pitchFamily="34" charset="0"/>
                <a:ea typeface="Calibri" panose="020F0502020204030204" pitchFamily="34" charset="0"/>
                <a:cs typeface="Arial" panose="020B0604020202020204" pitchFamily="34" charset="0"/>
              </a:rPr>
              <a:t>аталог альбом  </a:t>
            </a:r>
            <a:r>
              <a:rPr lang="kk-KZ" sz="2000" dirty="0">
                <a:latin typeface="Arial" panose="020B0604020202020204" pitchFamily="34" charset="0"/>
                <a:ea typeface="Times New Roman" panose="02020603050405020304" pitchFamily="18" charset="0"/>
                <a:cs typeface="Arial" panose="020B0604020202020204" pitchFamily="34" charset="0"/>
              </a:rPr>
              <a:t>Астана. ЕҰУ: 2025., 225б.</a:t>
            </a:r>
            <a:endParaRPr lang="ru-KZ" sz="2000" dirty="0">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20000"/>
              </a:lnSpc>
              <a:spcBef>
                <a:spcPts val="0"/>
              </a:spcBef>
              <a:buFont typeface="+mj-lt"/>
              <a:buAutoNum type="arabicPeriod"/>
            </a:pPr>
            <a:r>
              <a:rPr lang="ru-RU" altLang="ru-RU" sz="2000" dirty="0" err="1">
                <a:latin typeface="Arial" panose="020B0604020202020204" pitchFamily="34" charset="0"/>
                <a:cs typeface="Arial" panose="020B0604020202020204" pitchFamily="34" charset="0"/>
              </a:rPr>
              <a:t>Нұрғалиұлы</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Қ</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Қазақстанның</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мәдени</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мұрасы</a:t>
            </a:r>
            <a:r>
              <a:rPr lang="ru-RU" altLang="ru-RU" sz="2000" dirty="0">
                <a:latin typeface="Arial" panose="020B0604020202020204" pitchFamily="34" charset="0"/>
                <a:cs typeface="Arial" panose="020B0604020202020204" pitchFamily="34" charset="0"/>
              </a:rPr>
              <a:t>. – Алматы: </a:t>
            </a:r>
            <a:r>
              <a:rPr lang="ru-RU" altLang="ru-RU" sz="2000" dirty="0" err="1">
                <a:latin typeface="Arial" panose="020B0604020202020204" pitchFamily="34" charset="0"/>
                <a:cs typeface="Arial" panose="020B0604020202020204" pitchFamily="34" charset="0"/>
              </a:rPr>
              <a:t>Атамұра</a:t>
            </a:r>
            <a:r>
              <a:rPr lang="ru-RU" altLang="ru-RU" sz="2000" dirty="0">
                <a:latin typeface="Arial" panose="020B0604020202020204" pitchFamily="34" charset="0"/>
                <a:cs typeface="Arial" panose="020B0604020202020204" pitchFamily="34" charset="0"/>
              </a:rPr>
              <a:t>, 2018. – 256 б.</a:t>
            </a:r>
          </a:p>
          <a:p>
            <a:pPr marL="514350" indent="-514350">
              <a:lnSpc>
                <a:spcPct val="120000"/>
              </a:lnSpc>
              <a:spcBef>
                <a:spcPts val="0"/>
              </a:spcBef>
              <a:buFont typeface="+mj-lt"/>
              <a:buAutoNum type="arabicPeriod"/>
            </a:pPr>
            <a:r>
              <a:rPr lang="ru-RU" altLang="ru-RU" sz="2000" dirty="0" err="1">
                <a:latin typeface="Arial" panose="020B0604020202020204" pitchFamily="34" charset="0"/>
                <a:cs typeface="Arial" panose="020B0604020202020204" pitchFamily="34" charset="0"/>
              </a:rPr>
              <a:t>Төлегенова</a:t>
            </a:r>
            <a:r>
              <a:rPr lang="ru-RU" altLang="ru-RU" sz="2000" dirty="0">
                <a:latin typeface="Arial" panose="020B0604020202020204" pitchFamily="34" charset="0"/>
                <a:cs typeface="Arial" panose="020B0604020202020204" pitchFamily="34" charset="0"/>
              </a:rPr>
              <a:t>, С. </a:t>
            </a:r>
            <a:r>
              <a:rPr lang="ru-RU" altLang="ru-RU" sz="2000" dirty="0" err="1">
                <a:latin typeface="Arial" panose="020B0604020202020204" pitchFamily="34" charset="0"/>
                <a:cs typeface="Arial" panose="020B0604020202020204" pitchFamily="34" charset="0"/>
              </a:rPr>
              <a:t>Қазақ</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халқының</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этнографиясы</a:t>
            </a:r>
            <a:r>
              <a:rPr lang="ru-RU" altLang="ru-RU" sz="2000" dirty="0">
                <a:latin typeface="Arial" panose="020B0604020202020204" pitchFamily="34" charset="0"/>
                <a:cs typeface="Arial" panose="020B0604020202020204" pitchFamily="34" charset="0"/>
              </a:rPr>
              <a:t>. – </a:t>
            </a:r>
            <a:r>
              <a:rPr lang="ru-RU" altLang="ru-RU" sz="2000" dirty="0" err="1">
                <a:latin typeface="Arial" panose="020B0604020202020204" pitchFamily="34" charset="0"/>
                <a:cs typeface="Arial" panose="020B0604020202020204" pitchFamily="34" charset="0"/>
              </a:rPr>
              <a:t>Нұр-Сұлтан</a:t>
            </a:r>
            <a:r>
              <a:rPr lang="ru-RU" altLang="ru-RU" sz="2000" dirty="0">
                <a:latin typeface="Arial" panose="020B0604020202020204" pitchFamily="34" charset="0"/>
                <a:cs typeface="Arial" panose="020B0604020202020204" pitchFamily="34" charset="0"/>
              </a:rPr>
              <a:t>: Фолиант, 2020. – 312 б.</a:t>
            </a:r>
          </a:p>
          <a:p>
            <a:pPr algn="l">
              <a:lnSpc>
                <a:spcPts val="3783"/>
              </a:lnSpc>
            </a:pPr>
            <a:endParaRPr lang="en-US" sz="2702" dirty="0">
              <a:solidFill>
                <a:srgbClr val="423734"/>
              </a:solidFill>
              <a:latin typeface="Carollo Playscript"/>
              <a:ea typeface="Carollo Playscript"/>
              <a:cs typeface="Carollo Playscript"/>
              <a:sym typeface="Carollo Playscript"/>
            </a:endParaRPr>
          </a:p>
        </p:txBody>
      </p:sp>
    </p:spTree>
    <p:extLst>
      <p:ext uri="{BB962C8B-B14F-4D97-AF65-F5344CB8AC3E}">
        <p14:creationId xmlns:p14="http://schemas.microsoft.com/office/powerpoint/2010/main" val="12871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2">
              <a:alphaModFix amt="40000"/>
            </a:blip>
            <a:stretch>
              <a:fillRect/>
            </a:stretch>
          </a:blipFill>
        </p:spPr>
      </p:sp>
      <p:sp>
        <p:nvSpPr>
          <p:cNvPr id="3" name="Freeform 3"/>
          <p:cNvSpPr/>
          <p:nvPr/>
        </p:nvSpPr>
        <p:spPr>
          <a:xfrm>
            <a:off x="13510043" y="6809182"/>
            <a:ext cx="8476180" cy="8229600"/>
          </a:xfrm>
          <a:custGeom>
            <a:avLst/>
            <a:gdLst/>
            <a:ahLst/>
            <a:cxnLst/>
            <a:rect l="l" t="t" r="r" b="b"/>
            <a:pathLst>
              <a:path w="8476180" h="8229600">
                <a:moveTo>
                  <a:pt x="0" y="0"/>
                </a:moveTo>
                <a:lnTo>
                  <a:pt x="8476180" y="0"/>
                </a:lnTo>
                <a:lnTo>
                  <a:pt x="8476180" y="8229600"/>
                </a:lnTo>
                <a:lnTo>
                  <a:pt x="0" y="8229600"/>
                </a:lnTo>
                <a:lnTo>
                  <a:pt x="0" y="0"/>
                </a:lnTo>
                <a:close/>
              </a:path>
            </a:pathLst>
          </a:custGeom>
          <a:blipFill>
            <a:blip r:embed="rId3">
              <a:alphaModFix amt="43000"/>
            </a:blip>
            <a:stretch>
              <a:fillRect/>
            </a:stretch>
          </a:blipFill>
        </p:spPr>
      </p:sp>
      <p:sp>
        <p:nvSpPr>
          <p:cNvPr id="5" name="Freeform 5"/>
          <p:cNvSpPr/>
          <p:nvPr/>
        </p:nvSpPr>
        <p:spPr>
          <a:xfrm>
            <a:off x="-3962400" y="-3086100"/>
            <a:ext cx="8476180" cy="8229600"/>
          </a:xfrm>
          <a:custGeom>
            <a:avLst/>
            <a:gdLst/>
            <a:ahLst/>
            <a:cxnLst/>
            <a:rect l="l" t="t" r="r" b="b"/>
            <a:pathLst>
              <a:path w="8476180" h="8229600">
                <a:moveTo>
                  <a:pt x="0" y="0"/>
                </a:moveTo>
                <a:lnTo>
                  <a:pt x="8476180" y="0"/>
                </a:lnTo>
                <a:lnTo>
                  <a:pt x="8476180" y="8229600"/>
                </a:lnTo>
                <a:lnTo>
                  <a:pt x="0" y="8229600"/>
                </a:lnTo>
                <a:lnTo>
                  <a:pt x="0" y="0"/>
                </a:lnTo>
                <a:close/>
              </a:path>
            </a:pathLst>
          </a:custGeom>
          <a:blipFill>
            <a:blip r:embed="rId3">
              <a:alphaModFix amt="25000"/>
            </a:blip>
            <a:stretch>
              <a:fillRect/>
            </a:stretch>
          </a:blipFill>
        </p:spPr>
      </p:sp>
      <p:sp>
        <p:nvSpPr>
          <p:cNvPr id="6" name="TextBox 5">
            <a:extLst>
              <a:ext uri="{FF2B5EF4-FFF2-40B4-BE49-F238E27FC236}">
                <a16:creationId xmlns:a16="http://schemas.microsoft.com/office/drawing/2014/main" id="{094396CC-AF37-5615-94D6-F060A48D6C58}"/>
              </a:ext>
            </a:extLst>
          </p:cNvPr>
          <p:cNvSpPr txBox="1"/>
          <p:nvPr/>
        </p:nvSpPr>
        <p:spPr>
          <a:xfrm>
            <a:off x="2518542" y="4152900"/>
            <a:ext cx="14016858" cy="1015663"/>
          </a:xfrm>
          <a:prstGeom prst="rect">
            <a:avLst/>
          </a:prstGeom>
          <a:noFill/>
        </p:spPr>
        <p:txBody>
          <a:bodyPr wrap="square">
            <a:spAutoFit/>
          </a:bodyPr>
          <a:lstStyle/>
          <a:p>
            <a:r>
              <a:rPr lang="ru-RU" sz="6000" b="1" i="1" dirty="0">
                <a:latin typeface="Arial" panose="020B0604020202020204" pitchFamily="34" charset="0"/>
                <a:cs typeface="Arial" panose="020B0604020202020204" pitchFamily="34" charset="0"/>
              </a:rPr>
              <a:t>Н</a:t>
            </a:r>
            <a:r>
              <a:rPr lang="ru-KZ" sz="6000" b="1" i="1" dirty="0">
                <a:latin typeface="Arial" panose="020B0604020202020204" pitchFamily="34" charset="0"/>
                <a:cs typeface="Arial" panose="020B0604020202020204" pitchFamily="34" charset="0"/>
              </a:rPr>
              <a:t>АЗАРЛАРЫҢЫЗҒА РАХМЕТ</a:t>
            </a:r>
            <a:endParaRPr lang="ru-KZ" sz="6000" dirty="0"/>
          </a:p>
        </p:txBody>
      </p:sp>
    </p:spTree>
    <p:extLst>
      <p:ext uri="{BB962C8B-B14F-4D97-AF65-F5344CB8AC3E}">
        <p14:creationId xmlns:p14="http://schemas.microsoft.com/office/powerpoint/2010/main" val="4063332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1228</Words>
  <Application>Microsoft Macintosh PowerPoint</Application>
  <PresentationFormat>Произвольный</PresentationFormat>
  <Paragraphs>93</Paragraphs>
  <Slides>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Atteron</vt:lpstr>
      <vt:lpstr>Arimo Bold</vt:lpstr>
      <vt:lpstr>Calibri</vt:lpstr>
      <vt:lpstr>Neue Machina</vt:lpstr>
      <vt:lpstr>Arial</vt:lpstr>
      <vt:lpstr>Canva Sans</vt:lpstr>
      <vt:lpstr>Carollo Playscript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ғасырдағы Батыс Европа 1 өнері. Италияда барокконың қалыптасуы. Рококо стилі</dc:title>
  <cp:lastModifiedBy>Tattigul Samuratova</cp:lastModifiedBy>
  <cp:revision>3</cp:revision>
  <dcterms:created xsi:type="dcterms:W3CDTF">2006-08-16T00:00:00Z</dcterms:created>
  <dcterms:modified xsi:type="dcterms:W3CDTF">2025-09-28T10:48:16Z</dcterms:modified>
  <dc:identifier>DAGz5rQ5ZA4</dc:identifier>
</cp:coreProperties>
</file>