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57" r:id="rId4"/>
    <p:sldId id="258" r:id="rId5"/>
    <p:sldId id="259" r:id="rId6"/>
    <p:sldId id="260" r:id="rId7"/>
    <p:sldId id="271" r:id="rId8"/>
    <p:sldId id="272" r:id="rId9"/>
  </p:sldIdLst>
  <p:sldSz cx="18288000" cy="10287000"/>
  <p:notesSz cx="6858000" cy="9144000"/>
  <p:embeddedFontLst>
    <p:embeddedFont>
      <p:font typeface="Atteron" panose="02000503000000020003" pitchFamily="2"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Carollo Playscript"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02" autoAdjust="0"/>
  </p:normalViewPr>
  <p:slideViewPr>
    <p:cSldViewPr>
      <p:cViewPr varScale="1">
        <p:scale>
          <a:sx n="81" d="100"/>
          <a:sy n="81" d="100"/>
        </p:scale>
        <p:origin x="4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2636"/>
        </a:solidFill>
        <a:effectLst/>
      </p:bgPr>
    </p:bg>
    <p:spTree>
      <p:nvGrpSpPr>
        <p:cNvPr id="1" name=""/>
        <p:cNvGrpSpPr/>
        <p:nvPr/>
      </p:nvGrpSpPr>
      <p:grpSpPr>
        <a:xfrm>
          <a:off x="0" y="0"/>
          <a:ext cx="0" cy="0"/>
          <a:chOff x="0" y="0"/>
          <a:chExt cx="0" cy="0"/>
        </a:xfrm>
      </p:grpSpPr>
      <p:sp>
        <p:nvSpPr>
          <p:cNvPr id="2" name="Freeform 2"/>
          <p:cNvSpPr/>
          <p:nvPr/>
        </p:nvSpPr>
        <p:spPr>
          <a:xfrm>
            <a:off x="14114988" y="409990"/>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14114988" y="5762210"/>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424803" y="5762210"/>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flipV="1">
            <a:off x="424803" y="409990"/>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6384598" y="408722"/>
            <a:ext cx="5518805" cy="839171"/>
          </a:xfrm>
          <a:custGeom>
            <a:avLst/>
            <a:gdLst/>
            <a:ahLst/>
            <a:cxnLst/>
            <a:rect l="l" t="t" r="r" b="b"/>
            <a:pathLst>
              <a:path w="5518805" h="839171">
                <a:moveTo>
                  <a:pt x="0" y="0"/>
                </a:moveTo>
                <a:lnTo>
                  <a:pt x="5518804" y="0"/>
                </a:lnTo>
                <a:lnTo>
                  <a:pt x="5518804" y="839171"/>
                </a:lnTo>
                <a:lnTo>
                  <a:pt x="0" y="8391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flipV="1">
            <a:off x="6384598" y="9039107"/>
            <a:ext cx="5518805" cy="839171"/>
          </a:xfrm>
          <a:custGeom>
            <a:avLst/>
            <a:gdLst/>
            <a:ahLst/>
            <a:cxnLst/>
            <a:rect l="l" t="t" r="r" b="b"/>
            <a:pathLst>
              <a:path w="5518805" h="839171">
                <a:moveTo>
                  <a:pt x="0" y="839171"/>
                </a:moveTo>
                <a:lnTo>
                  <a:pt x="5518804" y="839171"/>
                </a:lnTo>
                <a:lnTo>
                  <a:pt x="5518804" y="0"/>
                </a:lnTo>
                <a:lnTo>
                  <a:pt x="0" y="0"/>
                </a:lnTo>
                <a:lnTo>
                  <a:pt x="0" y="839171"/>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11">
            <a:extLst>
              <a:ext uri="{FF2B5EF4-FFF2-40B4-BE49-F238E27FC236}">
                <a16:creationId xmlns:a16="http://schemas.microsoft.com/office/drawing/2014/main" id="{EFA92934-C3DC-7F6C-9C07-A5F229861FFD}"/>
              </a:ext>
            </a:extLst>
          </p:cNvPr>
          <p:cNvSpPr/>
          <p:nvPr/>
        </p:nvSpPr>
        <p:spPr>
          <a:xfrm>
            <a:off x="7904017" y="912452"/>
            <a:ext cx="2479965" cy="232497"/>
          </a:xfrm>
          <a:custGeom>
            <a:avLst/>
            <a:gdLst/>
            <a:ahLst/>
            <a:cxnLst/>
            <a:rect l="l" t="t" r="r" b="b"/>
            <a:pathLst>
              <a:path w="2479965" h="232497">
                <a:moveTo>
                  <a:pt x="0" y="0"/>
                </a:moveTo>
                <a:lnTo>
                  <a:pt x="2479966" y="0"/>
                </a:lnTo>
                <a:lnTo>
                  <a:pt x="2479966" y="232496"/>
                </a:lnTo>
                <a:lnTo>
                  <a:pt x="0" y="2324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4">
            <a:extLst>
              <a:ext uri="{FF2B5EF4-FFF2-40B4-BE49-F238E27FC236}">
                <a16:creationId xmlns:a16="http://schemas.microsoft.com/office/drawing/2014/main" id="{910024D2-95EF-F030-1BCF-A3EFD460B1D1}"/>
              </a:ext>
            </a:extLst>
          </p:cNvPr>
          <p:cNvSpPr txBox="1"/>
          <p:nvPr/>
        </p:nvSpPr>
        <p:spPr>
          <a:xfrm>
            <a:off x="3810000" y="1028701"/>
            <a:ext cx="9601200" cy="838199"/>
          </a:xfrm>
          <a:prstGeom prst="rect">
            <a:avLst/>
          </a:prstGeom>
        </p:spPr>
        <p:txBody>
          <a:bodyPr lIns="50800" tIns="50800" rIns="50800" bIns="50800" rtlCol="0" anchor="ctr"/>
          <a:lstStyle/>
          <a:p>
            <a:pPr algn="ctr">
              <a:lnSpc>
                <a:spcPts val="9799"/>
              </a:lnSpc>
              <a:spcBef>
                <a:spcPct val="0"/>
              </a:spcBef>
            </a:pPr>
            <a:endParaRPr lang="kk-KZ" sz="2800" b="1" dirty="0">
              <a:solidFill>
                <a:schemeClr val="bg1"/>
              </a:solidFill>
              <a:latin typeface="Atteron"/>
              <a:ea typeface="Atteron"/>
              <a:cs typeface="Atteron"/>
              <a:sym typeface="Atteron"/>
            </a:endParaRPr>
          </a:p>
          <a:p>
            <a:pPr algn="ctr">
              <a:spcBef>
                <a:spcPct val="0"/>
              </a:spcBef>
            </a:pPr>
            <a:r>
              <a:rPr lang="kk-KZ" sz="2800" b="1" dirty="0">
                <a:solidFill>
                  <a:schemeClr val="bg1"/>
                </a:solidFill>
                <a:latin typeface="Atteron"/>
                <a:ea typeface="Atteron"/>
                <a:cs typeface="Atteron"/>
                <a:sym typeface="Atteron"/>
              </a:rPr>
              <a:t>Л.Н. ГУМИЛЕВ АТЫНДАҒЫ ЕУРАЗИЯ ҰЛТТЫҚ УНИВЕРСИТЕТІ</a:t>
            </a:r>
          </a:p>
          <a:p>
            <a:pPr algn="ctr">
              <a:lnSpc>
                <a:spcPts val="9799"/>
              </a:lnSpc>
              <a:spcBef>
                <a:spcPct val="0"/>
              </a:spcBef>
            </a:pPr>
            <a:endParaRPr lang="en-US" sz="2800" b="1" dirty="0">
              <a:solidFill>
                <a:schemeClr val="bg1"/>
              </a:solidFill>
              <a:latin typeface="Atteron"/>
              <a:ea typeface="Atteron"/>
              <a:cs typeface="Atteron"/>
              <a:sym typeface="Atteron"/>
            </a:endParaRPr>
          </a:p>
        </p:txBody>
      </p:sp>
      <p:sp>
        <p:nvSpPr>
          <p:cNvPr id="11" name="TextBox 10">
            <a:extLst>
              <a:ext uri="{FF2B5EF4-FFF2-40B4-BE49-F238E27FC236}">
                <a16:creationId xmlns:a16="http://schemas.microsoft.com/office/drawing/2014/main" id="{77AB3816-8BC5-73E4-45CC-5D9CBEFB2614}"/>
              </a:ext>
            </a:extLst>
          </p:cNvPr>
          <p:cNvSpPr txBox="1"/>
          <p:nvPr/>
        </p:nvSpPr>
        <p:spPr>
          <a:xfrm>
            <a:off x="4948034" y="3610303"/>
            <a:ext cx="6100966" cy="1015663"/>
          </a:xfrm>
          <a:prstGeom prst="rect">
            <a:avLst/>
          </a:prstGeom>
          <a:noFill/>
        </p:spPr>
        <p:txBody>
          <a:bodyPr wrap="none" rtlCol="0">
            <a:spAutoFit/>
          </a:bodyPr>
          <a:lstStyle/>
          <a:p>
            <a:r>
              <a:rPr lang="ru-KZ" sz="6000" b="1" dirty="0">
                <a:solidFill>
                  <a:schemeClr val="bg1"/>
                </a:solidFill>
                <a:latin typeface="Arial" panose="020B0604020202020204" pitchFamily="34" charset="0"/>
                <a:cs typeface="Arial" panose="020B0604020202020204" pitchFamily="34" charset="0"/>
              </a:rPr>
              <a:t>ӨНЕР ТАРИХЫ </a:t>
            </a:r>
          </a:p>
        </p:txBody>
      </p:sp>
      <p:sp>
        <p:nvSpPr>
          <p:cNvPr id="12" name="TextBox 11">
            <a:extLst>
              <a:ext uri="{FF2B5EF4-FFF2-40B4-BE49-F238E27FC236}">
                <a16:creationId xmlns:a16="http://schemas.microsoft.com/office/drawing/2014/main" id="{36C27327-C10A-75E1-4135-DD3E9EF077B1}"/>
              </a:ext>
            </a:extLst>
          </p:cNvPr>
          <p:cNvSpPr txBox="1"/>
          <p:nvPr/>
        </p:nvSpPr>
        <p:spPr>
          <a:xfrm>
            <a:off x="6700345" y="8496300"/>
            <a:ext cx="2583528" cy="523220"/>
          </a:xfrm>
          <a:prstGeom prst="rect">
            <a:avLst/>
          </a:prstGeom>
          <a:noFill/>
        </p:spPr>
        <p:txBody>
          <a:bodyPr wrap="none" rtlCol="0">
            <a:spAutoFit/>
          </a:bodyPr>
          <a:lstStyle/>
          <a:p>
            <a:pPr algn="ctr"/>
            <a:r>
              <a:rPr lang="ru-KZ" sz="2800" dirty="0">
                <a:solidFill>
                  <a:schemeClr val="bg1"/>
                </a:solidFill>
                <a:latin typeface="Arial" panose="020B0604020202020204" pitchFamily="34" charset="0"/>
                <a:cs typeface="Arial" panose="020B0604020202020204" pitchFamily="34" charset="0"/>
              </a:rPr>
              <a:t>Астана </a:t>
            </a:r>
            <a:r>
              <a:rPr lang="en-US" sz="2800" dirty="0">
                <a:solidFill>
                  <a:schemeClr val="bg1"/>
                </a:solidFill>
                <a:latin typeface="Arial" panose="020B0604020202020204" pitchFamily="34" charset="0"/>
                <a:cs typeface="Arial" panose="020B0604020202020204" pitchFamily="34" charset="0"/>
              </a:rPr>
              <a:t> - 2025</a:t>
            </a:r>
            <a:endParaRPr lang="ru-KZ" sz="28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32636"/>
        </a:solidFill>
        <a:effectLst/>
      </p:bgPr>
    </p:bg>
    <p:spTree>
      <p:nvGrpSpPr>
        <p:cNvPr id="1" name=""/>
        <p:cNvGrpSpPr/>
        <p:nvPr/>
      </p:nvGrpSpPr>
      <p:grpSpPr>
        <a:xfrm>
          <a:off x="0" y="0"/>
          <a:ext cx="0" cy="0"/>
          <a:chOff x="0" y="0"/>
          <a:chExt cx="0" cy="0"/>
        </a:xfrm>
      </p:grpSpPr>
      <p:sp>
        <p:nvSpPr>
          <p:cNvPr id="2" name="Freeform 2"/>
          <p:cNvSpPr/>
          <p:nvPr/>
        </p:nvSpPr>
        <p:spPr>
          <a:xfrm>
            <a:off x="14114988" y="409990"/>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14114988" y="5762210"/>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424803" y="5762210"/>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flipV="1">
            <a:off x="424803" y="409990"/>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2743386" y="3131039"/>
            <a:ext cx="12801227" cy="2863703"/>
          </a:xfrm>
          <a:prstGeom prst="rect">
            <a:avLst/>
          </a:prstGeom>
        </p:spPr>
        <p:txBody>
          <a:bodyPr lIns="0" tIns="0" rIns="0" bIns="0" rtlCol="0" anchor="t">
            <a:spAutoFit/>
          </a:bodyPr>
          <a:lstStyle/>
          <a:p>
            <a:pPr algn="ctr">
              <a:lnSpc>
                <a:spcPts val="11183"/>
              </a:lnSpc>
            </a:pPr>
            <a:r>
              <a:rPr lang="en-US" sz="9985">
                <a:solidFill>
                  <a:srgbClr val="DBCBAA"/>
                </a:solidFill>
                <a:latin typeface="Carollo Playscript"/>
                <a:ea typeface="Carollo Playscript"/>
                <a:cs typeface="Carollo Playscript"/>
                <a:sym typeface="Carollo Playscript"/>
              </a:rPr>
              <a:t>ҚАЙТА ӨРКЕНДЕУ ДӘУІРІ ӨНЕРІ</a:t>
            </a:r>
          </a:p>
        </p:txBody>
      </p:sp>
      <p:sp>
        <p:nvSpPr>
          <p:cNvPr id="7" name="Freeform 7"/>
          <p:cNvSpPr/>
          <p:nvPr/>
        </p:nvSpPr>
        <p:spPr>
          <a:xfrm>
            <a:off x="6384598" y="408722"/>
            <a:ext cx="5518805" cy="839171"/>
          </a:xfrm>
          <a:custGeom>
            <a:avLst/>
            <a:gdLst/>
            <a:ahLst/>
            <a:cxnLst/>
            <a:rect l="l" t="t" r="r" b="b"/>
            <a:pathLst>
              <a:path w="5518805" h="839171">
                <a:moveTo>
                  <a:pt x="0" y="0"/>
                </a:moveTo>
                <a:lnTo>
                  <a:pt x="5518804" y="0"/>
                </a:lnTo>
                <a:lnTo>
                  <a:pt x="5518804" y="839171"/>
                </a:lnTo>
                <a:lnTo>
                  <a:pt x="0" y="8391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flipV="1">
            <a:off x="6384598" y="9039107"/>
            <a:ext cx="5518805" cy="839171"/>
          </a:xfrm>
          <a:custGeom>
            <a:avLst/>
            <a:gdLst/>
            <a:ahLst/>
            <a:cxnLst/>
            <a:rect l="l" t="t" r="r" b="b"/>
            <a:pathLst>
              <a:path w="5518805" h="839171">
                <a:moveTo>
                  <a:pt x="0" y="839171"/>
                </a:moveTo>
                <a:lnTo>
                  <a:pt x="5518804" y="839171"/>
                </a:lnTo>
                <a:lnTo>
                  <a:pt x="5518804" y="0"/>
                </a:lnTo>
                <a:lnTo>
                  <a:pt x="0" y="0"/>
                </a:lnTo>
                <a:lnTo>
                  <a:pt x="0" y="839171"/>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07714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32636"/>
        </a:solidFill>
        <a:effectLst/>
      </p:bgPr>
    </p:bg>
    <p:spTree>
      <p:nvGrpSpPr>
        <p:cNvPr id="1" name=""/>
        <p:cNvGrpSpPr/>
        <p:nvPr/>
      </p:nvGrpSpPr>
      <p:grpSpPr>
        <a:xfrm>
          <a:off x="0" y="0"/>
          <a:ext cx="0" cy="0"/>
          <a:chOff x="0" y="0"/>
          <a:chExt cx="0" cy="0"/>
        </a:xfrm>
      </p:grpSpPr>
      <p:sp>
        <p:nvSpPr>
          <p:cNvPr id="2" name="Freeform 2"/>
          <p:cNvSpPr/>
          <p:nvPr/>
        </p:nvSpPr>
        <p:spPr>
          <a:xfrm>
            <a:off x="14114988" y="409990"/>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14114988" y="5762210"/>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424803" y="5762210"/>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flipV="1">
            <a:off x="424803" y="409990"/>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384598" y="189529"/>
            <a:ext cx="5518805" cy="839171"/>
          </a:xfrm>
          <a:custGeom>
            <a:avLst/>
            <a:gdLst/>
            <a:ahLst/>
            <a:cxnLst/>
            <a:rect l="l" t="t" r="r" b="b"/>
            <a:pathLst>
              <a:path w="5518805" h="839171">
                <a:moveTo>
                  <a:pt x="0" y="0"/>
                </a:moveTo>
                <a:lnTo>
                  <a:pt x="5518804" y="0"/>
                </a:lnTo>
                <a:lnTo>
                  <a:pt x="5518804" y="839171"/>
                </a:lnTo>
                <a:lnTo>
                  <a:pt x="0" y="8391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6384598" y="9039107"/>
            <a:ext cx="5518805" cy="839171"/>
          </a:xfrm>
          <a:custGeom>
            <a:avLst/>
            <a:gdLst/>
            <a:ahLst/>
            <a:cxnLst/>
            <a:rect l="l" t="t" r="r" b="b"/>
            <a:pathLst>
              <a:path w="5518805" h="839171">
                <a:moveTo>
                  <a:pt x="0" y="839171"/>
                </a:moveTo>
                <a:lnTo>
                  <a:pt x="5518804" y="839171"/>
                </a:lnTo>
                <a:lnTo>
                  <a:pt x="5518804" y="0"/>
                </a:lnTo>
                <a:lnTo>
                  <a:pt x="0" y="0"/>
                </a:lnTo>
                <a:lnTo>
                  <a:pt x="0" y="839171"/>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2681838" y="5549784"/>
            <a:ext cx="4288717" cy="2683523"/>
          </a:xfrm>
          <a:custGeom>
            <a:avLst/>
            <a:gdLst/>
            <a:ahLst/>
            <a:cxnLst/>
            <a:rect l="l" t="t" r="r" b="b"/>
            <a:pathLst>
              <a:path w="4288717" h="2683523">
                <a:moveTo>
                  <a:pt x="0" y="0"/>
                </a:moveTo>
                <a:lnTo>
                  <a:pt x="4288717" y="0"/>
                </a:lnTo>
                <a:lnTo>
                  <a:pt x="4288717" y="2683523"/>
                </a:lnTo>
                <a:lnTo>
                  <a:pt x="0" y="2683523"/>
                </a:lnTo>
                <a:lnTo>
                  <a:pt x="0" y="0"/>
                </a:lnTo>
                <a:close/>
              </a:path>
            </a:pathLst>
          </a:custGeom>
          <a:blipFill>
            <a:blip r:embed="rId6"/>
            <a:stretch>
              <a:fillRect l="-10911" r="-8272"/>
            </a:stretch>
          </a:blipFill>
        </p:spPr>
      </p:sp>
      <p:sp>
        <p:nvSpPr>
          <p:cNvPr id="9" name="TextBox 9"/>
          <p:cNvSpPr txBox="1"/>
          <p:nvPr/>
        </p:nvSpPr>
        <p:spPr>
          <a:xfrm>
            <a:off x="886100" y="2486440"/>
            <a:ext cx="10996996" cy="6350000"/>
          </a:xfrm>
          <a:prstGeom prst="rect">
            <a:avLst/>
          </a:prstGeom>
        </p:spPr>
        <p:txBody>
          <a:bodyPr lIns="0" tIns="0" rIns="0" bIns="0" rtlCol="0" anchor="t">
            <a:spAutoFit/>
          </a:bodyPr>
          <a:lstStyle/>
          <a:p>
            <a:pPr algn="just">
              <a:lnSpc>
                <a:spcPts val="2799"/>
              </a:lnSpc>
            </a:pPr>
            <a:r>
              <a:rPr lang="en-US" sz="2499">
                <a:solidFill>
                  <a:srgbClr val="FFE7C2"/>
                </a:solidFill>
                <a:latin typeface="Carollo Playscript"/>
                <a:ea typeface="Carollo Playscript"/>
                <a:cs typeface="Carollo Playscript"/>
                <a:sym typeface="Carollo Playscript"/>
              </a:rPr>
              <a:t> Жоғары қайта өркендеу дәуірі (Чинквеченто). Қайта өрлеу дәуірінің қарсаңы – Проторенессанс – Треченто кезеңі деп аталады. Проторенессанстың мүсіншілерінің бірі - Николло Пизано және оның ұлы Джованни Пизано. Олардың туындылары пафос пен динамизмге толы болды. Кватрочентоның ең атақты мүсіншілерінің өзі Джованни Пизанодан мол өнеге алды.</a:t>
            </a:r>
          </a:p>
          <a:p>
            <a:pPr algn="just">
              <a:lnSpc>
                <a:spcPts val="2799"/>
              </a:lnSpc>
            </a:pPr>
            <a:endParaRPr lang="en-US" sz="2499">
              <a:solidFill>
                <a:srgbClr val="FFE7C2"/>
              </a:solidFill>
              <a:latin typeface="Carollo Playscript"/>
              <a:ea typeface="Carollo Playscript"/>
              <a:cs typeface="Carollo Playscript"/>
              <a:sym typeface="Carollo Playscript"/>
            </a:endParaRPr>
          </a:p>
          <a:p>
            <a:pPr algn="just">
              <a:lnSpc>
                <a:spcPts val="2799"/>
              </a:lnSpc>
            </a:pPr>
            <a:r>
              <a:rPr lang="en-US" sz="2499">
                <a:solidFill>
                  <a:srgbClr val="FFE7C2"/>
                </a:solidFill>
                <a:latin typeface="Carollo Playscript"/>
                <a:ea typeface="Carollo Playscript"/>
                <a:cs typeface="Carollo Playscript"/>
                <a:sym typeface="Carollo Playscript"/>
              </a:rPr>
              <a:t>ХІІІ-ХІV ғасырларда Римде жұмыс жасаған Пьетро Каваллини де Никколо Пизанодан готикалық және византиялық дәстүрлерді игерудің жолдарын үйренді. Ежелгі ләуірдің соңғы кездеріндегі живопись үлгілеріненрухтанған ол, өзі жасаған фигураларда жарық пен көлеңкені қолдану арқылы тірілтуге талпынды. Бірақ ол абстрактілі идеяны көрсетуді мақсат еткен жоқ, керісінше көрушіге әсерлі дүние жасауға ерекше мән берген. Сол себептен, Каваллини итальяндық живописьте Проторенессанстың шын мәніндегі бастаушысы саналады.</a:t>
            </a:r>
          </a:p>
        </p:txBody>
      </p:sp>
      <p:sp>
        <p:nvSpPr>
          <p:cNvPr id="10" name="Freeform 10"/>
          <p:cNvSpPr/>
          <p:nvPr/>
        </p:nvSpPr>
        <p:spPr>
          <a:xfrm>
            <a:off x="12518210" y="1631271"/>
            <a:ext cx="4615973" cy="2893520"/>
          </a:xfrm>
          <a:custGeom>
            <a:avLst/>
            <a:gdLst/>
            <a:ahLst/>
            <a:cxnLst/>
            <a:rect l="l" t="t" r="r" b="b"/>
            <a:pathLst>
              <a:path w="4615973" h="2893520">
                <a:moveTo>
                  <a:pt x="0" y="0"/>
                </a:moveTo>
                <a:lnTo>
                  <a:pt x="4615973" y="0"/>
                </a:lnTo>
                <a:lnTo>
                  <a:pt x="4615973" y="2893519"/>
                </a:lnTo>
                <a:lnTo>
                  <a:pt x="0" y="2893519"/>
                </a:lnTo>
                <a:lnTo>
                  <a:pt x="0" y="0"/>
                </a:lnTo>
                <a:close/>
              </a:path>
            </a:pathLst>
          </a:custGeom>
          <a:blipFill>
            <a:blip r:embed="rId7"/>
            <a:stretch>
              <a:fillRect t="-26367" b="-25183"/>
            </a:stretch>
          </a:blipFill>
        </p:spPr>
      </p:sp>
      <p:sp>
        <p:nvSpPr>
          <p:cNvPr id="11" name="TextBox 11"/>
          <p:cNvSpPr txBox="1"/>
          <p:nvPr/>
        </p:nvSpPr>
        <p:spPr>
          <a:xfrm>
            <a:off x="1028700" y="938157"/>
            <a:ext cx="15027416" cy="1063625"/>
          </a:xfrm>
          <a:prstGeom prst="rect">
            <a:avLst/>
          </a:prstGeom>
        </p:spPr>
        <p:txBody>
          <a:bodyPr lIns="0" tIns="0" rIns="0" bIns="0" rtlCol="0" anchor="t">
            <a:spAutoFit/>
          </a:bodyPr>
          <a:lstStyle/>
          <a:p>
            <a:pPr algn="just">
              <a:lnSpc>
                <a:spcPts val="2799"/>
              </a:lnSpc>
            </a:pPr>
            <a:r>
              <a:rPr lang="en-US" sz="2499">
                <a:solidFill>
                  <a:srgbClr val="FF9999"/>
                </a:solidFill>
                <a:latin typeface="Carollo Playscript"/>
                <a:ea typeface="Carollo Playscript"/>
                <a:cs typeface="Carollo Playscript"/>
                <a:sym typeface="Carollo Playscript"/>
              </a:rPr>
              <a:t>Қайта өрлеу дәуіріне жалпы сипаттама.</a:t>
            </a:r>
          </a:p>
          <a:p>
            <a:pPr algn="just">
              <a:lnSpc>
                <a:spcPts val="2799"/>
              </a:lnSpc>
            </a:pPr>
            <a:r>
              <a:rPr lang="en-US" sz="2499">
                <a:solidFill>
                  <a:srgbClr val="FFE7C2"/>
                </a:solidFill>
                <a:latin typeface="Carollo Playscript"/>
                <a:ea typeface="Carollo Playscript"/>
                <a:cs typeface="Carollo Playscript"/>
                <a:sym typeface="Carollo Playscript"/>
              </a:rPr>
              <a:t>ХІІІ-ХV ғасырлардағы Италия өнері (Дученто және Треченто, Кваттраченто кезеңдері) Жоғары қайта өркендеу дәуірі (Чинквеченто) кезеңдері.</a:t>
            </a:r>
          </a:p>
        </p:txBody>
      </p:sp>
      <p:sp>
        <p:nvSpPr>
          <p:cNvPr id="12" name="TextBox 12"/>
          <p:cNvSpPr txBox="1"/>
          <p:nvPr/>
        </p:nvSpPr>
        <p:spPr>
          <a:xfrm>
            <a:off x="12002027" y="4524790"/>
            <a:ext cx="5648339" cy="969772"/>
          </a:xfrm>
          <a:prstGeom prst="rect">
            <a:avLst/>
          </a:prstGeom>
        </p:spPr>
        <p:txBody>
          <a:bodyPr lIns="0" tIns="0" rIns="0" bIns="0" rtlCol="0" anchor="t">
            <a:spAutoFit/>
          </a:bodyPr>
          <a:lstStyle/>
          <a:p>
            <a:pPr algn="ctr">
              <a:lnSpc>
                <a:spcPts val="1904"/>
              </a:lnSpc>
            </a:pPr>
            <a:r>
              <a:rPr lang="en-US" sz="1700">
                <a:solidFill>
                  <a:srgbClr val="FF9999"/>
                </a:solidFill>
                <a:latin typeface="Carollo Playscript"/>
                <a:ea typeface="Carollo Playscript"/>
                <a:cs typeface="Carollo Playscript"/>
                <a:sym typeface="Carollo Playscript"/>
              </a:rPr>
              <a:t>Пьетро Каваллинидің мозаикасы, Santa Maria in Trastevere (Рим). Проторенессанс стиліндегі композиция, тұлғалардың көлемделуі мен кеңістік сезімі байқалады.</a:t>
            </a:r>
          </a:p>
        </p:txBody>
      </p:sp>
      <p:sp>
        <p:nvSpPr>
          <p:cNvPr id="13" name="TextBox 13"/>
          <p:cNvSpPr txBox="1"/>
          <p:nvPr/>
        </p:nvSpPr>
        <p:spPr>
          <a:xfrm>
            <a:off x="11903402" y="8288528"/>
            <a:ext cx="5648339" cy="969772"/>
          </a:xfrm>
          <a:prstGeom prst="rect">
            <a:avLst/>
          </a:prstGeom>
        </p:spPr>
        <p:txBody>
          <a:bodyPr lIns="0" tIns="0" rIns="0" bIns="0" rtlCol="0" anchor="t">
            <a:spAutoFit/>
          </a:bodyPr>
          <a:lstStyle/>
          <a:p>
            <a:pPr algn="ctr">
              <a:lnSpc>
                <a:spcPts val="1904"/>
              </a:lnSpc>
            </a:pPr>
            <a:r>
              <a:rPr lang="en-US" sz="1700">
                <a:solidFill>
                  <a:srgbClr val="FF9999"/>
                </a:solidFill>
                <a:latin typeface="Carollo Playscript"/>
                <a:ea typeface="Carollo Playscript"/>
                <a:cs typeface="Carollo Playscript"/>
                <a:sym typeface="Carollo Playscript"/>
              </a:rPr>
              <a:t>“The Adoration of the Magi” (Каваллини) — дәстүрлі діни сюжет, фигуралар табиғи қалыпта, жарық-көлеңке мен архитектуралық элементтер үйлесім тапқан.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32636"/>
        </a:solidFill>
        <a:effectLst/>
      </p:bgPr>
    </p:bg>
    <p:spTree>
      <p:nvGrpSpPr>
        <p:cNvPr id="1" name=""/>
        <p:cNvGrpSpPr/>
        <p:nvPr/>
      </p:nvGrpSpPr>
      <p:grpSpPr>
        <a:xfrm>
          <a:off x="0" y="0"/>
          <a:ext cx="0" cy="0"/>
          <a:chOff x="0" y="0"/>
          <a:chExt cx="0" cy="0"/>
        </a:xfrm>
      </p:grpSpPr>
      <p:sp>
        <p:nvSpPr>
          <p:cNvPr id="2" name="Freeform 2"/>
          <p:cNvSpPr/>
          <p:nvPr/>
        </p:nvSpPr>
        <p:spPr>
          <a:xfrm>
            <a:off x="14114988" y="409990"/>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14114988" y="5762210"/>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424803" y="5762210"/>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flipV="1">
            <a:off x="424803" y="409990"/>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384598" y="408722"/>
            <a:ext cx="5518805" cy="839171"/>
          </a:xfrm>
          <a:custGeom>
            <a:avLst/>
            <a:gdLst/>
            <a:ahLst/>
            <a:cxnLst/>
            <a:rect l="l" t="t" r="r" b="b"/>
            <a:pathLst>
              <a:path w="5518805" h="839171">
                <a:moveTo>
                  <a:pt x="0" y="0"/>
                </a:moveTo>
                <a:lnTo>
                  <a:pt x="5518804" y="0"/>
                </a:lnTo>
                <a:lnTo>
                  <a:pt x="5518804" y="839171"/>
                </a:lnTo>
                <a:lnTo>
                  <a:pt x="0" y="8391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6384598" y="9039107"/>
            <a:ext cx="5518805" cy="839171"/>
          </a:xfrm>
          <a:custGeom>
            <a:avLst/>
            <a:gdLst/>
            <a:ahLst/>
            <a:cxnLst/>
            <a:rect l="l" t="t" r="r" b="b"/>
            <a:pathLst>
              <a:path w="5518805" h="839171">
                <a:moveTo>
                  <a:pt x="0" y="839171"/>
                </a:moveTo>
                <a:lnTo>
                  <a:pt x="5518804" y="839171"/>
                </a:lnTo>
                <a:lnTo>
                  <a:pt x="5518804" y="0"/>
                </a:lnTo>
                <a:lnTo>
                  <a:pt x="0" y="0"/>
                </a:lnTo>
                <a:lnTo>
                  <a:pt x="0" y="839171"/>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4925924" y="1761651"/>
            <a:ext cx="8436152" cy="6350000"/>
          </a:xfrm>
          <a:prstGeom prst="rect">
            <a:avLst/>
          </a:prstGeom>
        </p:spPr>
        <p:txBody>
          <a:bodyPr lIns="0" tIns="0" rIns="0" bIns="0" rtlCol="0" anchor="t">
            <a:spAutoFit/>
          </a:bodyPr>
          <a:lstStyle/>
          <a:p>
            <a:pPr algn="ctr">
              <a:lnSpc>
                <a:spcPts val="2799"/>
              </a:lnSpc>
            </a:pPr>
            <a:r>
              <a:rPr lang="en-US" sz="2499">
                <a:solidFill>
                  <a:srgbClr val="FFE7C2"/>
                </a:solidFill>
                <a:latin typeface="Carollo Playscript"/>
                <a:ea typeface="Carollo Playscript"/>
                <a:cs typeface="Carollo Playscript"/>
                <a:sym typeface="Carollo Playscript"/>
              </a:rPr>
              <a:t>Кватрочентоның бірінші жартысындағы көркем творчество қалай болғанда да тығыз бірлігімен сипатталады. Ол тұтас алғанда Джоттолық монументальды дәстүрде болды. Мазаччо, Донателло және Пьеро делла Франческа даналығы ол дәстүрдің даңқын одан әрі арттыра түсті. Вазаридің айтуы бойынша, Донателло өзінің мәрмәр фигураларының бірін жасап жатқан кезінде оған: «Сөйле деймін!..» - деп айқайлап жіберген. Оның керемет әсерлі етіп жасаған жас Давид мүсіні – сол кездегі мүсін өнерінде тұңғыш жасалған мүлде жалаңаш фигура. Ал Падуядағы шіркеу алаңында тұрған кондотьер Гаттамелата мүсіні – Ренессанстың ең алғашқы атты монументі және содан кейінгі ғасырларда европалық қалаларда тұрғызылған барлық атты мүсіндердің атасы.</a:t>
            </a:r>
          </a:p>
        </p:txBody>
      </p:sp>
      <p:sp>
        <p:nvSpPr>
          <p:cNvPr id="9" name="Freeform 9"/>
          <p:cNvSpPr/>
          <p:nvPr/>
        </p:nvSpPr>
        <p:spPr>
          <a:xfrm>
            <a:off x="1374290" y="1582549"/>
            <a:ext cx="3221827" cy="4956656"/>
          </a:xfrm>
          <a:custGeom>
            <a:avLst/>
            <a:gdLst/>
            <a:ahLst/>
            <a:cxnLst/>
            <a:rect l="l" t="t" r="r" b="b"/>
            <a:pathLst>
              <a:path w="3221827" h="4956656">
                <a:moveTo>
                  <a:pt x="0" y="0"/>
                </a:moveTo>
                <a:lnTo>
                  <a:pt x="3221827" y="0"/>
                </a:lnTo>
                <a:lnTo>
                  <a:pt x="3221827" y="4956656"/>
                </a:lnTo>
                <a:lnTo>
                  <a:pt x="0" y="4956656"/>
                </a:lnTo>
                <a:lnTo>
                  <a:pt x="0" y="0"/>
                </a:lnTo>
                <a:close/>
              </a:path>
            </a:pathLst>
          </a:custGeom>
          <a:blipFill>
            <a:blip r:embed="rId6"/>
            <a:stretch>
              <a:fillRect/>
            </a:stretch>
          </a:blipFill>
        </p:spPr>
      </p:sp>
      <p:sp>
        <p:nvSpPr>
          <p:cNvPr id="10" name="Freeform 10"/>
          <p:cNvSpPr/>
          <p:nvPr/>
        </p:nvSpPr>
        <p:spPr>
          <a:xfrm>
            <a:off x="13695451" y="1758880"/>
            <a:ext cx="3399282" cy="4603994"/>
          </a:xfrm>
          <a:custGeom>
            <a:avLst/>
            <a:gdLst/>
            <a:ahLst/>
            <a:cxnLst/>
            <a:rect l="l" t="t" r="r" b="b"/>
            <a:pathLst>
              <a:path w="3399282" h="4603994">
                <a:moveTo>
                  <a:pt x="0" y="0"/>
                </a:moveTo>
                <a:lnTo>
                  <a:pt x="3399282" y="0"/>
                </a:lnTo>
                <a:lnTo>
                  <a:pt x="3399282" y="4603994"/>
                </a:lnTo>
                <a:lnTo>
                  <a:pt x="0" y="4603994"/>
                </a:lnTo>
                <a:lnTo>
                  <a:pt x="0" y="0"/>
                </a:lnTo>
                <a:close/>
              </a:path>
            </a:pathLst>
          </a:custGeom>
          <a:blipFill>
            <a:blip r:embed="rId7"/>
            <a:stretch>
              <a:fillRect/>
            </a:stretch>
          </a:blipFill>
        </p:spPr>
      </p:sp>
      <p:sp>
        <p:nvSpPr>
          <p:cNvPr id="11" name="TextBox 11"/>
          <p:cNvSpPr txBox="1"/>
          <p:nvPr/>
        </p:nvSpPr>
        <p:spPr>
          <a:xfrm>
            <a:off x="895822" y="6698480"/>
            <a:ext cx="4178764" cy="1008888"/>
          </a:xfrm>
          <a:prstGeom prst="rect">
            <a:avLst/>
          </a:prstGeom>
        </p:spPr>
        <p:txBody>
          <a:bodyPr lIns="0" tIns="0" rIns="0" bIns="0" rtlCol="0" anchor="t">
            <a:spAutoFit/>
          </a:bodyPr>
          <a:lstStyle/>
          <a:p>
            <a:pPr algn="ctr">
              <a:lnSpc>
                <a:spcPts val="2016"/>
              </a:lnSpc>
            </a:pPr>
            <a:r>
              <a:rPr lang="en-US" sz="1800">
                <a:solidFill>
                  <a:srgbClr val="FF9999"/>
                </a:solidFill>
                <a:latin typeface="Carollo Playscript"/>
                <a:ea typeface="Carollo Playscript"/>
                <a:cs typeface="Carollo Playscript"/>
                <a:sym typeface="Carollo Playscript"/>
              </a:rPr>
              <a:t>Equestrian Statue of Gattamelata — Donatello — Падуядағы Gattamelata атты атты ескерткіш.</a:t>
            </a:r>
          </a:p>
        </p:txBody>
      </p:sp>
      <p:sp>
        <p:nvSpPr>
          <p:cNvPr id="12" name="TextBox 12"/>
          <p:cNvSpPr txBox="1"/>
          <p:nvPr/>
        </p:nvSpPr>
        <p:spPr>
          <a:xfrm>
            <a:off x="13305710" y="6539205"/>
            <a:ext cx="4178764" cy="1008888"/>
          </a:xfrm>
          <a:prstGeom prst="rect">
            <a:avLst/>
          </a:prstGeom>
        </p:spPr>
        <p:txBody>
          <a:bodyPr lIns="0" tIns="0" rIns="0" bIns="0" rtlCol="0" anchor="t">
            <a:spAutoFit/>
          </a:bodyPr>
          <a:lstStyle/>
          <a:p>
            <a:pPr algn="ctr">
              <a:lnSpc>
                <a:spcPts val="2016"/>
              </a:lnSpc>
            </a:pPr>
            <a:r>
              <a:rPr lang="en-US" sz="1800">
                <a:solidFill>
                  <a:srgbClr val="FF9999"/>
                </a:solidFill>
                <a:latin typeface="Carollo Playscript"/>
                <a:ea typeface="Carollo Playscript"/>
                <a:cs typeface="Carollo Playscript"/>
                <a:sym typeface="Carollo Playscript"/>
              </a:rPr>
              <a:t>Detail / alternate view of Gattamelata statue — Сол мүсіннің басқа бұрыштан түсірілген көрінісі.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32636"/>
        </a:solidFill>
        <a:effectLst/>
      </p:bgPr>
    </p:bg>
    <p:spTree>
      <p:nvGrpSpPr>
        <p:cNvPr id="1" name=""/>
        <p:cNvGrpSpPr/>
        <p:nvPr/>
      </p:nvGrpSpPr>
      <p:grpSpPr>
        <a:xfrm>
          <a:off x="0" y="0"/>
          <a:ext cx="0" cy="0"/>
          <a:chOff x="0" y="0"/>
          <a:chExt cx="0" cy="0"/>
        </a:xfrm>
      </p:grpSpPr>
      <p:sp>
        <p:nvSpPr>
          <p:cNvPr id="2" name="Freeform 2"/>
          <p:cNvSpPr/>
          <p:nvPr/>
        </p:nvSpPr>
        <p:spPr>
          <a:xfrm>
            <a:off x="14114988" y="409990"/>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14114988" y="5762210"/>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424803" y="5762210"/>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flipV="1">
            <a:off x="424803" y="409990"/>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384598" y="189529"/>
            <a:ext cx="5518805" cy="839171"/>
          </a:xfrm>
          <a:custGeom>
            <a:avLst/>
            <a:gdLst/>
            <a:ahLst/>
            <a:cxnLst/>
            <a:rect l="l" t="t" r="r" b="b"/>
            <a:pathLst>
              <a:path w="5518805" h="839171">
                <a:moveTo>
                  <a:pt x="0" y="0"/>
                </a:moveTo>
                <a:lnTo>
                  <a:pt x="5518804" y="0"/>
                </a:lnTo>
                <a:lnTo>
                  <a:pt x="5518804" y="839171"/>
                </a:lnTo>
                <a:lnTo>
                  <a:pt x="0" y="8391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6384598" y="9258300"/>
            <a:ext cx="5518805" cy="839171"/>
          </a:xfrm>
          <a:custGeom>
            <a:avLst/>
            <a:gdLst/>
            <a:ahLst/>
            <a:cxnLst/>
            <a:rect l="l" t="t" r="r" b="b"/>
            <a:pathLst>
              <a:path w="5518805" h="839171">
                <a:moveTo>
                  <a:pt x="0" y="839171"/>
                </a:moveTo>
                <a:lnTo>
                  <a:pt x="5518804" y="839171"/>
                </a:lnTo>
                <a:lnTo>
                  <a:pt x="5518804" y="0"/>
                </a:lnTo>
                <a:lnTo>
                  <a:pt x="0" y="0"/>
                </a:lnTo>
                <a:lnTo>
                  <a:pt x="0" y="839171"/>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717555" y="3934612"/>
            <a:ext cx="4838889" cy="4028048"/>
          </a:xfrm>
          <a:custGeom>
            <a:avLst/>
            <a:gdLst/>
            <a:ahLst/>
            <a:cxnLst/>
            <a:rect l="l" t="t" r="r" b="b"/>
            <a:pathLst>
              <a:path w="4838889" h="4028048">
                <a:moveTo>
                  <a:pt x="0" y="0"/>
                </a:moveTo>
                <a:lnTo>
                  <a:pt x="4838889" y="0"/>
                </a:lnTo>
                <a:lnTo>
                  <a:pt x="4838889" y="4028048"/>
                </a:lnTo>
                <a:lnTo>
                  <a:pt x="0" y="4028048"/>
                </a:lnTo>
                <a:lnTo>
                  <a:pt x="0" y="0"/>
                </a:lnTo>
                <a:close/>
              </a:path>
            </a:pathLst>
          </a:custGeom>
          <a:blipFill>
            <a:blip r:embed="rId6"/>
            <a:stretch>
              <a:fillRect/>
            </a:stretch>
          </a:blipFill>
        </p:spPr>
      </p:sp>
      <p:sp>
        <p:nvSpPr>
          <p:cNvPr id="9" name="TextBox 9"/>
          <p:cNvSpPr txBox="1"/>
          <p:nvPr/>
        </p:nvSpPr>
        <p:spPr>
          <a:xfrm>
            <a:off x="1028700" y="1188881"/>
            <a:ext cx="16230600" cy="2585593"/>
          </a:xfrm>
          <a:prstGeom prst="rect">
            <a:avLst/>
          </a:prstGeom>
        </p:spPr>
        <p:txBody>
          <a:bodyPr lIns="0" tIns="0" rIns="0" bIns="0" rtlCol="0" anchor="t">
            <a:spAutoFit/>
          </a:bodyPr>
          <a:lstStyle/>
          <a:p>
            <a:pPr algn="just">
              <a:lnSpc>
                <a:spcPts val="2576"/>
              </a:lnSpc>
            </a:pPr>
            <a:r>
              <a:rPr lang="en-US" sz="2300">
                <a:solidFill>
                  <a:srgbClr val="FFE7C2"/>
                </a:solidFill>
                <a:latin typeface="Carollo Playscript"/>
                <a:ea typeface="Carollo Playscript"/>
                <a:cs typeface="Carollo Playscript"/>
                <a:sym typeface="Carollo Playscript"/>
              </a:rPr>
              <a:t>Донателло творчествосының ауқымы кең. Ол нағыз асқақ драмалық образдар жасады. Сол сияқты мейірімді, лирикалық, нәзік, не дауылды динамикалық тұлғаларды да дүниеге әкелді. Оның шалқар шабыты мен шеберлігі әрбір тақырып үшін нағыз көркем, уақытында ешкім асып кете алмаған бейнелер таба білді. </a:t>
            </a:r>
          </a:p>
          <a:p>
            <a:pPr algn="just">
              <a:lnSpc>
                <a:spcPts val="2576"/>
              </a:lnSpc>
            </a:pPr>
            <a:r>
              <a:rPr lang="en-US" sz="2300">
                <a:solidFill>
                  <a:srgbClr val="FFE7C2"/>
                </a:solidFill>
                <a:latin typeface="Carollo Playscript"/>
                <a:ea typeface="Carollo Playscript"/>
                <a:cs typeface="Carollo Playscript"/>
                <a:sym typeface="Carollo Playscript"/>
              </a:rPr>
              <a:t>Мазаччо жарық пен көлеңкені дұрыс үйлестіре білетін шебер, кеңістікті айқын аңғартатын композиция құру жөніндегі білгір, аумақтылықты көрсете алатын шебер болды. Сонымен бірге, ол живописте жалаңаш денелерді өзгелерден бұрын бейнеледі. Сөйтіп адам қасиеттерін ардақтап, оның сұлулығы мен құдіретін дәріптей отырып, адамның қаһармандық сипатын ашты.</a:t>
            </a:r>
          </a:p>
        </p:txBody>
      </p:sp>
      <p:sp>
        <p:nvSpPr>
          <p:cNvPr id="10" name="TextBox 10"/>
          <p:cNvSpPr txBox="1"/>
          <p:nvPr/>
        </p:nvSpPr>
        <p:spPr>
          <a:xfrm>
            <a:off x="7387160" y="4266328"/>
            <a:ext cx="9872140" cy="4528693"/>
          </a:xfrm>
          <a:prstGeom prst="rect">
            <a:avLst/>
          </a:prstGeom>
        </p:spPr>
        <p:txBody>
          <a:bodyPr lIns="0" tIns="0" rIns="0" bIns="0" rtlCol="0" anchor="t">
            <a:spAutoFit/>
          </a:bodyPr>
          <a:lstStyle/>
          <a:p>
            <a:pPr algn="just">
              <a:lnSpc>
                <a:spcPts val="2576"/>
              </a:lnSpc>
            </a:pPr>
            <a:r>
              <a:rPr lang="en-US" sz="2300">
                <a:solidFill>
                  <a:srgbClr val="FFE7C2"/>
                </a:solidFill>
                <a:latin typeface="Carollo Playscript"/>
                <a:ea typeface="Carollo Playscript"/>
                <a:cs typeface="Carollo Playscript"/>
                <a:sym typeface="Carollo Playscript"/>
              </a:rPr>
              <a:t>Замандастары «Живопись монархы» деп атап кеткен Пьеро делла Франческа өз композицияларында айқындылық пен табиғи геометриялықты барынша жеңіл түстермен үйлестіре білді. Мұндай шеберлікке оған дейін ешкімнің қолы жетпеген еді. Оның Ареццодағы Сан Франческо шіркеуінде күш-қуат беретін крест жайындағы аңыз тақырыбына жасаған монументті фрескілері (1452-1466) ұмтылмастай әсер қалдырады. Онда дүниенің бәрін жайнатарлықтай жарыққа малынған адамдардың фигуралары жердегі тірліктің мәңгілік символы ретінде алға тартылады. Олар барынша әсем және асқан ізгі бейнелер, сонымен бірге адамдардың аса терең толғаныстары мен ойларын суретші болмашы ғана штрихтармен ашып көрсете алған. Сәл ғана түйілген қабақ, жабырқау көзқарас, кейде көңілге түсе қалатын көлеңке ізі.</a:t>
            </a:r>
          </a:p>
        </p:txBody>
      </p:sp>
      <p:sp>
        <p:nvSpPr>
          <p:cNvPr id="11" name="TextBox 11"/>
          <p:cNvSpPr txBox="1"/>
          <p:nvPr/>
        </p:nvSpPr>
        <p:spPr>
          <a:xfrm>
            <a:off x="1334656" y="8124585"/>
            <a:ext cx="5604688" cy="761238"/>
          </a:xfrm>
          <a:prstGeom prst="rect">
            <a:avLst/>
          </a:prstGeom>
        </p:spPr>
        <p:txBody>
          <a:bodyPr lIns="0" tIns="0" rIns="0" bIns="0" rtlCol="0" anchor="t">
            <a:spAutoFit/>
          </a:bodyPr>
          <a:lstStyle/>
          <a:p>
            <a:pPr algn="ctr">
              <a:lnSpc>
                <a:spcPts val="2016"/>
              </a:lnSpc>
            </a:pPr>
            <a:r>
              <a:rPr lang="en-US" sz="1800">
                <a:solidFill>
                  <a:srgbClr val="FF9999"/>
                </a:solidFill>
                <a:latin typeface="Carollo Playscript"/>
                <a:ea typeface="Carollo Playscript"/>
                <a:cs typeface="Carollo Playscript"/>
                <a:sym typeface="Carollo Playscript"/>
              </a:rPr>
              <a:t>Пьеро делла Франческа-ның «The Legend of the True Cross» фреска циклінен Аретцо қаласындағы Сан Франческо шіркеуінен.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32636"/>
        </a:solidFill>
        <a:effectLst/>
      </p:bgPr>
    </p:bg>
    <p:spTree>
      <p:nvGrpSpPr>
        <p:cNvPr id="1" name=""/>
        <p:cNvGrpSpPr/>
        <p:nvPr/>
      </p:nvGrpSpPr>
      <p:grpSpPr>
        <a:xfrm>
          <a:off x="0" y="0"/>
          <a:ext cx="0" cy="0"/>
          <a:chOff x="0" y="0"/>
          <a:chExt cx="0" cy="0"/>
        </a:xfrm>
      </p:grpSpPr>
      <p:sp>
        <p:nvSpPr>
          <p:cNvPr id="2" name="Freeform 2"/>
          <p:cNvSpPr/>
          <p:nvPr/>
        </p:nvSpPr>
        <p:spPr>
          <a:xfrm>
            <a:off x="14384106" y="189529"/>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14384106" y="5893162"/>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133798" y="5982671"/>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flipV="1">
            <a:off x="133798" y="189529"/>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384598" y="0"/>
            <a:ext cx="5518805" cy="839171"/>
          </a:xfrm>
          <a:custGeom>
            <a:avLst/>
            <a:gdLst/>
            <a:ahLst/>
            <a:cxnLst/>
            <a:rect l="l" t="t" r="r" b="b"/>
            <a:pathLst>
              <a:path w="5518805" h="839171">
                <a:moveTo>
                  <a:pt x="0" y="0"/>
                </a:moveTo>
                <a:lnTo>
                  <a:pt x="5518804" y="0"/>
                </a:lnTo>
                <a:lnTo>
                  <a:pt x="5518804" y="839171"/>
                </a:lnTo>
                <a:lnTo>
                  <a:pt x="0" y="8391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6501000" y="9258300"/>
            <a:ext cx="5518805" cy="839171"/>
          </a:xfrm>
          <a:custGeom>
            <a:avLst/>
            <a:gdLst/>
            <a:ahLst/>
            <a:cxnLst/>
            <a:rect l="l" t="t" r="r" b="b"/>
            <a:pathLst>
              <a:path w="5518805" h="839171">
                <a:moveTo>
                  <a:pt x="0" y="839171"/>
                </a:moveTo>
                <a:lnTo>
                  <a:pt x="5518804" y="839171"/>
                </a:lnTo>
                <a:lnTo>
                  <a:pt x="5518804" y="0"/>
                </a:lnTo>
                <a:lnTo>
                  <a:pt x="0" y="0"/>
                </a:lnTo>
                <a:lnTo>
                  <a:pt x="0" y="839171"/>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427793" y="5087334"/>
            <a:ext cx="4322553" cy="3620138"/>
          </a:xfrm>
          <a:custGeom>
            <a:avLst/>
            <a:gdLst/>
            <a:ahLst/>
            <a:cxnLst/>
            <a:rect l="l" t="t" r="r" b="b"/>
            <a:pathLst>
              <a:path w="4322553" h="3620138">
                <a:moveTo>
                  <a:pt x="0" y="0"/>
                </a:moveTo>
                <a:lnTo>
                  <a:pt x="4322552" y="0"/>
                </a:lnTo>
                <a:lnTo>
                  <a:pt x="4322552" y="3620138"/>
                </a:lnTo>
                <a:lnTo>
                  <a:pt x="0" y="3620138"/>
                </a:lnTo>
                <a:lnTo>
                  <a:pt x="0" y="0"/>
                </a:lnTo>
                <a:close/>
              </a:path>
            </a:pathLst>
          </a:custGeom>
          <a:blipFill>
            <a:blip r:embed="rId6"/>
            <a:stretch>
              <a:fillRect/>
            </a:stretch>
          </a:blipFill>
        </p:spPr>
      </p:sp>
      <p:sp>
        <p:nvSpPr>
          <p:cNvPr id="9" name="Freeform 9"/>
          <p:cNvSpPr/>
          <p:nvPr/>
        </p:nvSpPr>
        <p:spPr>
          <a:xfrm>
            <a:off x="10053320" y="651020"/>
            <a:ext cx="3272818" cy="4091023"/>
          </a:xfrm>
          <a:custGeom>
            <a:avLst/>
            <a:gdLst/>
            <a:ahLst/>
            <a:cxnLst/>
            <a:rect l="l" t="t" r="r" b="b"/>
            <a:pathLst>
              <a:path w="3272818" h="4091023">
                <a:moveTo>
                  <a:pt x="0" y="0"/>
                </a:moveTo>
                <a:lnTo>
                  <a:pt x="3272818" y="0"/>
                </a:lnTo>
                <a:lnTo>
                  <a:pt x="3272818" y="4091022"/>
                </a:lnTo>
                <a:lnTo>
                  <a:pt x="0" y="4091022"/>
                </a:lnTo>
                <a:lnTo>
                  <a:pt x="0" y="0"/>
                </a:lnTo>
                <a:close/>
              </a:path>
            </a:pathLst>
          </a:custGeom>
          <a:blipFill>
            <a:blip r:embed="rId7"/>
            <a:stretch>
              <a:fillRect/>
            </a:stretch>
          </a:blipFill>
        </p:spPr>
      </p:sp>
      <p:sp>
        <p:nvSpPr>
          <p:cNvPr id="10" name="TextBox 10"/>
          <p:cNvSpPr txBox="1"/>
          <p:nvPr/>
        </p:nvSpPr>
        <p:spPr>
          <a:xfrm>
            <a:off x="839547" y="885130"/>
            <a:ext cx="8518967" cy="3651377"/>
          </a:xfrm>
          <a:prstGeom prst="rect">
            <a:avLst/>
          </a:prstGeom>
        </p:spPr>
        <p:txBody>
          <a:bodyPr lIns="0" tIns="0" rIns="0" bIns="0" rtlCol="0" anchor="t">
            <a:spAutoFit/>
          </a:bodyPr>
          <a:lstStyle/>
          <a:p>
            <a:pPr algn="l">
              <a:lnSpc>
                <a:spcPts val="2464"/>
              </a:lnSpc>
            </a:pPr>
            <a:r>
              <a:rPr lang="en-US" sz="2200">
                <a:solidFill>
                  <a:srgbClr val="FFE7C2"/>
                </a:solidFill>
                <a:latin typeface="Carollo Playscript"/>
                <a:ea typeface="Carollo Playscript"/>
                <a:cs typeface="Carollo Playscript"/>
                <a:sym typeface="Carollo Playscript"/>
              </a:rPr>
              <a:t>Пьеро делла Франческаның сәулетті композицияларынан, ол салған суреттердің күмістей жарқыраған салтанатты тұнығынан біздің көз алдымызға адам баласының ізгі қасиеттері, парасатты да шабытты өмірі жарқырап ашыла түседі деп бекерге айтылмаған болса керек. Ұзақ өмірінің соңғы жылдарында (ол сексенге аяқ басқанда дүние салды) көзі көруден қалғандықтан, ұлы суретші живопись саласында өзі ашқан жаңалықтарын ғылыми тұрғыда баяндаумен айналысты. Оның қаламынан «Живописьтік перспектива туралы», «Дұрыс денелер туралы» деген трактаттар дүниеге келді.</a:t>
            </a:r>
          </a:p>
        </p:txBody>
      </p:sp>
      <p:sp>
        <p:nvSpPr>
          <p:cNvPr id="11" name="TextBox 11"/>
          <p:cNvSpPr txBox="1"/>
          <p:nvPr/>
        </p:nvSpPr>
        <p:spPr>
          <a:xfrm>
            <a:off x="7910969" y="4933602"/>
            <a:ext cx="9857590" cy="3956177"/>
          </a:xfrm>
          <a:prstGeom prst="rect">
            <a:avLst/>
          </a:prstGeom>
        </p:spPr>
        <p:txBody>
          <a:bodyPr lIns="0" tIns="0" rIns="0" bIns="0" rtlCol="0" anchor="t">
            <a:spAutoFit/>
          </a:bodyPr>
          <a:lstStyle/>
          <a:p>
            <a:pPr algn="l">
              <a:lnSpc>
                <a:spcPts val="2464"/>
              </a:lnSpc>
            </a:pPr>
            <a:r>
              <a:rPr lang="en-US" sz="2200">
                <a:solidFill>
                  <a:srgbClr val="FFE7C2"/>
                </a:solidFill>
                <a:latin typeface="Carollo Playscript"/>
                <a:ea typeface="Carollo Playscript"/>
                <a:cs typeface="Carollo Playscript"/>
                <a:sym typeface="Carollo Playscript"/>
              </a:rPr>
              <a:t> Жоғары қайта өркендеу дәуірі (Чинквеченто). Италия өнерінің алтын ғасыры – Жоғары Қайта дәуірлеу заманының живописшілері бейнелеу өнерінің барлық тәсілін – адам денесінің сүйек тұлғасын аша түсетін өткір, әрі батыл суреттер салуды, ауаны да, көлеңкені де, жарықты да – бере алатын түр-түстер жасауды меңгерген. Суретшілер перспектива заңдарын қиындығы жоқ нәрседей бірден игеріп әкетті. </a:t>
            </a:r>
          </a:p>
          <a:p>
            <a:pPr algn="l">
              <a:lnSpc>
                <a:spcPts val="2464"/>
              </a:lnSpc>
            </a:pPr>
            <a:r>
              <a:rPr lang="en-US" sz="2200">
                <a:solidFill>
                  <a:srgbClr val="FFE7C2"/>
                </a:solidFill>
                <a:latin typeface="Carollo Playscript"/>
                <a:ea typeface="Carollo Playscript"/>
                <a:cs typeface="Carollo Playscript"/>
                <a:sym typeface="Carollo Playscript"/>
              </a:rPr>
              <a:t>Фигуралардың қимыл-әрекеті сенімді, сезім дүниесі неғұрлым серпінде бола бастады. Форманы, жарық пен көлеңкені жетік меңгерген, үшінші өлшемді игерген Ренессанс дәуірінің суретшілері көрнекі дүниенің сан алуан сипатын, барлық құпиясын меңгерді. Сөйтіп бізге оның бөлек-бөлек қырынан емес, сәулетті, әсем де тұтас дүние ретінде көрсете алды.</a:t>
            </a:r>
          </a:p>
        </p:txBody>
      </p:sp>
      <p:sp>
        <p:nvSpPr>
          <p:cNvPr id="12" name="TextBox 12"/>
          <p:cNvSpPr txBox="1"/>
          <p:nvPr/>
        </p:nvSpPr>
        <p:spPr>
          <a:xfrm>
            <a:off x="13675410" y="1944437"/>
            <a:ext cx="3582203" cy="1504188"/>
          </a:xfrm>
          <a:prstGeom prst="rect">
            <a:avLst/>
          </a:prstGeom>
        </p:spPr>
        <p:txBody>
          <a:bodyPr lIns="0" tIns="0" rIns="0" bIns="0" rtlCol="0" anchor="t">
            <a:spAutoFit/>
          </a:bodyPr>
          <a:lstStyle/>
          <a:p>
            <a:pPr algn="ctr">
              <a:lnSpc>
                <a:spcPts val="2016"/>
              </a:lnSpc>
            </a:pPr>
            <a:r>
              <a:rPr lang="en-US" sz="1800">
                <a:solidFill>
                  <a:srgbClr val="FF9999"/>
                </a:solidFill>
                <a:latin typeface="Carollo Playscript"/>
                <a:ea typeface="Carollo Playscript"/>
                <a:cs typeface="Carollo Playscript"/>
                <a:sym typeface="Carollo Playscript"/>
              </a:rPr>
              <a:t>Polyptych of the Misericordia / Madonna фонында жұмсақ жарық пен фигуралар арасындағы тыныш, салтанатты гармония көрініп тұр.</a:t>
            </a:r>
          </a:p>
        </p:txBody>
      </p:sp>
      <p:sp>
        <p:nvSpPr>
          <p:cNvPr id="13" name="TextBox 13"/>
          <p:cNvSpPr txBox="1"/>
          <p:nvPr/>
        </p:nvSpPr>
        <p:spPr>
          <a:xfrm>
            <a:off x="528880" y="6535883"/>
            <a:ext cx="2738289" cy="1504188"/>
          </a:xfrm>
          <a:prstGeom prst="rect">
            <a:avLst/>
          </a:prstGeom>
        </p:spPr>
        <p:txBody>
          <a:bodyPr lIns="0" tIns="0" rIns="0" bIns="0" rtlCol="0" anchor="t">
            <a:spAutoFit/>
          </a:bodyPr>
          <a:lstStyle/>
          <a:p>
            <a:pPr algn="ctr">
              <a:lnSpc>
                <a:spcPts val="2016"/>
              </a:lnSpc>
            </a:pPr>
            <a:r>
              <a:rPr lang="en-US" sz="1800">
                <a:solidFill>
                  <a:srgbClr val="FF9999"/>
                </a:solidFill>
                <a:latin typeface="Carollo Playscript"/>
                <a:ea typeface="Carollo Playscript"/>
                <a:cs typeface="Carollo Playscript"/>
                <a:sym typeface="Carollo Playscript"/>
              </a:rPr>
              <a:t>The Flagellation of Christ. Перспектива мен архитектуралық элементтер арқылы кеңістік сезімін күшейтеді.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32636"/>
        </a:solidFill>
        <a:effectLst/>
      </p:bgPr>
    </p:bg>
    <p:spTree>
      <p:nvGrpSpPr>
        <p:cNvPr id="1" name=""/>
        <p:cNvGrpSpPr/>
        <p:nvPr/>
      </p:nvGrpSpPr>
      <p:grpSpPr>
        <a:xfrm>
          <a:off x="0" y="0"/>
          <a:ext cx="0" cy="0"/>
          <a:chOff x="0" y="0"/>
          <a:chExt cx="0" cy="0"/>
        </a:xfrm>
      </p:grpSpPr>
      <p:sp>
        <p:nvSpPr>
          <p:cNvPr id="2" name="Freeform 2"/>
          <p:cNvSpPr/>
          <p:nvPr/>
        </p:nvSpPr>
        <p:spPr>
          <a:xfrm>
            <a:off x="14384106" y="189529"/>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14384106" y="5893162"/>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133798" y="5982671"/>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384598" y="0"/>
            <a:ext cx="5518805" cy="839171"/>
          </a:xfrm>
          <a:custGeom>
            <a:avLst/>
            <a:gdLst/>
            <a:ahLst/>
            <a:cxnLst/>
            <a:rect l="l" t="t" r="r" b="b"/>
            <a:pathLst>
              <a:path w="5518805" h="839171">
                <a:moveTo>
                  <a:pt x="0" y="0"/>
                </a:moveTo>
                <a:lnTo>
                  <a:pt x="5518804" y="0"/>
                </a:lnTo>
                <a:lnTo>
                  <a:pt x="5518804" y="839171"/>
                </a:lnTo>
                <a:lnTo>
                  <a:pt x="0" y="8391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6501000" y="9258300"/>
            <a:ext cx="5518805" cy="839171"/>
          </a:xfrm>
          <a:custGeom>
            <a:avLst/>
            <a:gdLst/>
            <a:ahLst/>
            <a:cxnLst/>
            <a:rect l="l" t="t" r="r" b="b"/>
            <a:pathLst>
              <a:path w="5518805" h="839171">
                <a:moveTo>
                  <a:pt x="0" y="839171"/>
                </a:moveTo>
                <a:lnTo>
                  <a:pt x="5518804" y="839171"/>
                </a:lnTo>
                <a:lnTo>
                  <a:pt x="5518804" y="0"/>
                </a:lnTo>
                <a:lnTo>
                  <a:pt x="0" y="0"/>
                </a:lnTo>
                <a:lnTo>
                  <a:pt x="0" y="839171"/>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Заголовок 1">
            <a:extLst>
              <a:ext uri="{FF2B5EF4-FFF2-40B4-BE49-F238E27FC236}">
                <a16:creationId xmlns:a16="http://schemas.microsoft.com/office/drawing/2014/main" id="{63B01CD3-904B-9038-EBB1-25D7B3D605A6}"/>
              </a:ext>
            </a:extLst>
          </p:cNvPr>
          <p:cNvSpPr txBox="1">
            <a:spLocks/>
          </p:cNvSpPr>
          <p:nvPr/>
        </p:nvSpPr>
        <p:spPr>
          <a:xfrm>
            <a:off x="2971800" y="1149828"/>
            <a:ext cx="10972800" cy="564672"/>
          </a:xfrm>
          <a:prstGeom prst="rect">
            <a:avLst/>
          </a:prstGeom>
        </p:spPr>
        <p:txBody>
          <a:bodyPr>
            <a:normAutofit/>
          </a:bodyPr>
          <a:lstStyle>
            <a:lvl1pPr algn="ctr" defTabSz="1371600" rtl="0" eaLnBrk="1" latinLnBrk="0" hangingPunct="1">
              <a:lnSpc>
                <a:spcPct val="90000"/>
              </a:lnSpc>
              <a:spcBef>
                <a:spcPct val="0"/>
              </a:spcBef>
              <a:buNone/>
              <a:defRPr sz="4200" kern="1200" cap="all" spc="300" baseline="0">
                <a:solidFill>
                  <a:schemeClr val="tx1">
                    <a:lumMod val="85000"/>
                    <a:lumOff val="15000"/>
                  </a:schemeClr>
                </a:solidFill>
                <a:latin typeface="+mj-lt"/>
                <a:ea typeface="+mj-ea"/>
                <a:cs typeface="+mj-cs"/>
              </a:defRPr>
            </a:lvl1pPr>
          </a:lstStyle>
          <a:p>
            <a:r>
              <a:rPr lang="ru-RU"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Қолданылған</a:t>
            </a:r>
            <a:r>
              <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әдебиеттер</a:t>
            </a:r>
            <a:r>
              <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тізімі</a:t>
            </a:r>
            <a:endPar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1">
            <a:extLst>
              <a:ext uri="{FF2B5EF4-FFF2-40B4-BE49-F238E27FC236}">
                <a16:creationId xmlns:a16="http://schemas.microsoft.com/office/drawing/2014/main" id="{1B0E2B30-6ED8-3771-081A-6D229C082313}"/>
              </a:ext>
            </a:extLst>
          </p:cNvPr>
          <p:cNvSpPr txBox="1"/>
          <p:nvPr/>
        </p:nvSpPr>
        <p:spPr>
          <a:xfrm>
            <a:off x="2743200" y="2095500"/>
            <a:ext cx="11799694" cy="6762685"/>
          </a:xfrm>
          <a:prstGeom prst="rect">
            <a:avLst/>
          </a:prstGeom>
        </p:spPr>
        <p:txBody>
          <a:bodyPr lIns="0" tIns="0" rIns="0" bIns="0" rtlCol="0" anchor="t">
            <a:spAutoFit/>
          </a:bodyPr>
          <a:lstStyle/>
          <a:p>
            <a:pPr marL="294005" indent="-342900">
              <a:spcAft>
                <a:spcPts val="600"/>
              </a:spcAft>
              <a:buFont typeface="+mj-lt"/>
              <a:buAutoNum type="arabicPeriod"/>
            </a:pPr>
            <a:r>
              <a:rPr lang="kk-KZ" sz="2000" dirty="0">
                <a:solidFill>
                  <a:schemeClr val="bg1"/>
                </a:solidFill>
                <a:latin typeface="Arial" panose="020B0604020202020204" pitchFamily="34" charset="0"/>
                <a:cs typeface="Arial" panose="020B0604020202020204" pitchFamily="34" charset="0"/>
              </a:rPr>
              <a:t>Бейнелеу өнері тарихы. Оқулық: ҚР БҒМ баспаға ұсынған.  – Астана, 2013. –2</a:t>
            </a:r>
            <a:r>
              <a:rPr lang="ru-RU" sz="2000" dirty="0">
                <a:solidFill>
                  <a:schemeClr val="bg1"/>
                </a:solidFill>
                <a:latin typeface="Arial" panose="020B0604020202020204" pitchFamily="34" charset="0"/>
                <a:cs typeface="Arial" panose="020B0604020202020204" pitchFamily="34" charset="0"/>
              </a:rPr>
              <a:t>48</a:t>
            </a:r>
            <a:r>
              <a:rPr lang="kk-KZ" sz="2000" dirty="0" err="1">
                <a:solidFill>
                  <a:schemeClr val="bg1"/>
                </a:solidFill>
                <a:latin typeface="Arial" panose="020B0604020202020204" pitchFamily="34" charset="0"/>
                <a:cs typeface="Arial" panose="020B0604020202020204" pitchFamily="34" charset="0"/>
              </a:rPr>
              <a:t>б</a:t>
            </a:r>
            <a:r>
              <a:rPr lang="kk-KZ" sz="2000" dirty="0">
                <a:solidFill>
                  <a:schemeClr val="bg1"/>
                </a:solidFill>
                <a:latin typeface="Arial" panose="020B0604020202020204" pitchFamily="34" charset="0"/>
                <a:cs typeface="Arial" panose="020B0604020202020204" pitchFamily="34" charset="0"/>
              </a:rPr>
              <a:t>. </a:t>
            </a:r>
            <a:endParaRPr lang="ru-KZ"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solidFill>
                  <a:schemeClr val="bg1"/>
                </a:solidFill>
                <a:effectLst/>
                <a:latin typeface="Arial" panose="020B0604020202020204" pitchFamily="34" charset="0"/>
                <a:cs typeface="Arial" panose="020B0604020202020204" pitchFamily="34" charset="0"/>
              </a:rPr>
              <a:t>Келімбетов</a:t>
            </a:r>
            <a:r>
              <a:rPr lang="ru-RU" sz="2000" i="0" u="none" strike="noStrike" dirty="0">
                <a:solidFill>
                  <a:schemeClr val="bg1"/>
                </a:solidFill>
                <a:effectLst/>
                <a:latin typeface="Arial" panose="020B0604020202020204" pitchFamily="34" charset="0"/>
                <a:cs typeface="Arial" panose="020B0604020202020204" pitchFamily="34" charset="0"/>
              </a:rPr>
              <a:t>, Н. «</a:t>
            </a:r>
            <a:r>
              <a:rPr lang="ru-RU" sz="2000" i="0" u="none" strike="noStrike" dirty="0" err="1">
                <a:solidFill>
                  <a:schemeClr val="bg1"/>
                </a:solidFill>
                <a:effectLst/>
                <a:latin typeface="Arial" panose="020B0604020202020204" pitchFamily="34" charset="0"/>
                <a:cs typeface="Arial" panose="020B0604020202020204" pitchFamily="34" charset="0"/>
              </a:rPr>
              <a:t>Ежелгі</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дүние</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өнері</a:t>
            </a:r>
            <a:r>
              <a:rPr lang="ru-RU" sz="2000" i="0" u="none" strike="noStrike" dirty="0">
                <a:solidFill>
                  <a:schemeClr val="bg1"/>
                </a:solidFill>
                <a:effectLst/>
                <a:latin typeface="Arial" panose="020B0604020202020204" pitchFamily="34" charset="0"/>
                <a:cs typeface="Arial" panose="020B0604020202020204" pitchFamily="34" charset="0"/>
              </a:rPr>
              <a:t>». – Алматы: «</a:t>
            </a:r>
            <a:r>
              <a:rPr lang="ru-RU" sz="2000" i="0" u="none" strike="noStrike" dirty="0" err="1">
                <a:solidFill>
                  <a:schemeClr val="bg1"/>
                </a:solidFill>
                <a:effectLst/>
                <a:latin typeface="Arial" panose="020B0604020202020204" pitchFamily="34" charset="0"/>
                <a:cs typeface="Arial" panose="020B0604020202020204" pitchFamily="34" charset="0"/>
              </a:rPr>
              <a:t>Өнер</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баспасы</a:t>
            </a:r>
            <a:r>
              <a:rPr lang="ru-RU" sz="2000" i="0" u="none" strike="noStrike" dirty="0">
                <a:solidFill>
                  <a:schemeClr val="bg1"/>
                </a:solidFill>
                <a:effectLst/>
                <a:latin typeface="Arial" panose="020B0604020202020204" pitchFamily="34" charset="0"/>
                <a:cs typeface="Arial" panose="020B0604020202020204" pitchFamily="34" charset="0"/>
              </a:rPr>
              <a:t>, 2005. – 320 б. – </a:t>
            </a:r>
            <a:r>
              <a:rPr lang="en" sz="2000" i="0" u="none" strike="noStrike" dirty="0">
                <a:solidFill>
                  <a:schemeClr val="bg1"/>
                </a:solidFill>
                <a:effectLst/>
                <a:latin typeface="Arial" panose="020B0604020202020204" pitchFamily="34" charset="0"/>
                <a:cs typeface="Arial" panose="020B0604020202020204" pitchFamily="34" charset="0"/>
              </a:rPr>
              <a:t>ISBN 9965-12-123-4.</a:t>
            </a:r>
            <a:endParaRPr lang="kk-KZ"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solidFill>
                  <a:schemeClr val="bg1"/>
                </a:solidFill>
                <a:effectLst/>
                <a:latin typeface="Arial" panose="020B0604020202020204" pitchFamily="34" charset="0"/>
                <a:cs typeface="Arial" panose="020B0604020202020204" pitchFamily="34" charset="0"/>
              </a:rPr>
              <a:t>Тұрсынов</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Қ</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Қазақ</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бейнелеу</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өнерінің</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тарихы</a:t>
            </a:r>
            <a:r>
              <a:rPr lang="ru-RU" sz="2000" i="0" u="none" strike="noStrike" dirty="0">
                <a:solidFill>
                  <a:schemeClr val="bg1"/>
                </a:solidFill>
                <a:effectLst/>
                <a:latin typeface="Arial" panose="020B0604020202020204" pitchFamily="34" charset="0"/>
                <a:cs typeface="Arial" panose="020B0604020202020204" pitchFamily="34" charset="0"/>
              </a:rPr>
              <a:t>». – Алматы: </a:t>
            </a:r>
            <a:r>
              <a:rPr lang="ru-RU" sz="2000" i="0" u="none" strike="noStrike" dirty="0" err="1">
                <a:solidFill>
                  <a:schemeClr val="bg1"/>
                </a:solidFill>
                <a:effectLst/>
                <a:latin typeface="Arial" panose="020B0604020202020204" pitchFamily="34" charset="0"/>
                <a:cs typeface="Arial" panose="020B0604020202020204" pitchFamily="34" charset="0"/>
              </a:rPr>
              <a:t>ҚазҰӨ</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баспасы</a:t>
            </a:r>
            <a:r>
              <a:rPr lang="ru-RU" sz="2000" i="0" u="none" strike="noStrike" dirty="0">
                <a:solidFill>
                  <a:schemeClr val="bg1"/>
                </a:solidFill>
                <a:effectLst/>
                <a:latin typeface="Arial" panose="020B0604020202020204" pitchFamily="34" charset="0"/>
                <a:cs typeface="Arial" panose="020B0604020202020204" pitchFamily="34" charset="0"/>
              </a:rPr>
              <a:t>, 2012. – 256 б. – </a:t>
            </a:r>
            <a:r>
              <a:rPr lang="en" sz="2000" i="0" u="none" strike="noStrike" dirty="0">
                <a:solidFill>
                  <a:schemeClr val="bg1"/>
                </a:solidFill>
                <a:effectLst/>
                <a:latin typeface="Arial" panose="020B0604020202020204" pitchFamily="34" charset="0"/>
                <a:cs typeface="Arial" panose="020B0604020202020204" pitchFamily="34" charset="0"/>
              </a:rPr>
              <a:t>ISBN 978-601-217-112-4.</a:t>
            </a:r>
            <a:endParaRPr lang="kk-KZ"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solidFill>
                  <a:schemeClr val="bg1"/>
                </a:solidFill>
                <a:effectLst/>
                <a:latin typeface="Arial" panose="020B0604020202020204" pitchFamily="34" charset="0"/>
                <a:cs typeface="Arial" panose="020B0604020202020204" pitchFamily="34" charset="0"/>
              </a:rPr>
              <a:t>Тұрсынов</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Қ</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Қазақ</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бейнелеу</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өнерінің</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тарихы</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және</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жанрлары</a:t>
            </a:r>
            <a:r>
              <a:rPr lang="ru-RU" sz="2000" i="0" u="none" strike="noStrike" dirty="0">
                <a:solidFill>
                  <a:schemeClr val="bg1"/>
                </a:solidFill>
                <a:effectLst/>
                <a:latin typeface="Arial" panose="020B0604020202020204" pitchFamily="34" charset="0"/>
                <a:cs typeface="Arial" panose="020B0604020202020204" pitchFamily="34" charset="0"/>
              </a:rPr>
              <a:t>». – Алматы: </a:t>
            </a:r>
            <a:r>
              <a:rPr lang="ru-RU" sz="2000" i="0" u="none" strike="noStrike" dirty="0" err="1">
                <a:solidFill>
                  <a:schemeClr val="bg1"/>
                </a:solidFill>
                <a:effectLst/>
                <a:latin typeface="Arial" panose="020B0604020202020204" pitchFamily="34" charset="0"/>
                <a:cs typeface="Arial" panose="020B0604020202020204" pitchFamily="34" charset="0"/>
              </a:rPr>
              <a:t>ҚазҰӨ</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баспасы</a:t>
            </a:r>
            <a:r>
              <a:rPr lang="ru-RU" sz="2000" i="0" u="none" strike="noStrike" dirty="0">
                <a:solidFill>
                  <a:schemeClr val="bg1"/>
                </a:solidFill>
                <a:effectLst/>
                <a:latin typeface="Arial" panose="020B0604020202020204" pitchFamily="34" charset="0"/>
                <a:cs typeface="Arial" panose="020B0604020202020204" pitchFamily="34" charset="0"/>
              </a:rPr>
              <a:t>, 2012. – 256 б. – </a:t>
            </a:r>
            <a:r>
              <a:rPr lang="en" sz="2000" i="0" u="none" strike="noStrike" dirty="0">
                <a:solidFill>
                  <a:schemeClr val="bg1"/>
                </a:solidFill>
                <a:effectLst/>
                <a:latin typeface="Arial" panose="020B0604020202020204" pitchFamily="34" charset="0"/>
                <a:cs typeface="Arial" panose="020B0604020202020204" pitchFamily="34" charset="0"/>
              </a:rPr>
              <a:t>ISBN 978-601-217-112-4.</a:t>
            </a:r>
            <a:endParaRPr lang="kk-KZ" sz="2000" i="0" u="none" strike="noStrike" dirty="0">
              <a:solidFill>
                <a:schemeClr val="bg1"/>
              </a:solidFill>
              <a:effectLst/>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solidFill>
                  <a:schemeClr val="bg1"/>
                </a:solidFill>
                <a:effectLst/>
                <a:latin typeface="Arial" panose="020B0604020202020204" pitchFamily="34" charset="0"/>
                <a:cs typeface="Arial" panose="020B0604020202020204" pitchFamily="34" charset="0"/>
              </a:rPr>
              <a:t>Самашев</a:t>
            </a:r>
            <a:r>
              <a:rPr lang="ru-RU" sz="2000" i="0" u="none" strike="noStrike" dirty="0">
                <a:solidFill>
                  <a:schemeClr val="bg1"/>
                </a:solidFill>
                <a:effectLst/>
                <a:latin typeface="Arial" panose="020B0604020202020204" pitchFamily="34" charset="0"/>
                <a:cs typeface="Arial" panose="020B0604020202020204" pitchFamily="34" charset="0"/>
              </a:rPr>
              <a:t>, З. «</a:t>
            </a:r>
            <a:r>
              <a:rPr lang="ru-RU" sz="2000" i="0" u="none" strike="noStrike" dirty="0" err="1">
                <a:solidFill>
                  <a:schemeClr val="bg1"/>
                </a:solidFill>
                <a:effectLst/>
                <a:latin typeface="Arial" panose="020B0604020202020204" pitchFamily="34" charset="0"/>
                <a:cs typeface="Arial" panose="020B0604020202020204" pitchFamily="34" charset="0"/>
              </a:rPr>
              <a:t>Қазақстанның</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жеті</a:t>
            </a:r>
            <a:r>
              <a:rPr lang="ru-RU" sz="2000" i="0" u="none" strike="noStrike" dirty="0">
                <a:solidFill>
                  <a:schemeClr val="bg1"/>
                </a:solidFill>
                <a:effectLst/>
                <a:latin typeface="Arial" panose="020B0604020202020204" pitchFamily="34" charset="0"/>
                <a:cs typeface="Arial" panose="020B0604020202020204" pitchFamily="34" charset="0"/>
              </a:rPr>
              <a:t> </a:t>
            </a:r>
            <a:r>
              <a:rPr lang="ru-RU" sz="2000" i="0" u="none" strike="noStrike" dirty="0" err="1">
                <a:solidFill>
                  <a:schemeClr val="bg1"/>
                </a:solidFill>
                <a:effectLst/>
                <a:latin typeface="Arial" panose="020B0604020202020204" pitchFamily="34" charset="0"/>
                <a:cs typeface="Arial" panose="020B0604020202020204" pitchFamily="34" charset="0"/>
              </a:rPr>
              <a:t>кереметі</a:t>
            </a:r>
            <a:r>
              <a:rPr lang="ru-RU" sz="2000" i="0" u="none" strike="noStrike" dirty="0">
                <a:solidFill>
                  <a:schemeClr val="bg1"/>
                </a:solidFill>
                <a:effectLst/>
                <a:latin typeface="Arial" panose="020B0604020202020204" pitchFamily="34" charset="0"/>
                <a:cs typeface="Arial" panose="020B0604020202020204" pitchFamily="34" charset="0"/>
              </a:rPr>
              <a:t>». – Алматы: Таймас, 2006. – 200 б. – </a:t>
            </a:r>
            <a:r>
              <a:rPr lang="en" sz="2000" i="0" u="none" strike="noStrike" dirty="0">
                <a:solidFill>
                  <a:schemeClr val="bg1"/>
                </a:solidFill>
                <a:effectLst/>
                <a:latin typeface="Arial" panose="020B0604020202020204" pitchFamily="34" charset="0"/>
                <a:cs typeface="Arial" panose="020B0604020202020204" pitchFamily="34" charset="0"/>
              </a:rPr>
              <a:t>ISBN 9965-806-16-0.</a:t>
            </a:r>
          </a:p>
          <a:p>
            <a:pPr marL="342900" indent="-342900">
              <a:buFont typeface="+mj-lt"/>
              <a:buAutoNum type="arabicPeriod"/>
            </a:pPr>
            <a:r>
              <a:rPr lang="ru-RU" sz="2000" dirty="0" err="1">
                <a:solidFill>
                  <a:schemeClr val="bg1"/>
                </a:solidFill>
                <a:latin typeface="Arial" panose="020B0604020202020204" pitchFamily="34" charset="0"/>
                <a:cs typeface="Arial" panose="020B0604020202020204" pitchFamily="34" charset="0"/>
              </a:rPr>
              <a:t>Қасымбеков</a:t>
            </a:r>
            <a:r>
              <a:rPr lang="ru-RU" sz="2000" dirty="0">
                <a:solidFill>
                  <a:schemeClr val="bg1"/>
                </a:solidFill>
                <a:latin typeface="Arial" panose="020B0604020202020204" pitchFamily="34" charset="0"/>
                <a:cs typeface="Arial" panose="020B0604020202020204" pitchFamily="34" charset="0"/>
              </a:rPr>
              <a:t>, М. </a:t>
            </a:r>
            <a:r>
              <a:rPr lang="ru-RU" sz="2000" dirty="0" err="1">
                <a:solidFill>
                  <a:schemeClr val="bg1"/>
                </a:solidFill>
                <a:latin typeface="Arial" panose="020B0604020202020204" pitchFamily="34" charset="0"/>
                <a:cs typeface="Arial" panose="020B0604020202020204" pitchFamily="34" charset="0"/>
              </a:rPr>
              <a:t>Өнер</a:t>
            </a:r>
            <a:r>
              <a:rPr lang="ru-RU" sz="2000" dirty="0">
                <a:solidFill>
                  <a:schemeClr val="bg1"/>
                </a:solidFill>
                <a:latin typeface="Arial" panose="020B0604020202020204" pitchFamily="34" charset="0"/>
                <a:cs typeface="Arial" panose="020B0604020202020204" pitchFamily="34" charset="0"/>
              </a:rPr>
              <a:t> </a:t>
            </a:r>
            <a:r>
              <a:rPr lang="ru-RU" sz="2000" dirty="0" err="1">
                <a:solidFill>
                  <a:schemeClr val="bg1"/>
                </a:solidFill>
                <a:latin typeface="Arial" panose="020B0604020202020204" pitchFamily="34" charset="0"/>
                <a:cs typeface="Arial" panose="020B0604020202020204" pitchFamily="34" charset="0"/>
              </a:rPr>
              <a:t>тарихы</a:t>
            </a:r>
            <a:r>
              <a:rPr lang="ru-RU" sz="2000" dirty="0">
                <a:solidFill>
                  <a:schemeClr val="bg1"/>
                </a:solidFill>
                <a:latin typeface="Arial" panose="020B0604020202020204" pitchFamily="34" charset="0"/>
                <a:cs typeface="Arial" panose="020B0604020202020204" pitchFamily="34" charset="0"/>
              </a:rPr>
              <a:t>. – Алматы: </a:t>
            </a:r>
            <a:r>
              <a:rPr lang="ru-RU" sz="2000" dirty="0" err="1">
                <a:solidFill>
                  <a:schemeClr val="bg1"/>
                </a:solidFill>
                <a:latin typeface="Arial" panose="020B0604020202020204" pitchFamily="34" charset="0"/>
                <a:cs typeface="Arial" panose="020B0604020202020204" pitchFamily="34" charset="0"/>
              </a:rPr>
              <a:t>Білім</a:t>
            </a:r>
            <a:r>
              <a:rPr lang="ru-RU" sz="2000" dirty="0">
                <a:solidFill>
                  <a:schemeClr val="bg1"/>
                </a:solidFill>
                <a:latin typeface="Arial" panose="020B0604020202020204" pitchFamily="34" charset="0"/>
                <a:cs typeface="Arial" panose="020B0604020202020204" pitchFamily="34" charset="0"/>
              </a:rPr>
              <a:t>, 2004. – 288 б.</a:t>
            </a:r>
          </a:p>
          <a:p>
            <a:pPr marL="342900" indent="-342900">
              <a:buFont typeface="+mj-lt"/>
              <a:buAutoNum type="arabicPeriod"/>
            </a:pPr>
            <a:r>
              <a:rPr lang="ru-RU" sz="2000" dirty="0" err="1">
                <a:solidFill>
                  <a:schemeClr val="bg1"/>
                </a:solidFill>
                <a:latin typeface="Arial" panose="020B0604020202020204" pitchFamily="34" charset="0"/>
                <a:cs typeface="Arial" panose="020B0604020202020204" pitchFamily="34" charset="0"/>
              </a:rPr>
              <a:t>Нұрқатова</a:t>
            </a:r>
            <a:r>
              <a:rPr lang="ru-RU" sz="2000" dirty="0">
                <a:solidFill>
                  <a:schemeClr val="bg1"/>
                </a:solidFill>
                <a:latin typeface="Arial" panose="020B0604020202020204" pitchFamily="34" charset="0"/>
                <a:cs typeface="Arial" panose="020B0604020202020204" pitchFamily="34" charset="0"/>
              </a:rPr>
              <a:t>, Л. </a:t>
            </a:r>
            <a:r>
              <a:rPr lang="ru-RU" sz="2000" dirty="0" err="1">
                <a:solidFill>
                  <a:schemeClr val="bg1"/>
                </a:solidFill>
                <a:latin typeface="Arial" panose="020B0604020202020204" pitchFamily="34" charset="0"/>
                <a:cs typeface="Arial" panose="020B0604020202020204" pitchFamily="34" charset="0"/>
              </a:rPr>
              <a:t>Бейнелеу</a:t>
            </a:r>
            <a:r>
              <a:rPr lang="ru-RU" sz="2000" dirty="0">
                <a:solidFill>
                  <a:schemeClr val="bg1"/>
                </a:solidFill>
                <a:latin typeface="Arial" panose="020B0604020202020204" pitchFamily="34" charset="0"/>
                <a:cs typeface="Arial" panose="020B0604020202020204" pitchFamily="34" charset="0"/>
              </a:rPr>
              <a:t> </a:t>
            </a:r>
            <a:r>
              <a:rPr lang="ru-RU" sz="2000" dirty="0" err="1">
                <a:solidFill>
                  <a:schemeClr val="bg1"/>
                </a:solidFill>
                <a:latin typeface="Arial" panose="020B0604020202020204" pitchFamily="34" charset="0"/>
                <a:cs typeface="Arial" panose="020B0604020202020204" pitchFamily="34" charset="0"/>
              </a:rPr>
              <a:t>өнерінің</a:t>
            </a:r>
            <a:r>
              <a:rPr lang="ru-RU" sz="2000" dirty="0">
                <a:solidFill>
                  <a:schemeClr val="bg1"/>
                </a:solidFill>
                <a:latin typeface="Arial" panose="020B0604020202020204" pitchFamily="34" charset="0"/>
                <a:cs typeface="Arial" panose="020B0604020202020204" pitchFamily="34" charset="0"/>
              </a:rPr>
              <a:t> </a:t>
            </a:r>
            <a:r>
              <a:rPr lang="ru-RU" sz="2000" dirty="0" err="1">
                <a:solidFill>
                  <a:schemeClr val="bg1"/>
                </a:solidFill>
                <a:latin typeface="Arial" panose="020B0604020202020204" pitchFamily="34" charset="0"/>
                <a:cs typeface="Arial" panose="020B0604020202020204" pitchFamily="34" charset="0"/>
              </a:rPr>
              <a:t>тарихы</a:t>
            </a:r>
            <a:r>
              <a:rPr lang="ru-RU" sz="2000" dirty="0">
                <a:solidFill>
                  <a:schemeClr val="bg1"/>
                </a:solidFill>
                <a:latin typeface="Arial" panose="020B0604020202020204" pitchFamily="34" charset="0"/>
                <a:cs typeface="Arial" panose="020B0604020202020204" pitchFamily="34" charset="0"/>
              </a:rPr>
              <a:t>. – Алматы: </a:t>
            </a:r>
            <a:r>
              <a:rPr lang="ru-RU" sz="2000" dirty="0" err="1">
                <a:solidFill>
                  <a:schemeClr val="bg1"/>
                </a:solidFill>
                <a:latin typeface="Arial" panose="020B0604020202020204" pitchFamily="34" charset="0"/>
                <a:cs typeface="Arial" panose="020B0604020202020204" pitchFamily="34" charset="0"/>
              </a:rPr>
              <a:t>Рауан</a:t>
            </a:r>
            <a:r>
              <a:rPr lang="ru-RU" sz="2000" dirty="0">
                <a:solidFill>
                  <a:schemeClr val="bg1"/>
                </a:solidFill>
                <a:latin typeface="Arial" panose="020B0604020202020204" pitchFamily="34" charset="0"/>
                <a:cs typeface="Arial" panose="020B0604020202020204" pitchFamily="34" charset="0"/>
              </a:rPr>
              <a:t>, 2001. – 240 б.</a:t>
            </a: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ru-RU" sz="2000" dirty="0">
                <a:solidFill>
                  <a:schemeClr val="bg1"/>
                </a:solidFill>
                <a:latin typeface="Arial" panose="020B0604020202020204" pitchFamily="34" charset="0"/>
                <a:cs typeface="Arial" panose="020B0604020202020204" pitchFamily="34" charset="0"/>
              </a:rPr>
              <a:t>Лазарев, В. Н. </a:t>
            </a:r>
            <a:r>
              <a:rPr lang="ru-RU" sz="2000" i="1" dirty="0" err="1">
                <a:solidFill>
                  <a:schemeClr val="bg1"/>
                </a:solidFill>
                <a:latin typeface="Arial" panose="020B0604020202020204" pitchFamily="34" charset="0"/>
                <a:cs typeface="Arial" panose="020B0604020202020204" pitchFamily="34" charset="0"/>
              </a:rPr>
              <a:t>Батыс</a:t>
            </a:r>
            <a:r>
              <a:rPr lang="ru-RU" sz="2000" i="1" dirty="0">
                <a:solidFill>
                  <a:schemeClr val="bg1"/>
                </a:solidFill>
                <a:latin typeface="Arial" panose="020B0604020202020204" pitchFamily="34" charset="0"/>
                <a:cs typeface="Arial" panose="020B0604020202020204" pitchFamily="34" charset="0"/>
              </a:rPr>
              <a:t> </a:t>
            </a:r>
            <a:r>
              <a:rPr lang="ru-RU" sz="2000" i="1" dirty="0" err="1">
                <a:solidFill>
                  <a:schemeClr val="bg1"/>
                </a:solidFill>
                <a:latin typeface="Arial" panose="020B0604020202020204" pitchFamily="34" charset="0"/>
                <a:cs typeface="Arial" panose="020B0604020202020204" pitchFamily="34" charset="0"/>
              </a:rPr>
              <a:t>Еуропа</a:t>
            </a:r>
            <a:r>
              <a:rPr lang="ru-RU" sz="2000" i="1" dirty="0">
                <a:solidFill>
                  <a:schemeClr val="bg1"/>
                </a:solidFill>
                <a:latin typeface="Arial" panose="020B0604020202020204" pitchFamily="34" charset="0"/>
                <a:cs typeface="Arial" panose="020B0604020202020204" pitchFamily="34" charset="0"/>
              </a:rPr>
              <a:t> </a:t>
            </a:r>
            <a:r>
              <a:rPr lang="ru-RU" sz="2000" i="1" dirty="0" err="1">
                <a:solidFill>
                  <a:schemeClr val="bg1"/>
                </a:solidFill>
                <a:latin typeface="Arial" panose="020B0604020202020204" pitchFamily="34" charset="0"/>
                <a:cs typeface="Arial" panose="020B0604020202020204" pitchFamily="34" charset="0"/>
              </a:rPr>
              <a:t>өнері</a:t>
            </a:r>
            <a:r>
              <a:rPr lang="ru-RU" sz="2000" i="1" dirty="0">
                <a:solidFill>
                  <a:schemeClr val="bg1"/>
                </a:solidFill>
                <a:latin typeface="Arial" panose="020B0604020202020204" pitchFamily="34" charset="0"/>
                <a:cs typeface="Arial" panose="020B0604020202020204" pitchFamily="34" charset="0"/>
              </a:rPr>
              <a:t> </a:t>
            </a:r>
            <a:r>
              <a:rPr lang="ru-RU" sz="2000" i="1" dirty="0" err="1">
                <a:solidFill>
                  <a:schemeClr val="bg1"/>
                </a:solidFill>
                <a:latin typeface="Arial" panose="020B0604020202020204" pitchFamily="34" charset="0"/>
                <a:cs typeface="Arial" panose="020B0604020202020204" pitchFamily="34" charset="0"/>
              </a:rPr>
              <a:t>тарихы</a:t>
            </a:r>
            <a:r>
              <a:rPr lang="ru-RU" sz="2000" i="1" dirty="0">
                <a:solidFill>
                  <a:schemeClr val="bg1"/>
                </a:solidFill>
                <a:latin typeface="Arial" panose="020B0604020202020204" pitchFamily="34" charset="0"/>
                <a:cs typeface="Arial" panose="020B0604020202020204" pitchFamily="34" charset="0"/>
              </a:rPr>
              <a:t>.</a:t>
            </a:r>
            <a:r>
              <a:rPr lang="ru-RU" sz="2000" dirty="0">
                <a:solidFill>
                  <a:schemeClr val="bg1"/>
                </a:solidFill>
                <a:latin typeface="Arial" panose="020B0604020202020204" pitchFamily="34" charset="0"/>
                <a:cs typeface="Arial" panose="020B0604020202020204" pitchFamily="34" charset="0"/>
              </a:rPr>
              <a:t> – Алматы: «</a:t>
            </a:r>
            <a:r>
              <a:rPr lang="ru-RU" sz="2000" dirty="0" err="1">
                <a:solidFill>
                  <a:schemeClr val="bg1"/>
                </a:solidFill>
                <a:latin typeface="Arial" panose="020B0604020202020204" pitchFamily="34" charset="0"/>
                <a:cs typeface="Arial" panose="020B0604020202020204" pitchFamily="34" charset="0"/>
              </a:rPr>
              <a:t>Қазақ</a:t>
            </a:r>
            <a:r>
              <a:rPr lang="ru-RU" sz="2000" dirty="0">
                <a:solidFill>
                  <a:schemeClr val="bg1"/>
                </a:solidFill>
                <a:latin typeface="Arial" panose="020B0604020202020204" pitchFamily="34" charset="0"/>
                <a:cs typeface="Arial" panose="020B0604020202020204" pitchFamily="34" charset="0"/>
              </a:rPr>
              <a:t> </a:t>
            </a:r>
            <a:r>
              <a:rPr lang="ru-RU" sz="2000" dirty="0" err="1">
                <a:solidFill>
                  <a:schemeClr val="bg1"/>
                </a:solidFill>
                <a:latin typeface="Arial" panose="020B0604020202020204" pitchFamily="34" charset="0"/>
                <a:cs typeface="Arial" panose="020B0604020202020204" pitchFamily="34" charset="0"/>
              </a:rPr>
              <a:t>университеті</a:t>
            </a:r>
            <a:r>
              <a:rPr lang="ru-RU" sz="2000" dirty="0">
                <a:solidFill>
                  <a:schemeClr val="bg1"/>
                </a:solidFill>
                <a:latin typeface="Arial" panose="020B0604020202020204" pitchFamily="34" charset="0"/>
                <a:cs typeface="Arial" panose="020B0604020202020204" pitchFamily="34" charset="0"/>
              </a:rPr>
              <a:t>», 2010.</a:t>
            </a: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ru-KZ"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Бейсенова, Ә., Садырова, М. </a:t>
            </a:r>
            <a:r>
              <a:rPr lang="ru-KZ" sz="2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Әлем өркениеті тарихы</a:t>
            </a:r>
            <a:r>
              <a:rPr lang="ru-KZ"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Алматы: Қазақ университеті, 2015.</a:t>
            </a:r>
            <a:endParaRPr lang="ru-KZ"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СамуратоваТ.К</a:t>
            </a:r>
            <a:r>
              <a:rPr lang="kk-KZ"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Ермекова Ж.К., Ахметова - </a:t>
            </a:r>
            <a:r>
              <a:rPr lang="kk-KZ" sz="2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Әбдік</a:t>
            </a:r>
            <a:r>
              <a:rPr lang="kk-KZ" sz="2000" cap="all"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Г.А. «</a:t>
            </a:r>
            <a:r>
              <a:rPr lang="kk-KZ"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Қазақтың дәстүрлі қолданбалы өнерінің қысқаша энциклопедиялық сөздігі. Астана. ЕҰУ: 2025., 225б.</a:t>
            </a:r>
            <a:endParaRPr lang="ru-KZ"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СамуратоваТ</a:t>
            </a:r>
            <a:r>
              <a:rPr lang="kk-KZ"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kk-KZ"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К</a:t>
            </a:r>
            <a:r>
              <a:rPr lang="kk-KZ"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kk-KZ"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Туркпенова</a:t>
            </a:r>
            <a:r>
              <a:rPr lang="kk-KZ"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С.Ж. </a:t>
            </a:r>
            <a:r>
              <a:rPr lang="kk-KZ"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«Қазақ қол өнерінің тарихы мен қолданылуы» </a:t>
            </a:r>
            <a:r>
              <a:rPr lang="kk-KZ"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к</a:t>
            </a:r>
            <a:r>
              <a:rPr lang="ru-KZ"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аталог альбом  </a:t>
            </a:r>
            <a:r>
              <a:rPr lang="kk-KZ" sz="2000" dirty="0">
                <a:solidFill>
                  <a:schemeClr val="bg1"/>
                </a:solidFill>
                <a:latin typeface="Arial" panose="020B0604020202020204" pitchFamily="34" charset="0"/>
                <a:ea typeface="Times New Roman" panose="02020603050405020304" pitchFamily="18" charset="0"/>
                <a:cs typeface="Arial" panose="020B0604020202020204" pitchFamily="34" charset="0"/>
              </a:rPr>
              <a:t>Астана. ЕҰУ: 2025., 225б.</a:t>
            </a:r>
            <a:endParaRPr lang="ru-KZ" sz="2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20000"/>
              </a:lnSpc>
              <a:spcBef>
                <a:spcPts val="0"/>
              </a:spcBef>
              <a:buFont typeface="+mj-lt"/>
              <a:buAutoNum type="arabicPeriod"/>
            </a:pPr>
            <a:r>
              <a:rPr lang="ru-RU" altLang="ru-RU" sz="2000" dirty="0" err="1">
                <a:solidFill>
                  <a:schemeClr val="bg1"/>
                </a:solidFill>
                <a:latin typeface="Arial" panose="020B0604020202020204" pitchFamily="34" charset="0"/>
                <a:cs typeface="Arial" panose="020B0604020202020204" pitchFamily="34" charset="0"/>
              </a:rPr>
              <a:t>Нұрғалиұлы</a:t>
            </a:r>
            <a:r>
              <a:rPr lang="ru-RU" altLang="ru-RU" sz="2000" dirty="0">
                <a:solidFill>
                  <a:schemeClr val="bg1"/>
                </a:solidFill>
                <a:latin typeface="Arial" panose="020B0604020202020204" pitchFamily="34" charset="0"/>
                <a:cs typeface="Arial" panose="020B0604020202020204" pitchFamily="34" charset="0"/>
              </a:rPr>
              <a:t>, </a:t>
            </a:r>
            <a:r>
              <a:rPr lang="ru-RU" altLang="ru-RU" sz="2000" dirty="0" err="1">
                <a:solidFill>
                  <a:schemeClr val="bg1"/>
                </a:solidFill>
                <a:latin typeface="Arial" panose="020B0604020202020204" pitchFamily="34" charset="0"/>
                <a:cs typeface="Arial" panose="020B0604020202020204" pitchFamily="34" charset="0"/>
              </a:rPr>
              <a:t>Қ</a:t>
            </a:r>
            <a:r>
              <a:rPr lang="ru-RU" altLang="ru-RU" sz="2000" dirty="0">
                <a:solidFill>
                  <a:schemeClr val="bg1"/>
                </a:solidFill>
                <a:latin typeface="Arial" panose="020B0604020202020204" pitchFamily="34" charset="0"/>
                <a:cs typeface="Arial" panose="020B0604020202020204" pitchFamily="34" charset="0"/>
              </a:rPr>
              <a:t>. </a:t>
            </a:r>
            <a:r>
              <a:rPr lang="ru-RU" altLang="ru-RU" sz="2000" dirty="0" err="1">
                <a:solidFill>
                  <a:schemeClr val="bg1"/>
                </a:solidFill>
                <a:latin typeface="Arial" panose="020B0604020202020204" pitchFamily="34" charset="0"/>
                <a:cs typeface="Arial" panose="020B0604020202020204" pitchFamily="34" charset="0"/>
              </a:rPr>
              <a:t>Қазақстанның</a:t>
            </a:r>
            <a:r>
              <a:rPr lang="ru-RU" altLang="ru-RU" sz="2000" dirty="0">
                <a:solidFill>
                  <a:schemeClr val="bg1"/>
                </a:solidFill>
                <a:latin typeface="Arial" panose="020B0604020202020204" pitchFamily="34" charset="0"/>
                <a:cs typeface="Arial" panose="020B0604020202020204" pitchFamily="34" charset="0"/>
              </a:rPr>
              <a:t> </a:t>
            </a:r>
            <a:r>
              <a:rPr lang="ru-RU" altLang="ru-RU" sz="2000" dirty="0" err="1">
                <a:solidFill>
                  <a:schemeClr val="bg1"/>
                </a:solidFill>
                <a:latin typeface="Arial" panose="020B0604020202020204" pitchFamily="34" charset="0"/>
                <a:cs typeface="Arial" panose="020B0604020202020204" pitchFamily="34" charset="0"/>
              </a:rPr>
              <a:t>мәдени</a:t>
            </a:r>
            <a:r>
              <a:rPr lang="ru-RU" altLang="ru-RU" sz="2000" dirty="0">
                <a:solidFill>
                  <a:schemeClr val="bg1"/>
                </a:solidFill>
                <a:latin typeface="Arial" panose="020B0604020202020204" pitchFamily="34" charset="0"/>
                <a:cs typeface="Arial" panose="020B0604020202020204" pitchFamily="34" charset="0"/>
              </a:rPr>
              <a:t> </a:t>
            </a:r>
            <a:r>
              <a:rPr lang="ru-RU" altLang="ru-RU" sz="2000" dirty="0" err="1">
                <a:solidFill>
                  <a:schemeClr val="bg1"/>
                </a:solidFill>
                <a:latin typeface="Arial" panose="020B0604020202020204" pitchFamily="34" charset="0"/>
                <a:cs typeface="Arial" panose="020B0604020202020204" pitchFamily="34" charset="0"/>
              </a:rPr>
              <a:t>мұрасы</a:t>
            </a:r>
            <a:r>
              <a:rPr lang="ru-RU" altLang="ru-RU" sz="2000" dirty="0">
                <a:solidFill>
                  <a:schemeClr val="bg1"/>
                </a:solidFill>
                <a:latin typeface="Arial" panose="020B0604020202020204" pitchFamily="34" charset="0"/>
                <a:cs typeface="Arial" panose="020B0604020202020204" pitchFamily="34" charset="0"/>
              </a:rPr>
              <a:t>. – Алматы: </a:t>
            </a:r>
            <a:r>
              <a:rPr lang="ru-RU" altLang="ru-RU" sz="2000" dirty="0" err="1">
                <a:solidFill>
                  <a:schemeClr val="bg1"/>
                </a:solidFill>
                <a:latin typeface="Arial" panose="020B0604020202020204" pitchFamily="34" charset="0"/>
                <a:cs typeface="Arial" panose="020B0604020202020204" pitchFamily="34" charset="0"/>
              </a:rPr>
              <a:t>Атамұра</a:t>
            </a:r>
            <a:r>
              <a:rPr lang="ru-RU" altLang="ru-RU" sz="2000" dirty="0">
                <a:solidFill>
                  <a:schemeClr val="bg1"/>
                </a:solidFill>
                <a:latin typeface="Arial" panose="020B0604020202020204" pitchFamily="34" charset="0"/>
                <a:cs typeface="Arial" panose="020B0604020202020204" pitchFamily="34" charset="0"/>
              </a:rPr>
              <a:t>, 2018. – 256 б.</a:t>
            </a:r>
          </a:p>
          <a:p>
            <a:pPr marL="514350" indent="-514350">
              <a:lnSpc>
                <a:spcPct val="120000"/>
              </a:lnSpc>
              <a:spcBef>
                <a:spcPts val="0"/>
              </a:spcBef>
              <a:buFont typeface="+mj-lt"/>
              <a:buAutoNum type="arabicPeriod"/>
            </a:pPr>
            <a:r>
              <a:rPr lang="ru-RU" altLang="ru-RU" sz="2000" dirty="0" err="1">
                <a:solidFill>
                  <a:schemeClr val="bg1"/>
                </a:solidFill>
                <a:latin typeface="Arial" panose="020B0604020202020204" pitchFamily="34" charset="0"/>
                <a:cs typeface="Arial" panose="020B0604020202020204" pitchFamily="34" charset="0"/>
              </a:rPr>
              <a:t>Төлегенова</a:t>
            </a:r>
            <a:r>
              <a:rPr lang="ru-RU" altLang="ru-RU" sz="2000" dirty="0">
                <a:solidFill>
                  <a:schemeClr val="bg1"/>
                </a:solidFill>
                <a:latin typeface="Arial" panose="020B0604020202020204" pitchFamily="34" charset="0"/>
                <a:cs typeface="Arial" panose="020B0604020202020204" pitchFamily="34" charset="0"/>
              </a:rPr>
              <a:t>, С. </a:t>
            </a:r>
            <a:r>
              <a:rPr lang="ru-RU" altLang="ru-RU" sz="2000" dirty="0" err="1">
                <a:solidFill>
                  <a:schemeClr val="bg1"/>
                </a:solidFill>
                <a:latin typeface="Arial" panose="020B0604020202020204" pitchFamily="34" charset="0"/>
                <a:cs typeface="Arial" panose="020B0604020202020204" pitchFamily="34" charset="0"/>
              </a:rPr>
              <a:t>Қазақ</a:t>
            </a:r>
            <a:r>
              <a:rPr lang="ru-RU" altLang="ru-RU" sz="2000" dirty="0">
                <a:solidFill>
                  <a:schemeClr val="bg1"/>
                </a:solidFill>
                <a:latin typeface="Arial" panose="020B0604020202020204" pitchFamily="34" charset="0"/>
                <a:cs typeface="Arial" panose="020B0604020202020204" pitchFamily="34" charset="0"/>
              </a:rPr>
              <a:t> </a:t>
            </a:r>
            <a:r>
              <a:rPr lang="ru-RU" altLang="ru-RU" sz="2000" dirty="0" err="1">
                <a:solidFill>
                  <a:schemeClr val="bg1"/>
                </a:solidFill>
                <a:latin typeface="Arial" panose="020B0604020202020204" pitchFamily="34" charset="0"/>
                <a:cs typeface="Arial" panose="020B0604020202020204" pitchFamily="34" charset="0"/>
              </a:rPr>
              <a:t>халқының</a:t>
            </a:r>
            <a:r>
              <a:rPr lang="ru-RU" altLang="ru-RU" sz="2000" dirty="0">
                <a:solidFill>
                  <a:schemeClr val="bg1"/>
                </a:solidFill>
                <a:latin typeface="Arial" panose="020B0604020202020204" pitchFamily="34" charset="0"/>
                <a:cs typeface="Arial" panose="020B0604020202020204" pitchFamily="34" charset="0"/>
              </a:rPr>
              <a:t> </a:t>
            </a:r>
            <a:r>
              <a:rPr lang="ru-RU" altLang="ru-RU" sz="2000" dirty="0" err="1">
                <a:solidFill>
                  <a:schemeClr val="bg1"/>
                </a:solidFill>
                <a:latin typeface="Arial" panose="020B0604020202020204" pitchFamily="34" charset="0"/>
                <a:cs typeface="Arial" panose="020B0604020202020204" pitchFamily="34" charset="0"/>
              </a:rPr>
              <a:t>этнографиясы</a:t>
            </a:r>
            <a:r>
              <a:rPr lang="ru-RU" altLang="ru-RU" sz="2000" dirty="0">
                <a:solidFill>
                  <a:schemeClr val="bg1"/>
                </a:solidFill>
                <a:latin typeface="Arial" panose="020B0604020202020204" pitchFamily="34" charset="0"/>
                <a:cs typeface="Arial" panose="020B0604020202020204" pitchFamily="34" charset="0"/>
              </a:rPr>
              <a:t>. – </a:t>
            </a:r>
            <a:r>
              <a:rPr lang="ru-RU" altLang="ru-RU" sz="2000" dirty="0" err="1">
                <a:solidFill>
                  <a:schemeClr val="bg1"/>
                </a:solidFill>
                <a:latin typeface="Arial" panose="020B0604020202020204" pitchFamily="34" charset="0"/>
                <a:cs typeface="Arial" panose="020B0604020202020204" pitchFamily="34" charset="0"/>
              </a:rPr>
              <a:t>Нұр-Сұлтан</a:t>
            </a:r>
            <a:r>
              <a:rPr lang="ru-RU" altLang="ru-RU" sz="2000" dirty="0">
                <a:solidFill>
                  <a:schemeClr val="bg1"/>
                </a:solidFill>
                <a:latin typeface="Arial" panose="020B0604020202020204" pitchFamily="34" charset="0"/>
                <a:cs typeface="Arial" panose="020B0604020202020204" pitchFamily="34" charset="0"/>
              </a:rPr>
              <a:t>: Фолиант, 2020. – 312 б.</a:t>
            </a:r>
          </a:p>
          <a:p>
            <a:pPr algn="l">
              <a:lnSpc>
                <a:spcPts val="3783"/>
              </a:lnSpc>
            </a:pPr>
            <a:endParaRPr lang="en-US" sz="2702" dirty="0">
              <a:solidFill>
                <a:srgbClr val="423734"/>
              </a:solidFill>
              <a:latin typeface="Carollo Playscript"/>
              <a:ea typeface="Carollo Playscript"/>
              <a:cs typeface="Carollo Playscript"/>
              <a:sym typeface="Carollo Playscript"/>
            </a:endParaRPr>
          </a:p>
        </p:txBody>
      </p:sp>
    </p:spTree>
    <p:extLst>
      <p:ext uri="{BB962C8B-B14F-4D97-AF65-F5344CB8AC3E}">
        <p14:creationId xmlns:p14="http://schemas.microsoft.com/office/powerpoint/2010/main" val="352394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32636"/>
        </a:solidFill>
        <a:effectLst/>
      </p:bgPr>
    </p:bg>
    <p:spTree>
      <p:nvGrpSpPr>
        <p:cNvPr id="1" name=""/>
        <p:cNvGrpSpPr/>
        <p:nvPr/>
      </p:nvGrpSpPr>
      <p:grpSpPr>
        <a:xfrm>
          <a:off x="0" y="0"/>
          <a:ext cx="0" cy="0"/>
          <a:chOff x="0" y="0"/>
          <a:chExt cx="0" cy="0"/>
        </a:xfrm>
      </p:grpSpPr>
      <p:sp>
        <p:nvSpPr>
          <p:cNvPr id="2" name="Freeform 2"/>
          <p:cNvSpPr/>
          <p:nvPr/>
        </p:nvSpPr>
        <p:spPr>
          <a:xfrm>
            <a:off x="14384106" y="189529"/>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V="1">
            <a:off x="14384106" y="5893162"/>
            <a:ext cx="3748209" cy="4114800"/>
          </a:xfrm>
          <a:custGeom>
            <a:avLst/>
            <a:gdLst/>
            <a:ahLst/>
            <a:cxnLst/>
            <a:rect l="l" t="t" r="r" b="b"/>
            <a:pathLst>
              <a:path w="3748209" h="4114800">
                <a:moveTo>
                  <a:pt x="0" y="4114800"/>
                </a:moveTo>
                <a:lnTo>
                  <a:pt x="3748209" y="4114800"/>
                </a:lnTo>
                <a:lnTo>
                  <a:pt x="3748209"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133798" y="5982671"/>
            <a:ext cx="3748209" cy="4114800"/>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384598" y="0"/>
            <a:ext cx="5518805" cy="839171"/>
          </a:xfrm>
          <a:custGeom>
            <a:avLst/>
            <a:gdLst/>
            <a:ahLst/>
            <a:cxnLst/>
            <a:rect l="l" t="t" r="r" b="b"/>
            <a:pathLst>
              <a:path w="5518805" h="839171">
                <a:moveTo>
                  <a:pt x="0" y="0"/>
                </a:moveTo>
                <a:lnTo>
                  <a:pt x="5518804" y="0"/>
                </a:lnTo>
                <a:lnTo>
                  <a:pt x="5518804" y="839171"/>
                </a:lnTo>
                <a:lnTo>
                  <a:pt x="0" y="8391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V="1">
            <a:off x="6501000" y="9258300"/>
            <a:ext cx="5518805" cy="839171"/>
          </a:xfrm>
          <a:custGeom>
            <a:avLst/>
            <a:gdLst/>
            <a:ahLst/>
            <a:cxnLst/>
            <a:rect l="l" t="t" r="r" b="b"/>
            <a:pathLst>
              <a:path w="5518805" h="839171">
                <a:moveTo>
                  <a:pt x="0" y="839171"/>
                </a:moveTo>
                <a:lnTo>
                  <a:pt x="5518804" y="839171"/>
                </a:lnTo>
                <a:lnTo>
                  <a:pt x="5518804" y="0"/>
                </a:lnTo>
                <a:lnTo>
                  <a:pt x="0" y="0"/>
                </a:lnTo>
                <a:lnTo>
                  <a:pt x="0" y="839171"/>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8">
            <a:extLst>
              <a:ext uri="{FF2B5EF4-FFF2-40B4-BE49-F238E27FC236}">
                <a16:creationId xmlns:a16="http://schemas.microsoft.com/office/drawing/2014/main" id="{2D6D50DF-E1AF-F931-97C0-D9B4667A81C2}"/>
              </a:ext>
            </a:extLst>
          </p:cNvPr>
          <p:cNvSpPr txBox="1"/>
          <p:nvPr/>
        </p:nvSpPr>
        <p:spPr>
          <a:xfrm>
            <a:off x="3200400" y="4273141"/>
            <a:ext cx="12344400" cy="1015663"/>
          </a:xfrm>
          <a:prstGeom prst="rect">
            <a:avLst/>
          </a:prstGeom>
          <a:noFill/>
        </p:spPr>
        <p:txBody>
          <a:bodyPr wrap="square">
            <a:spAutoFit/>
          </a:bodyPr>
          <a:lstStyle/>
          <a:p>
            <a:pPr algn="ctr"/>
            <a:r>
              <a:rPr lang="ru-RU" sz="6000" b="1" i="1" dirty="0">
                <a:solidFill>
                  <a:schemeClr val="bg1"/>
                </a:solidFill>
                <a:latin typeface="Arial" panose="020B0604020202020204" pitchFamily="34" charset="0"/>
                <a:cs typeface="Arial" panose="020B0604020202020204" pitchFamily="34" charset="0"/>
              </a:rPr>
              <a:t>Н</a:t>
            </a:r>
            <a:r>
              <a:rPr lang="ru-KZ" sz="6000" b="1" i="1" dirty="0">
                <a:solidFill>
                  <a:schemeClr val="bg1"/>
                </a:solidFill>
                <a:latin typeface="Arial" panose="020B0604020202020204" pitchFamily="34" charset="0"/>
                <a:cs typeface="Arial" panose="020B0604020202020204" pitchFamily="34" charset="0"/>
              </a:rPr>
              <a:t>АЗАРЛАРЫҢЫЗҒА РАХМЕТ</a:t>
            </a:r>
          </a:p>
        </p:txBody>
      </p:sp>
    </p:spTree>
    <p:extLst>
      <p:ext uri="{BB962C8B-B14F-4D97-AF65-F5344CB8AC3E}">
        <p14:creationId xmlns:p14="http://schemas.microsoft.com/office/powerpoint/2010/main" val="860630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1102</Words>
  <Application>Microsoft Macintosh PowerPoint</Application>
  <PresentationFormat>Произвольный</PresentationFormat>
  <Paragraphs>39</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Atteron</vt:lpstr>
      <vt:lpstr>Calibri</vt:lpstr>
      <vt:lpstr>Arial</vt:lpstr>
      <vt:lpstr>Carollo Playscript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Қайта өркендеу дәуірі өнері</dc:title>
  <cp:lastModifiedBy>Tattigul Samuratova</cp:lastModifiedBy>
  <cp:revision>2</cp:revision>
  <dcterms:created xsi:type="dcterms:W3CDTF">2006-08-16T00:00:00Z</dcterms:created>
  <dcterms:modified xsi:type="dcterms:W3CDTF">2025-09-28T03:48:05Z</dcterms:modified>
  <dc:identifier>DAGz0WniOqE</dc:identifier>
</cp:coreProperties>
</file>