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57" r:id="rId4"/>
    <p:sldId id="258" r:id="rId5"/>
    <p:sldId id="259" r:id="rId6"/>
    <p:sldId id="260" r:id="rId7"/>
    <p:sldId id="271" r:id="rId8"/>
    <p:sldId id="272" r:id="rId9"/>
    <p:sldId id="270" r:id="rId10"/>
  </p:sldIdLst>
  <p:sldSz cx="18288000" cy="10287000"/>
  <p:notesSz cx="6858000" cy="9144000"/>
  <p:embeddedFontLst>
    <p:embeddedFont>
      <p:font typeface="Arimo" panose="020B0604020202020204" pitchFamily="34" charset="0"/>
      <p:regular r:id="rId11"/>
    </p:embeddedFont>
    <p:embeddedFont>
      <p:font typeface="Arimo Bold" panose="020B0704020202020204" pitchFamily="34" charset="0"/>
      <p:regular r:id="rId12"/>
      <p:bold r:id="rId13"/>
    </p:embeddedFont>
    <p:embeddedFont>
      <p:font typeface="Atteron" panose="02000503000000020003" pitchFamily="2"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Canva Sans" panose="020B0503030501040103" pitchFamily="34" charset="0"/>
      <p:regular r:id="rId22"/>
    </p:embeddedFont>
    <p:embeddedFont>
      <p:font typeface="Carollo Playscript" pitchFamily="2" charset="0"/>
      <p:regular r:id="rId23"/>
    </p:embeddedFont>
    <p:embeddedFont>
      <p:font typeface="Carollo Playscript Bold" pitchFamily="2"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02" autoAdjust="0"/>
  </p:normalViewPr>
  <p:slideViewPr>
    <p:cSldViewPr>
      <p:cViewPr varScale="1">
        <p:scale>
          <a:sx n="81" d="100"/>
          <a:sy n="81" d="100"/>
        </p:scale>
        <p:origin x="4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148" b="-7148"/>
            </a:stretch>
          </a:blipFill>
        </p:spPr>
      </p:sp>
      <p:sp>
        <p:nvSpPr>
          <p:cNvPr id="3" name="Freeform 3"/>
          <p:cNvSpPr/>
          <p:nvPr/>
        </p:nvSpPr>
        <p:spPr>
          <a:xfrm>
            <a:off x="9144000" y="-622513"/>
            <a:ext cx="4620143" cy="3302426"/>
          </a:xfrm>
          <a:custGeom>
            <a:avLst/>
            <a:gdLst/>
            <a:ahLst/>
            <a:cxnLst/>
            <a:rect l="l" t="t" r="r" b="b"/>
            <a:pathLst>
              <a:path w="4620143" h="3302426">
                <a:moveTo>
                  <a:pt x="0" y="0"/>
                </a:moveTo>
                <a:lnTo>
                  <a:pt x="4620143" y="0"/>
                </a:lnTo>
                <a:lnTo>
                  <a:pt x="4620143" y="3302426"/>
                </a:lnTo>
                <a:lnTo>
                  <a:pt x="0" y="3302426"/>
                </a:lnTo>
                <a:lnTo>
                  <a:pt x="0" y="0"/>
                </a:lnTo>
                <a:close/>
              </a:path>
            </a:pathLst>
          </a:custGeom>
          <a:blipFill>
            <a:blip r:embed="rId3"/>
            <a:stretch>
              <a:fillRect/>
            </a:stretch>
          </a:blipFill>
        </p:spPr>
      </p:sp>
      <p:sp>
        <p:nvSpPr>
          <p:cNvPr id="6" name="Freeform 6"/>
          <p:cNvSpPr/>
          <p:nvPr/>
        </p:nvSpPr>
        <p:spPr>
          <a:xfrm flipV="1">
            <a:off x="0" y="6515278"/>
            <a:ext cx="3965171" cy="4114800"/>
          </a:xfrm>
          <a:custGeom>
            <a:avLst/>
            <a:gdLst/>
            <a:ahLst/>
            <a:cxnLst/>
            <a:rect l="l" t="t" r="r" b="b"/>
            <a:pathLst>
              <a:path w="3965171" h="4114800">
                <a:moveTo>
                  <a:pt x="0" y="4114800"/>
                </a:moveTo>
                <a:lnTo>
                  <a:pt x="3965171" y="4114800"/>
                </a:lnTo>
                <a:lnTo>
                  <a:pt x="3965171"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4322829" y="0"/>
            <a:ext cx="3965171" cy="4114800"/>
          </a:xfrm>
          <a:custGeom>
            <a:avLst/>
            <a:gdLst/>
            <a:ahLst/>
            <a:cxnLst/>
            <a:rect l="l" t="t" r="r" b="b"/>
            <a:pathLst>
              <a:path w="3965171" h="4114800">
                <a:moveTo>
                  <a:pt x="3965171" y="0"/>
                </a:moveTo>
                <a:lnTo>
                  <a:pt x="0" y="0"/>
                </a:lnTo>
                <a:lnTo>
                  <a:pt x="0" y="4114800"/>
                </a:lnTo>
                <a:lnTo>
                  <a:pt x="3965171" y="4114800"/>
                </a:lnTo>
                <a:lnTo>
                  <a:pt x="396517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3210" y="0"/>
            <a:ext cx="3965171" cy="4114800"/>
          </a:xfrm>
          <a:custGeom>
            <a:avLst/>
            <a:gdLst/>
            <a:ahLst/>
            <a:cxnLst/>
            <a:rect l="l" t="t" r="r" b="b"/>
            <a:pathLst>
              <a:path w="3965171" h="4114800">
                <a:moveTo>
                  <a:pt x="0" y="0"/>
                </a:moveTo>
                <a:lnTo>
                  <a:pt x="3965171" y="0"/>
                </a:lnTo>
                <a:lnTo>
                  <a:pt x="39651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flipH="1" flipV="1">
            <a:off x="14323689" y="6515278"/>
            <a:ext cx="3965171" cy="4114800"/>
          </a:xfrm>
          <a:custGeom>
            <a:avLst/>
            <a:gdLst/>
            <a:ahLst/>
            <a:cxnLst/>
            <a:rect l="l" t="t" r="r" b="b"/>
            <a:pathLst>
              <a:path w="3965171" h="4114800">
                <a:moveTo>
                  <a:pt x="3965171" y="4114800"/>
                </a:moveTo>
                <a:lnTo>
                  <a:pt x="0" y="4114800"/>
                </a:lnTo>
                <a:lnTo>
                  <a:pt x="0" y="0"/>
                </a:lnTo>
                <a:lnTo>
                  <a:pt x="3965171" y="0"/>
                </a:lnTo>
                <a:lnTo>
                  <a:pt x="3965171"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4">
            <a:extLst>
              <a:ext uri="{FF2B5EF4-FFF2-40B4-BE49-F238E27FC236}">
                <a16:creationId xmlns:a16="http://schemas.microsoft.com/office/drawing/2014/main" id="{88611E9C-061D-3C25-2FAD-AF73415707D8}"/>
              </a:ext>
            </a:extLst>
          </p:cNvPr>
          <p:cNvSpPr txBox="1"/>
          <p:nvPr/>
        </p:nvSpPr>
        <p:spPr>
          <a:xfrm>
            <a:off x="3810000" y="114300"/>
            <a:ext cx="9601200" cy="838199"/>
          </a:xfrm>
          <a:prstGeom prst="rect">
            <a:avLst/>
          </a:prstGeom>
        </p:spPr>
        <p:txBody>
          <a:bodyPr lIns="50800" tIns="50800" rIns="50800" bIns="50800" rtlCol="0" anchor="ctr"/>
          <a:lstStyle/>
          <a:p>
            <a:pPr algn="ctr">
              <a:lnSpc>
                <a:spcPts val="9799"/>
              </a:lnSpc>
              <a:spcBef>
                <a:spcPct val="0"/>
              </a:spcBef>
            </a:pPr>
            <a:endParaRPr lang="kk-KZ" sz="2800" b="1" dirty="0">
              <a:solidFill>
                <a:srgbClr val="000000"/>
              </a:solidFill>
              <a:latin typeface="Atteron"/>
              <a:ea typeface="Atteron"/>
              <a:cs typeface="Atteron"/>
              <a:sym typeface="Atteron"/>
            </a:endParaRPr>
          </a:p>
          <a:p>
            <a:pPr algn="ctr">
              <a:spcBef>
                <a:spcPct val="0"/>
              </a:spcBef>
            </a:pPr>
            <a:r>
              <a:rPr lang="kk-KZ" sz="2800" b="1" dirty="0">
                <a:solidFill>
                  <a:srgbClr val="000000"/>
                </a:solidFill>
                <a:latin typeface="Atteron"/>
                <a:ea typeface="Atteron"/>
                <a:cs typeface="Atteron"/>
                <a:sym typeface="Atteron"/>
              </a:rPr>
              <a:t>Л.Н. ГУМИЛЕВ АТЫНДАҒЫ ЕУРАЗИЯ ҰЛТТЫҚ УНИВЕРСИТЕТІ</a:t>
            </a:r>
          </a:p>
          <a:p>
            <a:pPr algn="ctr">
              <a:lnSpc>
                <a:spcPts val="9799"/>
              </a:lnSpc>
              <a:spcBef>
                <a:spcPct val="0"/>
              </a:spcBef>
            </a:pPr>
            <a:endParaRPr lang="en-US" sz="2800" b="1" dirty="0">
              <a:solidFill>
                <a:srgbClr val="000000"/>
              </a:solidFill>
              <a:latin typeface="Atteron"/>
              <a:ea typeface="Atteron"/>
              <a:cs typeface="Atteron"/>
              <a:sym typeface="Atteron"/>
            </a:endParaRPr>
          </a:p>
        </p:txBody>
      </p:sp>
      <p:sp>
        <p:nvSpPr>
          <p:cNvPr id="12" name="TextBox 11">
            <a:extLst>
              <a:ext uri="{FF2B5EF4-FFF2-40B4-BE49-F238E27FC236}">
                <a16:creationId xmlns:a16="http://schemas.microsoft.com/office/drawing/2014/main" id="{CE7ED93E-7499-E9EE-F6AE-D44EF9A2EABC}"/>
              </a:ext>
            </a:extLst>
          </p:cNvPr>
          <p:cNvSpPr txBox="1"/>
          <p:nvPr/>
        </p:nvSpPr>
        <p:spPr>
          <a:xfrm>
            <a:off x="4948034" y="3610303"/>
            <a:ext cx="6100966" cy="1015663"/>
          </a:xfrm>
          <a:prstGeom prst="rect">
            <a:avLst/>
          </a:prstGeom>
          <a:noFill/>
        </p:spPr>
        <p:txBody>
          <a:bodyPr wrap="none" rtlCol="0">
            <a:spAutoFit/>
          </a:bodyPr>
          <a:lstStyle/>
          <a:p>
            <a:r>
              <a:rPr lang="ru-KZ" sz="6000" b="1" dirty="0">
                <a:latin typeface="Arial" panose="020B0604020202020204" pitchFamily="34" charset="0"/>
                <a:cs typeface="Arial" panose="020B0604020202020204" pitchFamily="34" charset="0"/>
              </a:rPr>
              <a:t>ӨНЕР ТАРИХЫ </a:t>
            </a:r>
          </a:p>
        </p:txBody>
      </p:sp>
      <p:sp>
        <p:nvSpPr>
          <p:cNvPr id="13" name="TextBox 12">
            <a:extLst>
              <a:ext uri="{FF2B5EF4-FFF2-40B4-BE49-F238E27FC236}">
                <a16:creationId xmlns:a16="http://schemas.microsoft.com/office/drawing/2014/main" id="{10B3DA79-F067-AE43-C947-43062ED58CA8}"/>
              </a:ext>
            </a:extLst>
          </p:cNvPr>
          <p:cNvSpPr txBox="1"/>
          <p:nvPr/>
        </p:nvSpPr>
        <p:spPr>
          <a:xfrm>
            <a:off x="6700345" y="9116080"/>
            <a:ext cx="2583528" cy="523220"/>
          </a:xfrm>
          <a:prstGeom prst="rect">
            <a:avLst/>
          </a:prstGeom>
          <a:noFill/>
        </p:spPr>
        <p:txBody>
          <a:bodyPr wrap="none" rtlCol="0">
            <a:spAutoFit/>
          </a:bodyPr>
          <a:lstStyle/>
          <a:p>
            <a:pPr algn="ctr"/>
            <a:r>
              <a:rPr lang="ru-KZ" sz="2800" dirty="0">
                <a:latin typeface="Arial" panose="020B0604020202020204" pitchFamily="34" charset="0"/>
                <a:cs typeface="Arial" panose="020B0604020202020204" pitchFamily="34" charset="0"/>
              </a:rPr>
              <a:t>Астана </a:t>
            </a:r>
            <a:r>
              <a:rPr lang="en-US" sz="2800" dirty="0">
                <a:latin typeface="Arial" panose="020B0604020202020204" pitchFamily="34" charset="0"/>
                <a:cs typeface="Arial" panose="020B0604020202020204" pitchFamily="34" charset="0"/>
              </a:rPr>
              <a:t> - 2025</a:t>
            </a:r>
            <a:endParaRPr lang="ru-KZ" sz="28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148" b="-7148"/>
            </a:stretch>
          </a:blipFill>
        </p:spPr>
      </p:sp>
      <p:sp>
        <p:nvSpPr>
          <p:cNvPr id="3" name="Freeform 3"/>
          <p:cNvSpPr/>
          <p:nvPr/>
        </p:nvSpPr>
        <p:spPr>
          <a:xfrm>
            <a:off x="9144000" y="-622513"/>
            <a:ext cx="4620143" cy="3302426"/>
          </a:xfrm>
          <a:custGeom>
            <a:avLst/>
            <a:gdLst/>
            <a:ahLst/>
            <a:cxnLst/>
            <a:rect l="l" t="t" r="r" b="b"/>
            <a:pathLst>
              <a:path w="4620143" h="3302426">
                <a:moveTo>
                  <a:pt x="0" y="0"/>
                </a:moveTo>
                <a:lnTo>
                  <a:pt x="4620143" y="0"/>
                </a:lnTo>
                <a:lnTo>
                  <a:pt x="4620143" y="3302426"/>
                </a:lnTo>
                <a:lnTo>
                  <a:pt x="0" y="3302426"/>
                </a:lnTo>
                <a:lnTo>
                  <a:pt x="0" y="0"/>
                </a:lnTo>
                <a:close/>
              </a:path>
            </a:pathLst>
          </a:custGeom>
          <a:blipFill>
            <a:blip r:embed="rId3"/>
            <a:stretch>
              <a:fillRect/>
            </a:stretch>
          </a:blipFill>
        </p:spPr>
      </p:sp>
      <p:sp>
        <p:nvSpPr>
          <p:cNvPr id="4" name="Freeform 4"/>
          <p:cNvSpPr/>
          <p:nvPr/>
        </p:nvSpPr>
        <p:spPr>
          <a:xfrm flipH="1">
            <a:off x="4142909" y="-622513"/>
            <a:ext cx="4620143" cy="3302426"/>
          </a:xfrm>
          <a:custGeom>
            <a:avLst/>
            <a:gdLst/>
            <a:ahLst/>
            <a:cxnLst/>
            <a:rect l="l" t="t" r="r" b="b"/>
            <a:pathLst>
              <a:path w="4620143" h="3302426">
                <a:moveTo>
                  <a:pt x="4620143" y="0"/>
                </a:moveTo>
                <a:lnTo>
                  <a:pt x="0" y="0"/>
                </a:lnTo>
                <a:lnTo>
                  <a:pt x="0" y="3302426"/>
                </a:lnTo>
                <a:lnTo>
                  <a:pt x="4620143" y="3302426"/>
                </a:lnTo>
                <a:lnTo>
                  <a:pt x="4620143" y="0"/>
                </a:lnTo>
                <a:close/>
              </a:path>
            </a:pathLst>
          </a:custGeom>
          <a:blipFill>
            <a:blip r:embed="rId3"/>
            <a:stretch>
              <a:fillRect/>
            </a:stretch>
          </a:blipFill>
        </p:spPr>
      </p:sp>
      <p:sp>
        <p:nvSpPr>
          <p:cNvPr id="5" name="TextBox 5"/>
          <p:cNvSpPr txBox="1"/>
          <p:nvPr/>
        </p:nvSpPr>
        <p:spPr>
          <a:xfrm>
            <a:off x="3363070" y="4151966"/>
            <a:ext cx="10799963" cy="2373594"/>
          </a:xfrm>
          <a:prstGeom prst="rect">
            <a:avLst/>
          </a:prstGeom>
        </p:spPr>
        <p:txBody>
          <a:bodyPr lIns="0" tIns="0" rIns="0" bIns="0" rtlCol="0" anchor="t">
            <a:spAutoFit/>
          </a:bodyPr>
          <a:lstStyle/>
          <a:p>
            <a:pPr algn="ctr">
              <a:lnSpc>
                <a:spcPts val="8857"/>
              </a:lnSpc>
            </a:pPr>
            <a:r>
              <a:rPr lang="en-US" sz="10801">
                <a:solidFill>
                  <a:srgbClr val="2B1B10"/>
                </a:solidFill>
                <a:latin typeface="Carollo Playscript"/>
                <a:ea typeface="Carollo Playscript"/>
                <a:cs typeface="Carollo Playscript"/>
                <a:sym typeface="Carollo Playscript"/>
              </a:rPr>
              <a:t>АРАБ МӘДЕНИЕТІ</a:t>
            </a:r>
          </a:p>
        </p:txBody>
      </p:sp>
      <p:sp>
        <p:nvSpPr>
          <p:cNvPr id="6" name="Freeform 6"/>
          <p:cNvSpPr/>
          <p:nvPr/>
        </p:nvSpPr>
        <p:spPr>
          <a:xfrm flipV="1">
            <a:off x="0" y="6515278"/>
            <a:ext cx="3965171" cy="4114800"/>
          </a:xfrm>
          <a:custGeom>
            <a:avLst/>
            <a:gdLst/>
            <a:ahLst/>
            <a:cxnLst/>
            <a:rect l="l" t="t" r="r" b="b"/>
            <a:pathLst>
              <a:path w="3965171" h="4114800">
                <a:moveTo>
                  <a:pt x="0" y="4114800"/>
                </a:moveTo>
                <a:lnTo>
                  <a:pt x="3965171" y="4114800"/>
                </a:lnTo>
                <a:lnTo>
                  <a:pt x="3965171"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4322829" y="0"/>
            <a:ext cx="3965171" cy="4114800"/>
          </a:xfrm>
          <a:custGeom>
            <a:avLst/>
            <a:gdLst/>
            <a:ahLst/>
            <a:cxnLst/>
            <a:rect l="l" t="t" r="r" b="b"/>
            <a:pathLst>
              <a:path w="3965171" h="4114800">
                <a:moveTo>
                  <a:pt x="3965171" y="0"/>
                </a:moveTo>
                <a:lnTo>
                  <a:pt x="0" y="0"/>
                </a:lnTo>
                <a:lnTo>
                  <a:pt x="0" y="4114800"/>
                </a:lnTo>
                <a:lnTo>
                  <a:pt x="3965171" y="4114800"/>
                </a:lnTo>
                <a:lnTo>
                  <a:pt x="396517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203210" y="0"/>
            <a:ext cx="3965171" cy="4114800"/>
          </a:xfrm>
          <a:custGeom>
            <a:avLst/>
            <a:gdLst/>
            <a:ahLst/>
            <a:cxnLst/>
            <a:rect l="l" t="t" r="r" b="b"/>
            <a:pathLst>
              <a:path w="3965171" h="4114800">
                <a:moveTo>
                  <a:pt x="0" y="0"/>
                </a:moveTo>
                <a:lnTo>
                  <a:pt x="3965171" y="0"/>
                </a:lnTo>
                <a:lnTo>
                  <a:pt x="396517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flipH="1" flipV="1">
            <a:off x="14323689" y="6515278"/>
            <a:ext cx="3965171" cy="4114800"/>
          </a:xfrm>
          <a:custGeom>
            <a:avLst/>
            <a:gdLst/>
            <a:ahLst/>
            <a:cxnLst/>
            <a:rect l="l" t="t" r="r" b="b"/>
            <a:pathLst>
              <a:path w="3965171" h="4114800">
                <a:moveTo>
                  <a:pt x="3965171" y="4114800"/>
                </a:moveTo>
                <a:lnTo>
                  <a:pt x="0" y="4114800"/>
                </a:lnTo>
                <a:lnTo>
                  <a:pt x="0" y="0"/>
                </a:lnTo>
                <a:lnTo>
                  <a:pt x="3965171" y="0"/>
                </a:lnTo>
                <a:lnTo>
                  <a:pt x="3965171"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5372201" y="7661848"/>
            <a:ext cx="10477399" cy="1774035"/>
          </a:xfrm>
          <a:prstGeom prst="rect">
            <a:avLst/>
          </a:prstGeom>
        </p:spPr>
        <p:txBody>
          <a:bodyPr wrap="square" lIns="0" tIns="0" rIns="0" bIns="0" rtlCol="0" anchor="t">
            <a:spAutoFit/>
          </a:bodyPr>
          <a:lstStyle/>
          <a:p>
            <a:pPr algn="ctr">
              <a:lnSpc>
                <a:spcPts val="3543"/>
              </a:lnSpc>
            </a:pPr>
            <a:r>
              <a:rPr lang="en-US" sz="2531" b="1" dirty="0" err="1">
                <a:solidFill>
                  <a:srgbClr val="A47052"/>
                </a:solidFill>
                <a:latin typeface="Carollo Playscript Bold"/>
                <a:ea typeface="Carollo Playscript Bold"/>
                <a:cs typeface="Carollo Playscript Bold"/>
                <a:sym typeface="Carollo Playscript Bold"/>
              </a:rPr>
              <a:t>Жоспар</a:t>
            </a:r>
            <a:r>
              <a:rPr lang="en-US" sz="2531" b="1" dirty="0">
                <a:solidFill>
                  <a:srgbClr val="A47052"/>
                </a:solidFill>
                <a:latin typeface="Carollo Playscript Bold"/>
                <a:ea typeface="Carollo Playscript Bold"/>
                <a:cs typeface="Carollo Playscript Bold"/>
                <a:sym typeface="Carollo Playscript Bold"/>
              </a:rPr>
              <a:t>:</a:t>
            </a:r>
          </a:p>
          <a:p>
            <a:pPr algn="ctr">
              <a:lnSpc>
                <a:spcPts val="3543"/>
              </a:lnSpc>
              <a:spcBef>
                <a:spcPct val="0"/>
              </a:spcBef>
            </a:pPr>
            <a:r>
              <a:rPr lang="en-US" sz="2531" dirty="0">
                <a:solidFill>
                  <a:srgbClr val="2B1B10"/>
                </a:solidFill>
                <a:latin typeface="Carollo Playscript"/>
                <a:ea typeface="Carollo Playscript"/>
                <a:cs typeface="Carollo Playscript"/>
                <a:sym typeface="Carollo Playscript"/>
              </a:rPr>
              <a:t>1. </a:t>
            </a:r>
            <a:r>
              <a:rPr lang="en-US" sz="2531" dirty="0" err="1">
                <a:solidFill>
                  <a:srgbClr val="2B1B10"/>
                </a:solidFill>
                <a:latin typeface="Carollo Playscript"/>
                <a:ea typeface="Carollo Playscript"/>
                <a:cs typeface="Carollo Playscript"/>
                <a:sym typeface="Carollo Playscript"/>
              </a:rPr>
              <a:t>Араб</a:t>
            </a:r>
            <a:r>
              <a:rPr lang="en-US" sz="2531" dirty="0">
                <a:solidFill>
                  <a:srgbClr val="2B1B10"/>
                </a:solidFill>
                <a:latin typeface="Carollo Playscript"/>
                <a:ea typeface="Carollo Playscript"/>
                <a:cs typeface="Carollo Playscript"/>
                <a:sym typeface="Carollo Playscript"/>
              </a:rPr>
              <a:t> </a:t>
            </a:r>
            <a:r>
              <a:rPr lang="en-US" sz="2531" dirty="0" err="1">
                <a:solidFill>
                  <a:srgbClr val="2B1B10"/>
                </a:solidFill>
                <a:latin typeface="Carollo Playscript"/>
                <a:ea typeface="Carollo Playscript"/>
                <a:cs typeface="Carollo Playscript"/>
                <a:sym typeface="Carollo Playscript"/>
              </a:rPr>
              <a:t>мәдениетіне</a:t>
            </a:r>
            <a:r>
              <a:rPr lang="en-US" sz="2531" dirty="0">
                <a:solidFill>
                  <a:srgbClr val="2B1B10"/>
                </a:solidFill>
                <a:latin typeface="Carollo Playscript"/>
                <a:ea typeface="Carollo Playscript"/>
                <a:cs typeface="Carollo Playscript"/>
                <a:sym typeface="Carollo Playscript"/>
              </a:rPr>
              <a:t> </a:t>
            </a:r>
            <a:r>
              <a:rPr lang="en-US" sz="2531" dirty="0" err="1">
                <a:solidFill>
                  <a:srgbClr val="2B1B10"/>
                </a:solidFill>
                <a:latin typeface="Carollo Playscript"/>
                <a:ea typeface="Carollo Playscript"/>
                <a:cs typeface="Carollo Playscript"/>
                <a:sym typeface="Carollo Playscript"/>
              </a:rPr>
              <a:t>жалпы</a:t>
            </a:r>
            <a:r>
              <a:rPr lang="en-US" sz="2531" dirty="0">
                <a:solidFill>
                  <a:srgbClr val="2B1B10"/>
                </a:solidFill>
                <a:latin typeface="Carollo Playscript"/>
                <a:ea typeface="Carollo Playscript"/>
                <a:cs typeface="Carollo Playscript"/>
                <a:sym typeface="Carollo Playscript"/>
              </a:rPr>
              <a:t> </a:t>
            </a:r>
            <a:r>
              <a:rPr lang="en-US" sz="2531" dirty="0" err="1">
                <a:solidFill>
                  <a:srgbClr val="2B1B10"/>
                </a:solidFill>
                <a:latin typeface="Carollo Playscript"/>
                <a:ea typeface="Carollo Playscript"/>
                <a:cs typeface="Carollo Playscript"/>
                <a:sym typeface="Carollo Playscript"/>
              </a:rPr>
              <a:t>сипаттама</a:t>
            </a:r>
            <a:endParaRPr lang="en-US" sz="2531" dirty="0">
              <a:solidFill>
                <a:srgbClr val="2B1B10"/>
              </a:solidFill>
              <a:latin typeface="Carollo Playscript"/>
              <a:ea typeface="Carollo Playscript"/>
              <a:cs typeface="Carollo Playscript"/>
              <a:sym typeface="Carollo Playscript"/>
            </a:endParaRPr>
          </a:p>
          <a:p>
            <a:pPr algn="ctr">
              <a:lnSpc>
                <a:spcPts val="3543"/>
              </a:lnSpc>
              <a:spcBef>
                <a:spcPct val="0"/>
              </a:spcBef>
            </a:pPr>
            <a:r>
              <a:rPr lang="en-US" sz="2531" dirty="0">
                <a:solidFill>
                  <a:srgbClr val="2B1B10"/>
                </a:solidFill>
                <a:latin typeface="Carollo Playscript"/>
                <a:ea typeface="Carollo Playscript"/>
                <a:cs typeface="Carollo Playscript"/>
                <a:sym typeface="Carollo Playscript"/>
              </a:rPr>
              <a:t>2. </a:t>
            </a:r>
            <a:r>
              <a:rPr lang="en-US" sz="2531" dirty="0" err="1">
                <a:solidFill>
                  <a:srgbClr val="2B1B10"/>
                </a:solidFill>
                <a:latin typeface="Carollo Playscript"/>
                <a:ea typeface="Carollo Playscript"/>
                <a:cs typeface="Carollo Playscript"/>
                <a:sym typeface="Carollo Playscript"/>
              </a:rPr>
              <a:t>Араб</a:t>
            </a:r>
            <a:r>
              <a:rPr lang="en-US" sz="2531" dirty="0">
                <a:solidFill>
                  <a:srgbClr val="2B1B10"/>
                </a:solidFill>
                <a:latin typeface="Carollo Playscript"/>
                <a:ea typeface="Carollo Playscript"/>
                <a:cs typeface="Carollo Playscript"/>
                <a:sym typeface="Carollo Playscript"/>
              </a:rPr>
              <a:t> </a:t>
            </a:r>
            <a:r>
              <a:rPr lang="en-US" sz="2531" dirty="0" err="1">
                <a:solidFill>
                  <a:srgbClr val="2B1B10"/>
                </a:solidFill>
                <a:latin typeface="Carollo Playscript"/>
                <a:ea typeface="Carollo Playscript"/>
                <a:cs typeface="Carollo Playscript"/>
                <a:sym typeface="Carollo Playscript"/>
              </a:rPr>
              <a:t>өнері</a:t>
            </a:r>
            <a:r>
              <a:rPr lang="en-US" sz="2531" dirty="0">
                <a:solidFill>
                  <a:srgbClr val="2B1B10"/>
                </a:solidFill>
                <a:latin typeface="Carollo Playscript"/>
                <a:ea typeface="Carollo Playscript"/>
                <a:cs typeface="Carollo Playscript"/>
                <a:sym typeface="Carollo Playscript"/>
              </a:rPr>
              <a:t> </a:t>
            </a:r>
            <a:r>
              <a:rPr lang="en-US" sz="2531" dirty="0" err="1">
                <a:solidFill>
                  <a:srgbClr val="2B1B10"/>
                </a:solidFill>
                <a:latin typeface="Carollo Playscript"/>
                <a:ea typeface="Carollo Playscript"/>
                <a:cs typeface="Carollo Playscript"/>
                <a:sym typeface="Carollo Playscript"/>
              </a:rPr>
              <a:t>туралы</a:t>
            </a:r>
            <a:r>
              <a:rPr lang="en-US" sz="2531" dirty="0">
                <a:solidFill>
                  <a:srgbClr val="2B1B10"/>
                </a:solidFill>
                <a:latin typeface="Carollo Playscript"/>
                <a:ea typeface="Carollo Playscript"/>
                <a:cs typeface="Carollo Playscript"/>
                <a:sym typeface="Carollo Playscript"/>
              </a:rPr>
              <a:t> </a:t>
            </a:r>
            <a:r>
              <a:rPr lang="en-US" sz="2531" dirty="0" err="1">
                <a:solidFill>
                  <a:srgbClr val="2B1B10"/>
                </a:solidFill>
                <a:latin typeface="Carollo Playscript"/>
                <a:ea typeface="Carollo Playscript"/>
                <a:cs typeface="Carollo Playscript"/>
                <a:sym typeface="Carollo Playscript"/>
              </a:rPr>
              <a:t>түсінік</a:t>
            </a:r>
            <a:endParaRPr lang="en-US" sz="2531" dirty="0">
              <a:solidFill>
                <a:srgbClr val="2B1B10"/>
              </a:solidFill>
              <a:latin typeface="Carollo Playscript"/>
              <a:ea typeface="Carollo Playscript"/>
              <a:cs typeface="Carollo Playscript"/>
              <a:sym typeface="Carollo Playscript"/>
            </a:endParaRPr>
          </a:p>
          <a:p>
            <a:pPr algn="ctr">
              <a:lnSpc>
                <a:spcPts val="3543"/>
              </a:lnSpc>
              <a:spcBef>
                <a:spcPct val="0"/>
              </a:spcBef>
            </a:pPr>
            <a:r>
              <a:rPr lang="en-US" sz="2531" dirty="0">
                <a:solidFill>
                  <a:srgbClr val="2B1B10"/>
                </a:solidFill>
                <a:latin typeface="Carollo Playscript"/>
                <a:ea typeface="Carollo Playscript"/>
                <a:cs typeface="Carollo Playscript"/>
                <a:sym typeface="Carollo Playscript"/>
              </a:rPr>
              <a:t>3. </a:t>
            </a:r>
            <a:r>
              <a:rPr lang="en-US" sz="2531" dirty="0" err="1">
                <a:solidFill>
                  <a:srgbClr val="2B1B10"/>
                </a:solidFill>
                <a:latin typeface="Carollo Playscript"/>
                <a:ea typeface="Carollo Playscript"/>
                <a:cs typeface="Carollo Playscript"/>
                <a:sym typeface="Carollo Playscript"/>
              </a:rPr>
              <a:t>Араб</a:t>
            </a:r>
            <a:r>
              <a:rPr lang="en-US" sz="2531" dirty="0">
                <a:solidFill>
                  <a:srgbClr val="2B1B10"/>
                </a:solidFill>
                <a:latin typeface="Carollo Playscript"/>
                <a:ea typeface="Carollo Playscript"/>
                <a:cs typeface="Carollo Playscript"/>
                <a:sym typeface="Carollo Playscript"/>
              </a:rPr>
              <a:t> </a:t>
            </a:r>
            <a:r>
              <a:rPr lang="en-US" sz="2531" dirty="0" err="1">
                <a:solidFill>
                  <a:srgbClr val="2B1B10"/>
                </a:solidFill>
                <a:latin typeface="Carollo Playscript"/>
                <a:ea typeface="Carollo Playscript"/>
                <a:cs typeface="Carollo Playscript"/>
                <a:sym typeface="Carollo Playscript"/>
              </a:rPr>
              <a:t>сәулет</a:t>
            </a:r>
            <a:r>
              <a:rPr lang="en-US" sz="2531" dirty="0">
                <a:solidFill>
                  <a:srgbClr val="2B1B10"/>
                </a:solidFill>
                <a:latin typeface="Carollo Playscript"/>
                <a:ea typeface="Carollo Playscript"/>
                <a:cs typeface="Carollo Playscript"/>
                <a:sym typeface="Carollo Playscript"/>
              </a:rPr>
              <a:t> </a:t>
            </a:r>
            <a:r>
              <a:rPr lang="en-US" sz="2531" dirty="0" err="1">
                <a:solidFill>
                  <a:srgbClr val="2B1B10"/>
                </a:solidFill>
                <a:latin typeface="Carollo Playscript"/>
                <a:ea typeface="Carollo Playscript"/>
                <a:cs typeface="Carollo Playscript"/>
                <a:sym typeface="Carollo Playscript"/>
              </a:rPr>
              <a:t>өнері</a:t>
            </a:r>
            <a:endParaRPr lang="en-US" sz="2531" dirty="0">
              <a:solidFill>
                <a:srgbClr val="2B1B10"/>
              </a:solidFill>
              <a:latin typeface="Carollo Playscript"/>
              <a:ea typeface="Carollo Playscript"/>
              <a:cs typeface="Carollo Playscript"/>
              <a:sym typeface="Carollo Playscript"/>
            </a:endParaRPr>
          </a:p>
        </p:txBody>
      </p:sp>
    </p:spTree>
    <p:extLst>
      <p:ext uri="{BB962C8B-B14F-4D97-AF65-F5344CB8AC3E}">
        <p14:creationId xmlns:p14="http://schemas.microsoft.com/office/powerpoint/2010/main" val="260938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148" b="-7148"/>
            </a:stretch>
          </a:blipFill>
        </p:spPr>
      </p:sp>
      <p:sp>
        <p:nvSpPr>
          <p:cNvPr id="3" name="Freeform 3"/>
          <p:cNvSpPr/>
          <p:nvPr/>
        </p:nvSpPr>
        <p:spPr>
          <a:xfrm flipH="1" flipV="1">
            <a:off x="14534642" y="6474297"/>
            <a:ext cx="3965171" cy="4114800"/>
          </a:xfrm>
          <a:custGeom>
            <a:avLst/>
            <a:gdLst/>
            <a:ahLst/>
            <a:cxnLst/>
            <a:rect l="l" t="t" r="r" b="b"/>
            <a:pathLst>
              <a:path w="3965171" h="4114800">
                <a:moveTo>
                  <a:pt x="3965171" y="4114800"/>
                </a:moveTo>
                <a:lnTo>
                  <a:pt x="0" y="4114800"/>
                </a:lnTo>
                <a:lnTo>
                  <a:pt x="0" y="0"/>
                </a:lnTo>
                <a:lnTo>
                  <a:pt x="3965171" y="0"/>
                </a:lnTo>
                <a:lnTo>
                  <a:pt x="3965171"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965555" y="-920324"/>
            <a:ext cx="3965171" cy="4114800"/>
          </a:xfrm>
          <a:custGeom>
            <a:avLst/>
            <a:gdLst/>
            <a:ahLst/>
            <a:cxnLst/>
            <a:rect l="l" t="t" r="r" b="b"/>
            <a:pathLst>
              <a:path w="3965171" h="4114800">
                <a:moveTo>
                  <a:pt x="0" y="0"/>
                </a:moveTo>
                <a:lnTo>
                  <a:pt x="3965171" y="0"/>
                </a:lnTo>
                <a:lnTo>
                  <a:pt x="396517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5735264" y="-622513"/>
            <a:ext cx="4620143" cy="3302426"/>
          </a:xfrm>
          <a:custGeom>
            <a:avLst/>
            <a:gdLst/>
            <a:ahLst/>
            <a:cxnLst/>
            <a:rect l="l" t="t" r="r" b="b"/>
            <a:pathLst>
              <a:path w="4620143" h="3302426">
                <a:moveTo>
                  <a:pt x="0" y="0"/>
                </a:moveTo>
                <a:lnTo>
                  <a:pt x="4620143" y="0"/>
                </a:lnTo>
                <a:lnTo>
                  <a:pt x="4620143" y="3302426"/>
                </a:lnTo>
                <a:lnTo>
                  <a:pt x="0" y="3302426"/>
                </a:lnTo>
                <a:lnTo>
                  <a:pt x="0" y="0"/>
                </a:lnTo>
                <a:close/>
              </a:path>
            </a:pathLst>
          </a:custGeom>
          <a:blipFill>
            <a:blip r:embed="rId5"/>
            <a:stretch>
              <a:fillRect/>
            </a:stretch>
          </a:blipFill>
        </p:spPr>
      </p:sp>
      <p:sp>
        <p:nvSpPr>
          <p:cNvPr id="6" name="Freeform 6"/>
          <p:cNvSpPr/>
          <p:nvPr/>
        </p:nvSpPr>
        <p:spPr>
          <a:xfrm flipH="1">
            <a:off x="-2067407" y="3408971"/>
            <a:ext cx="4620143" cy="3302426"/>
          </a:xfrm>
          <a:custGeom>
            <a:avLst/>
            <a:gdLst/>
            <a:ahLst/>
            <a:cxnLst/>
            <a:rect l="l" t="t" r="r" b="b"/>
            <a:pathLst>
              <a:path w="4620143" h="3302426">
                <a:moveTo>
                  <a:pt x="4620143" y="0"/>
                </a:moveTo>
                <a:lnTo>
                  <a:pt x="0" y="0"/>
                </a:lnTo>
                <a:lnTo>
                  <a:pt x="0" y="3302426"/>
                </a:lnTo>
                <a:lnTo>
                  <a:pt x="4620143" y="3302426"/>
                </a:lnTo>
                <a:lnTo>
                  <a:pt x="4620143" y="0"/>
                </a:lnTo>
                <a:close/>
              </a:path>
            </a:pathLst>
          </a:custGeom>
          <a:blipFill>
            <a:blip r:embed="rId5"/>
            <a:stretch>
              <a:fillRect/>
            </a:stretch>
          </a:blipFill>
        </p:spPr>
      </p:sp>
      <p:sp>
        <p:nvSpPr>
          <p:cNvPr id="7" name="Freeform 7"/>
          <p:cNvSpPr/>
          <p:nvPr/>
        </p:nvSpPr>
        <p:spPr>
          <a:xfrm>
            <a:off x="13252296" y="199396"/>
            <a:ext cx="4388578" cy="2923890"/>
          </a:xfrm>
          <a:custGeom>
            <a:avLst/>
            <a:gdLst/>
            <a:ahLst/>
            <a:cxnLst/>
            <a:rect l="l" t="t" r="r" b="b"/>
            <a:pathLst>
              <a:path w="4388578" h="2923890">
                <a:moveTo>
                  <a:pt x="0" y="0"/>
                </a:moveTo>
                <a:lnTo>
                  <a:pt x="4388578" y="0"/>
                </a:lnTo>
                <a:lnTo>
                  <a:pt x="4388578" y="2923890"/>
                </a:lnTo>
                <a:lnTo>
                  <a:pt x="0" y="2923890"/>
                </a:lnTo>
                <a:lnTo>
                  <a:pt x="0" y="0"/>
                </a:lnTo>
                <a:close/>
              </a:path>
            </a:pathLst>
          </a:custGeom>
          <a:blipFill>
            <a:blip r:embed="rId6"/>
            <a:stretch>
              <a:fillRect/>
            </a:stretch>
          </a:blipFill>
        </p:spPr>
      </p:sp>
      <p:sp>
        <p:nvSpPr>
          <p:cNvPr id="8" name="Freeform 8"/>
          <p:cNvSpPr/>
          <p:nvPr/>
        </p:nvSpPr>
        <p:spPr>
          <a:xfrm>
            <a:off x="15253630" y="6925892"/>
            <a:ext cx="2536698" cy="3170873"/>
          </a:xfrm>
          <a:custGeom>
            <a:avLst/>
            <a:gdLst/>
            <a:ahLst/>
            <a:cxnLst/>
            <a:rect l="l" t="t" r="r" b="b"/>
            <a:pathLst>
              <a:path w="2536698" h="3170873">
                <a:moveTo>
                  <a:pt x="0" y="0"/>
                </a:moveTo>
                <a:lnTo>
                  <a:pt x="2536698" y="0"/>
                </a:lnTo>
                <a:lnTo>
                  <a:pt x="2536698" y="3170873"/>
                </a:lnTo>
                <a:lnTo>
                  <a:pt x="0" y="3170873"/>
                </a:lnTo>
                <a:lnTo>
                  <a:pt x="0" y="0"/>
                </a:lnTo>
                <a:close/>
              </a:path>
            </a:pathLst>
          </a:custGeom>
          <a:blipFill>
            <a:blip r:embed="rId7"/>
            <a:stretch>
              <a:fillRect/>
            </a:stretch>
          </a:blipFill>
        </p:spPr>
      </p:sp>
      <p:sp>
        <p:nvSpPr>
          <p:cNvPr id="9" name="Freeform 9"/>
          <p:cNvSpPr/>
          <p:nvPr/>
        </p:nvSpPr>
        <p:spPr>
          <a:xfrm>
            <a:off x="781085" y="3956084"/>
            <a:ext cx="5279659" cy="2969808"/>
          </a:xfrm>
          <a:custGeom>
            <a:avLst/>
            <a:gdLst/>
            <a:ahLst/>
            <a:cxnLst/>
            <a:rect l="l" t="t" r="r" b="b"/>
            <a:pathLst>
              <a:path w="5279659" h="2969808">
                <a:moveTo>
                  <a:pt x="0" y="0"/>
                </a:moveTo>
                <a:lnTo>
                  <a:pt x="5279658" y="0"/>
                </a:lnTo>
                <a:lnTo>
                  <a:pt x="5279658" y="2969808"/>
                </a:lnTo>
                <a:lnTo>
                  <a:pt x="0" y="2969808"/>
                </a:lnTo>
                <a:lnTo>
                  <a:pt x="0" y="0"/>
                </a:lnTo>
                <a:close/>
              </a:path>
            </a:pathLst>
          </a:custGeom>
          <a:blipFill>
            <a:blip r:embed="rId8"/>
            <a:stretch>
              <a:fillRect/>
            </a:stretch>
          </a:blipFill>
        </p:spPr>
      </p:sp>
      <p:sp>
        <p:nvSpPr>
          <p:cNvPr id="10" name="TextBox 10"/>
          <p:cNvSpPr txBox="1"/>
          <p:nvPr/>
        </p:nvSpPr>
        <p:spPr>
          <a:xfrm>
            <a:off x="446368" y="329565"/>
            <a:ext cx="12264651" cy="3496945"/>
          </a:xfrm>
          <a:prstGeom prst="rect">
            <a:avLst/>
          </a:prstGeom>
        </p:spPr>
        <p:txBody>
          <a:bodyPr lIns="0" tIns="0" rIns="0" bIns="0" rtlCol="0" anchor="t">
            <a:spAutoFit/>
          </a:bodyPr>
          <a:lstStyle/>
          <a:p>
            <a:pPr algn="just">
              <a:lnSpc>
                <a:spcPts val="3079"/>
              </a:lnSpc>
              <a:spcBef>
                <a:spcPct val="0"/>
              </a:spcBef>
            </a:pPr>
            <a:r>
              <a:rPr lang="en-US" sz="2199">
                <a:solidFill>
                  <a:srgbClr val="A47052"/>
                </a:solidFill>
                <a:latin typeface="Carollo Playscript"/>
                <a:ea typeface="Carollo Playscript"/>
                <a:cs typeface="Carollo Playscript"/>
                <a:sym typeface="Carollo Playscript"/>
              </a:rPr>
              <a:t>Араб мәдениеті</a:t>
            </a:r>
            <a:r>
              <a:rPr lang="en-US" sz="2199">
                <a:solidFill>
                  <a:srgbClr val="000000"/>
                </a:solidFill>
                <a:latin typeface="Carollo Playscript"/>
                <a:ea typeface="Carollo Playscript"/>
                <a:cs typeface="Carollo Playscript"/>
                <a:sym typeface="Carollo Playscript"/>
              </a:rPr>
              <a:t> – адамзат өркениетінің маңызды салаларының бірі. Оның бастаулары ислам дінінің қалыптасуымен және Арабия түбегіндегі тайпалардың мәдени өркендеуімен тығыз байланысты. Орта ғасырларда араб мәдениеті ғылым, философия, әдебиет, сәулет өнері мен қолөнер салаларында ерекше дамыды.</a:t>
            </a:r>
          </a:p>
          <a:p>
            <a:pPr algn="just">
              <a:lnSpc>
                <a:spcPts val="3079"/>
              </a:lnSpc>
              <a:spcBef>
                <a:spcPct val="0"/>
              </a:spcBef>
            </a:pPr>
            <a:r>
              <a:rPr lang="en-US" sz="2199">
                <a:solidFill>
                  <a:srgbClr val="000000"/>
                </a:solidFill>
                <a:latin typeface="Carollo Playscript"/>
                <a:ea typeface="Carollo Playscript"/>
                <a:cs typeface="Carollo Playscript"/>
                <a:sym typeface="Carollo Playscript"/>
              </a:rPr>
              <a:t>Әдебиетте Құран мен хадистердің ықпалымен діни әрі философиялық мазмұндағы шығармалар дүниеге келді. Сонымен қатар поэзия ерекше дамыды: классикалық ғазал, қасида, рубаи жанрлары кең таралды. Араб ақындары махаббат, табиғат, даналық пен тағдыр тақырыптарын жырлады.</a:t>
            </a:r>
          </a:p>
        </p:txBody>
      </p:sp>
      <p:sp>
        <p:nvSpPr>
          <p:cNvPr id="11" name="TextBox 11"/>
          <p:cNvSpPr txBox="1"/>
          <p:nvPr/>
        </p:nvSpPr>
        <p:spPr>
          <a:xfrm>
            <a:off x="6420140" y="4181837"/>
            <a:ext cx="11740387" cy="3106420"/>
          </a:xfrm>
          <a:prstGeom prst="rect">
            <a:avLst/>
          </a:prstGeom>
        </p:spPr>
        <p:txBody>
          <a:bodyPr lIns="0" tIns="0" rIns="0" bIns="0" rtlCol="0" anchor="t">
            <a:spAutoFit/>
          </a:bodyPr>
          <a:lstStyle/>
          <a:p>
            <a:pPr algn="just">
              <a:lnSpc>
                <a:spcPts val="3079"/>
              </a:lnSpc>
            </a:pPr>
            <a:r>
              <a:rPr lang="en-US" sz="2199">
                <a:solidFill>
                  <a:srgbClr val="000000"/>
                </a:solidFill>
                <a:latin typeface="Carollo Playscript"/>
                <a:ea typeface="Carollo Playscript"/>
                <a:cs typeface="Carollo Playscript"/>
                <a:sym typeface="Carollo Playscript"/>
              </a:rPr>
              <a:t>Ғылым саласында араб ғалымдары математика, медицина, астрономия, география және химияда ірі жаңалықтар ашты. Әл-Хорезми, Ибн Сина, Әл-Бируни, Ибн Рушд сияқты ойшылдардың еңбектері әлемдік ғылымның дамуына зор ықпал етті.</a:t>
            </a:r>
          </a:p>
          <a:p>
            <a:pPr algn="just">
              <a:lnSpc>
                <a:spcPts val="3079"/>
              </a:lnSpc>
              <a:spcBef>
                <a:spcPct val="0"/>
              </a:spcBef>
            </a:pPr>
            <a:r>
              <a:rPr lang="en-US" sz="2199">
                <a:solidFill>
                  <a:srgbClr val="000000"/>
                </a:solidFill>
                <a:latin typeface="Carollo Playscript"/>
                <a:ea typeface="Carollo Playscript"/>
                <a:cs typeface="Carollo Playscript"/>
                <a:sym typeface="Carollo Playscript"/>
              </a:rPr>
              <a:t>Сәулет өнерінде мешіттер, медреселер, сарайлар мен кесенелер ерекше орын алады. Геометриялық өрнектер, өсімдік нақыштары, каллиграфия элементтері кең қолданылды. Ислам өнерінің басты ерекшелігі – бейнелеуден гөрі жазу мен өрнектің үйлесімін көрсету.</a:t>
            </a:r>
          </a:p>
        </p:txBody>
      </p:sp>
      <p:sp>
        <p:nvSpPr>
          <p:cNvPr id="12" name="TextBox 12"/>
          <p:cNvSpPr txBox="1"/>
          <p:nvPr/>
        </p:nvSpPr>
        <p:spPr>
          <a:xfrm>
            <a:off x="446368" y="7877690"/>
            <a:ext cx="11740387" cy="1934845"/>
          </a:xfrm>
          <a:prstGeom prst="rect">
            <a:avLst/>
          </a:prstGeom>
        </p:spPr>
        <p:txBody>
          <a:bodyPr lIns="0" tIns="0" rIns="0" bIns="0" rtlCol="0" anchor="t">
            <a:spAutoFit/>
          </a:bodyPr>
          <a:lstStyle/>
          <a:p>
            <a:pPr algn="just">
              <a:lnSpc>
                <a:spcPts val="3079"/>
              </a:lnSpc>
            </a:pPr>
            <a:r>
              <a:rPr lang="en-US" sz="2199">
                <a:solidFill>
                  <a:srgbClr val="000000"/>
                </a:solidFill>
                <a:latin typeface="Carollo Playscript"/>
                <a:ea typeface="Carollo Playscript"/>
                <a:cs typeface="Carollo Playscript"/>
                <a:sym typeface="Carollo Playscript"/>
              </a:rPr>
              <a:t>Қолөнерде кілем тоқу, керамика, әшекей бұйымдар жасау, метал өңдеу дамыды. Бұл өнер түрлері Шығыс пен Батыс елдеріне кеңінен таралды.</a:t>
            </a:r>
          </a:p>
          <a:p>
            <a:pPr algn="just">
              <a:lnSpc>
                <a:spcPts val="3079"/>
              </a:lnSpc>
              <a:spcBef>
                <a:spcPct val="0"/>
              </a:spcBef>
            </a:pPr>
            <a:r>
              <a:rPr lang="en-US" sz="2199">
                <a:solidFill>
                  <a:srgbClr val="000000"/>
                </a:solidFill>
                <a:latin typeface="Carollo Playscript"/>
                <a:ea typeface="Carollo Playscript"/>
                <a:cs typeface="Carollo Playscript"/>
                <a:sym typeface="Carollo Playscript"/>
              </a:rPr>
              <a:t>Араб мәдениеті тек Таяу Шығыспен шектелмей, Солтүстік Африка, Испания, Орта Азия мен Үндістанға ықпал етті. Бүгінгі күнге дейін араб мәдениеті ислам өркениетінің ажырамас бөлігі болып саналады.</a:t>
            </a:r>
          </a:p>
        </p:txBody>
      </p:sp>
      <p:sp>
        <p:nvSpPr>
          <p:cNvPr id="13" name="TextBox 13"/>
          <p:cNvSpPr txBox="1"/>
          <p:nvPr/>
        </p:nvSpPr>
        <p:spPr>
          <a:xfrm>
            <a:off x="12847835" y="3075661"/>
            <a:ext cx="5197500" cy="944880"/>
          </a:xfrm>
          <a:prstGeom prst="rect">
            <a:avLst/>
          </a:prstGeom>
        </p:spPr>
        <p:txBody>
          <a:bodyPr lIns="0" tIns="0" rIns="0" bIns="0" rtlCol="0" anchor="t">
            <a:spAutoFit/>
          </a:bodyPr>
          <a:lstStyle/>
          <a:p>
            <a:pPr algn="just">
              <a:lnSpc>
                <a:spcPts val="2520"/>
              </a:lnSpc>
              <a:spcBef>
                <a:spcPct val="0"/>
              </a:spcBef>
            </a:pPr>
            <a:r>
              <a:rPr lang="en-US" sz="1800">
                <a:solidFill>
                  <a:srgbClr val="5278A2"/>
                </a:solidFill>
                <a:latin typeface="Carollo Playscript"/>
                <a:ea typeface="Carollo Playscript"/>
                <a:cs typeface="Carollo Playscript"/>
                <a:sym typeface="Carollo Playscript"/>
              </a:rPr>
              <a:t>Келбетінде арабеск және геометриялық өрнектер бар сәулет фасады, терезе мен кіреберісті әшекейлеуі.</a:t>
            </a:r>
          </a:p>
        </p:txBody>
      </p:sp>
      <p:sp>
        <p:nvSpPr>
          <p:cNvPr id="14" name="TextBox 14"/>
          <p:cNvSpPr txBox="1"/>
          <p:nvPr/>
        </p:nvSpPr>
        <p:spPr>
          <a:xfrm>
            <a:off x="12467341" y="7878282"/>
            <a:ext cx="2578455" cy="1259205"/>
          </a:xfrm>
          <a:prstGeom prst="rect">
            <a:avLst/>
          </a:prstGeom>
        </p:spPr>
        <p:txBody>
          <a:bodyPr lIns="0" tIns="0" rIns="0" bIns="0" rtlCol="0" anchor="t">
            <a:spAutoFit/>
          </a:bodyPr>
          <a:lstStyle/>
          <a:p>
            <a:pPr algn="ctr">
              <a:lnSpc>
                <a:spcPts val="2520"/>
              </a:lnSpc>
              <a:spcBef>
                <a:spcPct val="0"/>
              </a:spcBef>
            </a:pPr>
            <a:r>
              <a:rPr lang="en-US" sz="1800">
                <a:solidFill>
                  <a:srgbClr val="5278A2"/>
                </a:solidFill>
                <a:latin typeface="Carollo Playscript"/>
                <a:ea typeface="Carollo Playscript"/>
                <a:cs typeface="Carollo Playscript"/>
                <a:sym typeface="Carollo Playscript"/>
              </a:rPr>
              <a:t>Иран/Орта Азия стиліндегі мешіттің қабырғаларындағы мозаика өрнектері.</a:t>
            </a:r>
          </a:p>
        </p:txBody>
      </p:sp>
      <p:sp>
        <p:nvSpPr>
          <p:cNvPr id="15" name="TextBox 15"/>
          <p:cNvSpPr txBox="1"/>
          <p:nvPr/>
        </p:nvSpPr>
        <p:spPr>
          <a:xfrm>
            <a:off x="407482" y="6878267"/>
            <a:ext cx="6026865" cy="944880"/>
          </a:xfrm>
          <a:prstGeom prst="rect">
            <a:avLst/>
          </a:prstGeom>
        </p:spPr>
        <p:txBody>
          <a:bodyPr lIns="0" tIns="0" rIns="0" bIns="0" rtlCol="0" anchor="t">
            <a:spAutoFit/>
          </a:bodyPr>
          <a:lstStyle/>
          <a:p>
            <a:pPr algn="ctr">
              <a:lnSpc>
                <a:spcPts val="2520"/>
              </a:lnSpc>
              <a:spcBef>
                <a:spcPct val="0"/>
              </a:spcBef>
            </a:pPr>
            <a:r>
              <a:rPr lang="en-US" sz="1800">
                <a:solidFill>
                  <a:srgbClr val="5278A2"/>
                </a:solidFill>
                <a:latin typeface="Carollo Playscript"/>
                <a:ea typeface="Carollo Playscript"/>
                <a:cs typeface="Carollo Playscript"/>
                <a:sym typeface="Carollo Playscript"/>
              </a:rPr>
              <a:t>Түрлі түсті плиткалар мен арабеск өрнектердің композициясы; жазу (каллиграфия) элементтері де бар.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148" b="-7148"/>
            </a:stretch>
          </a:blipFill>
        </p:spPr>
      </p:sp>
      <p:sp>
        <p:nvSpPr>
          <p:cNvPr id="3" name="Freeform 3"/>
          <p:cNvSpPr/>
          <p:nvPr/>
        </p:nvSpPr>
        <p:spPr>
          <a:xfrm flipH="1" flipV="1">
            <a:off x="14534642" y="6474297"/>
            <a:ext cx="3965171" cy="4114800"/>
          </a:xfrm>
          <a:custGeom>
            <a:avLst/>
            <a:gdLst/>
            <a:ahLst/>
            <a:cxnLst/>
            <a:rect l="l" t="t" r="r" b="b"/>
            <a:pathLst>
              <a:path w="3965171" h="4114800">
                <a:moveTo>
                  <a:pt x="3965171" y="4114800"/>
                </a:moveTo>
                <a:lnTo>
                  <a:pt x="0" y="4114800"/>
                </a:lnTo>
                <a:lnTo>
                  <a:pt x="0" y="0"/>
                </a:lnTo>
                <a:lnTo>
                  <a:pt x="3965171" y="0"/>
                </a:lnTo>
                <a:lnTo>
                  <a:pt x="3965171"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965555" y="-920324"/>
            <a:ext cx="3965171" cy="4114800"/>
          </a:xfrm>
          <a:custGeom>
            <a:avLst/>
            <a:gdLst/>
            <a:ahLst/>
            <a:cxnLst/>
            <a:rect l="l" t="t" r="r" b="b"/>
            <a:pathLst>
              <a:path w="3965171" h="4114800">
                <a:moveTo>
                  <a:pt x="0" y="0"/>
                </a:moveTo>
                <a:lnTo>
                  <a:pt x="3965171" y="0"/>
                </a:lnTo>
                <a:lnTo>
                  <a:pt x="396517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6069920" y="120215"/>
            <a:ext cx="4620143" cy="3302426"/>
          </a:xfrm>
          <a:custGeom>
            <a:avLst/>
            <a:gdLst/>
            <a:ahLst/>
            <a:cxnLst/>
            <a:rect l="l" t="t" r="r" b="b"/>
            <a:pathLst>
              <a:path w="4620143" h="3302426">
                <a:moveTo>
                  <a:pt x="0" y="0"/>
                </a:moveTo>
                <a:lnTo>
                  <a:pt x="4620143" y="0"/>
                </a:lnTo>
                <a:lnTo>
                  <a:pt x="4620143" y="3302426"/>
                </a:lnTo>
                <a:lnTo>
                  <a:pt x="0" y="3302426"/>
                </a:lnTo>
                <a:lnTo>
                  <a:pt x="0" y="0"/>
                </a:lnTo>
                <a:close/>
              </a:path>
            </a:pathLst>
          </a:custGeom>
          <a:blipFill>
            <a:blip r:embed="rId5"/>
            <a:stretch>
              <a:fillRect/>
            </a:stretch>
          </a:blipFill>
        </p:spPr>
      </p:sp>
      <p:sp>
        <p:nvSpPr>
          <p:cNvPr id="6" name="Freeform 6"/>
          <p:cNvSpPr/>
          <p:nvPr/>
        </p:nvSpPr>
        <p:spPr>
          <a:xfrm flipH="1">
            <a:off x="7896851" y="8937883"/>
            <a:ext cx="4620143" cy="3302426"/>
          </a:xfrm>
          <a:custGeom>
            <a:avLst/>
            <a:gdLst/>
            <a:ahLst/>
            <a:cxnLst/>
            <a:rect l="l" t="t" r="r" b="b"/>
            <a:pathLst>
              <a:path w="4620143" h="3302426">
                <a:moveTo>
                  <a:pt x="4620143" y="0"/>
                </a:moveTo>
                <a:lnTo>
                  <a:pt x="0" y="0"/>
                </a:lnTo>
                <a:lnTo>
                  <a:pt x="0" y="3302427"/>
                </a:lnTo>
                <a:lnTo>
                  <a:pt x="4620143" y="3302427"/>
                </a:lnTo>
                <a:lnTo>
                  <a:pt x="4620143" y="0"/>
                </a:lnTo>
                <a:close/>
              </a:path>
            </a:pathLst>
          </a:custGeom>
          <a:blipFill>
            <a:blip r:embed="rId5"/>
            <a:stretch>
              <a:fillRect/>
            </a:stretch>
          </a:blipFill>
        </p:spPr>
      </p:sp>
      <p:sp>
        <p:nvSpPr>
          <p:cNvPr id="7" name="Freeform 7"/>
          <p:cNvSpPr/>
          <p:nvPr/>
        </p:nvSpPr>
        <p:spPr>
          <a:xfrm>
            <a:off x="12516994" y="338564"/>
            <a:ext cx="4516695" cy="3003602"/>
          </a:xfrm>
          <a:custGeom>
            <a:avLst/>
            <a:gdLst/>
            <a:ahLst/>
            <a:cxnLst/>
            <a:rect l="l" t="t" r="r" b="b"/>
            <a:pathLst>
              <a:path w="4516695" h="3003602">
                <a:moveTo>
                  <a:pt x="0" y="0"/>
                </a:moveTo>
                <a:lnTo>
                  <a:pt x="4516696" y="0"/>
                </a:lnTo>
                <a:lnTo>
                  <a:pt x="4516696" y="3003603"/>
                </a:lnTo>
                <a:lnTo>
                  <a:pt x="0" y="3003603"/>
                </a:lnTo>
                <a:lnTo>
                  <a:pt x="0" y="0"/>
                </a:lnTo>
                <a:close/>
              </a:path>
            </a:pathLst>
          </a:custGeom>
          <a:blipFill>
            <a:blip r:embed="rId6"/>
            <a:stretch>
              <a:fillRect/>
            </a:stretch>
          </a:blipFill>
        </p:spPr>
      </p:sp>
      <p:sp>
        <p:nvSpPr>
          <p:cNvPr id="8" name="Freeform 8"/>
          <p:cNvSpPr/>
          <p:nvPr/>
        </p:nvSpPr>
        <p:spPr>
          <a:xfrm>
            <a:off x="13388702" y="4255753"/>
            <a:ext cx="4512165" cy="2249617"/>
          </a:xfrm>
          <a:custGeom>
            <a:avLst/>
            <a:gdLst/>
            <a:ahLst/>
            <a:cxnLst/>
            <a:rect l="l" t="t" r="r" b="b"/>
            <a:pathLst>
              <a:path w="4512165" h="2249617">
                <a:moveTo>
                  <a:pt x="0" y="0"/>
                </a:moveTo>
                <a:lnTo>
                  <a:pt x="4512165" y="0"/>
                </a:lnTo>
                <a:lnTo>
                  <a:pt x="4512165" y="2249617"/>
                </a:lnTo>
                <a:lnTo>
                  <a:pt x="0" y="2249617"/>
                </a:lnTo>
                <a:lnTo>
                  <a:pt x="0" y="0"/>
                </a:lnTo>
                <a:close/>
              </a:path>
            </a:pathLst>
          </a:custGeom>
          <a:blipFill>
            <a:blip r:embed="rId7"/>
            <a:stretch>
              <a:fillRect t="-33632"/>
            </a:stretch>
          </a:blipFill>
        </p:spPr>
      </p:sp>
      <p:sp>
        <p:nvSpPr>
          <p:cNvPr id="9" name="Freeform 9"/>
          <p:cNvSpPr/>
          <p:nvPr/>
        </p:nvSpPr>
        <p:spPr>
          <a:xfrm>
            <a:off x="10038615" y="6474297"/>
            <a:ext cx="2650202" cy="3533602"/>
          </a:xfrm>
          <a:custGeom>
            <a:avLst/>
            <a:gdLst/>
            <a:ahLst/>
            <a:cxnLst/>
            <a:rect l="l" t="t" r="r" b="b"/>
            <a:pathLst>
              <a:path w="2650202" h="3533602">
                <a:moveTo>
                  <a:pt x="0" y="0"/>
                </a:moveTo>
                <a:lnTo>
                  <a:pt x="2650201" y="0"/>
                </a:lnTo>
                <a:lnTo>
                  <a:pt x="2650201" y="3533602"/>
                </a:lnTo>
                <a:lnTo>
                  <a:pt x="0" y="3533602"/>
                </a:lnTo>
                <a:lnTo>
                  <a:pt x="0" y="0"/>
                </a:lnTo>
                <a:close/>
              </a:path>
            </a:pathLst>
          </a:custGeom>
          <a:blipFill>
            <a:blip r:embed="rId8"/>
            <a:stretch>
              <a:fillRect/>
            </a:stretch>
          </a:blipFill>
        </p:spPr>
      </p:sp>
      <p:sp>
        <p:nvSpPr>
          <p:cNvPr id="10" name="TextBox 10"/>
          <p:cNvSpPr txBox="1"/>
          <p:nvPr/>
        </p:nvSpPr>
        <p:spPr>
          <a:xfrm>
            <a:off x="344516" y="300464"/>
            <a:ext cx="11333435" cy="4216400"/>
          </a:xfrm>
          <a:prstGeom prst="rect">
            <a:avLst/>
          </a:prstGeom>
        </p:spPr>
        <p:txBody>
          <a:bodyPr lIns="0" tIns="0" rIns="0" bIns="0" rtlCol="0" anchor="t">
            <a:spAutoFit/>
          </a:bodyPr>
          <a:lstStyle/>
          <a:p>
            <a:pPr algn="just">
              <a:lnSpc>
                <a:spcPts val="2799"/>
              </a:lnSpc>
            </a:pPr>
            <a:r>
              <a:rPr lang="en-US" sz="1999">
                <a:solidFill>
                  <a:srgbClr val="A47052"/>
                </a:solidFill>
                <a:latin typeface="Carollo Playscript"/>
                <a:ea typeface="Carollo Playscript"/>
                <a:cs typeface="Carollo Playscript"/>
                <a:sym typeface="Carollo Playscript"/>
              </a:rPr>
              <a:t>Араб өнері</a:t>
            </a:r>
            <a:r>
              <a:rPr lang="en-US" sz="1999">
                <a:solidFill>
                  <a:srgbClr val="000000"/>
                </a:solidFill>
                <a:latin typeface="Carollo Playscript"/>
                <a:ea typeface="Carollo Playscript"/>
                <a:cs typeface="Carollo Playscript"/>
                <a:sym typeface="Carollo Playscript"/>
              </a:rPr>
              <a:t> ислам өркениетінің ажырамас бөлігі болып табылады және ол діни көзқарас пен мәдени дәстүрлерге негізделіп дамыды. Оның басты ерекшелігі – бейнелеу өнерінде тірі жан иелерін суреттеуден бас тарту, орнына геометриялық өрнектер, өсімдік нақыштары мен каллиграфияны кең қолдану.</a:t>
            </a:r>
          </a:p>
          <a:p>
            <a:pPr algn="just">
              <a:lnSpc>
                <a:spcPts val="2799"/>
              </a:lnSpc>
            </a:pPr>
            <a:r>
              <a:rPr lang="en-US" sz="1999">
                <a:solidFill>
                  <a:srgbClr val="000000"/>
                </a:solidFill>
                <a:latin typeface="Carollo Playscript"/>
                <a:ea typeface="Carollo Playscript"/>
                <a:cs typeface="Carollo Playscript"/>
                <a:sym typeface="Carollo Playscript"/>
              </a:rPr>
              <a:t>Негізгі бағыттары</a:t>
            </a:r>
          </a:p>
          <a:p>
            <a:pPr algn="just">
              <a:lnSpc>
                <a:spcPts val="2799"/>
              </a:lnSpc>
            </a:pPr>
            <a:r>
              <a:rPr lang="en-US" sz="1999">
                <a:solidFill>
                  <a:srgbClr val="A47052"/>
                </a:solidFill>
                <a:latin typeface="Carollo Playscript"/>
                <a:ea typeface="Carollo Playscript"/>
                <a:cs typeface="Carollo Playscript"/>
                <a:sym typeface="Carollo Playscript"/>
              </a:rPr>
              <a:t>Сәулет өнері</a:t>
            </a:r>
            <a:r>
              <a:rPr lang="en-US" sz="1999">
                <a:solidFill>
                  <a:srgbClr val="000000"/>
                </a:solidFill>
                <a:latin typeface="Carollo Playscript"/>
                <a:ea typeface="Carollo Playscript"/>
                <a:cs typeface="Carollo Playscript"/>
                <a:sym typeface="Carollo Playscript"/>
              </a:rPr>
              <a:t> – мешіттер, медреселер, сарайлар мен кесенелер араб өнерінің ең көрнекті үлгілері саналады. Құмбаздар, аркалар, мұнаралар, сәнді порталды қақпалар мен мозаикалық безендірулер ерекше мәнге ие болды. Мысалы, Дамаскідегі Омейяд мешіті, Кордова мешіті, Гранададағы Альгамбра сарайы.</a:t>
            </a:r>
          </a:p>
          <a:p>
            <a:pPr algn="just">
              <a:lnSpc>
                <a:spcPts val="2799"/>
              </a:lnSpc>
              <a:spcBef>
                <a:spcPct val="0"/>
              </a:spcBef>
            </a:pPr>
            <a:r>
              <a:rPr lang="en-US" sz="1999">
                <a:solidFill>
                  <a:srgbClr val="A47052"/>
                </a:solidFill>
                <a:latin typeface="Carollo Playscript"/>
                <a:ea typeface="Carollo Playscript"/>
                <a:cs typeface="Carollo Playscript"/>
                <a:sym typeface="Carollo Playscript"/>
              </a:rPr>
              <a:t>Қолөнер</a:t>
            </a:r>
            <a:r>
              <a:rPr lang="en-US" sz="1999">
                <a:solidFill>
                  <a:srgbClr val="000000"/>
                </a:solidFill>
                <a:latin typeface="Carollo Playscript"/>
                <a:ea typeface="Carollo Playscript"/>
                <a:cs typeface="Carollo Playscript"/>
                <a:sym typeface="Carollo Playscript"/>
              </a:rPr>
              <a:t> – кілем тоқу, керамика, әйнек өңдеу, металл бұйымдар жасау жоғары деңгейде дамыды. Бұл бұйымдардағы өрнектер көбінесе геометриялық фигуралар мен гүл тектес мотивтерге негізделді.</a:t>
            </a:r>
          </a:p>
        </p:txBody>
      </p:sp>
      <p:sp>
        <p:nvSpPr>
          <p:cNvPr id="11" name="TextBox 11"/>
          <p:cNvSpPr txBox="1"/>
          <p:nvPr/>
        </p:nvSpPr>
        <p:spPr>
          <a:xfrm>
            <a:off x="344516" y="7109297"/>
            <a:ext cx="9476187" cy="2806700"/>
          </a:xfrm>
          <a:prstGeom prst="rect">
            <a:avLst/>
          </a:prstGeom>
        </p:spPr>
        <p:txBody>
          <a:bodyPr lIns="0" tIns="0" rIns="0" bIns="0" rtlCol="0" anchor="t">
            <a:spAutoFit/>
          </a:bodyPr>
          <a:lstStyle/>
          <a:p>
            <a:pPr algn="just">
              <a:lnSpc>
                <a:spcPts val="2799"/>
              </a:lnSpc>
            </a:pPr>
            <a:r>
              <a:rPr lang="en-US" sz="1999">
                <a:solidFill>
                  <a:srgbClr val="A47052"/>
                </a:solidFill>
                <a:latin typeface="Carollo Playscript"/>
                <a:ea typeface="Carollo Playscript"/>
                <a:cs typeface="Carollo Playscript"/>
                <a:sym typeface="Carollo Playscript"/>
              </a:rPr>
              <a:t>Ерекшеліктері:</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Геометриялық симметрия мен ырғақтылық.</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Табиғи өсімдік өрнектерін символдық мағынада қолдану.</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Каллиграфияның өнер дәрежесіне көтерілуі.</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Діни сенімнің өнердің мазмұны мен формасына ықпал етуі.</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Осылайша, араб өнері ғасырлар бойы Шығыс пен Батыс мәдениетіне ықпал етіп, бүгінгі күнге дейін өзінің бірегейлігін сақтап келеді.</a:t>
            </a:r>
          </a:p>
        </p:txBody>
      </p:sp>
      <p:sp>
        <p:nvSpPr>
          <p:cNvPr id="12" name="TextBox 12"/>
          <p:cNvSpPr txBox="1"/>
          <p:nvPr/>
        </p:nvSpPr>
        <p:spPr>
          <a:xfrm>
            <a:off x="12169317" y="3268011"/>
            <a:ext cx="5212050" cy="944880"/>
          </a:xfrm>
          <a:prstGeom prst="rect">
            <a:avLst/>
          </a:prstGeom>
        </p:spPr>
        <p:txBody>
          <a:bodyPr lIns="0" tIns="0" rIns="0" bIns="0" rtlCol="0" anchor="t">
            <a:spAutoFit/>
          </a:bodyPr>
          <a:lstStyle/>
          <a:p>
            <a:pPr algn="ctr">
              <a:lnSpc>
                <a:spcPts val="2520"/>
              </a:lnSpc>
              <a:spcBef>
                <a:spcPct val="0"/>
              </a:spcBef>
            </a:pPr>
            <a:r>
              <a:rPr lang="en-US" sz="1800">
                <a:solidFill>
                  <a:srgbClr val="5278A2"/>
                </a:solidFill>
                <a:latin typeface="Carollo Playscript"/>
                <a:ea typeface="Carollo Playscript"/>
                <a:cs typeface="Carollo Playscript"/>
                <a:sym typeface="Carollo Playscript"/>
              </a:rPr>
              <a:t>Кордова Ұлы мешітінің ішкі көрінісі, аркалардың қайталануы, геометриялық өрнектер мен мозаика көрінісі.</a:t>
            </a:r>
          </a:p>
        </p:txBody>
      </p:sp>
      <p:sp>
        <p:nvSpPr>
          <p:cNvPr id="13" name="TextBox 13"/>
          <p:cNvSpPr txBox="1"/>
          <p:nvPr/>
        </p:nvSpPr>
        <p:spPr>
          <a:xfrm>
            <a:off x="13257750" y="6500607"/>
            <a:ext cx="4643117" cy="944880"/>
          </a:xfrm>
          <a:prstGeom prst="rect">
            <a:avLst/>
          </a:prstGeom>
        </p:spPr>
        <p:txBody>
          <a:bodyPr lIns="0" tIns="0" rIns="0" bIns="0" rtlCol="0" anchor="t">
            <a:spAutoFit/>
          </a:bodyPr>
          <a:lstStyle/>
          <a:p>
            <a:pPr algn="r">
              <a:lnSpc>
                <a:spcPts val="2520"/>
              </a:lnSpc>
              <a:spcBef>
                <a:spcPct val="0"/>
              </a:spcBef>
            </a:pPr>
            <a:r>
              <a:rPr lang="en-US" sz="1800">
                <a:solidFill>
                  <a:srgbClr val="5278A2"/>
                </a:solidFill>
                <a:latin typeface="Carollo Playscript"/>
                <a:ea typeface="Carollo Playscript"/>
                <a:cs typeface="Carollo Playscript"/>
                <a:sym typeface="Carollo Playscript"/>
              </a:rPr>
              <a:t>Гранададағы Альхамбра сарайының фасады мен кіреберіс бөлігі, әсем өрнек, арабеск элементтері.</a:t>
            </a:r>
          </a:p>
        </p:txBody>
      </p:sp>
      <p:sp>
        <p:nvSpPr>
          <p:cNvPr id="14" name="TextBox 14"/>
          <p:cNvSpPr txBox="1"/>
          <p:nvPr/>
        </p:nvSpPr>
        <p:spPr>
          <a:xfrm>
            <a:off x="12805218" y="8192607"/>
            <a:ext cx="3931628" cy="944880"/>
          </a:xfrm>
          <a:prstGeom prst="rect">
            <a:avLst/>
          </a:prstGeom>
        </p:spPr>
        <p:txBody>
          <a:bodyPr lIns="0" tIns="0" rIns="0" bIns="0" rtlCol="0" anchor="t">
            <a:spAutoFit/>
          </a:bodyPr>
          <a:lstStyle/>
          <a:p>
            <a:pPr algn="l">
              <a:lnSpc>
                <a:spcPts val="2520"/>
              </a:lnSpc>
              <a:spcBef>
                <a:spcPct val="0"/>
              </a:spcBef>
            </a:pPr>
            <a:r>
              <a:rPr lang="en-US" sz="1800">
                <a:solidFill>
                  <a:srgbClr val="5278A2"/>
                </a:solidFill>
                <a:latin typeface="Carollo Playscript"/>
                <a:ea typeface="Carollo Playscript"/>
                <a:cs typeface="Carollo Playscript"/>
                <a:sym typeface="Carollo Playscript"/>
              </a:rPr>
              <a:t>Кордова мешітінің сыртқы көрінісі, әсем аркалар мен колонадалар.</a:t>
            </a:r>
          </a:p>
        </p:txBody>
      </p:sp>
      <p:sp>
        <p:nvSpPr>
          <p:cNvPr id="15" name="TextBox 15"/>
          <p:cNvSpPr txBox="1"/>
          <p:nvPr/>
        </p:nvSpPr>
        <p:spPr>
          <a:xfrm>
            <a:off x="344516" y="4542585"/>
            <a:ext cx="12913233" cy="2454275"/>
          </a:xfrm>
          <a:prstGeom prst="rect">
            <a:avLst/>
          </a:prstGeom>
        </p:spPr>
        <p:txBody>
          <a:bodyPr lIns="0" tIns="0" rIns="0" bIns="0" rtlCol="0" anchor="t">
            <a:spAutoFit/>
          </a:bodyPr>
          <a:lstStyle/>
          <a:p>
            <a:pPr algn="just">
              <a:lnSpc>
                <a:spcPts val="2799"/>
              </a:lnSpc>
            </a:pPr>
            <a:r>
              <a:rPr lang="en-US" sz="1999">
                <a:solidFill>
                  <a:srgbClr val="A47052"/>
                </a:solidFill>
                <a:latin typeface="Carollo Playscript"/>
                <a:ea typeface="Carollo Playscript"/>
                <a:cs typeface="Carollo Playscript"/>
                <a:sym typeface="Carollo Playscript"/>
              </a:rPr>
              <a:t>Каллиграфия </a:t>
            </a:r>
            <a:r>
              <a:rPr lang="en-US" sz="1999">
                <a:solidFill>
                  <a:srgbClr val="000000"/>
                </a:solidFill>
                <a:latin typeface="Carollo Playscript"/>
                <a:ea typeface="Carollo Playscript"/>
                <a:cs typeface="Carollo Playscript"/>
                <a:sym typeface="Carollo Playscript"/>
              </a:rPr>
              <a:t>– араб өнерінің ең жоғары дамыған түрлерінің бірі. Құран аяттары мен діни нақыштар әртүрлі стильдерде жазылып, сәулет ескерткіштері мен тұрмыстық бұйымдарды безендіру үшін қолданылды.</a:t>
            </a:r>
          </a:p>
          <a:p>
            <a:pPr algn="just">
              <a:lnSpc>
                <a:spcPts val="2799"/>
              </a:lnSpc>
            </a:pPr>
            <a:r>
              <a:rPr lang="en-US" sz="1999">
                <a:solidFill>
                  <a:srgbClr val="A47052"/>
                </a:solidFill>
                <a:latin typeface="Carollo Playscript"/>
                <a:ea typeface="Carollo Playscript"/>
                <a:cs typeface="Carollo Playscript"/>
                <a:sym typeface="Carollo Playscript"/>
              </a:rPr>
              <a:t>Әдебиет пен сәндік өнер</a:t>
            </a:r>
            <a:r>
              <a:rPr lang="en-US" sz="1999">
                <a:solidFill>
                  <a:srgbClr val="000000"/>
                </a:solidFill>
                <a:latin typeface="Carollo Playscript"/>
                <a:ea typeface="Carollo Playscript"/>
                <a:cs typeface="Carollo Playscript"/>
                <a:sym typeface="Carollo Playscript"/>
              </a:rPr>
              <a:t> – араб поэзиясы мен прозасы бейнелеу өнерімен тығыз байланыста дамып, көркемдік дәстүрлерді байытты. Әшекей бұйымдарда асыл тастар мен алтын, күміс кеңінен пайдаланылды.</a:t>
            </a:r>
          </a:p>
          <a:p>
            <a:pPr algn="just">
              <a:lnSpc>
                <a:spcPts val="2799"/>
              </a:lnSpc>
              <a:spcBef>
                <a:spcPct val="0"/>
              </a:spcBef>
            </a:pPr>
            <a:endParaRPr lang="en-US" sz="1999">
              <a:solidFill>
                <a:srgbClr val="000000"/>
              </a:solidFill>
              <a:latin typeface="Carollo Playscript"/>
              <a:ea typeface="Carollo Playscript"/>
              <a:cs typeface="Carollo Playscript"/>
              <a:sym typeface="Carollo Playscrip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148" b="-7148"/>
            </a:stretch>
          </a:blipFill>
        </p:spPr>
      </p:sp>
      <p:sp>
        <p:nvSpPr>
          <p:cNvPr id="3" name="Freeform 3"/>
          <p:cNvSpPr/>
          <p:nvPr/>
        </p:nvSpPr>
        <p:spPr>
          <a:xfrm flipH="1" flipV="1">
            <a:off x="15989668" y="7200900"/>
            <a:ext cx="3965171" cy="4114800"/>
          </a:xfrm>
          <a:custGeom>
            <a:avLst/>
            <a:gdLst/>
            <a:ahLst/>
            <a:cxnLst/>
            <a:rect l="l" t="t" r="r" b="b"/>
            <a:pathLst>
              <a:path w="3965171" h="4114800">
                <a:moveTo>
                  <a:pt x="3965170" y="4114800"/>
                </a:moveTo>
                <a:lnTo>
                  <a:pt x="0" y="4114800"/>
                </a:lnTo>
                <a:lnTo>
                  <a:pt x="0" y="0"/>
                </a:lnTo>
                <a:lnTo>
                  <a:pt x="3965170" y="0"/>
                </a:lnTo>
                <a:lnTo>
                  <a:pt x="3965170"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92540" y="-207362"/>
            <a:ext cx="3965171" cy="4114800"/>
          </a:xfrm>
          <a:custGeom>
            <a:avLst/>
            <a:gdLst/>
            <a:ahLst/>
            <a:cxnLst/>
            <a:rect l="l" t="t" r="r" b="b"/>
            <a:pathLst>
              <a:path w="3965171" h="4114800">
                <a:moveTo>
                  <a:pt x="0" y="0"/>
                </a:moveTo>
                <a:lnTo>
                  <a:pt x="3965171" y="0"/>
                </a:lnTo>
                <a:lnTo>
                  <a:pt x="396517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465608" y="0"/>
            <a:ext cx="4620143" cy="3302426"/>
          </a:xfrm>
          <a:custGeom>
            <a:avLst/>
            <a:gdLst/>
            <a:ahLst/>
            <a:cxnLst/>
            <a:rect l="l" t="t" r="r" b="b"/>
            <a:pathLst>
              <a:path w="4620143" h="3302426">
                <a:moveTo>
                  <a:pt x="0" y="0"/>
                </a:moveTo>
                <a:lnTo>
                  <a:pt x="4620143" y="0"/>
                </a:lnTo>
                <a:lnTo>
                  <a:pt x="4620143" y="3302426"/>
                </a:lnTo>
                <a:lnTo>
                  <a:pt x="0" y="3302426"/>
                </a:lnTo>
                <a:lnTo>
                  <a:pt x="0" y="0"/>
                </a:lnTo>
                <a:close/>
              </a:path>
            </a:pathLst>
          </a:custGeom>
          <a:blipFill>
            <a:blip r:embed="rId5"/>
            <a:stretch>
              <a:fillRect/>
            </a:stretch>
          </a:blipFill>
        </p:spPr>
      </p:sp>
      <p:sp>
        <p:nvSpPr>
          <p:cNvPr id="6" name="Freeform 6"/>
          <p:cNvSpPr/>
          <p:nvPr/>
        </p:nvSpPr>
        <p:spPr>
          <a:xfrm flipH="1">
            <a:off x="-1921905" y="6897272"/>
            <a:ext cx="4620143" cy="3302426"/>
          </a:xfrm>
          <a:custGeom>
            <a:avLst/>
            <a:gdLst/>
            <a:ahLst/>
            <a:cxnLst/>
            <a:rect l="l" t="t" r="r" b="b"/>
            <a:pathLst>
              <a:path w="4620143" h="3302426">
                <a:moveTo>
                  <a:pt x="4620144" y="0"/>
                </a:moveTo>
                <a:lnTo>
                  <a:pt x="0" y="0"/>
                </a:lnTo>
                <a:lnTo>
                  <a:pt x="0" y="3302426"/>
                </a:lnTo>
                <a:lnTo>
                  <a:pt x="4620144" y="3302426"/>
                </a:lnTo>
                <a:lnTo>
                  <a:pt x="4620144" y="0"/>
                </a:lnTo>
                <a:close/>
              </a:path>
            </a:pathLst>
          </a:custGeom>
          <a:blipFill>
            <a:blip r:embed="rId5"/>
            <a:stretch>
              <a:fillRect/>
            </a:stretch>
          </a:blipFill>
        </p:spPr>
      </p:sp>
      <p:sp>
        <p:nvSpPr>
          <p:cNvPr id="7" name="TextBox 7"/>
          <p:cNvSpPr txBox="1"/>
          <p:nvPr/>
        </p:nvSpPr>
        <p:spPr>
          <a:xfrm>
            <a:off x="5655358" y="140412"/>
            <a:ext cx="12410154" cy="8445500"/>
          </a:xfrm>
          <a:prstGeom prst="rect">
            <a:avLst/>
          </a:prstGeom>
        </p:spPr>
        <p:txBody>
          <a:bodyPr lIns="0" tIns="0" rIns="0" bIns="0" rtlCol="0" anchor="t">
            <a:spAutoFit/>
          </a:bodyPr>
          <a:lstStyle/>
          <a:p>
            <a:pPr algn="just">
              <a:lnSpc>
                <a:spcPts val="2799"/>
              </a:lnSpc>
            </a:pPr>
            <a:r>
              <a:rPr lang="en-US" sz="1999">
                <a:solidFill>
                  <a:srgbClr val="A47052"/>
                </a:solidFill>
                <a:latin typeface="Carollo Playscript"/>
                <a:ea typeface="Carollo Playscript"/>
                <a:cs typeface="Carollo Playscript"/>
                <a:sym typeface="Carollo Playscript"/>
              </a:rPr>
              <a:t>Араб сәулет өнері</a:t>
            </a:r>
            <a:r>
              <a:rPr lang="en-US" sz="1999">
                <a:solidFill>
                  <a:srgbClr val="000000"/>
                </a:solidFill>
                <a:latin typeface="Carollo Playscript"/>
                <a:ea typeface="Carollo Playscript"/>
                <a:cs typeface="Carollo Playscript"/>
                <a:sym typeface="Carollo Playscript"/>
              </a:rPr>
              <a:t> – ислам өркениетінің ең жарқын көріністерінің бірі. Оның басты ерекшелігі – діни сенімдер мен мәдени дәстүрлердің үйлесім табуы. Сәулет өнерінде тек қана ғимараттың құрылысы емес, сонымен қатар оны әсемдеу, рухани мән беру ерекше маңызға ие болды.</a:t>
            </a:r>
          </a:p>
          <a:p>
            <a:pPr algn="just">
              <a:lnSpc>
                <a:spcPts val="2799"/>
              </a:lnSpc>
            </a:pPr>
            <a:endParaRPr lang="en-US" sz="1999">
              <a:solidFill>
                <a:srgbClr val="000000"/>
              </a:solidFill>
              <a:latin typeface="Carollo Playscript"/>
              <a:ea typeface="Carollo Playscript"/>
              <a:cs typeface="Carollo Playscript"/>
              <a:sym typeface="Carollo Playscript"/>
            </a:endParaRPr>
          </a:p>
          <a:p>
            <a:pPr algn="just">
              <a:lnSpc>
                <a:spcPts val="2799"/>
              </a:lnSpc>
            </a:pPr>
            <a:r>
              <a:rPr lang="en-US" sz="1999">
                <a:solidFill>
                  <a:srgbClr val="A47052"/>
                </a:solidFill>
                <a:latin typeface="Carollo Playscript"/>
                <a:ea typeface="Carollo Playscript"/>
                <a:cs typeface="Carollo Playscript"/>
                <a:sym typeface="Carollo Playscript"/>
              </a:rPr>
              <a:t>Ерекшеліктері:</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Күмбездер мен аркалар – араб сәулетінің басты белгісі. Олар кеңістікке әсемдік пен биіктік береді.</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Минареттер – мешіттердің ажырамас бөлігі, азан шақыруға арналған мұнаралар.</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Безендіру өнері – геометриялық өрнектер, өсімдік нақыштары (арабеска) және каллиграфия арқылы көрініс тапты.</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Ішкі аулалар (сахн) – мешіттер мен сарайларда тынығу және салқындық сақтауға арналған орталық алаңдар болды.</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Судың символикасы – субұрқақтар мен тоғандар арқылы бейнеленді, ол тазалық пен рухани тыныштықты білдірді.</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Негізгі үлгілер</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Омейяд мешіті (Дамаск, VIII ғ.) – араб сәулет өнерінің алғашқы ірі ескерткіштерінің бірі.</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Кордова мешіті (Испания, VIII–X ғғ.) – бағандардың көптігімен және аркалардың ерекше құрылымымен танымал.</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Альгамбра сарайы (Гранада, XIV ғ.) – араб сарай сәулетінің інжу-маржаны, сәнді оюлар мен мозаикаларымен әйгілі.</a:t>
            </a:r>
          </a:p>
          <a:p>
            <a:pPr marL="431799" lvl="1" indent="-215899" algn="just">
              <a:lnSpc>
                <a:spcPts val="2799"/>
              </a:lnSpc>
              <a:buFont typeface="Arial"/>
              <a:buChar char="•"/>
            </a:pPr>
            <a:r>
              <a:rPr lang="en-US" sz="1999">
                <a:solidFill>
                  <a:srgbClr val="000000"/>
                </a:solidFill>
                <a:latin typeface="Carollo Playscript"/>
                <a:ea typeface="Carollo Playscript"/>
                <a:cs typeface="Carollo Playscript"/>
                <a:sym typeface="Carollo Playscript"/>
              </a:rPr>
              <a:t>Самарқанд пен Бұхарадағы медреселер – Орта Азиядағы араб сәулет дәстүрлерінің дамыған үлгісі.</a:t>
            </a:r>
          </a:p>
        </p:txBody>
      </p:sp>
      <p:sp>
        <p:nvSpPr>
          <p:cNvPr id="8" name="Freeform 8"/>
          <p:cNvSpPr/>
          <p:nvPr/>
        </p:nvSpPr>
        <p:spPr>
          <a:xfrm>
            <a:off x="840639" y="0"/>
            <a:ext cx="4183292" cy="2949221"/>
          </a:xfrm>
          <a:custGeom>
            <a:avLst/>
            <a:gdLst/>
            <a:ahLst/>
            <a:cxnLst/>
            <a:rect l="l" t="t" r="r" b="b"/>
            <a:pathLst>
              <a:path w="4183292" h="2949221">
                <a:moveTo>
                  <a:pt x="0" y="0"/>
                </a:moveTo>
                <a:lnTo>
                  <a:pt x="4183292" y="0"/>
                </a:lnTo>
                <a:lnTo>
                  <a:pt x="4183292" y="2949221"/>
                </a:lnTo>
                <a:lnTo>
                  <a:pt x="0" y="2949221"/>
                </a:lnTo>
                <a:lnTo>
                  <a:pt x="0" y="0"/>
                </a:lnTo>
                <a:close/>
              </a:path>
            </a:pathLst>
          </a:custGeom>
          <a:blipFill>
            <a:blip r:embed="rId6"/>
            <a:stretch>
              <a:fillRect/>
            </a:stretch>
          </a:blipFill>
        </p:spPr>
      </p:sp>
      <p:sp>
        <p:nvSpPr>
          <p:cNvPr id="9" name="Freeform 9"/>
          <p:cNvSpPr/>
          <p:nvPr/>
        </p:nvSpPr>
        <p:spPr>
          <a:xfrm>
            <a:off x="890045" y="3580967"/>
            <a:ext cx="4133885" cy="2754201"/>
          </a:xfrm>
          <a:custGeom>
            <a:avLst/>
            <a:gdLst/>
            <a:ahLst/>
            <a:cxnLst/>
            <a:rect l="l" t="t" r="r" b="b"/>
            <a:pathLst>
              <a:path w="4133885" h="2754201">
                <a:moveTo>
                  <a:pt x="0" y="0"/>
                </a:moveTo>
                <a:lnTo>
                  <a:pt x="4133886" y="0"/>
                </a:lnTo>
                <a:lnTo>
                  <a:pt x="4133886" y="2754201"/>
                </a:lnTo>
                <a:lnTo>
                  <a:pt x="0" y="2754201"/>
                </a:lnTo>
                <a:lnTo>
                  <a:pt x="0" y="0"/>
                </a:lnTo>
                <a:close/>
              </a:path>
            </a:pathLst>
          </a:custGeom>
          <a:blipFill>
            <a:blip r:embed="rId7"/>
            <a:stretch>
              <a:fillRect/>
            </a:stretch>
          </a:blipFill>
        </p:spPr>
      </p:sp>
      <p:sp>
        <p:nvSpPr>
          <p:cNvPr id="10" name="Freeform 10"/>
          <p:cNvSpPr/>
          <p:nvPr/>
        </p:nvSpPr>
        <p:spPr>
          <a:xfrm>
            <a:off x="890045" y="6916322"/>
            <a:ext cx="4133885" cy="2407988"/>
          </a:xfrm>
          <a:custGeom>
            <a:avLst/>
            <a:gdLst/>
            <a:ahLst/>
            <a:cxnLst/>
            <a:rect l="l" t="t" r="r" b="b"/>
            <a:pathLst>
              <a:path w="4133885" h="2407988">
                <a:moveTo>
                  <a:pt x="0" y="0"/>
                </a:moveTo>
                <a:lnTo>
                  <a:pt x="4133886" y="0"/>
                </a:lnTo>
                <a:lnTo>
                  <a:pt x="4133886" y="2407988"/>
                </a:lnTo>
                <a:lnTo>
                  <a:pt x="0" y="2407988"/>
                </a:lnTo>
                <a:lnTo>
                  <a:pt x="0" y="0"/>
                </a:lnTo>
                <a:close/>
              </a:path>
            </a:pathLst>
          </a:custGeom>
          <a:blipFill>
            <a:blip r:embed="rId8"/>
            <a:stretch>
              <a:fillRect/>
            </a:stretch>
          </a:blipFill>
        </p:spPr>
      </p:sp>
      <p:sp>
        <p:nvSpPr>
          <p:cNvPr id="11" name="TextBox 11"/>
          <p:cNvSpPr txBox="1"/>
          <p:nvPr/>
        </p:nvSpPr>
        <p:spPr>
          <a:xfrm>
            <a:off x="5655358" y="8715397"/>
            <a:ext cx="11333435" cy="1397000"/>
          </a:xfrm>
          <a:prstGeom prst="rect">
            <a:avLst/>
          </a:prstGeom>
        </p:spPr>
        <p:txBody>
          <a:bodyPr lIns="0" tIns="0" rIns="0" bIns="0" rtlCol="0" anchor="t">
            <a:spAutoFit/>
          </a:bodyPr>
          <a:lstStyle/>
          <a:p>
            <a:pPr algn="just">
              <a:lnSpc>
                <a:spcPts val="2799"/>
              </a:lnSpc>
            </a:pPr>
            <a:r>
              <a:rPr lang="en-US" sz="1999">
                <a:solidFill>
                  <a:srgbClr val="A47052"/>
                </a:solidFill>
                <a:latin typeface="Carollo Playscript"/>
                <a:ea typeface="Carollo Playscript"/>
                <a:cs typeface="Carollo Playscript"/>
                <a:sym typeface="Carollo Playscript"/>
              </a:rPr>
              <a:t>Маңызы:</a:t>
            </a:r>
          </a:p>
          <a:p>
            <a:pPr algn="just">
              <a:lnSpc>
                <a:spcPts val="2799"/>
              </a:lnSpc>
            </a:pPr>
            <a:r>
              <a:rPr lang="en-US" sz="1999">
                <a:solidFill>
                  <a:srgbClr val="000000"/>
                </a:solidFill>
                <a:latin typeface="Carollo Playscript"/>
                <a:ea typeface="Carollo Playscript"/>
                <a:cs typeface="Carollo Playscript"/>
                <a:sym typeface="Carollo Playscript"/>
              </a:rPr>
              <a:t>Араб сәулет өнері тек діни ғимараттармен шектелмей, қалалар мен сарайлар салуда да ерекше рөл атқарды. Оның ықпалы Испаниядан бастап Үндістанға дейін таралып, әлемдік сәулет өнерінің дамуына зор әсер етті.</a:t>
            </a:r>
          </a:p>
        </p:txBody>
      </p:sp>
      <p:sp>
        <p:nvSpPr>
          <p:cNvPr id="12" name="TextBox 12"/>
          <p:cNvSpPr txBox="1"/>
          <p:nvPr/>
        </p:nvSpPr>
        <p:spPr>
          <a:xfrm>
            <a:off x="77781" y="2911121"/>
            <a:ext cx="5895912" cy="585470"/>
          </a:xfrm>
          <a:prstGeom prst="rect">
            <a:avLst/>
          </a:prstGeom>
        </p:spPr>
        <p:txBody>
          <a:bodyPr lIns="0" tIns="0" rIns="0" bIns="0" rtlCol="0" anchor="t">
            <a:spAutoFit/>
          </a:bodyPr>
          <a:lstStyle/>
          <a:p>
            <a:pPr algn="ctr">
              <a:lnSpc>
                <a:spcPts val="2380"/>
              </a:lnSpc>
              <a:spcBef>
                <a:spcPct val="0"/>
              </a:spcBef>
            </a:pPr>
            <a:r>
              <a:rPr lang="en-US" sz="1700">
                <a:solidFill>
                  <a:srgbClr val="5278A2"/>
                </a:solidFill>
                <a:latin typeface="Carollo Playscript"/>
                <a:ea typeface="Carollo Playscript"/>
                <a:cs typeface="Carollo Playscript"/>
                <a:sym typeface="Carollo Playscript"/>
              </a:rPr>
              <a:t>Кордова мешіт-катедралінің ішкі көрінісі. Аркалар, бағаналар, геометриялық өрнектер бар.</a:t>
            </a:r>
          </a:p>
        </p:txBody>
      </p:sp>
      <p:sp>
        <p:nvSpPr>
          <p:cNvPr id="13" name="TextBox 13"/>
          <p:cNvSpPr txBox="1"/>
          <p:nvPr/>
        </p:nvSpPr>
        <p:spPr>
          <a:xfrm>
            <a:off x="77781" y="6311802"/>
            <a:ext cx="5895912" cy="585470"/>
          </a:xfrm>
          <a:prstGeom prst="rect">
            <a:avLst/>
          </a:prstGeom>
        </p:spPr>
        <p:txBody>
          <a:bodyPr lIns="0" tIns="0" rIns="0" bIns="0" rtlCol="0" anchor="t">
            <a:spAutoFit/>
          </a:bodyPr>
          <a:lstStyle/>
          <a:p>
            <a:pPr algn="ctr">
              <a:lnSpc>
                <a:spcPts val="2380"/>
              </a:lnSpc>
              <a:spcBef>
                <a:spcPct val="0"/>
              </a:spcBef>
            </a:pPr>
            <a:r>
              <a:rPr lang="en-US" sz="1700">
                <a:solidFill>
                  <a:srgbClr val="5278A2"/>
                </a:solidFill>
                <a:latin typeface="Carollo Playscript"/>
                <a:ea typeface="Carollo Playscript"/>
                <a:cs typeface="Carollo Playscript"/>
                <a:sym typeface="Carollo Playscript"/>
              </a:rPr>
              <a:t>Тағы бір Кордова мешітінің аллеясы, аркалардың қайталануы мен ортадағы ашық аула көрінеді.</a:t>
            </a:r>
          </a:p>
        </p:txBody>
      </p:sp>
      <p:sp>
        <p:nvSpPr>
          <p:cNvPr id="14" name="TextBox 14"/>
          <p:cNvSpPr txBox="1"/>
          <p:nvPr/>
        </p:nvSpPr>
        <p:spPr>
          <a:xfrm>
            <a:off x="859533" y="9318954"/>
            <a:ext cx="4145503" cy="880745"/>
          </a:xfrm>
          <a:prstGeom prst="rect">
            <a:avLst/>
          </a:prstGeom>
        </p:spPr>
        <p:txBody>
          <a:bodyPr lIns="0" tIns="0" rIns="0" bIns="0" rtlCol="0" anchor="t">
            <a:spAutoFit/>
          </a:bodyPr>
          <a:lstStyle/>
          <a:p>
            <a:pPr algn="ctr">
              <a:lnSpc>
                <a:spcPts val="2380"/>
              </a:lnSpc>
              <a:spcBef>
                <a:spcPct val="0"/>
              </a:spcBef>
            </a:pPr>
            <a:r>
              <a:rPr lang="en-US" sz="1700">
                <a:solidFill>
                  <a:srgbClr val="5278A2"/>
                </a:solidFill>
                <a:latin typeface="Carollo Playscript"/>
                <a:ea typeface="Carollo Playscript"/>
                <a:cs typeface="Carollo Playscript"/>
                <a:sym typeface="Carollo Playscript"/>
              </a:rPr>
              <a:t>Альхамбра сарайынан немесе ұқсас мавритан стиліндегі өрнектер мен портал бөлшектері.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148" b="-7148"/>
            </a:stretch>
          </a:blipFill>
        </p:spPr>
      </p:sp>
      <p:sp>
        <p:nvSpPr>
          <p:cNvPr id="3" name="Freeform 3"/>
          <p:cNvSpPr/>
          <p:nvPr/>
        </p:nvSpPr>
        <p:spPr>
          <a:xfrm flipH="1" flipV="1">
            <a:off x="15989668" y="7200900"/>
            <a:ext cx="3965171" cy="4114800"/>
          </a:xfrm>
          <a:custGeom>
            <a:avLst/>
            <a:gdLst/>
            <a:ahLst/>
            <a:cxnLst/>
            <a:rect l="l" t="t" r="r" b="b"/>
            <a:pathLst>
              <a:path w="3965171" h="4114800">
                <a:moveTo>
                  <a:pt x="3965170" y="4114800"/>
                </a:moveTo>
                <a:lnTo>
                  <a:pt x="0" y="4114800"/>
                </a:lnTo>
                <a:lnTo>
                  <a:pt x="0" y="0"/>
                </a:lnTo>
                <a:lnTo>
                  <a:pt x="3965170" y="0"/>
                </a:lnTo>
                <a:lnTo>
                  <a:pt x="3965170"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92540" y="-207362"/>
            <a:ext cx="3965171" cy="4114800"/>
          </a:xfrm>
          <a:custGeom>
            <a:avLst/>
            <a:gdLst/>
            <a:ahLst/>
            <a:cxnLst/>
            <a:rect l="l" t="t" r="r" b="b"/>
            <a:pathLst>
              <a:path w="3965171" h="4114800">
                <a:moveTo>
                  <a:pt x="0" y="0"/>
                </a:moveTo>
                <a:lnTo>
                  <a:pt x="3965171" y="0"/>
                </a:lnTo>
                <a:lnTo>
                  <a:pt x="396517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420026" y="-436508"/>
            <a:ext cx="4620143" cy="3302426"/>
          </a:xfrm>
          <a:custGeom>
            <a:avLst/>
            <a:gdLst/>
            <a:ahLst/>
            <a:cxnLst/>
            <a:rect l="l" t="t" r="r" b="b"/>
            <a:pathLst>
              <a:path w="4620143" h="3302426">
                <a:moveTo>
                  <a:pt x="0" y="0"/>
                </a:moveTo>
                <a:lnTo>
                  <a:pt x="4620143" y="0"/>
                </a:lnTo>
                <a:lnTo>
                  <a:pt x="4620143" y="3302427"/>
                </a:lnTo>
                <a:lnTo>
                  <a:pt x="0" y="3302427"/>
                </a:lnTo>
                <a:lnTo>
                  <a:pt x="0" y="0"/>
                </a:lnTo>
                <a:close/>
              </a:path>
            </a:pathLst>
          </a:custGeom>
          <a:blipFill>
            <a:blip r:embed="rId5"/>
            <a:stretch>
              <a:fillRect/>
            </a:stretch>
          </a:blipFill>
        </p:spPr>
      </p:sp>
      <p:sp>
        <p:nvSpPr>
          <p:cNvPr id="6" name="Freeform 6"/>
          <p:cNvSpPr/>
          <p:nvPr/>
        </p:nvSpPr>
        <p:spPr>
          <a:xfrm flipH="1">
            <a:off x="-2780369" y="6897272"/>
            <a:ext cx="4620143" cy="3302426"/>
          </a:xfrm>
          <a:custGeom>
            <a:avLst/>
            <a:gdLst/>
            <a:ahLst/>
            <a:cxnLst/>
            <a:rect l="l" t="t" r="r" b="b"/>
            <a:pathLst>
              <a:path w="4620143" h="3302426">
                <a:moveTo>
                  <a:pt x="4620143" y="0"/>
                </a:moveTo>
                <a:lnTo>
                  <a:pt x="0" y="0"/>
                </a:lnTo>
                <a:lnTo>
                  <a:pt x="0" y="3302426"/>
                </a:lnTo>
                <a:lnTo>
                  <a:pt x="4620143" y="3302426"/>
                </a:lnTo>
                <a:lnTo>
                  <a:pt x="4620143" y="0"/>
                </a:lnTo>
                <a:close/>
              </a:path>
            </a:pathLst>
          </a:custGeom>
          <a:blipFill>
            <a:blip r:embed="rId5"/>
            <a:stretch>
              <a:fillRect/>
            </a:stretch>
          </a:blipFill>
        </p:spPr>
      </p:sp>
      <p:graphicFrame>
        <p:nvGraphicFramePr>
          <p:cNvPr id="7" name="Table 7"/>
          <p:cNvGraphicFramePr>
            <a:graphicFrameLocks noGrp="1"/>
          </p:cNvGraphicFramePr>
          <p:nvPr/>
        </p:nvGraphicFramePr>
        <p:xfrm>
          <a:off x="504891" y="1028700"/>
          <a:ext cx="16942946" cy="8772525"/>
        </p:xfrm>
        <a:graphic>
          <a:graphicData uri="http://schemas.openxmlformats.org/drawingml/2006/table">
            <a:tbl>
              <a:tblPr/>
              <a:tblGrid>
                <a:gridCol w="4903362">
                  <a:extLst>
                    <a:ext uri="{9D8B030D-6E8A-4147-A177-3AD203B41FA5}">
                      <a16:colId xmlns:a16="http://schemas.microsoft.com/office/drawing/2014/main" val="20000"/>
                    </a:ext>
                  </a:extLst>
                </a:gridCol>
                <a:gridCol w="6738589">
                  <a:extLst>
                    <a:ext uri="{9D8B030D-6E8A-4147-A177-3AD203B41FA5}">
                      <a16:colId xmlns:a16="http://schemas.microsoft.com/office/drawing/2014/main" val="20001"/>
                    </a:ext>
                  </a:extLst>
                </a:gridCol>
                <a:gridCol w="5300995">
                  <a:extLst>
                    <a:ext uri="{9D8B030D-6E8A-4147-A177-3AD203B41FA5}">
                      <a16:colId xmlns:a16="http://schemas.microsoft.com/office/drawing/2014/main" val="20002"/>
                    </a:ext>
                  </a:extLst>
                </a:gridCol>
              </a:tblGrid>
              <a:tr h="1033187">
                <a:tc>
                  <a:txBody>
                    <a:bodyPr/>
                    <a:lstStyle/>
                    <a:p>
                      <a:pPr algn="ctr">
                        <a:lnSpc>
                          <a:spcPts val="4199"/>
                        </a:lnSpc>
                        <a:defRPr/>
                      </a:pPr>
                      <a:r>
                        <a:rPr lang="en-US" sz="2999">
                          <a:solidFill>
                            <a:srgbClr val="000000"/>
                          </a:solidFill>
                          <a:latin typeface="Carollo Playscript"/>
                          <a:ea typeface="Carollo Playscript"/>
                          <a:cs typeface="Carollo Playscript"/>
                          <a:sym typeface="Carollo Playscript"/>
                        </a:rPr>
                        <a:t>Кезең</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solidFill>
                      <a:srgbClr val="DFBD5F"/>
                    </a:solidFill>
                  </a:tcPr>
                </a:tc>
                <a:tc>
                  <a:txBody>
                    <a:bodyPr/>
                    <a:lstStyle/>
                    <a:p>
                      <a:pPr algn="ctr">
                        <a:lnSpc>
                          <a:spcPts val="4199"/>
                        </a:lnSpc>
                        <a:defRPr/>
                      </a:pPr>
                      <a:r>
                        <a:rPr lang="en-US" sz="2999">
                          <a:solidFill>
                            <a:srgbClr val="000000"/>
                          </a:solidFill>
                          <a:latin typeface="Carollo Playscript"/>
                          <a:ea typeface="Carollo Playscript"/>
                          <a:cs typeface="Carollo Playscript"/>
                          <a:sym typeface="Carollo Playscript"/>
                        </a:rPr>
                        <a:t>Ерекшеліктері</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solidFill>
                      <a:srgbClr val="DFBD5F"/>
                    </a:solidFill>
                  </a:tcPr>
                </a:tc>
                <a:tc>
                  <a:txBody>
                    <a:bodyPr/>
                    <a:lstStyle/>
                    <a:p>
                      <a:pPr algn="ctr">
                        <a:lnSpc>
                          <a:spcPts val="4199"/>
                        </a:lnSpc>
                        <a:defRPr/>
                      </a:pPr>
                      <a:r>
                        <a:rPr lang="en-US" sz="2999">
                          <a:solidFill>
                            <a:srgbClr val="000000"/>
                          </a:solidFill>
                          <a:latin typeface="Arimo"/>
                          <a:ea typeface="Arimo"/>
                          <a:cs typeface="Arimo"/>
                          <a:sym typeface="Arimo"/>
                        </a:rPr>
                        <a:t>Негізгі ескерткіштер</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solidFill>
                      <a:srgbClr val="DFBD5F"/>
                    </a:solidFill>
                  </a:tcPr>
                </a:tc>
                <a:extLst>
                  <a:ext uri="{0D108BD9-81ED-4DB2-BD59-A6C34878D82A}">
                    <a16:rowId xmlns:a16="http://schemas.microsoft.com/office/drawing/2014/main" val="10000"/>
                  </a:ext>
                </a:extLst>
              </a:tr>
              <a:tr h="2582968">
                <a:tc>
                  <a:txBody>
                    <a:bodyPr/>
                    <a:lstStyle/>
                    <a:p>
                      <a:pPr algn="l">
                        <a:lnSpc>
                          <a:spcPts val="3359"/>
                        </a:lnSpc>
                        <a:defRPr/>
                      </a:pPr>
                      <a:r>
                        <a:rPr lang="en-US" sz="2399" b="1">
                          <a:solidFill>
                            <a:srgbClr val="000000"/>
                          </a:solidFill>
                          <a:latin typeface="Arimo Bold"/>
                          <a:ea typeface="Arimo Bold"/>
                          <a:cs typeface="Arimo Bold"/>
                          <a:sym typeface="Arimo Bold"/>
                        </a:rPr>
                        <a:t>Ерте ислам дәуірі (VII–VIII ғғ.)</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l">
                        <a:lnSpc>
                          <a:spcPts val="3359"/>
                        </a:lnSpc>
                        <a:defRPr/>
                      </a:pPr>
                      <a:r>
                        <a:rPr lang="en-US" sz="2399">
                          <a:solidFill>
                            <a:srgbClr val="000000"/>
                          </a:solidFill>
                          <a:latin typeface="Canva Sans"/>
                          <a:ea typeface="Canva Sans"/>
                          <a:cs typeface="Canva Sans"/>
                          <a:sym typeface="Canva Sans"/>
                        </a:rPr>
                        <a:t>Ислам дінінің таралуымен бірге мешіттер салына бастады. Сәулетте қарапайымдылық пен функционалдық басым болды. Бағандар, аркалар, ашық аулалар қолданылды.</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l">
                        <a:lnSpc>
                          <a:spcPts val="3359"/>
                        </a:lnSpc>
                        <a:defRPr/>
                      </a:pPr>
                      <a:r>
                        <a:rPr lang="en-US" sz="2399">
                          <a:solidFill>
                            <a:srgbClr val="000000"/>
                          </a:solidFill>
                          <a:latin typeface="Canva Sans"/>
                          <a:ea typeface="Canva Sans"/>
                          <a:cs typeface="Canva Sans"/>
                          <a:sym typeface="Canva Sans"/>
                        </a:rPr>
                        <a:t>Мединадағы Пайғамбар мешіті, Дамаскідегі Омейяд мешіті.</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2582968">
                <a:tc>
                  <a:txBody>
                    <a:bodyPr/>
                    <a:lstStyle/>
                    <a:p>
                      <a:pPr algn="l">
                        <a:lnSpc>
                          <a:spcPts val="3359"/>
                        </a:lnSpc>
                        <a:defRPr/>
                      </a:pPr>
                      <a:r>
                        <a:rPr lang="en-US" sz="2399" b="1">
                          <a:solidFill>
                            <a:srgbClr val="000000"/>
                          </a:solidFill>
                          <a:latin typeface="Arimo Bold"/>
                          <a:ea typeface="Arimo Bold"/>
                          <a:cs typeface="Arimo Bold"/>
                          <a:sym typeface="Arimo Bold"/>
                        </a:rPr>
                        <a:t>Орта ғасырлар (IX–XIII ғғ.)</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l">
                        <a:lnSpc>
                          <a:spcPts val="3359"/>
                        </a:lnSpc>
                        <a:defRPr/>
                      </a:pPr>
                      <a:r>
                        <a:rPr lang="en-US" sz="2399">
                          <a:solidFill>
                            <a:srgbClr val="000000"/>
                          </a:solidFill>
                          <a:latin typeface="Canva Sans"/>
                          <a:ea typeface="Canva Sans"/>
                          <a:cs typeface="Canva Sans"/>
                          <a:sym typeface="Canva Sans"/>
                        </a:rPr>
                        <a:t>Сәндік элементтер дамыды: мозаика, арабеска, каллиграфия. Қала құрылысы, сарайлар мен медреселер кеңінен салынды. Күмбездер мен мұнаралар биіктей түсті.</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l">
                        <a:lnSpc>
                          <a:spcPts val="3359"/>
                        </a:lnSpc>
                        <a:defRPr/>
                      </a:pPr>
                      <a:r>
                        <a:rPr lang="en-US" sz="2399">
                          <a:solidFill>
                            <a:srgbClr val="000000"/>
                          </a:solidFill>
                          <a:latin typeface="Carollo Playscript"/>
                          <a:ea typeface="Carollo Playscript"/>
                          <a:cs typeface="Carollo Playscript"/>
                          <a:sym typeface="Carollo Playscript"/>
                        </a:rPr>
                        <a:t>Кордова мешіті (Испания), Самарқандтағы Бибі Ханым мешіті, Бұхарадағы медреселер.</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2573402">
                <a:tc>
                  <a:txBody>
                    <a:bodyPr/>
                    <a:lstStyle/>
                    <a:p>
                      <a:pPr algn="l">
                        <a:lnSpc>
                          <a:spcPts val="3359"/>
                        </a:lnSpc>
                        <a:defRPr/>
                      </a:pPr>
                      <a:r>
                        <a:rPr lang="en-US" sz="2399" b="1">
                          <a:solidFill>
                            <a:srgbClr val="000000"/>
                          </a:solidFill>
                          <a:latin typeface="Arimo Bold"/>
                          <a:ea typeface="Arimo Bold"/>
                          <a:cs typeface="Arimo Bold"/>
                          <a:sym typeface="Arimo Bold"/>
                        </a:rPr>
                        <a:t>Кейінгі кезең (XIV–XVI ғғ.)</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l">
                        <a:lnSpc>
                          <a:spcPts val="3359"/>
                        </a:lnSpc>
                        <a:defRPr/>
                      </a:pPr>
                      <a:r>
                        <a:rPr lang="en-US" sz="2399">
                          <a:solidFill>
                            <a:srgbClr val="000000"/>
                          </a:solidFill>
                          <a:latin typeface="Carollo Playscript"/>
                          <a:ea typeface="Carollo Playscript"/>
                          <a:cs typeface="Carollo Playscript"/>
                          <a:sym typeface="Carollo Playscript"/>
                        </a:rPr>
                        <a:t>Сәулет аса сәнді, күрделі өрнектермен, жазулармен безендірілді. Сарайлар, кесенелер мен медреселерде айшықты стиль қалыптасты.</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l">
                        <a:lnSpc>
                          <a:spcPts val="3359"/>
                        </a:lnSpc>
                        <a:defRPr/>
                      </a:pPr>
                      <a:r>
                        <a:rPr lang="en-US" sz="2399">
                          <a:solidFill>
                            <a:srgbClr val="000000"/>
                          </a:solidFill>
                          <a:latin typeface="Canva Sans"/>
                          <a:ea typeface="Canva Sans"/>
                          <a:cs typeface="Canva Sans"/>
                          <a:sym typeface="Canva Sans"/>
                        </a:rPr>
                        <a:t>Альгамбра сарайы (Гранада, Испания), Каир мешіттері, Түркістандағы Қожа Ахмет Ясауи кесенесі.</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5201487" y="194244"/>
            <a:ext cx="7885026" cy="596901"/>
          </a:xfrm>
          <a:prstGeom prst="rect">
            <a:avLst/>
          </a:prstGeom>
        </p:spPr>
        <p:txBody>
          <a:bodyPr lIns="0" tIns="0" rIns="0" bIns="0" rtlCol="0" anchor="t">
            <a:spAutoFit/>
          </a:bodyPr>
          <a:lstStyle/>
          <a:p>
            <a:pPr algn="just">
              <a:lnSpc>
                <a:spcPts val="4899"/>
              </a:lnSpc>
            </a:pPr>
            <a:r>
              <a:rPr lang="en-US" sz="3499">
                <a:solidFill>
                  <a:srgbClr val="A47052"/>
                </a:solidFill>
                <a:latin typeface="Carollo Playscript"/>
                <a:ea typeface="Carollo Playscript"/>
                <a:cs typeface="Carollo Playscript"/>
                <a:sym typeface="Carollo Playscript"/>
              </a:rPr>
              <a:t>Араб сәулет өнерінің кезеңдері: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148" b="-7148"/>
            </a:stretch>
          </a:blipFill>
        </p:spPr>
      </p:sp>
      <p:sp>
        <p:nvSpPr>
          <p:cNvPr id="3" name="Freeform 3"/>
          <p:cNvSpPr/>
          <p:nvPr/>
        </p:nvSpPr>
        <p:spPr>
          <a:xfrm flipH="1" flipV="1">
            <a:off x="15989668" y="7200900"/>
            <a:ext cx="3965171" cy="4114800"/>
          </a:xfrm>
          <a:custGeom>
            <a:avLst/>
            <a:gdLst/>
            <a:ahLst/>
            <a:cxnLst/>
            <a:rect l="l" t="t" r="r" b="b"/>
            <a:pathLst>
              <a:path w="3965171" h="4114800">
                <a:moveTo>
                  <a:pt x="3965170" y="4114800"/>
                </a:moveTo>
                <a:lnTo>
                  <a:pt x="0" y="4114800"/>
                </a:lnTo>
                <a:lnTo>
                  <a:pt x="0" y="0"/>
                </a:lnTo>
                <a:lnTo>
                  <a:pt x="3965170" y="0"/>
                </a:lnTo>
                <a:lnTo>
                  <a:pt x="3965170"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92540" y="-207362"/>
            <a:ext cx="3965171" cy="4114800"/>
          </a:xfrm>
          <a:custGeom>
            <a:avLst/>
            <a:gdLst/>
            <a:ahLst/>
            <a:cxnLst/>
            <a:rect l="l" t="t" r="r" b="b"/>
            <a:pathLst>
              <a:path w="3965171" h="4114800">
                <a:moveTo>
                  <a:pt x="0" y="0"/>
                </a:moveTo>
                <a:lnTo>
                  <a:pt x="3965171" y="0"/>
                </a:lnTo>
                <a:lnTo>
                  <a:pt x="396517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420026" y="-436508"/>
            <a:ext cx="4620143" cy="3302426"/>
          </a:xfrm>
          <a:custGeom>
            <a:avLst/>
            <a:gdLst/>
            <a:ahLst/>
            <a:cxnLst/>
            <a:rect l="l" t="t" r="r" b="b"/>
            <a:pathLst>
              <a:path w="4620143" h="3302426">
                <a:moveTo>
                  <a:pt x="0" y="0"/>
                </a:moveTo>
                <a:lnTo>
                  <a:pt x="4620143" y="0"/>
                </a:lnTo>
                <a:lnTo>
                  <a:pt x="4620143" y="3302427"/>
                </a:lnTo>
                <a:lnTo>
                  <a:pt x="0" y="3302427"/>
                </a:lnTo>
                <a:lnTo>
                  <a:pt x="0" y="0"/>
                </a:lnTo>
                <a:close/>
              </a:path>
            </a:pathLst>
          </a:custGeom>
          <a:blipFill>
            <a:blip r:embed="rId5"/>
            <a:stretch>
              <a:fillRect/>
            </a:stretch>
          </a:blipFill>
        </p:spPr>
      </p:sp>
      <p:sp>
        <p:nvSpPr>
          <p:cNvPr id="6" name="Freeform 6"/>
          <p:cNvSpPr/>
          <p:nvPr/>
        </p:nvSpPr>
        <p:spPr>
          <a:xfrm flipH="1">
            <a:off x="-2780369" y="6897272"/>
            <a:ext cx="4620143" cy="3302426"/>
          </a:xfrm>
          <a:custGeom>
            <a:avLst/>
            <a:gdLst/>
            <a:ahLst/>
            <a:cxnLst/>
            <a:rect l="l" t="t" r="r" b="b"/>
            <a:pathLst>
              <a:path w="4620143" h="3302426">
                <a:moveTo>
                  <a:pt x="4620143" y="0"/>
                </a:moveTo>
                <a:lnTo>
                  <a:pt x="0" y="0"/>
                </a:lnTo>
                <a:lnTo>
                  <a:pt x="0" y="3302426"/>
                </a:lnTo>
                <a:lnTo>
                  <a:pt x="4620143" y="3302426"/>
                </a:lnTo>
                <a:lnTo>
                  <a:pt x="4620143" y="0"/>
                </a:lnTo>
                <a:close/>
              </a:path>
            </a:pathLst>
          </a:custGeom>
          <a:blipFill>
            <a:blip r:embed="rId5"/>
            <a:stretch>
              <a:fillRect/>
            </a:stretch>
          </a:blipFill>
        </p:spPr>
      </p:sp>
      <p:sp>
        <p:nvSpPr>
          <p:cNvPr id="9" name="TextBox 11">
            <a:extLst>
              <a:ext uri="{FF2B5EF4-FFF2-40B4-BE49-F238E27FC236}">
                <a16:creationId xmlns:a16="http://schemas.microsoft.com/office/drawing/2014/main" id="{B32166C2-430E-9373-5CAF-CF23E13EE71F}"/>
              </a:ext>
            </a:extLst>
          </p:cNvPr>
          <p:cNvSpPr txBox="1"/>
          <p:nvPr/>
        </p:nvSpPr>
        <p:spPr>
          <a:xfrm>
            <a:off x="1371600" y="2781300"/>
            <a:ext cx="11799694" cy="6762685"/>
          </a:xfrm>
          <a:prstGeom prst="rect">
            <a:avLst/>
          </a:prstGeom>
        </p:spPr>
        <p:txBody>
          <a:bodyPr lIns="0" tIns="0" rIns="0" bIns="0" rtlCol="0" anchor="t">
            <a:spAutoFit/>
          </a:bodyPr>
          <a:lstStyle/>
          <a:p>
            <a:pPr marL="294005" indent="-342900">
              <a:spcAft>
                <a:spcPts val="600"/>
              </a:spcAft>
              <a:buFont typeface="+mj-lt"/>
              <a:buAutoNum type="arabicPeriod"/>
            </a:pPr>
            <a:r>
              <a:rPr lang="kk-KZ" sz="2000" dirty="0">
                <a:latin typeface="Arial" panose="020B0604020202020204" pitchFamily="34" charset="0"/>
                <a:cs typeface="Arial" panose="020B0604020202020204" pitchFamily="34" charset="0"/>
              </a:rPr>
              <a:t>Бейнелеу өнері тарихы. Оқулық: ҚР БҒМ баспаға ұсынған.  – Астана, 2013. –2</a:t>
            </a:r>
            <a:r>
              <a:rPr lang="ru-RU" sz="2000" dirty="0">
                <a:latin typeface="Arial" panose="020B0604020202020204" pitchFamily="34" charset="0"/>
                <a:cs typeface="Arial" panose="020B0604020202020204" pitchFamily="34" charset="0"/>
              </a:rPr>
              <a:t>48</a:t>
            </a:r>
            <a:r>
              <a:rPr lang="kk-KZ" sz="2000" dirty="0" err="1">
                <a:latin typeface="Arial" panose="020B0604020202020204" pitchFamily="34" charset="0"/>
                <a:cs typeface="Arial" panose="020B0604020202020204" pitchFamily="34" charset="0"/>
              </a:rPr>
              <a:t>б</a:t>
            </a:r>
            <a:r>
              <a:rPr lang="kk-KZ" sz="2000" dirty="0">
                <a:latin typeface="Arial" panose="020B0604020202020204" pitchFamily="34" charset="0"/>
                <a:cs typeface="Arial" panose="020B0604020202020204" pitchFamily="34" charset="0"/>
              </a:rPr>
              <a:t>. </a:t>
            </a:r>
            <a:endParaRPr lang="ru-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Келімбетов</a:t>
            </a:r>
            <a:r>
              <a:rPr lang="ru-RU" sz="2000" i="0" u="none" strike="noStrike" dirty="0">
                <a:effectLst/>
                <a:latin typeface="Arial" panose="020B0604020202020204" pitchFamily="34" charset="0"/>
                <a:cs typeface="Arial" panose="020B0604020202020204" pitchFamily="34" charset="0"/>
              </a:rPr>
              <a:t>, Н. «</a:t>
            </a:r>
            <a:r>
              <a:rPr lang="ru-RU" sz="2000" i="0" u="none" strike="noStrike" dirty="0" err="1">
                <a:effectLst/>
                <a:latin typeface="Arial" panose="020B0604020202020204" pitchFamily="34" charset="0"/>
                <a:cs typeface="Arial" panose="020B0604020202020204" pitchFamily="34" charset="0"/>
              </a:rPr>
              <a:t>Ежелгі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дүние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Өнер</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2005. – 320 б. – </a:t>
            </a:r>
            <a:r>
              <a:rPr lang="en" sz="2000" i="0" u="none" strike="noStrike" dirty="0">
                <a:effectLst/>
                <a:latin typeface="Arial" panose="020B0604020202020204" pitchFamily="34" charset="0"/>
                <a:cs typeface="Arial" panose="020B0604020202020204" pitchFamily="34" charset="0"/>
              </a:rPr>
              <a:t>ISBN 9965-12-123-4.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және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жанрлары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i="0" u="none" strike="noStrike" dirty="0">
              <a:effectLst/>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Самашев</a:t>
            </a:r>
            <a:r>
              <a:rPr lang="ru-RU" sz="2000" i="0" u="none" strike="noStrike" dirty="0">
                <a:effectLst/>
                <a:latin typeface="Arial" panose="020B0604020202020204" pitchFamily="34" charset="0"/>
                <a:cs typeface="Arial" panose="020B0604020202020204" pitchFamily="34" charset="0"/>
              </a:rPr>
              <a:t>, З. «</a:t>
            </a:r>
            <a:r>
              <a:rPr lang="ru-RU" sz="2000" i="0" u="none" strike="noStrike" dirty="0" err="1">
                <a:effectLst/>
                <a:latin typeface="Arial" panose="020B0604020202020204" pitchFamily="34" charset="0"/>
                <a:cs typeface="Arial" panose="020B0604020202020204" pitchFamily="34" charset="0"/>
              </a:rPr>
              <a:t>Қазақстанның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жеті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кереметі</a:t>
            </a:r>
            <a:r>
              <a:rPr lang="ru-RU" sz="2000" i="0" u="none" strike="noStrike" dirty="0">
                <a:effectLst/>
                <a:latin typeface="Arial" panose="020B0604020202020204" pitchFamily="34" charset="0"/>
                <a:cs typeface="Arial" panose="020B0604020202020204" pitchFamily="34" charset="0"/>
              </a:rPr>
              <a:t>». – Алматы: Таймас, 2006. – 200 б. – </a:t>
            </a:r>
            <a:r>
              <a:rPr lang="en" sz="2000" i="0" u="none" strike="noStrike" dirty="0">
                <a:effectLst/>
                <a:latin typeface="Arial" panose="020B0604020202020204" pitchFamily="34" charset="0"/>
                <a:cs typeface="Arial" panose="020B0604020202020204" pitchFamily="34" charset="0"/>
              </a:rPr>
              <a:t>ISBN 9965-806-16-0.</a:t>
            </a:r>
          </a:p>
          <a:p>
            <a:pPr marL="342900" indent="-342900">
              <a:buFont typeface="+mj-lt"/>
              <a:buAutoNum type="arabicPeriod"/>
            </a:pPr>
            <a:r>
              <a:rPr lang="ru-RU" sz="2000" dirty="0" err="1">
                <a:latin typeface="Arial" panose="020B0604020202020204" pitchFamily="34" charset="0"/>
                <a:cs typeface="Arial" panose="020B0604020202020204" pitchFamily="34" charset="0"/>
              </a:rPr>
              <a:t>Қасымбеков</a:t>
            </a:r>
            <a:r>
              <a:rPr lang="ru-RU" sz="2000" dirty="0">
                <a:latin typeface="Arial" panose="020B0604020202020204" pitchFamily="34" charset="0"/>
                <a:cs typeface="Arial" panose="020B0604020202020204" pitchFamily="34" charset="0"/>
              </a:rPr>
              <a:t>, М. </a:t>
            </a:r>
            <a:r>
              <a:rPr lang="ru-RU" sz="2000" dirty="0" err="1">
                <a:latin typeface="Arial" panose="020B0604020202020204" pitchFamily="34" charset="0"/>
                <a:cs typeface="Arial" panose="020B0604020202020204" pitchFamily="34" charset="0"/>
              </a:rPr>
              <a:t>Өнер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Білім</a:t>
            </a:r>
            <a:r>
              <a:rPr lang="ru-RU" sz="2000" dirty="0">
                <a:latin typeface="Arial" panose="020B0604020202020204" pitchFamily="34" charset="0"/>
                <a:cs typeface="Arial" panose="020B0604020202020204" pitchFamily="34" charset="0"/>
              </a:rPr>
              <a:t>, 2004. – 288 б.</a:t>
            </a:r>
          </a:p>
          <a:p>
            <a:pPr marL="342900" indent="-342900">
              <a:buFont typeface="+mj-lt"/>
              <a:buAutoNum type="arabicPeriod"/>
            </a:pPr>
            <a:r>
              <a:rPr lang="ru-RU" sz="2000" dirty="0" err="1">
                <a:latin typeface="Arial" panose="020B0604020202020204" pitchFamily="34" charset="0"/>
                <a:cs typeface="Arial" panose="020B0604020202020204" pitchFamily="34" charset="0"/>
              </a:rPr>
              <a:t>Нұрқатова</a:t>
            </a:r>
            <a:r>
              <a:rPr lang="ru-RU" sz="2000" dirty="0">
                <a:latin typeface="Arial" panose="020B0604020202020204" pitchFamily="34" charset="0"/>
                <a:cs typeface="Arial" panose="020B0604020202020204" pitchFamily="34" charset="0"/>
              </a:rPr>
              <a:t>, Л. </a:t>
            </a:r>
            <a:r>
              <a:rPr lang="ru-RU" sz="2000" dirty="0" err="1">
                <a:latin typeface="Arial" panose="020B0604020202020204" pitchFamily="34" charset="0"/>
                <a:cs typeface="Arial" panose="020B0604020202020204" pitchFamily="34" charset="0"/>
              </a:rPr>
              <a:t>Бейнелеу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өнерінің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Рауан</a:t>
            </a:r>
            <a:r>
              <a:rPr lang="ru-RU" sz="2000" dirty="0">
                <a:latin typeface="Arial" panose="020B0604020202020204" pitchFamily="34" charset="0"/>
                <a:cs typeface="Arial" panose="020B0604020202020204" pitchFamily="34" charset="0"/>
              </a:rPr>
              <a:t>, 2001. – 240 б.</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RU" sz="2000" dirty="0">
                <a:latin typeface="Arial" panose="020B0604020202020204" pitchFamily="34" charset="0"/>
                <a:cs typeface="Arial" panose="020B0604020202020204" pitchFamily="34" charset="0"/>
              </a:rPr>
              <a:t>Лазарев, В. Н. </a:t>
            </a:r>
            <a:r>
              <a:rPr lang="ru-RU" sz="2000" i="1" dirty="0" err="1">
                <a:latin typeface="Arial" panose="020B0604020202020204" pitchFamily="34" charset="0"/>
                <a:cs typeface="Arial" panose="020B0604020202020204" pitchFamily="34" charset="0"/>
              </a:rPr>
              <a:t>Батыс</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Еуропа</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өнері</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тарихы</a:t>
            </a:r>
            <a:r>
              <a:rPr lang="ru-RU" sz="2000" i="1"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Қазақ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университеті</a:t>
            </a:r>
            <a:r>
              <a:rPr lang="ru-RU" sz="2000" dirty="0">
                <a:latin typeface="Arial" panose="020B0604020202020204" pitchFamily="34" charset="0"/>
                <a:cs typeface="Arial" panose="020B0604020202020204" pitchFamily="34" charset="0"/>
              </a:rPr>
              <a:t>», 2010.</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KZ" sz="2000" dirty="0">
                <a:effectLst/>
                <a:latin typeface="Arial" panose="020B0604020202020204" pitchFamily="34" charset="0"/>
                <a:ea typeface="Times New Roman" panose="02020603050405020304" pitchFamily="18" charset="0"/>
                <a:cs typeface="Arial" panose="020B0604020202020204" pitchFamily="34" charset="0"/>
              </a:rPr>
              <a:t>Бейсенова, Ә., Садырова, М. </a:t>
            </a:r>
            <a:r>
              <a:rPr lang="ru-KZ" sz="2000" i="1" dirty="0">
                <a:effectLst/>
                <a:latin typeface="Arial" panose="020B0604020202020204" pitchFamily="34" charset="0"/>
                <a:ea typeface="Times New Roman" panose="02020603050405020304" pitchFamily="18" charset="0"/>
                <a:cs typeface="Arial" panose="020B0604020202020204" pitchFamily="34" charset="0"/>
              </a:rPr>
              <a:t>Әлем өркениеті тарихы</a:t>
            </a:r>
            <a:r>
              <a:rPr lang="ru-KZ" sz="2000" dirty="0">
                <a:effectLst/>
                <a:latin typeface="Arial" panose="020B0604020202020204" pitchFamily="34" charset="0"/>
                <a:ea typeface="Times New Roman" panose="02020603050405020304" pitchFamily="18" charset="0"/>
                <a:cs typeface="Arial" panose="020B0604020202020204" pitchFamily="34" charset="0"/>
              </a:rPr>
              <a:t>. – Алматы: Қазақ университеті, 2015.</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effectLst/>
                <a:latin typeface="Arial" panose="020B0604020202020204" pitchFamily="34" charset="0"/>
                <a:ea typeface="Times New Roman" panose="02020603050405020304" pitchFamily="18" charset="0"/>
                <a:cs typeface="Arial" panose="020B0604020202020204" pitchFamily="34" charset="0"/>
              </a:rPr>
              <a:t>СамуратоваТ.К</a:t>
            </a:r>
            <a:r>
              <a:rPr lang="kk-KZ" sz="2000" dirty="0">
                <a:effectLst/>
                <a:latin typeface="Arial" panose="020B0604020202020204" pitchFamily="34" charset="0"/>
                <a:ea typeface="Times New Roman" panose="02020603050405020304" pitchFamily="18" charset="0"/>
                <a:cs typeface="Arial" panose="020B0604020202020204" pitchFamily="34" charset="0"/>
              </a:rPr>
              <a:t>., Ермекова Ж.К., Ахметова - </a:t>
            </a:r>
            <a:r>
              <a:rPr lang="kk-KZ" sz="2000" dirty="0" err="1">
                <a:effectLst/>
                <a:latin typeface="Arial" panose="020B0604020202020204" pitchFamily="34" charset="0"/>
                <a:ea typeface="Times New Roman" panose="02020603050405020304" pitchFamily="18" charset="0"/>
                <a:cs typeface="Arial" panose="020B0604020202020204" pitchFamily="34" charset="0"/>
              </a:rPr>
              <a:t>Әбдік</a:t>
            </a:r>
            <a:r>
              <a:rPr lang="kk-KZ" sz="2000" cap="all" dirty="0">
                <a:effectLst/>
                <a:latin typeface="Arial" panose="020B0604020202020204" pitchFamily="34" charset="0"/>
                <a:ea typeface="Times New Roman" panose="02020603050405020304" pitchFamily="18" charset="0"/>
                <a:cs typeface="Arial" panose="020B0604020202020204" pitchFamily="34" charset="0"/>
              </a:rPr>
              <a:t> Г.А.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Қазақтың дәстүрлі қолданбалы өнерінің қысқаша энциклопедиялық сөздігі. Астана. ЕҰУ: 2025., 225б.</a:t>
            </a:r>
            <a:endParaRPr lang="ru-KZ" sz="2000" dirty="0">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latin typeface="Arial" panose="020B0604020202020204" pitchFamily="34" charset="0"/>
                <a:ea typeface="Times New Roman" panose="02020603050405020304" pitchFamily="18" charset="0"/>
                <a:cs typeface="Arial" panose="020B0604020202020204" pitchFamily="34" charset="0"/>
              </a:rPr>
              <a:t>СамуратоваТ</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К</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Туркпенова</a:t>
            </a:r>
            <a:r>
              <a:rPr lang="kk-KZ" sz="2000" dirty="0">
                <a:latin typeface="Arial" panose="020B0604020202020204" pitchFamily="34" charset="0"/>
                <a:ea typeface="Times New Roman" panose="02020603050405020304" pitchFamily="18" charset="0"/>
                <a:cs typeface="Arial" panose="020B0604020202020204" pitchFamily="34" charset="0"/>
              </a:rPr>
              <a:t> С.Ж.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 қол өнерінің тарихы мен қолданылуы» </a:t>
            </a:r>
            <a:r>
              <a:rPr lang="kk-KZ" sz="2000" dirty="0" err="1">
                <a:effectLst/>
                <a:latin typeface="Arial" panose="020B0604020202020204" pitchFamily="34" charset="0"/>
                <a:ea typeface="Calibri" panose="020F0502020204030204" pitchFamily="34" charset="0"/>
                <a:cs typeface="Arial" panose="020B0604020202020204" pitchFamily="34" charset="0"/>
              </a:rPr>
              <a:t>к</a:t>
            </a:r>
            <a:r>
              <a:rPr lang="ru-KZ" sz="2000" dirty="0">
                <a:effectLst/>
                <a:latin typeface="Arial" panose="020B0604020202020204" pitchFamily="34" charset="0"/>
                <a:ea typeface="Calibri" panose="020F0502020204030204" pitchFamily="34" charset="0"/>
                <a:cs typeface="Arial" panose="020B0604020202020204" pitchFamily="34" charset="0"/>
              </a:rPr>
              <a:t>аталог альбом  </a:t>
            </a:r>
            <a:r>
              <a:rPr lang="kk-KZ" sz="2000" dirty="0">
                <a:latin typeface="Arial" panose="020B0604020202020204" pitchFamily="34" charset="0"/>
                <a:ea typeface="Times New Roman" panose="02020603050405020304" pitchFamily="18" charset="0"/>
                <a:cs typeface="Arial" panose="020B0604020202020204" pitchFamily="34" charset="0"/>
              </a:rPr>
              <a:t>Астана. ЕҰУ: 2025., 225б.</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Нұрғалиұлы</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Қазақстанның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мәдени</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мұрасы</a:t>
            </a:r>
            <a:r>
              <a:rPr lang="ru-RU" altLang="ru-RU" sz="2000" dirty="0">
                <a:latin typeface="Arial" panose="020B0604020202020204" pitchFamily="34" charset="0"/>
                <a:cs typeface="Arial" panose="020B0604020202020204" pitchFamily="34" charset="0"/>
              </a:rPr>
              <a:t>. – Алматы: </a:t>
            </a:r>
            <a:r>
              <a:rPr lang="ru-RU" altLang="ru-RU" sz="2000" dirty="0" err="1">
                <a:latin typeface="Arial" panose="020B0604020202020204" pitchFamily="34" charset="0"/>
                <a:cs typeface="Arial" panose="020B0604020202020204" pitchFamily="34" charset="0"/>
              </a:rPr>
              <a:t>Атамұра</a:t>
            </a:r>
            <a:r>
              <a:rPr lang="ru-RU" altLang="ru-RU" sz="2000" dirty="0">
                <a:latin typeface="Arial" panose="020B0604020202020204" pitchFamily="34" charset="0"/>
                <a:cs typeface="Arial" panose="020B0604020202020204" pitchFamily="34" charset="0"/>
              </a:rPr>
              <a:t>, 2018. – 256 б.</a:t>
            </a: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Төлегенова</a:t>
            </a:r>
            <a:r>
              <a:rPr lang="ru-RU" altLang="ru-RU" sz="2000" dirty="0">
                <a:latin typeface="Arial" panose="020B0604020202020204" pitchFamily="34" charset="0"/>
                <a:cs typeface="Arial" panose="020B0604020202020204" pitchFamily="34" charset="0"/>
              </a:rPr>
              <a:t>, С. </a:t>
            </a:r>
            <a:r>
              <a:rPr lang="ru-RU" altLang="ru-RU" sz="2000" dirty="0" err="1">
                <a:latin typeface="Arial" panose="020B0604020202020204" pitchFamily="34" charset="0"/>
                <a:cs typeface="Arial" panose="020B0604020202020204" pitchFamily="34" charset="0"/>
              </a:rPr>
              <a:t>Қазақ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халқының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этнографиясы</a:t>
            </a:r>
            <a:r>
              <a:rPr lang="ru-RU" altLang="ru-RU" sz="2000" dirty="0">
                <a:latin typeface="Arial" panose="020B0604020202020204" pitchFamily="34" charset="0"/>
                <a:cs typeface="Arial" panose="020B0604020202020204" pitchFamily="34" charset="0"/>
              </a:rPr>
              <a:t>. – </a:t>
            </a:r>
            <a:r>
              <a:rPr lang="ru-RU" altLang="ru-RU" sz="2000" dirty="0" err="1">
                <a:latin typeface="Arial" panose="020B0604020202020204" pitchFamily="34" charset="0"/>
                <a:cs typeface="Arial" panose="020B0604020202020204" pitchFamily="34" charset="0"/>
              </a:rPr>
              <a:t>Нұр-Сұлтан</a:t>
            </a:r>
            <a:r>
              <a:rPr lang="ru-RU" altLang="ru-RU" sz="2000" dirty="0">
                <a:latin typeface="Arial" panose="020B0604020202020204" pitchFamily="34" charset="0"/>
                <a:cs typeface="Arial" panose="020B0604020202020204" pitchFamily="34" charset="0"/>
              </a:rPr>
              <a:t>: Фолиант, 2020. – 312 б.</a:t>
            </a:r>
          </a:p>
          <a:p>
            <a:pPr algn="l">
              <a:lnSpc>
                <a:spcPts val="3783"/>
              </a:lnSpc>
            </a:pPr>
            <a:endParaRPr lang="en-US" sz="2702" dirty="0">
              <a:solidFill>
                <a:srgbClr val="423734"/>
              </a:solidFill>
              <a:latin typeface="Carollo Playscript"/>
              <a:ea typeface="Carollo Playscript"/>
              <a:cs typeface="Carollo Playscript"/>
              <a:sym typeface="Carollo Playscript"/>
            </a:endParaRPr>
          </a:p>
        </p:txBody>
      </p:sp>
      <p:sp>
        <p:nvSpPr>
          <p:cNvPr id="10" name="Заголовок 1">
            <a:extLst>
              <a:ext uri="{FF2B5EF4-FFF2-40B4-BE49-F238E27FC236}">
                <a16:creationId xmlns:a16="http://schemas.microsoft.com/office/drawing/2014/main" id="{FC33663F-9B49-E47C-8A76-F4BB6B2D747A}"/>
              </a:ext>
            </a:extLst>
          </p:cNvPr>
          <p:cNvSpPr txBox="1">
            <a:spLocks/>
          </p:cNvSpPr>
          <p:nvPr/>
        </p:nvSpPr>
        <p:spPr>
          <a:xfrm>
            <a:off x="2133600" y="616428"/>
            <a:ext cx="10972800" cy="564672"/>
          </a:xfrm>
          <a:prstGeom prst="rect">
            <a:avLst/>
          </a:prstGeom>
        </p:spPr>
        <p:txBody>
          <a:bodyPr>
            <a:normAutofit/>
          </a:bodyPr>
          <a:lstStyle>
            <a:lvl1pPr algn="ctr" defTabSz="1371600" rtl="0" eaLnBrk="1" latinLnBrk="0" hangingPunct="1">
              <a:lnSpc>
                <a:spcPct val="90000"/>
              </a:lnSpc>
              <a:spcBef>
                <a:spcPct val="0"/>
              </a:spcBef>
              <a:buNone/>
              <a:defRPr sz="4200" kern="1200" cap="all" spc="300" baseline="0">
                <a:solidFill>
                  <a:schemeClr val="tx1">
                    <a:lumMod val="85000"/>
                    <a:lumOff val="15000"/>
                  </a:schemeClr>
                </a:solidFill>
                <a:latin typeface="+mj-lt"/>
                <a:ea typeface="+mj-ea"/>
                <a:cs typeface="+mj-cs"/>
              </a:defRPr>
            </a:lvl1pPr>
          </a:lstStyle>
          <a:p>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Қолданылған</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әдебиеттер</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тізімі</a:t>
            </a:r>
            <a:endPar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42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2520" y="15032"/>
            <a:ext cx="1877052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148" b="-7148"/>
            </a:stretch>
          </a:blipFill>
        </p:spPr>
      </p:sp>
      <p:sp>
        <p:nvSpPr>
          <p:cNvPr id="3" name="Freeform 3"/>
          <p:cNvSpPr/>
          <p:nvPr/>
        </p:nvSpPr>
        <p:spPr>
          <a:xfrm flipH="1" flipV="1">
            <a:off x="15989668" y="7200900"/>
            <a:ext cx="3965171" cy="4114800"/>
          </a:xfrm>
          <a:custGeom>
            <a:avLst/>
            <a:gdLst/>
            <a:ahLst/>
            <a:cxnLst/>
            <a:rect l="l" t="t" r="r" b="b"/>
            <a:pathLst>
              <a:path w="3965171" h="4114800">
                <a:moveTo>
                  <a:pt x="3965170" y="4114800"/>
                </a:moveTo>
                <a:lnTo>
                  <a:pt x="0" y="4114800"/>
                </a:lnTo>
                <a:lnTo>
                  <a:pt x="0" y="0"/>
                </a:lnTo>
                <a:lnTo>
                  <a:pt x="3965170" y="0"/>
                </a:lnTo>
                <a:lnTo>
                  <a:pt x="3965170" y="411480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92540" y="-207362"/>
            <a:ext cx="3965171" cy="4114800"/>
          </a:xfrm>
          <a:custGeom>
            <a:avLst/>
            <a:gdLst/>
            <a:ahLst/>
            <a:cxnLst/>
            <a:rect l="l" t="t" r="r" b="b"/>
            <a:pathLst>
              <a:path w="3965171" h="4114800">
                <a:moveTo>
                  <a:pt x="0" y="0"/>
                </a:moveTo>
                <a:lnTo>
                  <a:pt x="3965171" y="0"/>
                </a:lnTo>
                <a:lnTo>
                  <a:pt x="396517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420026" y="-436508"/>
            <a:ext cx="4620143" cy="3302426"/>
          </a:xfrm>
          <a:custGeom>
            <a:avLst/>
            <a:gdLst/>
            <a:ahLst/>
            <a:cxnLst/>
            <a:rect l="l" t="t" r="r" b="b"/>
            <a:pathLst>
              <a:path w="4620143" h="3302426">
                <a:moveTo>
                  <a:pt x="0" y="0"/>
                </a:moveTo>
                <a:lnTo>
                  <a:pt x="4620143" y="0"/>
                </a:lnTo>
                <a:lnTo>
                  <a:pt x="4620143" y="3302427"/>
                </a:lnTo>
                <a:lnTo>
                  <a:pt x="0" y="3302427"/>
                </a:lnTo>
                <a:lnTo>
                  <a:pt x="0" y="0"/>
                </a:lnTo>
                <a:close/>
              </a:path>
            </a:pathLst>
          </a:custGeom>
          <a:blipFill>
            <a:blip r:embed="rId5"/>
            <a:stretch>
              <a:fillRect/>
            </a:stretch>
          </a:blipFill>
        </p:spPr>
      </p:sp>
      <p:sp>
        <p:nvSpPr>
          <p:cNvPr id="6" name="Freeform 6"/>
          <p:cNvSpPr/>
          <p:nvPr/>
        </p:nvSpPr>
        <p:spPr>
          <a:xfrm flipH="1">
            <a:off x="-2780369" y="6897272"/>
            <a:ext cx="4620143" cy="3302426"/>
          </a:xfrm>
          <a:custGeom>
            <a:avLst/>
            <a:gdLst/>
            <a:ahLst/>
            <a:cxnLst/>
            <a:rect l="l" t="t" r="r" b="b"/>
            <a:pathLst>
              <a:path w="4620143" h="3302426">
                <a:moveTo>
                  <a:pt x="4620143" y="0"/>
                </a:moveTo>
                <a:lnTo>
                  <a:pt x="0" y="0"/>
                </a:lnTo>
                <a:lnTo>
                  <a:pt x="0" y="3302426"/>
                </a:lnTo>
                <a:lnTo>
                  <a:pt x="4620143" y="3302426"/>
                </a:lnTo>
                <a:lnTo>
                  <a:pt x="4620143" y="0"/>
                </a:lnTo>
                <a:close/>
              </a:path>
            </a:pathLst>
          </a:custGeom>
          <a:blipFill>
            <a:blip r:embed="rId5"/>
            <a:stretch>
              <a:fillRect/>
            </a:stretch>
          </a:blipFill>
        </p:spPr>
      </p:sp>
      <p:sp>
        <p:nvSpPr>
          <p:cNvPr id="9" name="TextBox 11">
            <a:extLst>
              <a:ext uri="{FF2B5EF4-FFF2-40B4-BE49-F238E27FC236}">
                <a16:creationId xmlns:a16="http://schemas.microsoft.com/office/drawing/2014/main" id="{B32166C2-430E-9373-5CAF-CF23E13EE71F}"/>
              </a:ext>
            </a:extLst>
          </p:cNvPr>
          <p:cNvSpPr txBox="1"/>
          <p:nvPr/>
        </p:nvSpPr>
        <p:spPr>
          <a:xfrm>
            <a:off x="1371600" y="2781300"/>
            <a:ext cx="11799694" cy="6762685"/>
          </a:xfrm>
          <a:prstGeom prst="rect">
            <a:avLst/>
          </a:prstGeom>
        </p:spPr>
        <p:txBody>
          <a:bodyPr lIns="0" tIns="0" rIns="0" bIns="0" rtlCol="0" anchor="t">
            <a:spAutoFit/>
          </a:bodyPr>
          <a:lstStyle/>
          <a:p>
            <a:pPr marL="294005" indent="-342900">
              <a:spcAft>
                <a:spcPts val="600"/>
              </a:spcAft>
              <a:buFont typeface="+mj-lt"/>
              <a:buAutoNum type="arabicPeriod"/>
            </a:pPr>
            <a:r>
              <a:rPr lang="kk-KZ" sz="2000" dirty="0">
                <a:latin typeface="Arial" panose="020B0604020202020204" pitchFamily="34" charset="0"/>
                <a:cs typeface="Arial" panose="020B0604020202020204" pitchFamily="34" charset="0"/>
              </a:rPr>
              <a:t>Бейнелеу өнері тарихы. Оқулық: ҚР БҒМ баспаға ұсынған.  – Астана, 2013. –2</a:t>
            </a:r>
            <a:r>
              <a:rPr lang="ru-RU" sz="2000" dirty="0">
                <a:latin typeface="Arial" panose="020B0604020202020204" pitchFamily="34" charset="0"/>
                <a:cs typeface="Arial" panose="020B0604020202020204" pitchFamily="34" charset="0"/>
              </a:rPr>
              <a:t>48</a:t>
            </a:r>
            <a:r>
              <a:rPr lang="kk-KZ" sz="2000" dirty="0" err="1">
                <a:latin typeface="Arial" panose="020B0604020202020204" pitchFamily="34" charset="0"/>
                <a:cs typeface="Arial" panose="020B0604020202020204" pitchFamily="34" charset="0"/>
              </a:rPr>
              <a:t>б</a:t>
            </a:r>
            <a:r>
              <a:rPr lang="kk-KZ" sz="2000" dirty="0">
                <a:latin typeface="Arial" panose="020B0604020202020204" pitchFamily="34" charset="0"/>
                <a:cs typeface="Arial" panose="020B0604020202020204" pitchFamily="34" charset="0"/>
              </a:rPr>
              <a:t>. </a:t>
            </a:r>
            <a:endParaRPr lang="ru-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Келімбетов</a:t>
            </a:r>
            <a:r>
              <a:rPr lang="ru-RU" sz="2000" i="0" u="none" strike="noStrike" dirty="0">
                <a:effectLst/>
                <a:latin typeface="Arial" panose="020B0604020202020204" pitchFamily="34" charset="0"/>
                <a:cs typeface="Arial" panose="020B0604020202020204" pitchFamily="34" charset="0"/>
              </a:rPr>
              <a:t>, Н. «</a:t>
            </a:r>
            <a:r>
              <a:rPr lang="ru-RU" sz="2000" i="0" u="none" strike="noStrike" dirty="0" err="1">
                <a:effectLst/>
                <a:latin typeface="Arial" panose="020B0604020202020204" pitchFamily="34" charset="0"/>
                <a:cs typeface="Arial" panose="020B0604020202020204" pitchFamily="34" charset="0"/>
              </a:rPr>
              <a:t>Ежелгі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дүние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Өнер</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2005. – 320 б. – </a:t>
            </a:r>
            <a:r>
              <a:rPr lang="en" sz="2000" i="0" u="none" strike="noStrike" dirty="0">
                <a:effectLst/>
                <a:latin typeface="Arial" panose="020B0604020202020204" pitchFamily="34" charset="0"/>
                <a:cs typeface="Arial" panose="020B0604020202020204" pitchFamily="34" charset="0"/>
              </a:rPr>
              <a:t>ISBN 9965-12-123-4.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және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жанрлары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i="0" u="none" strike="noStrike" dirty="0">
              <a:effectLst/>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Самашев</a:t>
            </a:r>
            <a:r>
              <a:rPr lang="ru-RU" sz="2000" i="0" u="none" strike="noStrike" dirty="0">
                <a:effectLst/>
                <a:latin typeface="Arial" panose="020B0604020202020204" pitchFamily="34" charset="0"/>
                <a:cs typeface="Arial" panose="020B0604020202020204" pitchFamily="34" charset="0"/>
              </a:rPr>
              <a:t>, З. «</a:t>
            </a:r>
            <a:r>
              <a:rPr lang="ru-RU" sz="2000" i="0" u="none" strike="noStrike" dirty="0" err="1">
                <a:effectLst/>
                <a:latin typeface="Arial" panose="020B0604020202020204" pitchFamily="34" charset="0"/>
                <a:cs typeface="Arial" panose="020B0604020202020204" pitchFamily="34" charset="0"/>
              </a:rPr>
              <a:t>Қазақстанның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жеті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кереметі</a:t>
            </a:r>
            <a:r>
              <a:rPr lang="ru-RU" sz="2000" i="0" u="none" strike="noStrike" dirty="0">
                <a:effectLst/>
                <a:latin typeface="Arial" panose="020B0604020202020204" pitchFamily="34" charset="0"/>
                <a:cs typeface="Arial" panose="020B0604020202020204" pitchFamily="34" charset="0"/>
              </a:rPr>
              <a:t>». – Алматы: Таймас, 2006. – 200 б. – </a:t>
            </a:r>
            <a:r>
              <a:rPr lang="en" sz="2000" i="0" u="none" strike="noStrike" dirty="0">
                <a:effectLst/>
                <a:latin typeface="Arial" panose="020B0604020202020204" pitchFamily="34" charset="0"/>
                <a:cs typeface="Arial" panose="020B0604020202020204" pitchFamily="34" charset="0"/>
              </a:rPr>
              <a:t>ISBN 9965-806-16-0.</a:t>
            </a:r>
          </a:p>
          <a:p>
            <a:pPr marL="342900" indent="-342900">
              <a:buFont typeface="+mj-lt"/>
              <a:buAutoNum type="arabicPeriod"/>
            </a:pPr>
            <a:r>
              <a:rPr lang="ru-RU" sz="2000" dirty="0" err="1">
                <a:latin typeface="Arial" panose="020B0604020202020204" pitchFamily="34" charset="0"/>
                <a:cs typeface="Arial" panose="020B0604020202020204" pitchFamily="34" charset="0"/>
              </a:rPr>
              <a:t>Қасымбеков</a:t>
            </a:r>
            <a:r>
              <a:rPr lang="ru-RU" sz="2000" dirty="0">
                <a:latin typeface="Arial" panose="020B0604020202020204" pitchFamily="34" charset="0"/>
                <a:cs typeface="Arial" panose="020B0604020202020204" pitchFamily="34" charset="0"/>
              </a:rPr>
              <a:t>, М. </a:t>
            </a:r>
            <a:r>
              <a:rPr lang="ru-RU" sz="2000" dirty="0" err="1">
                <a:latin typeface="Arial" panose="020B0604020202020204" pitchFamily="34" charset="0"/>
                <a:cs typeface="Arial" panose="020B0604020202020204" pitchFamily="34" charset="0"/>
              </a:rPr>
              <a:t>Өнер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Білім</a:t>
            </a:r>
            <a:r>
              <a:rPr lang="ru-RU" sz="2000" dirty="0">
                <a:latin typeface="Arial" panose="020B0604020202020204" pitchFamily="34" charset="0"/>
                <a:cs typeface="Arial" panose="020B0604020202020204" pitchFamily="34" charset="0"/>
              </a:rPr>
              <a:t>, 2004. – 288 б.</a:t>
            </a:r>
          </a:p>
          <a:p>
            <a:pPr marL="342900" indent="-342900">
              <a:buFont typeface="+mj-lt"/>
              <a:buAutoNum type="arabicPeriod"/>
            </a:pPr>
            <a:r>
              <a:rPr lang="ru-RU" sz="2000" dirty="0" err="1">
                <a:latin typeface="Arial" panose="020B0604020202020204" pitchFamily="34" charset="0"/>
                <a:cs typeface="Arial" panose="020B0604020202020204" pitchFamily="34" charset="0"/>
              </a:rPr>
              <a:t>Нұрқатова</a:t>
            </a:r>
            <a:r>
              <a:rPr lang="ru-RU" sz="2000" dirty="0">
                <a:latin typeface="Arial" panose="020B0604020202020204" pitchFamily="34" charset="0"/>
                <a:cs typeface="Arial" panose="020B0604020202020204" pitchFamily="34" charset="0"/>
              </a:rPr>
              <a:t>, Л. </a:t>
            </a:r>
            <a:r>
              <a:rPr lang="ru-RU" sz="2000" dirty="0" err="1">
                <a:latin typeface="Arial" panose="020B0604020202020204" pitchFamily="34" charset="0"/>
                <a:cs typeface="Arial" panose="020B0604020202020204" pitchFamily="34" charset="0"/>
              </a:rPr>
              <a:t>Бейнелеу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өнерінің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Рауан</a:t>
            </a:r>
            <a:r>
              <a:rPr lang="ru-RU" sz="2000" dirty="0">
                <a:latin typeface="Arial" panose="020B0604020202020204" pitchFamily="34" charset="0"/>
                <a:cs typeface="Arial" panose="020B0604020202020204" pitchFamily="34" charset="0"/>
              </a:rPr>
              <a:t>, 2001. – 240 б.</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RU" sz="2000" dirty="0">
                <a:latin typeface="Arial" panose="020B0604020202020204" pitchFamily="34" charset="0"/>
                <a:cs typeface="Arial" panose="020B0604020202020204" pitchFamily="34" charset="0"/>
              </a:rPr>
              <a:t>Лазарев, В. Н. </a:t>
            </a:r>
            <a:r>
              <a:rPr lang="ru-RU" sz="2000" i="1" dirty="0" err="1">
                <a:latin typeface="Arial" panose="020B0604020202020204" pitchFamily="34" charset="0"/>
                <a:cs typeface="Arial" panose="020B0604020202020204" pitchFamily="34" charset="0"/>
              </a:rPr>
              <a:t>Батыс</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Еуропа</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өнері</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тарихы</a:t>
            </a:r>
            <a:r>
              <a:rPr lang="ru-RU" sz="2000" i="1"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Қазақ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университеті</a:t>
            </a:r>
            <a:r>
              <a:rPr lang="ru-RU" sz="2000" dirty="0">
                <a:latin typeface="Arial" panose="020B0604020202020204" pitchFamily="34" charset="0"/>
                <a:cs typeface="Arial" panose="020B0604020202020204" pitchFamily="34" charset="0"/>
              </a:rPr>
              <a:t>», 2010.</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KZ" sz="2000" dirty="0">
                <a:effectLst/>
                <a:latin typeface="Arial" panose="020B0604020202020204" pitchFamily="34" charset="0"/>
                <a:ea typeface="Times New Roman" panose="02020603050405020304" pitchFamily="18" charset="0"/>
                <a:cs typeface="Arial" panose="020B0604020202020204" pitchFamily="34" charset="0"/>
              </a:rPr>
              <a:t>Бейсенова, Ә., Садырова, М. </a:t>
            </a:r>
            <a:r>
              <a:rPr lang="ru-KZ" sz="2000" i="1" dirty="0">
                <a:effectLst/>
                <a:latin typeface="Arial" panose="020B0604020202020204" pitchFamily="34" charset="0"/>
                <a:ea typeface="Times New Roman" panose="02020603050405020304" pitchFamily="18" charset="0"/>
                <a:cs typeface="Arial" panose="020B0604020202020204" pitchFamily="34" charset="0"/>
              </a:rPr>
              <a:t>Әлем өркениеті тарихы</a:t>
            </a:r>
            <a:r>
              <a:rPr lang="ru-KZ" sz="2000" dirty="0">
                <a:effectLst/>
                <a:latin typeface="Arial" panose="020B0604020202020204" pitchFamily="34" charset="0"/>
                <a:ea typeface="Times New Roman" panose="02020603050405020304" pitchFamily="18" charset="0"/>
                <a:cs typeface="Arial" panose="020B0604020202020204" pitchFamily="34" charset="0"/>
              </a:rPr>
              <a:t>. – Алматы: Қазақ университеті, 2015.</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effectLst/>
                <a:latin typeface="Arial" panose="020B0604020202020204" pitchFamily="34" charset="0"/>
                <a:ea typeface="Times New Roman" panose="02020603050405020304" pitchFamily="18" charset="0"/>
                <a:cs typeface="Arial" panose="020B0604020202020204" pitchFamily="34" charset="0"/>
              </a:rPr>
              <a:t>СамуратоваТ.К</a:t>
            </a:r>
            <a:r>
              <a:rPr lang="kk-KZ" sz="2000" dirty="0">
                <a:effectLst/>
                <a:latin typeface="Arial" panose="020B0604020202020204" pitchFamily="34" charset="0"/>
                <a:ea typeface="Times New Roman" panose="02020603050405020304" pitchFamily="18" charset="0"/>
                <a:cs typeface="Arial" panose="020B0604020202020204" pitchFamily="34" charset="0"/>
              </a:rPr>
              <a:t>., Ермекова Ж.К., Ахметова - </a:t>
            </a:r>
            <a:r>
              <a:rPr lang="kk-KZ" sz="2000" dirty="0" err="1">
                <a:effectLst/>
                <a:latin typeface="Arial" panose="020B0604020202020204" pitchFamily="34" charset="0"/>
                <a:ea typeface="Times New Roman" panose="02020603050405020304" pitchFamily="18" charset="0"/>
                <a:cs typeface="Arial" panose="020B0604020202020204" pitchFamily="34" charset="0"/>
              </a:rPr>
              <a:t>Әбдік</a:t>
            </a:r>
            <a:r>
              <a:rPr lang="kk-KZ" sz="2000" cap="all" dirty="0">
                <a:effectLst/>
                <a:latin typeface="Arial" panose="020B0604020202020204" pitchFamily="34" charset="0"/>
                <a:ea typeface="Times New Roman" panose="02020603050405020304" pitchFamily="18" charset="0"/>
                <a:cs typeface="Arial" panose="020B0604020202020204" pitchFamily="34" charset="0"/>
              </a:rPr>
              <a:t> Г.А.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Қазақтың дәстүрлі қолданбалы өнерінің қысқаша энциклопедиялық сөздігі. Астана. ЕҰУ: 2025., 225б.</a:t>
            </a:r>
            <a:endParaRPr lang="ru-KZ" sz="2000" dirty="0">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latin typeface="Arial" panose="020B0604020202020204" pitchFamily="34" charset="0"/>
                <a:ea typeface="Times New Roman" panose="02020603050405020304" pitchFamily="18" charset="0"/>
                <a:cs typeface="Arial" panose="020B0604020202020204" pitchFamily="34" charset="0"/>
              </a:rPr>
              <a:t>СамуратоваТ</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К</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Туркпенова</a:t>
            </a:r>
            <a:r>
              <a:rPr lang="kk-KZ" sz="2000" dirty="0">
                <a:latin typeface="Arial" panose="020B0604020202020204" pitchFamily="34" charset="0"/>
                <a:ea typeface="Times New Roman" panose="02020603050405020304" pitchFamily="18" charset="0"/>
                <a:cs typeface="Arial" panose="020B0604020202020204" pitchFamily="34" charset="0"/>
              </a:rPr>
              <a:t> С.Ж.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 қол өнерінің тарихы мен қолданылуы» </a:t>
            </a:r>
            <a:r>
              <a:rPr lang="kk-KZ" sz="2000" dirty="0" err="1">
                <a:effectLst/>
                <a:latin typeface="Arial" panose="020B0604020202020204" pitchFamily="34" charset="0"/>
                <a:ea typeface="Calibri" panose="020F0502020204030204" pitchFamily="34" charset="0"/>
                <a:cs typeface="Arial" panose="020B0604020202020204" pitchFamily="34" charset="0"/>
              </a:rPr>
              <a:t>к</a:t>
            </a:r>
            <a:r>
              <a:rPr lang="ru-KZ" sz="2000" dirty="0">
                <a:effectLst/>
                <a:latin typeface="Arial" panose="020B0604020202020204" pitchFamily="34" charset="0"/>
                <a:ea typeface="Calibri" panose="020F0502020204030204" pitchFamily="34" charset="0"/>
                <a:cs typeface="Arial" panose="020B0604020202020204" pitchFamily="34" charset="0"/>
              </a:rPr>
              <a:t>аталог альбом  </a:t>
            </a:r>
            <a:r>
              <a:rPr lang="kk-KZ" sz="2000" dirty="0">
                <a:latin typeface="Arial" panose="020B0604020202020204" pitchFamily="34" charset="0"/>
                <a:ea typeface="Times New Roman" panose="02020603050405020304" pitchFamily="18" charset="0"/>
                <a:cs typeface="Arial" panose="020B0604020202020204" pitchFamily="34" charset="0"/>
              </a:rPr>
              <a:t>Астана. ЕҰУ: 2025., 225б.</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Нұрғалиұлы</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Қазақстанның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мәдени</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мұрасы</a:t>
            </a:r>
            <a:r>
              <a:rPr lang="ru-RU" altLang="ru-RU" sz="2000" dirty="0">
                <a:latin typeface="Arial" panose="020B0604020202020204" pitchFamily="34" charset="0"/>
                <a:cs typeface="Arial" panose="020B0604020202020204" pitchFamily="34" charset="0"/>
              </a:rPr>
              <a:t>. – Алматы: </a:t>
            </a:r>
            <a:r>
              <a:rPr lang="ru-RU" altLang="ru-RU" sz="2000" dirty="0" err="1">
                <a:latin typeface="Arial" panose="020B0604020202020204" pitchFamily="34" charset="0"/>
                <a:cs typeface="Arial" panose="020B0604020202020204" pitchFamily="34" charset="0"/>
              </a:rPr>
              <a:t>Атамұра</a:t>
            </a:r>
            <a:r>
              <a:rPr lang="ru-RU" altLang="ru-RU" sz="2000" dirty="0">
                <a:latin typeface="Arial" panose="020B0604020202020204" pitchFamily="34" charset="0"/>
                <a:cs typeface="Arial" panose="020B0604020202020204" pitchFamily="34" charset="0"/>
              </a:rPr>
              <a:t>, 2018. – 256 б.</a:t>
            </a: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Төлегенова</a:t>
            </a:r>
            <a:r>
              <a:rPr lang="ru-RU" altLang="ru-RU" sz="2000" dirty="0">
                <a:latin typeface="Arial" panose="020B0604020202020204" pitchFamily="34" charset="0"/>
                <a:cs typeface="Arial" panose="020B0604020202020204" pitchFamily="34" charset="0"/>
              </a:rPr>
              <a:t>, С. </a:t>
            </a:r>
            <a:r>
              <a:rPr lang="ru-RU" altLang="ru-RU" sz="2000" dirty="0" err="1">
                <a:latin typeface="Arial" panose="020B0604020202020204" pitchFamily="34" charset="0"/>
                <a:cs typeface="Arial" panose="020B0604020202020204" pitchFamily="34" charset="0"/>
              </a:rPr>
              <a:t>Қазақ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халқының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этнографиясы</a:t>
            </a:r>
            <a:r>
              <a:rPr lang="ru-RU" altLang="ru-RU" sz="2000" dirty="0">
                <a:latin typeface="Arial" panose="020B0604020202020204" pitchFamily="34" charset="0"/>
                <a:cs typeface="Arial" panose="020B0604020202020204" pitchFamily="34" charset="0"/>
              </a:rPr>
              <a:t>. – </a:t>
            </a:r>
            <a:r>
              <a:rPr lang="ru-RU" altLang="ru-RU" sz="2000" dirty="0" err="1">
                <a:latin typeface="Arial" panose="020B0604020202020204" pitchFamily="34" charset="0"/>
                <a:cs typeface="Arial" panose="020B0604020202020204" pitchFamily="34" charset="0"/>
              </a:rPr>
              <a:t>Нұр-Сұлтан</a:t>
            </a:r>
            <a:r>
              <a:rPr lang="ru-RU" altLang="ru-RU" sz="2000" dirty="0">
                <a:latin typeface="Arial" panose="020B0604020202020204" pitchFamily="34" charset="0"/>
                <a:cs typeface="Arial" panose="020B0604020202020204" pitchFamily="34" charset="0"/>
              </a:rPr>
              <a:t>: Фолиант, 2020. – 312 б.</a:t>
            </a:r>
          </a:p>
          <a:p>
            <a:pPr algn="l">
              <a:lnSpc>
                <a:spcPts val="3783"/>
              </a:lnSpc>
            </a:pPr>
            <a:endParaRPr lang="en-US" sz="2702" dirty="0">
              <a:solidFill>
                <a:srgbClr val="423734"/>
              </a:solidFill>
              <a:latin typeface="Carollo Playscript"/>
              <a:ea typeface="Carollo Playscript"/>
              <a:cs typeface="Carollo Playscript"/>
              <a:sym typeface="Carollo Playscript"/>
            </a:endParaRPr>
          </a:p>
        </p:txBody>
      </p:sp>
      <p:sp>
        <p:nvSpPr>
          <p:cNvPr id="10" name="Заголовок 1">
            <a:extLst>
              <a:ext uri="{FF2B5EF4-FFF2-40B4-BE49-F238E27FC236}">
                <a16:creationId xmlns:a16="http://schemas.microsoft.com/office/drawing/2014/main" id="{FC33663F-9B49-E47C-8A76-F4BB6B2D747A}"/>
              </a:ext>
            </a:extLst>
          </p:cNvPr>
          <p:cNvSpPr txBox="1">
            <a:spLocks/>
          </p:cNvSpPr>
          <p:nvPr/>
        </p:nvSpPr>
        <p:spPr>
          <a:xfrm>
            <a:off x="2133600" y="616428"/>
            <a:ext cx="10972800" cy="564672"/>
          </a:xfrm>
          <a:prstGeom prst="rect">
            <a:avLst/>
          </a:prstGeom>
        </p:spPr>
        <p:txBody>
          <a:bodyPr>
            <a:normAutofit/>
          </a:bodyPr>
          <a:lstStyle>
            <a:lvl1pPr algn="ctr" defTabSz="1371600" rtl="0" eaLnBrk="1" latinLnBrk="0" hangingPunct="1">
              <a:lnSpc>
                <a:spcPct val="90000"/>
              </a:lnSpc>
              <a:spcBef>
                <a:spcPct val="0"/>
              </a:spcBef>
              <a:buNone/>
              <a:defRPr sz="4200" kern="1200" cap="all" spc="300" baseline="0">
                <a:solidFill>
                  <a:schemeClr val="tx1">
                    <a:lumMod val="85000"/>
                    <a:lumOff val="15000"/>
                  </a:schemeClr>
                </a:solidFill>
                <a:latin typeface="+mj-lt"/>
                <a:ea typeface="+mj-ea"/>
                <a:cs typeface="+mj-cs"/>
              </a:defRPr>
            </a:lvl1pPr>
          </a:lstStyle>
          <a:p>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Қолданылған</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әдебиеттер</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тізімі</a:t>
            </a:r>
            <a:endPar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65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219632"/>
            <a:ext cx="18516600" cy="10277022"/>
          </a:xfrm>
          <a:prstGeom prst="rect">
            <a:avLst/>
          </a:prstGeom>
        </p:spPr>
        <p:txBody>
          <a:bodyPr lIns="50800" tIns="50800" rIns="50800" bIns="50800" rtlCol="0" anchor="ctr"/>
          <a:lstStyle/>
          <a:p>
            <a:pPr algn="ctr">
              <a:lnSpc>
                <a:spcPts val="2659"/>
              </a:lnSpc>
              <a:spcBef>
                <a:spcPct val="0"/>
              </a:spcBef>
            </a:pPr>
            <a:endParaRPr/>
          </a:p>
        </p:txBody>
      </p:sp>
      <p:sp>
        <p:nvSpPr>
          <p:cNvPr id="6" name="Freeform 6"/>
          <p:cNvSpPr/>
          <p:nvPr/>
        </p:nvSpPr>
        <p:spPr>
          <a:xfrm rot="-2470818">
            <a:off x="3153962" y="8019033"/>
            <a:ext cx="3463913" cy="4114800"/>
          </a:xfrm>
          <a:custGeom>
            <a:avLst/>
            <a:gdLst/>
            <a:ahLst/>
            <a:cxnLst/>
            <a:rect l="l" t="t" r="r" b="b"/>
            <a:pathLst>
              <a:path w="3463913" h="4114800">
                <a:moveTo>
                  <a:pt x="0" y="0"/>
                </a:moveTo>
                <a:lnTo>
                  <a:pt x="3463913" y="0"/>
                </a:lnTo>
                <a:lnTo>
                  <a:pt x="346391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987982">
            <a:off x="5812159" y="8243945"/>
            <a:ext cx="3463913" cy="4114800"/>
          </a:xfrm>
          <a:custGeom>
            <a:avLst/>
            <a:gdLst/>
            <a:ahLst/>
            <a:cxnLst/>
            <a:rect l="l" t="t" r="r" b="b"/>
            <a:pathLst>
              <a:path w="3463913" h="4114800">
                <a:moveTo>
                  <a:pt x="0" y="0"/>
                </a:moveTo>
                <a:lnTo>
                  <a:pt x="3463914" y="0"/>
                </a:lnTo>
                <a:lnTo>
                  <a:pt x="34639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2">
            <a:extLst>
              <a:ext uri="{FF2B5EF4-FFF2-40B4-BE49-F238E27FC236}">
                <a16:creationId xmlns:a16="http://schemas.microsoft.com/office/drawing/2014/main" id="{C50B4983-F01F-446A-8BE7-4877B9C3E5D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6"/>
            <a:stretch>
              <a:fillRect t="-7148" b="-7148"/>
            </a:stretch>
          </a:blipFill>
        </p:spPr>
        <p:txBody>
          <a:bodyPr/>
          <a:lstStyle/>
          <a:p>
            <a:pPr algn="ctr"/>
            <a:endParaRPr lang="kk-KZ" sz="6000" i="1" dirty="0">
              <a:latin typeface="Arial" panose="020B0604020202020204" pitchFamily="34" charset="0"/>
              <a:cs typeface="Arial" panose="020B0604020202020204" pitchFamily="34" charset="0"/>
            </a:endParaRPr>
          </a:p>
          <a:p>
            <a:pPr algn="ctr"/>
            <a:endParaRPr lang="kk-KZ" sz="6000" i="1" dirty="0">
              <a:latin typeface="Arial" panose="020B0604020202020204" pitchFamily="34" charset="0"/>
              <a:cs typeface="Arial" panose="020B0604020202020204" pitchFamily="34" charset="0"/>
            </a:endParaRPr>
          </a:p>
          <a:p>
            <a:pPr algn="ctr"/>
            <a:endParaRPr lang="kk-KZ" sz="6000" i="1" dirty="0">
              <a:latin typeface="Arial" panose="020B0604020202020204" pitchFamily="34" charset="0"/>
              <a:cs typeface="Arial" panose="020B0604020202020204" pitchFamily="34" charset="0"/>
            </a:endParaRPr>
          </a:p>
          <a:p>
            <a:pPr algn="ctr"/>
            <a:endParaRPr lang="kk-KZ" sz="6000" i="1">
              <a:latin typeface="Arial" panose="020B0604020202020204" pitchFamily="34" charset="0"/>
              <a:cs typeface="Arial" panose="020B0604020202020204" pitchFamily="34" charset="0"/>
            </a:endParaRPr>
          </a:p>
          <a:p>
            <a:pPr algn="ctr"/>
            <a:r>
              <a:rPr lang="kk-KZ" sz="6000" i="1">
                <a:latin typeface="Arial" panose="020B0604020202020204" pitchFamily="34" charset="0"/>
                <a:cs typeface="Arial" panose="020B0604020202020204" pitchFamily="34" charset="0"/>
              </a:rPr>
              <a:t>Назарларыңызға </a:t>
            </a:r>
            <a:r>
              <a:rPr lang="kk-KZ" sz="6000" i="1" dirty="0">
                <a:latin typeface="Arial" panose="020B0604020202020204" pitchFamily="34" charset="0"/>
                <a:cs typeface="Arial" panose="020B0604020202020204" pitchFamily="34" charset="0"/>
              </a:rPr>
              <a:t>рахмет</a:t>
            </a:r>
            <a:endParaRPr lang="ru-KZ" sz="6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48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1569</Words>
  <Application>Microsoft Macintosh PowerPoint</Application>
  <PresentationFormat>Произвольный</PresentationFormat>
  <Paragraphs>97</Paragraphs>
  <Slides>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9</vt:i4>
      </vt:variant>
    </vt:vector>
  </HeadingPairs>
  <TitlesOfParts>
    <vt:vector size="18" baseType="lpstr">
      <vt:lpstr>Atteron</vt:lpstr>
      <vt:lpstr>Carollo Playscript Bold</vt:lpstr>
      <vt:lpstr>Arimo Bold</vt:lpstr>
      <vt:lpstr>Calibri</vt:lpstr>
      <vt:lpstr>Arial</vt:lpstr>
      <vt:lpstr>Canva Sans</vt:lpstr>
      <vt:lpstr>Arimo</vt:lpstr>
      <vt:lpstr>Carollo Playscript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dc:title>
  <cp:lastModifiedBy>Tattigul Samuratova</cp:lastModifiedBy>
  <cp:revision>3</cp:revision>
  <dcterms:created xsi:type="dcterms:W3CDTF">2006-08-16T00:00:00Z</dcterms:created>
  <dcterms:modified xsi:type="dcterms:W3CDTF">2025-09-28T03:42:55Z</dcterms:modified>
  <dc:identifier>DAGz0AAcwsQ</dc:identifier>
</cp:coreProperties>
</file>