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72" r:id="rId3"/>
    <p:sldId id="257" r:id="rId4"/>
    <p:sldId id="258" r:id="rId5"/>
    <p:sldId id="263" r:id="rId6"/>
    <p:sldId id="259" r:id="rId7"/>
    <p:sldId id="260" r:id="rId8"/>
    <p:sldId id="261" r:id="rId9"/>
    <p:sldId id="262" r:id="rId10"/>
    <p:sldId id="269" r:id="rId11"/>
    <p:sldId id="270" r:id="rId12"/>
  </p:sldIdLst>
  <p:sldSz cx="18288000" cy="10287000"/>
  <p:notesSz cx="6858000" cy="9144000"/>
  <p:embeddedFontLst>
    <p:embeddedFont>
      <p:font typeface="Atteron" panose="02000503000000020003" pitchFamily="2" charset="0"/>
      <p:regular r:id="rId13"/>
      <p:bold r:id="rId14"/>
      <p:italic r:id="rId15"/>
      <p:boldItalic r:id="rId16"/>
    </p:embeddedFont>
    <p:embeddedFont>
      <p:font typeface="Calibri" panose="020F0502020204030204" pitchFamily="34" charset="0"/>
      <p:regular r:id="rId17"/>
      <p:bold r:id="rId18"/>
      <p:italic r:id="rId19"/>
      <p:boldItalic r:id="rId20"/>
    </p:embeddedFont>
    <p:embeddedFont>
      <p:font typeface="Carollo Playscript" pitchFamily="2" charset="0"/>
      <p:regular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7" autoAdjust="0"/>
    <p:restoredTop sz="94602" autoAdjust="0"/>
  </p:normalViewPr>
  <p:slideViewPr>
    <p:cSldViewPr>
      <p:cViewPr varScale="1">
        <p:scale>
          <a:sx n="81" d="100"/>
          <a:sy n="81" d="100"/>
        </p:scale>
        <p:origin x="440"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5.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9/28/25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9/28/25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9/28/25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9/28/25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Layout" Target="../slideLayouts/slideLayout7.xml"/><Relationship Id="rId5" Type="http://schemas.openxmlformats.org/officeDocument/2006/relationships/image" Target="../media/image47.svg"/><Relationship Id="rId4" Type="http://schemas.openxmlformats.org/officeDocument/2006/relationships/image" Target="../media/image46.png"/></Relationships>
</file>

<file path=ppt/slides/_rels/slide11.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Layout" Target="../slideLayouts/slideLayout7.xml"/><Relationship Id="rId5" Type="http://schemas.openxmlformats.org/officeDocument/2006/relationships/image" Target="../media/image47.sv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3.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12.jpeg"/><Relationship Id="rId3" Type="http://schemas.openxmlformats.org/officeDocument/2006/relationships/image" Target="../media/image2.png"/><Relationship Id="rId7" Type="http://schemas.openxmlformats.org/officeDocument/2006/relationships/image" Target="../media/image4.png"/><Relationship Id="rId12" Type="http://schemas.openxmlformats.org/officeDocument/2006/relationships/image" Target="../media/image11.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10.jpeg"/><Relationship Id="rId5" Type="http://schemas.openxmlformats.org/officeDocument/2006/relationships/image" Target="../media/image6.png"/><Relationship Id="rId10" Type="http://schemas.openxmlformats.org/officeDocument/2006/relationships/image" Target="../media/image9.jpeg"/><Relationship Id="rId4" Type="http://schemas.openxmlformats.org/officeDocument/2006/relationships/image" Target="../media/image3.svg"/><Relationship Id="rId9" Type="http://schemas.openxmlformats.org/officeDocument/2006/relationships/image" Target="../media/image8.jpeg"/></Relationships>
</file>

<file path=ppt/slides/_rels/slide4.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17.jpeg"/><Relationship Id="rId3" Type="http://schemas.openxmlformats.org/officeDocument/2006/relationships/image" Target="../media/image2.png"/><Relationship Id="rId7" Type="http://schemas.openxmlformats.org/officeDocument/2006/relationships/image" Target="../media/image4.png"/><Relationship Id="rId12" Type="http://schemas.openxmlformats.org/officeDocument/2006/relationships/image" Target="../media/image16.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15.jpeg"/><Relationship Id="rId5" Type="http://schemas.openxmlformats.org/officeDocument/2006/relationships/image" Target="../media/image6.png"/><Relationship Id="rId10" Type="http://schemas.openxmlformats.org/officeDocument/2006/relationships/image" Target="../media/image14.jpeg"/><Relationship Id="rId4" Type="http://schemas.openxmlformats.org/officeDocument/2006/relationships/image" Target="../media/image3.svg"/><Relationship Id="rId9" Type="http://schemas.openxmlformats.org/officeDocument/2006/relationships/image" Target="../media/image13.jpeg"/><Relationship Id="rId14" Type="http://schemas.openxmlformats.org/officeDocument/2006/relationships/image" Target="../media/image18.jpeg"/></Relationships>
</file>

<file path=ppt/slides/_rels/slide5.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17.jpeg"/><Relationship Id="rId3" Type="http://schemas.openxmlformats.org/officeDocument/2006/relationships/image" Target="../media/image2.png"/><Relationship Id="rId7" Type="http://schemas.openxmlformats.org/officeDocument/2006/relationships/image" Target="../media/image4.png"/><Relationship Id="rId12" Type="http://schemas.openxmlformats.org/officeDocument/2006/relationships/image" Target="../media/image16.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15.jpeg"/><Relationship Id="rId5" Type="http://schemas.openxmlformats.org/officeDocument/2006/relationships/image" Target="../media/image6.png"/><Relationship Id="rId10" Type="http://schemas.openxmlformats.org/officeDocument/2006/relationships/image" Target="../media/image14.jpeg"/><Relationship Id="rId4" Type="http://schemas.openxmlformats.org/officeDocument/2006/relationships/image" Target="../media/image3.svg"/><Relationship Id="rId9" Type="http://schemas.openxmlformats.org/officeDocument/2006/relationships/image" Target="../media/image13.jpeg"/><Relationship Id="rId14" Type="http://schemas.openxmlformats.org/officeDocument/2006/relationships/image" Target="../media/image18.jpeg"/></Relationships>
</file>

<file path=ppt/slides/_rels/slide6.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23.png"/><Relationship Id="rId3" Type="http://schemas.openxmlformats.org/officeDocument/2006/relationships/image" Target="../media/image2.png"/><Relationship Id="rId7" Type="http://schemas.openxmlformats.org/officeDocument/2006/relationships/image" Target="../media/image4.png"/><Relationship Id="rId12" Type="http://schemas.openxmlformats.org/officeDocument/2006/relationships/image" Target="../media/image2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21.png"/><Relationship Id="rId5" Type="http://schemas.openxmlformats.org/officeDocument/2006/relationships/image" Target="../media/image6.png"/><Relationship Id="rId10" Type="http://schemas.openxmlformats.org/officeDocument/2006/relationships/image" Target="../media/image20.jpeg"/><Relationship Id="rId4" Type="http://schemas.openxmlformats.org/officeDocument/2006/relationships/image" Target="../media/image3.svg"/><Relationship Id="rId9" Type="http://schemas.openxmlformats.org/officeDocument/2006/relationships/image" Target="../media/image19.jpeg"/><Relationship Id="rId14"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29.jpeg"/><Relationship Id="rId3" Type="http://schemas.openxmlformats.org/officeDocument/2006/relationships/image" Target="../media/image2.png"/><Relationship Id="rId7" Type="http://schemas.openxmlformats.org/officeDocument/2006/relationships/image" Target="../media/image4.png"/><Relationship Id="rId12" Type="http://schemas.openxmlformats.org/officeDocument/2006/relationships/image" Target="../media/image28.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27.jpeg"/><Relationship Id="rId5" Type="http://schemas.openxmlformats.org/officeDocument/2006/relationships/image" Target="../media/image6.png"/><Relationship Id="rId15" Type="http://schemas.openxmlformats.org/officeDocument/2006/relationships/image" Target="../media/image31.jpeg"/><Relationship Id="rId10" Type="http://schemas.openxmlformats.org/officeDocument/2006/relationships/image" Target="../media/image26.jpeg"/><Relationship Id="rId4" Type="http://schemas.openxmlformats.org/officeDocument/2006/relationships/image" Target="../media/image3.svg"/><Relationship Id="rId9" Type="http://schemas.openxmlformats.org/officeDocument/2006/relationships/image" Target="../media/image25.jpeg"/><Relationship Id="rId14" Type="http://schemas.openxmlformats.org/officeDocument/2006/relationships/image" Target="../media/image30.jpeg"/></Relationships>
</file>

<file path=ppt/slides/_rels/slide8.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36.jpeg"/><Relationship Id="rId3" Type="http://schemas.openxmlformats.org/officeDocument/2006/relationships/image" Target="../media/image2.png"/><Relationship Id="rId7" Type="http://schemas.openxmlformats.org/officeDocument/2006/relationships/image" Target="../media/image4.png"/><Relationship Id="rId12" Type="http://schemas.openxmlformats.org/officeDocument/2006/relationships/image" Target="../media/image35.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34.jpeg"/><Relationship Id="rId5" Type="http://schemas.openxmlformats.org/officeDocument/2006/relationships/image" Target="../media/image6.png"/><Relationship Id="rId10" Type="http://schemas.openxmlformats.org/officeDocument/2006/relationships/image" Target="../media/image33.jpeg"/><Relationship Id="rId4" Type="http://schemas.openxmlformats.org/officeDocument/2006/relationships/image" Target="../media/image3.svg"/><Relationship Id="rId9" Type="http://schemas.openxmlformats.org/officeDocument/2006/relationships/image" Target="../media/image32.jpeg"/></Relationships>
</file>

<file path=ppt/slides/_rels/slide9.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41.jpeg"/><Relationship Id="rId3" Type="http://schemas.openxmlformats.org/officeDocument/2006/relationships/image" Target="../media/image2.png"/><Relationship Id="rId7" Type="http://schemas.openxmlformats.org/officeDocument/2006/relationships/image" Target="../media/image4.png"/><Relationship Id="rId12" Type="http://schemas.openxmlformats.org/officeDocument/2006/relationships/image" Target="../media/image40.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39.jpeg"/><Relationship Id="rId5" Type="http://schemas.openxmlformats.org/officeDocument/2006/relationships/image" Target="../media/image6.png"/><Relationship Id="rId15" Type="http://schemas.openxmlformats.org/officeDocument/2006/relationships/image" Target="../media/image43.png"/><Relationship Id="rId10" Type="http://schemas.openxmlformats.org/officeDocument/2006/relationships/image" Target="../media/image38.jpeg"/><Relationship Id="rId4" Type="http://schemas.openxmlformats.org/officeDocument/2006/relationships/image" Target="../media/image3.svg"/><Relationship Id="rId9" Type="http://schemas.openxmlformats.org/officeDocument/2006/relationships/image" Target="../media/image37.jpeg"/><Relationship Id="rId14" Type="http://schemas.openxmlformats.org/officeDocument/2006/relationships/image" Target="../media/image4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3111" b="-13111"/>
            </a:stretch>
          </a:blipFill>
        </p:spPr>
      </p:sp>
      <p:sp>
        <p:nvSpPr>
          <p:cNvPr id="3" name="Freeform 3"/>
          <p:cNvSpPr/>
          <p:nvPr/>
        </p:nvSpPr>
        <p:spPr>
          <a:xfrm>
            <a:off x="14161312" y="-702184"/>
            <a:ext cx="4372111" cy="3306906"/>
          </a:xfrm>
          <a:custGeom>
            <a:avLst/>
            <a:gdLst/>
            <a:ahLst/>
            <a:cxnLst/>
            <a:rect l="l" t="t" r="r" b="b"/>
            <a:pathLst>
              <a:path w="4372111" h="3306906">
                <a:moveTo>
                  <a:pt x="0" y="0"/>
                </a:moveTo>
                <a:lnTo>
                  <a:pt x="4372111" y="0"/>
                </a:lnTo>
                <a:lnTo>
                  <a:pt x="4372111" y="3306906"/>
                </a:lnTo>
                <a:lnTo>
                  <a:pt x="0" y="3306906"/>
                </a:lnTo>
                <a:lnTo>
                  <a:pt x="0" y="0"/>
                </a:lnTo>
                <a:close/>
              </a:path>
            </a:pathLst>
          </a:custGeom>
          <a:blipFill>
            <a:blip r:embed="rId3">
              <a:alphaModFix amt="42000"/>
              <a:extLst>
                <a:ext uri="{96DAC541-7B7A-43D3-8B79-37D633B846F1}">
                  <asvg:svgBlip xmlns:asvg="http://schemas.microsoft.com/office/drawing/2016/SVG/main" r:embed="rId4"/>
                </a:ext>
              </a:extLst>
            </a:blip>
            <a:stretch>
              <a:fillRect/>
            </a:stretch>
          </a:blipFill>
        </p:spPr>
      </p:sp>
      <p:sp>
        <p:nvSpPr>
          <p:cNvPr id="7" name="Freeform 7"/>
          <p:cNvSpPr/>
          <p:nvPr/>
        </p:nvSpPr>
        <p:spPr>
          <a:xfrm>
            <a:off x="-754483" y="-1363553"/>
            <a:ext cx="6803544" cy="6147930"/>
          </a:xfrm>
          <a:custGeom>
            <a:avLst/>
            <a:gdLst/>
            <a:ahLst/>
            <a:cxnLst/>
            <a:rect l="l" t="t" r="r" b="b"/>
            <a:pathLst>
              <a:path w="6803544" h="6147930">
                <a:moveTo>
                  <a:pt x="0" y="0"/>
                </a:moveTo>
                <a:lnTo>
                  <a:pt x="6803544" y="0"/>
                </a:lnTo>
                <a:lnTo>
                  <a:pt x="6803544" y="6147930"/>
                </a:lnTo>
                <a:lnTo>
                  <a:pt x="0" y="6147930"/>
                </a:lnTo>
                <a:lnTo>
                  <a:pt x="0" y="0"/>
                </a:lnTo>
                <a:close/>
              </a:path>
            </a:pathLst>
          </a:custGeom>
          <a:blipFill>
            <a:blip r:embed="rId5">
              <a:alphaModFix amt="58000"/>
              <a:extLst>
                <a:ext uri="{96DAC541-7B7A-43D3-8B79-37D633B846F1}">
                  <asvg:svgBlip xmlns:asvg="http://schemas.microsoft.com/office/drawing/2016/SVG/main" r:embed="rId6"/>
                </a:ext>
              </a:extLst>
            </a:blip>
            <a:stretch>
              <a:fillRect/>
            </a:stretch>
          </a:blipFill>
        </p:spPr>
      </p:sp>
      <p:sp>
        <p:nvSpPr>
          <p:cNvPr id="8" name="Freeform 8"/>
          <p:cNvSpPr/>
          <p:nvPr/>
        </p:nvSpPr>
        <p:spPr>
          <a:xfrm rot="953624" flipH="1" flipV="1">
            <a:off x="-592410" y="8494973"/>
            <a:ext cx="2987406" cy="2259565"/>
          </a:xfrm>
          <a:custGeom>
            <a:avLst/>
            <a:gdLst/>
            <a:ahLst/>
            <a:cxnLst/>
            <a:rect l="l" t="t" r="r" b="b"/>
            <a:pathLst>
              <a:path w="2987406" h="2259565">
                <a:moveTo>
                  <a:pt x="2987405" y="2259565"/>
                </a:moveTo>
                <a:lnTo>
                  <a:pt x="0" y="2259565"/>
                </a:lnTo>
                <a:lnTo>
                  <a:pt x="0" y="0"/>
                </a:lnTo>
                <a:lnTo>
                  <a:pt x="2987405" y="0"/>
                </a:lnTo>
                <a:lnTo>
                  <a:pt x="2987405" y="2259565"/>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2" name="Freeform 12"/>
          <p:cNvSpPr/>
          <p:nvPr/>
        </p:nvSpPr>
        <p:spPr>
          <a:xfrm>
            <a:off x="12412858" y="6711125"/>
            <a:ext cx="7135220" cy="6330886"/>
          </a:xfrm>
          <a:custGeom>
            <a:avLst/>
            <a:gdLst/>
            <a:ahLst/>
            <a:cxnLst/>
            <a:rect l="l" t="t" r="r" b="b"/>
            <a:pathLst>
              <a:path w="7135220" h="6330886">
                <a:moveTo>
                  <a:pt x="0" y="0"/>
                </a:moveTo>
                <a:lnTo>
                  <a:pt x="7135220" y="0"/>
                </a:lnTo>
                <a:lnTo>
                  <a:pt x="7135220" y="6330886"/>
                </a:lnTo>
                <a:lnTo>
                  <a:pt x="0" y="6330886"/>
                </a:lnTo>
                <a:lnTo>
                  <a:pt x="0" y="0"/>
                </a:lnTo>
                <a:close/>
              </a:path>
            </a:pathLst>
          </a:custGeom>
          <a:blipFill>
            <a:blip r:embed="rId7">
              <a:alphaModFix amt="65999"/>
              <a:extLst>
                <a:ext uri="{96DAC541-7B7A-43D3-8B79-37D633B846F1}">
                  <asvg:svgBlip xmlns:asvg="http://schemas.microsoft.com/office/drawing/2016/SVG/main" r:embed="rId8"/>
                </a:ext>
              </a:extLst>
            </a:blip>
            <a:stretch>
              <a:fillRect/>
            </a:stretch>
          </a:blipFill>
        </p:spPr>
      </p:sp>
      <p:sp>
        <p:nvSpPr>
          <p:cNvPr id="15" name="TextBox 4">
            <a:extLst>
              <a:ext uri="{FF2B5EF4-FFF2-40B4-BE49-F238E27FC236}">
                <a16:creationId xmlns:a16="http://schemas.microsoft.com/office/drawing/2014/main" id="{FD5D5815-A2E1-2325-49E3-CAE72C116DD1}"/>
              </a:ext>
            </a:extLst>
          </p:cNvPr>
          <p:cNvSpPr txBox="1"/>
          <p:nvPr/>
        </p:nvSpPr>
        <p:spPr>
          <a:xfrm>
            <a:off x="914400" y="495300"/>
            <a:ext cx="12801600" cy="838199"/>
          </a:xfrm>
          <a:prstGeom prst="rect">
            <a:avLst/>
          </a:prstGeom>
        </p:spPr>
        <p:txBody>
          <a:bodyPr lIns="50800" tIns="50800" rIns="50800" bIns="50800" rtlCol="0" anchor="ctr"/>
          <a:lstStyle/>
          <a:p>
            <a:pPr algn="ctr">
              <a:lnSpc>
                <a:spcPts val="9799"/>
              </a:lnSpc>
              <a:spcBef>
                <a:spcPct val="0"/>
              </a:spcBef>
            </a:pPr>
            <a:endParaRPr lang="kk-KZ" sz="2800" b="1" dirty="0">
              <a:solidFill>
                <a:srgbClr val="000000"/>
              </a:solidFill>
              <a:latin typeface="Atteron"/>
              <a:ea typeface="Atteron"/>
              <a:cs typeface="Atteron"/>
              <a:sym typeface="Atteron"/>
            </a:endParaRPr>
          </a:p>
          <a:p>
            <a:pPr algn="ctr">
              <a:lnSpc>
                <a:spcPts val="9799"/>
              </a:lnSpc>
              <a:spcBef>
                <a:spcPct val="0"/>
              </a:spcBef>
            </a:pPr>
            <a:r>
              <a:rPr lang="kk-KZ" sz="2800" b="1" dirty="0">
                <a:solidFill>
                  <a:srgbClr val="000000"/>
                </a:solidFill>
                <a:latin typeface="Atteron"/>
                <a:ea typeface="Atteron"/>
                <a:cs typeface="Atteron"/>
                <a:sym typeface="Atteron"/>
              </a:rPr>
              <a:t>Л.Н. Гумилев атындағы Еуразия ұлттық университеті</a:t>
            </a:r>
          </a:p>
          <a:p>
            <a:pPr algn="ctr">
              <a:lnSpc>
                <a:spcPts val="9799"/>
              </a:lnSpc>
              <a:spcBef>
                <a:spcPct val="0"/>
              </a:spcBef>
            </a:pPr>
            <a:endParaRPr lang="en-US" sz="2800" b="1" dirty="0">
              <a:solidFill>
                <a:srgbClr val="000000"/>
              </a:solidFill>
              <a:latin typeface="Atteron"/>
              <a:ea typeface="Atteron"/>
              <a:cs typeface="Atteron"/>
              <a:sym typeface="Atteron"/>
            </a:endParaRPr>
          </a:p>
        </p:txBody>
      </p:sp>
      <p:sp>
        <p:nvSpPr>
          <p:cNvPr id="16" name="TextBox 15">
            <a:extLst>
              <a:ext uri="{FF2B5EF4-FFF2-40B4-BE49-F238E27FC236}">
                <a16:creationId xmlns:a16="http://schemas.microsoft.com/office/drawing/2014/main" id="{B41D7396-D97F-166C-3758-D88B2F5F4DA9}"/>
              </a:ext>
            </a:extLst>
          </p:cNvPr>
          <p:cNvSpPr txBox="1"/>
          <p:nvPr/>
        </p:nvSpPr>
        <p:spPr>
          <a:xfrm>
            <a:off x="4948034" y="3610303"/>
            <a:ext cx="6100966" cy="1015663"/>
          </a:xfrm>
          <a:prstGeom prst="rect">
            <a:avLst/>
          </a:prstGeom>
          <a:noFill/>
        </p:spPr>
        <p:txBody>
          <a:bodyPr wrap="none" rtlCol="0">
            <a:spAutoFit/>
          </a:bodyPr>
          <a:lstStyle/>
          <a:p>
            <a:r>
              <a:rPr lang="ru-KZ" sz="6000" b="1" dirty="0">
                <a:latin typeface="Arial" panose="020B0604020202020204" pitchFamily="34" charset="0"/>
                <a:cs typeface="Arial" panose="020B0604020202020204" pitchFamily="34" charset="0"/>
              </a:rPr>
              <a:t>ӨНЕР ТАРИХЫ </a:t>
            </a:r>
          </a:p>
        </p:txBody>
      </p:sp>
      <p:sp>
        <p:nvSpPr>
          <p:cNvPr id="17" name="TextBox 16">
            <a:extLst>
              <a:ext uri="{FF2B5EF4-FFF2-40B4-BE49-F238E27FC236}">
                <a16:creationId xmlns:a16="http://schemas.microsoft.com/office/drawing/2014/main" id="{553B2DC4-E5C4-BF06-A323-A2A2B10BC570}"/>
              </a:ext>
            </a:extLst>
          </p:cNvPr>
          <p:cNvSpPr txBox="1"/>
          <p:nvPr/>
        </p:nvSpPr>
        <p:spPr>
          <a:xfrm>
            <a:off x="6700345" y="9116080"/>
            <a:ext cx="2583528" cy="523220"/>
          </a:xfrm>
          <a:prstGeom prst="rect">
            <a:avLst/>
          </a:prstGeom>
          <a:noFill/>
        </p:spPr>
        <p:txBody>
          <a:bodyPr wrap="none" rtlCol="0">
            <a:spAutoFit/>
          </a:bodyPr>
          <a:lstStyle/>
          <a:p>
            <a:pPr algn="ctr"/>
            <a:r>
              <a:rPr lang="ru-KZ" sz="2800" dirty="0">
                <a:latin typeface="Arial" panose="020B0604020202020204" pitchFamily="34" charset="0"/>
                <a:cs typeface="Arial" panose="020B0604020202020204" pitchFamily="34" charset="0"/>
              </a:rPr>
              <a:t>Астана </a:t>
            </a:r>
            <a:r>
              <a:rPr lang="en-US" sz="2800" dirty="0">
                <a:latin typeface="Arial" panose="020B0604020202020204" pitchFamily="34" charset="0"/>
                <a:cs typeface="Arial" panose="020B0604020202020204" pitchFamily="34" charset="0"/>
              </a:rPr>
              <a:t> - 2025</a:t>
            </a:r>
            <a:endParaRPr lang="ru-KZ" sz="2800" dirty="0">
              <a:latin typeface="Arial" panose="020B0604020202020204" pitchFamily="34" charset="0"/>
              <a:cs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76400" y="2095499"/>
            <a:ext cx="14097000" cy="8001001"/>
            <a:chOff x="0" y="0"/>
            <a:chExt cx="3148894" cy="1487106"/>
          </a:xfrm>
        </p:grpSpPr>
        <p:sp>
          <p:nvSpPr>
            <p:cNvPr id="3" name="Freeform 3"/>
            <p:cNvSpPr/>
            <p:nvPr/>
          </p:nvSpPr>
          <p:spPr>
            <a:xfrm>
              <a:off x="0" y="0"/>
              <a:ext cx="3148894" cy="1487106"/>
            </a:xfrm>
            <a:custGeom>
              <a:avLst/>
              <a:gdLst/>
              <a:ahLst/>
              <a:cxnLst/>
              <a:rect l="l" t="t" r="r" b="b"/>
              <a:pathLst>
                <a:path w="3148894" h="1487106">
                  <a:moveTo>
                    <a:pt x="19426" y="0"/>
                  </a:moveTo>
                  <a:lnTo>
                    <a:pt x="3129468" y="0"/>
                  </a:lnTo>
                  <a:cubicBezTo>
                    <a:pt x="3134620" y="0"/>
                    <a:pt x="3139561" y="2047"/>
                    <a:pt x="3143205" y="5690"/>
                  </a:cubicBezTo>
                  <a:cubicBezTo>
                    <a:pt x="3146848" y="9333"/>
                    <a:pt x="3148894" y="14274"/>
                    <a:pt x="3148894" y="19426"/>
                  </a:cubicBezTo>
                  <a:lnTo>
                    <a:pt x="3148894" y="1467680"/>
                  </a:lnTo>
                  <a:cubicBezTo>
                    <a:pt x="3148894" y="1478409"/>
                    <a:pt x="3140197" y="1487106"/>
                    <a:pt x="3129468" y="1487106"/>
                  </a:cubicBezTo>
                  <a:lnTo>
                    <a:pt x="19426" y="1487106"/>
                  </a:lnTo>
                  <a:cubicBezTo>
                    <a:pt x="14274" y="1487106"/>
                    <a:pt x="9333" y="1485060"/>
                    <a:pt x="5690" y="1481417"/>
                  </a:cubicBezTo>
                  <a:cubicBezTo>
                    <a:pt x="2047" y="1477773"/>
                    <a:pt x="0" y="1472832"/>
                    <a:pt x="0" y="1467680"/>
                  </a:cubicBezTo>
                  <a:lnTo>
                    <a:pt x="0" y="19426"/>
                  </a:lnTo>
                  <a:cubicBezTo>
                    <a:pt x="0" y="14274"/>
                    <a:pt x="2047" y="9333"/>
                    <a:pt x="5690" y="5690"/>
                  </a:cubicBezTo>
                  <a:cubicBezTo>
                    <a:pt x="9333" y="2047"/>
                    <a:pt x="14274" y="0"/>
                    <a:pt x="19426" y="0"/>
                  </a:cubicBezTo>
                  <a:close/>
                </a:path>
              </a:pathLst>
            </a:custGeom>
            <a:solidFill>
              <a:srgbClr val="FDEED9"/>
            </a:solidFill>
          </p:spPr>
        </p:sp>
        <p:sp>
          <p:nvSpPr>
            <p:cNvPr id="4" name="TextBox 4"/>
            <p:cNvSpPr txBox="1"/>
            <p:nvPr/>
          </p:nvSpPr>
          <p:spPr>
            <a:xfrm>
              <a:off x="0" y="-38100"/>
              <a:ext cx="3148894" cy="1525206"/>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rot="-2470818">
            <a:off x="3153962" y="8019033"/>
            <a:ext cx="3463913" cy="4114800"/>
          </a:xfrm>
          <a:custGeom>
            <a:avLst/>
            <a:gdLst/>
            <a:ahLst/>
            <a:cxnLst/>
            <a:rect l="l" t="t" r="r" b="b"/>
            <a:pathLst>
              <a:path w="3463913" h="4114800">
                <a:moveTo>
                  <a:pt x="0" y="0"/>
                </a:moveTo>
                <a:lnTo>
                  <a:pt x="3463913" y="0"/>
                </a:lnTo>
                <a:lnTo>
                  <a:pt x="3463913"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rot="-987982">
            <a:off x="5812159" y="8243945"/>
            <a:ext cx="3463913" cy="4114800"/>
          </a:xfrm>
          <a:custGeom>
            <a:avLst/>
            <a:gdLst/>
            <a:ahLst/>
            <a:cxnLst/>
            <a:rect l="l" t="t" r="r" b="b"/>
            <a:pathLst>
              <a:path w="3463913" h="4114800">
                <a:moveTo>
                  <a:pt x="0" y="0"/>
                </a:moveTo>
                <a:lnTo>
                  <a:pt x="3463914" y="0"/>
                </a:lnTo>
                <a:lnTo>
                  <a:pt x="3463914"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TextBox 11"/>
          <p:cNvSpPr txBox="1"/>
          <p:nvPr/>
        </p:nvSpPr>
        <p:spPr>
          <a:xfrm>
            <a:off x="2743200" y="2781300"/>
            <a:ext cx="11799694" cy="6762685"/>
          </a:xfrm>
          <a:prstGeom prst="rect">
            <a:avLst/>
          </a:prstGeom>
        </p:spPr>
        <p:txBody>
          <a:bodyPr lIns="0" tIns="0" rIns="0" bIns="0" rtlCol="0" anchor="t">
            <a:spAutoFit/>
          </a:bodyPr>
          <a:lstStyle/>
          <a:p>
            <a:pPr marL="294005" indent="-342900">
              <a:spcAft>
                <a:spcPts val="600"/>
              </a:spcAft>
              <a:buFont typeface="+mj-lt"/>
              <a:buAutoNum type="arabicPeriod"/>
            </a:pPr>
            <a:r>
              <a:rPr lang="kk-KZ" sz="2000" dirty="0">
                <a:latin typeface="Arial" panose="020B0604020202020204" pitchFamily="34" charset="0"/>
                <a:cs typeface="Arial" panose="020B0604020202020204" pitchFamily="34" charset="0"/>
              </a:rPr>
              <a:t>Бейнелеу өнері тарихы. Оқулық: ҚР БҒМ баспаға ұсынған.  – Астана, 2013. –2</a:t>
            </a:r>
            <a:r>
              <a:rPr lang="ru-RU" sz="2000" dirty="0">
                <a:latin typeface="Arial" panose="020B0604020202020204" pitchFamily="34" charset="0"/>
                <a:cs typeface="Arial" panose="020B0604020202020204" pitchFamily="34" charset="0"/>
              </a:rPr>
              <a:t>48</a:t>
            </a:r>
            <a:r>
              <a:rPr lang="kk-KZ" sz="2000" dirty="0" err="1">
                <a:latin typeface="Arial" panose="020B0604020202020204" pitchFamily="34" charset="0"/>
                <a:cs typeface="Arial" panose="020B0604020202020204" pitchFamily="34" charset="0"/>
              </a:rPr>
              <a:t>б</a:t>
            </a:r>
            <a:r>
              <a:rPr lang="kk-KZ" sz="2000" dirty="0">
                <a:latin typeface="Arial" panose="020B0604020202020204" pitchFamily="34" charset="0"/>
                <a:cs typeface="Arial" panose="020B0604020202020204" pitchFamily="34" charset="0"/>
              </a:rPr>
              <a:t>. </a:t>
            </a:r>
            <a:endParaRPr lang="ru-KZ" sz="2000" dirty="0">
              <a:latin typeface="Arial" panose="020B0604020202020204" pitchFamily="34" charset="0"/>
              <a:cs typeface="Arial" panose="020B0604020202020204" pitchFamily="34" charset="0"/>
            </a:endParaRPr>
          </a:p>
          <a:p>
            <a:pPr marL="342900" indent="-342900">
              <a:buFont typeface="+mj-lt"/>
              <a:buAutoNum type="arabicPeriod"/>
            </a:pPr>
            <a:r>
              <a:rPr lang="ru-RU" sz="2000" i="0" u="none" strike="noStrike" dirty="0" err="1">
                <a:effectLst/>
                <a:latin typeface="Arial" panose="020B0604020202020204" pitchFamily="34" charset="0"/>
                <a:cs typeface="Arial" panose="020B0604020202020204" pitchFamily="34" charset="0"/>
              </a:rPr>
              <a:t>Келімбетов</a:t>
            </a:r>
            <a:r>
              <a:rPr lang="ru-RU" sz="2000" i="0" u="none" strike="noStrike" dirty="0">
                <a:effectLst/>
                <a:latin typeface="Arial" panose="020B0604020202020204" pitchFamily="34" charset="0"/>
                <a:cs typeface="Arial" panose="020B0604020202020204" pitchFamily="34" charset="0"/>
              </a:rPr>
              <a:t>, Н. «</a:t>
            </a:r>
            <a:r>
              <a:rPr lang="ru-RU" sz="2000" i="0" u="none" strike="noStrike" dirty="0" err="1">
                <a:effectLst/>
                <a:latin typeface="Arial" panose="020B0604020202020204" pitchFamily="34" charset="0"/>
                <a:cs typeface="Arial" panose="020B0604020202020204" pitchFamily="34" charset="0"/>
              </a:rPr>
              <a:t>Ежелгі</a:t>
            </a:r>
            <a:r>
              <a:rPr lang="ru-RU" sz="2000" i="0" u="none" strike="noStrike" dirty="0">
                <a:effectLst/>
                <a:latin typeface="Arial" panose="020B0604020202020204" pitchFamily="34" charset="0"/>
                <a:cs typeface="Arial" panose="020B0604020202020204" pitchFamily="34" charset="0"/>
              </a:rPr>
              <a:t> </a:t>
            </a:r>
            <a:r>
              <a:rPr lang="ru-RU" sz="2000" i="0" u="none" strike="noStrike" dirty="0" err="1">
                <a:effectLst/>
                <a:latin typeface="Arial" panose="020B0604020202020204" pitchFamily="34" charset="0"/>
                <a:cs typeface="Arial" panose="020B0604020202020204" pitchFamily="34" charset="0"/>
              </a:rPr>
              <a:t>дүние</a:t>
            </a:r>
            <a:r>
              <a:rPr lang="ru-RU" sz="2000" i="0" u="none" strike="noStrike" dirty="0">
                <a:effectLst/>
                <a:latin typeface="Arial" panose="020B0604020202020204" pitchFamily="34" charset="0"/>
                <a:cs typeface="Arial" panose="020B0604020202020204" pitchFamily="34" charset="0"/>
              </a:rPr>
              <a:t> </a:t>
            </a:r>
            <a:r>
              <a:rPr lang="ru-RU" sz="2000" i="0" u="none" strike="noStrike" dirty="0" err="1">
                <a:effectLst/>
                <a:latin typeface="Arial" panose="020B0604020202020204" pitchFamily="34" charset="0"/>
                <a:cs typeface="Arial" panose="020B0604020202020204" pitchFamily="34" charset="0"/>
              </a:rPr>
              <a:t>өнері</a:t>
            </a:r>
            <a:r>
              <a:rPr lang="ru-RU" sz="2000" i="0" u="none" strike="noStrike" dirty="0">
                <a:effectLst/>
                <a:latin typeface="Arial" panose="020B0604020202020204" pitchFamily="34" charset="0"/>
                <a:cs typeface="Arial" panose="020B0604020202020204" pitchFamily="34" charset="0"/>
              </a:rPr>
              <a:t>». – Алматы: «</a:t>
            </a:r>
            <a:r>
              <a:rPr lang="ru-RU" sz="2000" i="0" u="none" strike="noStrike" dirty="0" err="1">
                <a:effectLst/>
                <a:latin typeface="Arial" panose="020B0604020202020204" pitchFamily="34" charset="0"/>
                <a:cs typeface="Arial" panose="020B0604020202020204" pitchFamily="34" charset="0"/>
              </a:rPr>
              <a:t>Өнер</a:t>
            </a:r>
            <a:r>
              <a:rPr lang="ru-RU" sz="2000" i="0" u="none" strike="noStrike" dirty="0">
                <a:effectLst/>
                <a:latin typeface="Arial" panose="020B0604020202020204" pitchFamily="34" charset="0"/>
                <a:cs typeface="Arial" panose="020B0604020202020204" pitchFamily="34" charset="0"/>
              </a:rPr>
              <a:t>» </a:t>
            </a:r>
            <a:r>
              <a:rPr lang="ru-RU" sz="2000" i="0" u="none" strike="noStrike" dirty="0" err="1">
                <a:effectLst/>
                <a:latin typeface="Arial" panose="020B0604020202020204" pitchFamily="34" charset="0"/>
                <a:cs typeface="Arial" panose="020B0604020202020204" pitchFamily="34" charset="0"/>
              </a:rPr>
              <a:t>баспасы</a:t>
            </a:r>
            <a:r>
              <a:rPr lang="ru-RU" sz="2000" i="0" u="none" strike="noStrike" dirty="0">
                <a:effectLst/>
                <a:latin typeface="Arial" panose="020B0604020202020204" pitchFamily="34" charset="0"/>
                <a:cs typeface="Arial" panose="020B0604020202020204" pitchFamily="34" charset="0"/>
              </a:rPr>
              <a:t>, 2005. – 320 б. – </a:t>
            </a:r>
            <a:r>
              <a:rPr lang="en" sz="2000" i="0" u="none" strike="noStrike" dirty="0">
                <a:effectLst/>
                <a:latin typeface="Arial" panose="020B0604020202020204" pitchFamily="34" charset="0"/>
                <a:cs typeface="Arial" panose="020B0604020202020204" pitchFamily="34" charset="0"/>
              </a:rPr>
              <a:t>ISBN 9965-12-123-4.</a:t>
            </a:r>
            <a:endParaRPr lang="kk-KZ" sz="2000" dirty="0">
              <a:latin typeface="Arial" panose="020B0604020202020204" pitchFamily="34" charset="0"/>
              <a:cs typeface="Arial" panose="020B0604020202020204" pitchFamily="34" charset="0"/>
            </a:endParaRPr>
          </a:p>
          <a:p>
            <a:pPr marL="342900" indent="-342900">
              <a:buFont typeface="+mj-lt"/>
              <a:buAutoNum type="arabicPeriod"/>
            </a:pPr>
            <a:r>
              <a:rPr lang="ru-RU" sz="2000" i="0" u="none" strike="noStrike" dirty="0" err="1">
                <a:effectLst/>
                <a:latin typeface="Arial" panose="020B0604020202020204" pitchFamily="34" charset="0"/>
                <a:cs typeface="Arial" panose="020B0604020202020204" pitchFamily="34" charset="0"/>
              </a:rPr>
              <a:t>Тұрсынов</a:t>
            </a:r>
            <a:r>
              <a:rPr lang="ru-RU" sz="2000" i="0" u="none" strike="noStrike" dirty="0">
                <a:effectLst/>
                <a:latin typeface="Arial" panose="020B0604020202020204" pitchFamily="34" charset="0"/>
                <a:cs typeface="Arial" panose="020B0604020202020204" pitchFamily="34" charset="0"/>
              </a:rPr>
              <a:t>, </a:t>
            </a:r>
            <a:r>
              <a:rPr lang="ru-RU" sz="2000" i="0" u="none" strike="noStrike" dirty="0" err="1">
                <a:effectLst/>
                <a:latin typeface="Arial" panose="020B0604020202020204" pitchFamily="34" charset="0"/>
                <a:cs typeface="Arial" panose="020B0604020202020204" pitchFamily="34" charset="0"/>
              </a:rPr>
              <a:t>Қ</a:t>
            </a:r>
            <a:r>
              <a:rPr lang="ru-RU" sz="2000" i="0" u="none" strike="noStrike" dirty="0">
                <a:effectLst/>
                <a:latin typeface="Arial" panose="020B0604020202020204" pitchFamily="34" charset="0"/>
                <a:cs typeface="Arial" panose="020B0604020202020204" pitchFamily="34" charset="0"/>
              </a:rPr>
              <a:t>. «</a:t>
            </a:r>
            <a:r>
              <a:rPr lang="ru-RU" sz="2000" i="0" u="none" strike="noStrike" dirty="0" err="1">
                <a:effectLst/>
                <a:latin typeface="Arial" panose="020B0604020202020204" pitchFamily="34" charset="0"/>
                <a:cs typeface="Arial" panose="020B0604020202020204" pitchFamily="34" charset="0"/>
              </a:rPr>
              <a:t>Қазақ</a:t>
            </a:r>
            <a:r>
              <a:rPr lang="ru-RU" sz="2000" i="0" u="none" strike="noStrike" dirty="0">
                <a:effectLst/>
                <a:latin typeface="Arial" panose="020B0604020202020204" pitchFamily="34" charset="0"/>
                <a:cs typeface="Arial" panose="020B0604020202020204" pitchFamily="34" charset="0"/>
              </a:rPr>
              <a:t> </a:t>
            </a:r>
            <a:r>
              <a:rPr lang="ru-RU" sz="2000" i="0" u="none" strike="noStrike" dirty="0" err="1">
                <a:effectLst/>
                <a:latin typeface="Arial" panose="020B0604020202020204" pitchFamily="34" charset="0"/>
                <a:cs typeface="Arial" panose="020B0604020202020204" pitchFamily="34" charset="0"/>
              </a:rPr>
              <a:t>бейнелеу</a:t>
            </a:r>
            <a:r>
              <a:rPr lang="ru-RU" sz="2000" i="0" u="none" strike="noStrike" dirty="0">
                <a:effectLst/>
                <a:latin typeface="Arial" panose="020B0604020202020204" pitchFamily="34" charset="0"/>
                <a:cs typeface="Arial" panose="020B0604020202020204" pitchFamily="34" charset="0"/>
              </a:rPr>
              <a:t> </a:t>
            </a:r>
            <a:r>
              <a:rPr lang="ru-RU" sz="2000" i="0" u="none" strike="noStrike" dirty="0" err="1">
                <a:effectLst/>
                <a:latin typeface="Arial" panose="020B0604020202020204" pitchFamily="34" charset="0"/>
                <a:cs typeface="Arial" panose="020B0604020202020204" pitchFamily="34" charset="0"/>
              </a:rPr>
              <a:t>өнерінің</a:t>
            </a:r>
            <a:r>
              <a:rPr lang="ru-RU" sz="2000" i="0" u="none" strike="noStrike" dirty="0">
                <a:effectLst/>
                <a:latin typeface="Arial" panose="020B0604020202020204" pitchFamily="34" charset="0"/>
                <a:cs typeface="Arial" panose="020B0604020202020204" pitchFamily="34" charset="0"/>
              </a:rPr>
              <a:t> </a:t>
            </a:r>
            <a:r>
              <a:rPr lang="ru-RU" sz="2000" i="0" u="none" strike="noStrike" dirty="0" err="1">
                <a:effectLst/>
                <a:latin typeface="Arial" panose="020B0604020202020204" pitchFamily="34" charset="0"/>
                <a:cs typeface="Arial" panose="020B0604020202020204" pitchFamily="34" charset="0"/>
              </a:rPr>
              <a:t>тарихы</a:t>
            </a:r>
            <a:r>
              <a:rPr lang="ru-RU" sz="2000" i="0" u="none" strike="noStrike" dirty="0">
                <a:effectLst/>
                <a:latin typeface="Arial" panose="020B0604020202020204" pitchFamily="34" charset="0"/>
                <a:cs typeface="Arial" panose="020B0604020202020204" pitchFamily="34" charset="0"/>
              </a:rPr>
              <a:t>». – Алматы: </a:t>
            </a:r>
            <a:r>
              <a:rPr lang="ru-RU" sz="2000" i="0" u="none" strike="noStrike" dirty="0" err="1">
                <a:effectLst/>
                <a:latin typeface="Arial" panose="020B0604020202020204" pitchFamily="34" charset="0"/>
                <a:cs typeface="Arial" panose="020B0604020202020204" pitchFamily="34" charset="0"/>
              </a:rPr>
              <a:t>ҚазҰӨ</a:t>
            </a:r>
            <a:r>
              <a:rPr lang="ru-RU" sz="2000" i="0" u="none" strike="noStrike" dirty="0">
                <a:effectLst/>
                <a:latin typeface="Arial" panose="020B0604020202020204" pitchFamily="34" charset="0"/>
                <a:cs typeface="Arial" panose="020B0604020202020204" pitchFamily="34" charset="0"/>
              </a:rPr>
              <a:t> </a:t>
            </a:r>
            <a:r>
              <a:rPr lang="ru-RU" sz="2000" i="0" u="none" strike="noStrike" dirty="0" err="1">
                <a:effectLst/>
                <a:latin typeface="Arial" panose="020B0604020202020204" pitchFamily="34" charset="0"/>
                <a:cs typeface="Arial" panose="020B0604020202020204" pitchFamily="34" charset="0"/>
              </a:rPr>
              <a:t>баспасы</a:t>
            </a:r>
            <a:r>
              <a:rPr lang="ru-RU" sz="2000" i="0" u="none" strike="noStrike" dirty="0">
                <a:effectLst/>
                <a:latin typeface="Arial" panose="020B0604020202020204" pitchFamily="34" charset="0"/>
                <a:cs typeface="Arial" panose="020B0604020202020204" pitchFamily="34" charset="0"/>
              </a:rPr>
              <a:t>, 2012. – 256 б. – </a:t>
            </a:r>
            <a:r>
              <a:rPr lang="en" sz="2000" i="0" u="none" strike="noStrike" dirty="0">
                <a:effectLst/>
                <a:latin typeface="Arial" panose="020B0604020202020204" pitchFamily="34" charset="0"/>
                <a:cs typeface="Arial" panose="020B0604020202020204" pitchFamily="34" charset="0"/>
              </a:rPr>
              <a:t>ISBN 978-601-217-112-4.</a:t>
            </a:r>
            <a:endParaRPr lang="kk-KZ" sz="2000" dirty="0">
              <a:latin typeface="Arial" panose="020B0604020202020204" pitchFamily="34" charset="0"/>
              <a:cs typeface="Arial" panose="020B0604020202020204" pitchFamily="34" charset="0"/>
            </a:endParaRPr>
          </a:p>
          <a:p>
            <a:pPr marL="342900" indent="-342900">
              <a:buFont typeface="+mj-lt"/>
              <a:buAutoNum type="arabicPeriod"/>
            </a:pPr>
            <a:r>
              <a:rPr lang="ru-RU" sz="2000" i="0" u="none" strike="noStrike" dirty="0" err="1">
                <a:effectLst/>
                <a:latin typeface="Arial" panose="020B0604020202020204" pitchFamily="34" charset="0"/>
                <a:cs typeface="Arial" panose="020B0604020202020204" pitchFamily="34" charset="0"/>
              </a:rPr>
              <a:t>Тұрсынов</a:t>
            </a:r>
            <a:r>
              <a:rPr lang="ru-RU" sz="2000" i="0" u="none" strike="noStrike" dirty="0">
                <a:effectLst/>
                <a:latin typeface="Arial" panose="020B0604020202020204" pitchFamily="34" charset="0"/>
                <a:cs typeface="Arial" panose="020B0604020202020204" pitchFamily="34" charset="0"/>
              </a:rPr>
              <a:t>, </a:t>
            </a:r>
            <a:r>
              <a:rPr lang="ru-RU" sz="2000" i="0" u="none" strike="noStrike" dirty="0" err="1">
                <a:effectLst/>
                <a:latin typeface="Arial" panose="020B0604020202020204" pitchFamily="34" charset="0"/>
                <a:cs typeface="Arial" panose="020B0604020202020204" pitchFamily="34" charset="0"/>
              </a:rPr>
              <a:t>Қ</a:t>
            </a:r>
            <a:r>
              <a:rPr lang="ru-RU" sz="2000" i="0" u="none" strike="noStrike" dirty="0">
                <a:effectLst/>
                <a:latin typeface="Arial" panose="020B0604020202020204" pitchFamily="34" charset="0"/>
                <a:cs typeface="Arial" panose="020B0604020202020204" pitchFamily="34" charset="0"/>
              </a:rPr>
              <a:t>. «</a:t>
            </a:r>
            <a:r>
              <a:rPr lang="ru-RU" sz="2000" i="0" u="none" strike="noStrike" dirty="0" err="1">
                <a:effectLst/>
                <a:latin typeface="Arial" panose="020B0604020202020204" pitchFamily="34" charset="0"/>
                <a:cs typeface="Arial" panose="020B0604020202020204" pitchFamily="34" charset="0"/>
              </a:rPr>
              <a:t>Қазақ</a:t>
            </a:r>
            <a:r>
              <a:rPr lang="ru-RU" sz="2000" i="0" u="none" strike="noStrike" dirty="0">
                <a:effectLst/>
                <a:latin typeface="Arial" panose="020B0604020202020204" pitchFamily="34" charset="0"/>
                <a:cs typeface="Arial" panose="020B0604020202020204" pitchFamily="34" charset="0"/>
              </a:rPr>
              <a:t> </a:t>
            </a:r>
            <a:r>
              <a:rPr lang="ru-RU" sz="2000" i="0" u="none" strike="noStrike" dirty="0" err="1">
                <a:effectLst/>
                <a:latin typeface="Arial" panose="020B0604020202020204" pitchFamily="34" charset="0"/>
                <a:cs typeface="Arial" panose="020B0604020202020204" pitchFamily="34" charset="0"/>
              </a:rPr>
              <a:t>бейнелеу</a:t>
            </a:r>
            <a:r>
              <a:rPr lang="ru-RU" sz="2000" i="0" u="none" strike="noStrike" dirty="0">
                <a:effectLst/>
                <a:latin typeface="Arial" panose="020B0604020202020204" pitchFamily="34" charset="0"/>
                <a:cs typeface="Arial" panose="020B0604020202020204" pitchFamily="34" charset="0"/>
              </a:rPr>
              <a:t> </a:t>
            </a:r>
            <a:r>
              <a:rPr lang="ru-RU" sz="2000" i="0" u="none" strike="noStrike" dirty="0" err="1">
                <a:effectLst/>
                <a:latin typeface="Arial" panose="020B0604020202020204" pitchFamily="34" charset="0"/>
                <a:cs typeface="Arial" panose="020B0604020202020204" pitchFamily="34" charset="0"/>
              </a:rPr>
              <a:t>өнерінің</a:t>
            </a:r>
            <a:r>
              <a:rPr lang="ru-RU" sz="2000" i="0" u="none" strike="noStrike" dirty="0">
                <a:effectLst/>
                <a:latin typeface="Arial" panose="020B0604020202020204" pitchFamily="34" charset="0"/>
                <a:cs typeface="Arial" panose="020B0604020202020204" pitchFamily="34" charset="0"/>
              </a:rPr>
              <a:t> </a:t>
            </a:r>
            <a:r>
              <a:rPr lang="ru-RU" sz="2000" i="0" u="none" strike="noStrike" dirty="0" err="1">
                <a:effectLst/>
                <a:latin typeface="Arial" panose="020B0604020202020204" pitchFamily="34" charset="0"/>
                <a:cs typeface="Arial" panose="020B0604020202020204" pitchFamily="34" charset="0"/>
              </a:rPr>
              <a:t>тарихы</a:t>
            </a:r>
            <a:r>
              <a:rPr lang="ru-RU" sz="2000" i="0" u="none" strike="noStrike" dirty="0">
                <a:effectLst/>
                <a:latin typeface="Arial" panose="020B0604020202020204" pitchFamily="34" charset="0"/>
                <a:cs typeface="Arial" panose="020B0604020202020204" pitchFamily="34" charset="0"/>
              </a:rPr>
              <a:t> </a:t>
            </a:r>
            <a:r>
              <a:rPr lang="ru-RU" sz="2000" i="0" u="none" strike="noStrike" dirty="0" err="1">
                <a:effectLst/>
                <a:latin typeface="Arial" panose="020B0604020202020204" pitchFamily="34" charset="0"/>
                <a:cs typeface="Arial" panose="020B0604020202020204" pitchFamily="34" charset="0"/>
              </a:rPr>
              <a:t>және</a:t>
            </a:r>
            <a:r>
              <a:rPr lang="ru-RU" sz="2000" i="0" u="none" strike="noStrike" dirty="0">
                <a:effectLst/>
                <a:latin typeface="Arial" panose="020B0604020202020204" pitchFamily="34" charset="0"/>
                <a:cs typeface="Arial" panose="020B0604020202020204" pitchFamily="34" charset="0"/>
              </a:rPr>
              <a:t> </a:t>
            </a:r>
            <a:r>
              <a:rPr lang="ru-RU" sz="2000" i="0" u="none" strike="noStrike" dirty="0" err="1">
                <a:effectLst/>
                <a:latin typeface="Arial" panose="020B0604020202020204" pitchFamily="34" charset="0"/>
                <a:cs typeface="Arial" panose="020B0604020202020204" pitchFamily="34" charset="0"/>
              </a:rPr>
              <a:t>жанрлары</a:t>
            </a:r>
            <a:r>
              <a:rPr lang="ru-RU" sz="2000" i="0" u="none" strike="noStrike" dirty="0">
                <a:effectLst/>
                <a:latin typeface="Arial" panose="020B0604020202020204" pitchFamily="34" charset="0"/>
                <a:cs typeface="Arial" panose="020B0604020202020204" pitchFamily="34" charset="0"/>
              </a:rPr>
              <a:t>». – Алматы: </a:t>
            </a:r>
            <a:r>
              <a:rPr lang="ru-RU" sz="2000" i="0" u="none" strike="noStrike" dirty="0" err="1">
                <a:effectLst/>
                <a:latin typeface="Arial" panose="020B0604020202020204" pitchFamily="34" charset="0"/>
                <a:cs typeface="Arial" panose="020B0604020202020204" pitchFamily="34" charset="0"/>
              </a:rPr>
              <a:t>ҚазҰӨ</a:t>
            </a:r>
            <a:r>
              <a:rPr lang="ru-RU" sz="2000" i="0" u="none" strike="noStrike" dirty="0">
                <a:effectLst/>
                <a:latin typeface="Arial" panose="020B0604020202020204" pitchFamily="34" charset="0"/>
                <a:cs typeface="Arial" panose="020B0604020202020204" pitchFamily="34" charset="0"/>
              </a:rPr>
              <a:t> </a:t>
            </a:r>
            <a:r>
              <a:rPr lang="ru-RU" sz="2000" i="0" u="none" strike="noStrike" dirty="0" err="1">
                <a:effectLst/>
                <a:latin typeface="Arial" panose="020B0604020202020204" pitchFamily="34" charset="0"/>
                <a:cs typeface="Arial" panose="020B0604020202020204" pitchFamily="34" charset="0"/>
              </a:rPr>
              <a:t>баспасы</a:t>
            </a:r>
            <a:r>
              <a:rPr lang="ru-RU" sz="2000" i="0" u="none" strike="noStrike" dirty="0">
                <a:effectLst/>
                <a:latin typeface="Arial" panose="020B0604020202020204" pitchFamily="34" charset="0"/>
                <a:cs typeface="Arial" panose="020B0604020202020204" pitchFamily="34" charset="0"/>
              </a:rPr>
              <a:t>, 2012. – 256 б. – </a:t>
            </a:r>
            <a:r>
              <a:rPr lang="en" sz="2000" i="0" u="none" strike="noStrike" dirty="0">
                <a:effectLst/>
                <a:latin typeface="Arial" panose="020B0604020202020204" pitchFamily="34" charset="0"/>
                <a:cs typeface="Arial" panose="020B0604020202020204" pitchFamily="34" charset="0"/>
              </a:rPr>
              <a:t>ISBN 978-601-217-112-4.</a:t>
            </a:r>
            <a:endParaRPr lang="kk-KZ" sz="2000" i="0" u="none" strike="noStrike" dirty="0">
              <a:effectLst/>
              <a:latin typeface="Arial" panose="020B0604020202020204" pitchFamily="34" charset="0"/>
              <a:cs typeface="Arial" panose="020B0604020202020204" pitchFamily="34" charset="0"/>
            </a:endParaRPr>
          </a:p>
          <a:p>
            <a:pPr marL="342900" indent="-342900">
              <a:buFont typeface="+mj-lt"/>
              <a:buAutoNum type="arabicPeriod"/>
            </a:pPr>
            <a:r>
              <a:rPr lang="ru-RU" sz="2000" i="0" u="none" strike="noStrike" dirty="0" err="1">
                <a:effectLst/>
                <a:latin typeface="Arial" panose="020B0604020202020204" pitchFamily="34" charset="0"/>
                <a:cs typeface="Arial" panose="020B0604020202020204" pitchFamily="34" charset="0"/>
              </a:rPr>
              <a:t>Самашев</a:t>
            </a:r>
            <a:r>
              <a:rPr lang="ru-RU" sz="2000" i="0" u="none" strike="noStrike" dirty="0">
                <a:effectLst/>
                <a:latin typeface="Arial" panose="020B0604020202020204" pitchFamily="34" charset="0"/>
                <a:cs typeface="Arial" panose="020B0604020202020204" pitchFamily="34" charset="0"/>
              </a:rPr>
              <a:t>, З. «</a:t>
            </a:r>
            <a:r>
              <a:rPr lang="ru-RU" sz="2000" i="0" u="none" strike="noStrike" dirty="0" err="1">
                <a:effectLst/>
                <a:latin typeface="Arial" panose="020B0604020202020204" pitchFamily="34" charset="0"/>
                <a:cs typeface="Arial" panose="020B0604020202020204" pitchFamily="34" charset="0"/>
              </a:rPr>
              <a:t>Қазақстанның</a:t>
            </a:r>
            <a:r>
              <a:rPr lang="ru-RU" sz="2000" i="0" u="none" strike="noStrike" dirty="0">
                <a:effectLst/>
                <a:latin typeface="Arial" panose="020B0604020202020204" pitchFamily="34" charset="0"/>
                <a:cs typeface="Arial" panose="020B0604020202020204" pitchFamily="34" charset="0"/>
              </a:rPr>
              <a:t> </a:t>
            </a:r>
            <a:r>
              <a:rPr lang="ru-RU" sz="2000" i="0" u="none" strike="noStrike" dirty="0" err="1">
                <a:effectLst/>
                <a:latin typeface="Arial" panose="020B0604020202020204" pitchFamily="34" charset="0"/>
                <a:cs typeface="Arial" panose="020B0604020202020204" pitchFamily="34" charset="0"/>
              </a:rPr>
              <a:t>жеті</a:t>
            </a:r>
            <a:r>
              <a:rPr lang="ru-RU" sz="2000" i="0" u="none" strike="noStrike" dirty="0">
                <a:effectLst/>
                <a:latin typeface="Arial" panose="020B0604020202020204" pitchFamily="34" charset="0"/>
                <a:cs typeface="Arial" panose="020B0604020202020204" pitchFamily="34" charset="0"/>
              </a:rPr>
              <a:t> </a:t>
            </a:r>
            <a:r>
              <a:rPr lang="ru-RU" sz="2000" i="0" u="none" strike="noStrike" dirty="0" err="1">
                <a:effectLst/>
                <a:latin typeface="Arial" panose="020B0604020202020204" pitchFamily="34" charset="0"/>
                <a:cs typeface="Arial" panose="020B0604020202020204" pitchFamily="34" charset="0"/>
              </a:rPr>
              <a:t>кереметі</a:t>
            </a:r>
            <a:r>
              <a:rPr lang="ru-RU" sz="2000" i="0" u="none" strike="noStrike" dirty="0">
                <a:effectLst/>
                <a:latin typeface="Arial" panose="020B0604020202020204" pitchFamily="34" charset="0"/>
                <a:cs typeface="Arial" panose="020B0604020202020204" pitchFamily="34" charset="0"/>
              </a:rPr>
              <a:t>». – Алматы: Таймас, 2006. – 200 б. – </a:t>
            </a:r>
            <a:r>
              <a:rPr lang="en" sz="2000" i="0" u="none" strike="noStrike" dirty="0">
                <a:effectLst/>
                <a:latin typeface="Arial" panose="020B0604020202020204" pitchFamily="34" charset="0"/>
                <a:cs typeface="Arial" panose="020B0604020202020204" pitchFamily="34" charset="0"/>
              </a:rPr>
              <a:t>ISBN 9965-806-16-0.</a:t>
            </a:r>
          </a:p>
          <a:p>
            <a:pPr marL="342900" indent="-342900">
              <a:buFont typeface="+mj-lt"/>
              <a:buAutoNum type="arabicPeriod"/>
            </a:pPr>
            <a:r>
              <a:rPr lang="ru-RU" sz="2000" dirty="0" err="1">
                <a:latin typeface="Arial" panose="020B0604020202020204" pitchFamily="34" charset="0"/>
                <a:cs typeface="Arial" panose="020B0604020202020204" pitchFamily="34" charset="0"/>
              </a:rPr>
              <a:t>Қасымбеков</a:t>
            </a:r>
            <a:r>
              <a:rPr lang="ru-RU" sz="2000" dirty="0">
                <a:latin typeface="Arial" panose="020B0604020202020204" pitchFamily="34" charset="0"/>
                <a:cs typeface="Arial" panose="020B0604020202020204" pitchFamily="34" charset="0"/>
              </a:rPr>
              <a:t>, М. </a:t>
            </a:r>
            <a:r>
              <a:rPr lang="ru-RU" sz="2000" dirty="0" err="1">
                <a:latin typeface="Arial" panose="020B0604020202020204" pitchFamily="34" charset="0"/>
                <a:cs typeface="Arial" panose="020B0604020202020204" pitchFamily="34" charset="0"/>
              </a:rPr>
              <a:t>Өнер</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тарихы</a:t>
            </a:r>
            <a:r>
              <a:rPr lang="ru-RU" sz="2000" dirty="0">
                <a:latin typeface="Arial" panose="020B0604020202020204" pitchFamily="34" charset="0"/>
                <a:cs typeface="Arial" panose="020B0604020202020204" pitchFamily="34" charset="0"/>
              </a:rPr>
              <a:t>. – Алматы: </a:t>
            </a:r>
            <a:r>
              <a:rPr lang="ru-RU" sz="2000" dirty="0" err="1">
                <a:latin typeface="Arial" panose="020B0604020202020204" pitchFamily="34" charset="0"/>
                <a:cs typeface="Arial" panose="020B0604020202020204" pitchFamily="34" charset="0"/>
              </a:rPr>
              <a:t>Білім</a:t>
            </a:r>
            <a:r>
              <a:rPr lang="ru-RU" sz="2000" dirty="0">
                <a:latin typeface="Arial" panose="020B0604020202020204" pitchFamily="34" charset="0"/>
                <a:cs typeface="Arial" panose="020B0604020202020204" pitchFamily="34" charset="0"/>
              </a:rPr>
              <a:t>, 2004. – 288 б.</a:t>
            </a:r>
          </a:p>
          <a:p>
            <a:pPr marL="342900" indent="-342900">
              <a:buFont typeface="+mj-lt"/>
              <a:buAutoNum type="arabicPeriod"/>
            </a:pPr>
            <a:r>
              <a:rPr lang="ru-RU" sz="2000" dirty="0" err="1">
                <a:latin typeface="Arial" panose="020B0604020202020204" pitchFamily="34" charset="0"/>
                <a:cs typeface="Arial" panose="020B0604020202020204" pitchFamily="34" charset="0"/>
              </a:rPr>
              <a:t>Нұрқатова</a:t>
            </a:r>
            <a:r>
              <a:rPr lang="ru-RU" sz="2000" dirty="0">
                <a:latin typeface="Arial" panose="020B0604020202020204" pitchFamily="34" charset="0"/>
                <a:cs typeface="Arial" panose="020B0604020202020204" pitchFamily="34" charset="0"/>
              </a:rPr>
              <a:t>, Л. </a:t>
            </a:r>
            <a:r>
              <a:rPr lang="ru-RU" sz="2000" dirty="0" err="1">
                <a:latin typeface="Arial" panose="020B0604020202020204" pitchFamily="34" charset="0"/>
                <a:cs typeface="Arial" panose="020B0604020202020204" pitchFamily="34" charset="0"/>
              </a:rPr>
              <a:t>Бейнелеу</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өнерінің</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тарихы</a:t>
            </a:r>
            <a:r>
              <a:rPr lang="ru-RU" sz="2000" dirty="0">
                <a:latin typeface="Arial" panose="020B0604020202020204" pitchFamily="34" charset="0"/>
                <a:cs typeface="Arial" panose="020B0604020202020204" pitchFamily="34" charset="0"/>
              </a:rPr>
              <a:t>. – Алматы: </a:t>
            </a:r>
            <a:r>
              <a:rPr lang="ru-RU" sz="2000" dirty="0" err="1">
                <a:latin typeface="Arial" panose="020B0604020202020204" pitchFamily="34" charset="0"/>
                <a:cs typeface="Arial" panose="020B0604020202020204" pitchFamily="34" charset="0"/>
              </a:rPr>
              <a:t>Рауан</a:t>
            </a:r>
            <a:r>
              <a:rPr lang="ru-RU" sz="2000" dirty="0">
                <a:latin typeface="Arial" panose="020B0604020202020204" pitchFamily="34" charset="0"/>
                <a:cs typeface="Arial" panose="020B0604020202020204" pitchFamily="34" charset="0"/>
              </a:rPr>
              <a:t>, 2001. – 240 б.</a:t>
            </a:r>
            <a:endParaRPr lang="en-US" sz="2000" dirty="0">
              <a:latin typeface="Arial" panose="020B0604020202020204" pitchFamily="34" charset="0"/>
              <a:cs typeface="Arial" panose="020B0604020202020204" pitchFamily="34" charset="0"/>
            </a:endParaRPr>
          </a:p>
          <a:p>
            <a:pPr marL="342900" indent="-342900">
              <a:buFont typeface="+mj-lt"/>
              <a:buAutoNum type="arabicPeriod"/>
            </a:pPr>
            <a:r>
              <a:rPr lang="ru-RU" sz="2000" dirty="0">
                <a:latin typeface="Arial" panose="020B0604020202020204" pitchFamily="34" charset="0"/>
                <a:cs typeface="Arial" panose="020B0604020202020204" pitchFamily="34" charset="0"/>
              </a:rPr>
              <a:t>Лазарев, В. Н. </a:t>
            </a:r>
            <a:r>
              <a:rPr lang="ru-RU" sz="2000" i="1" dirty="0" err="1">
                <a:latin typeface="Arial" panose="020B0604020202020204" pitchFamily="34" charset="0"/>
                <a:cs typeface="Arial" panose="020B0604020202020204" pitchFamily="34" charset="0"/>
              </a:rPr>
              <a:t>Батыс</a:t>
            </a:r>
            <a:r>
              <a:rPr lang="ru-RU" sz="2000" i="1" dirty="0">
                <a:latin typeface="Arial" panose="020B0604020202020204" pitchFamily="34" charset="0"/>
                <a:cs typeface="Arial" panose="020B0604020202020204" pitchFamily="34" charset="0"/>
              </a:rPr>
              <a:t> </a:t>
            </a:r>
            <a:r>
              <a:rPr lang="ru-RU" sz="2000" i="1" dirty="0" err="1">
                <a:latin typeface="Arial" panose="020B0604020202020204" pitchFamily="34" charset="0"/>
                <a:cs typeface="Arial" panose="020B0604020202020204" pitchFamily="34" charset="0"/>
              </a:rPr>
              <a:t>Еуропа</a:t>
            </a:r>
            <a:r>
              <a:rPr lang="ru-RU" sz="2000" i="1" dirty="0">
                <a:latin typeface="Arial" panose="020B0604020202020204" pitchFamily="34" charset="0"/>
                <a:cs typeface="Arial" panose="020B0604020202020204" pitchFamily="34" charset="0"/>
              </a:rPr>
              <a:t> </a:t>
            </a:r>
            <a:r>
              <a:rPr lang="ru-RU" sz="2000" i="1" dirty="0" err="1">
                <a:latin typeface="Arial" panose="020B0604020202020204" pitchFamily="34" charset="0"/>
                <a:cs typeface="Arial" panose="020B0604020202020204" pitchFamily="34" charset="0"/>
              </a:rPr>
              <a:t>өнері</a:t>
            </a:r>
            <a:r>
              <a:rPr lang="ru-RU" sz="2000" i="1" dirty="0">
                <a:latin typeface="Arial" panose="020B0604020202020204" pitchFamily="34" charset="0"/>
                <a:cs typeface="Arial" panose="020B0604020202020204" pitchFamily="34" charset="0"/>
              </a:rPr>
              <a:t> </a:t>
            </a:r>
            <a:r>
              <a:rPr lang="ru-RU" sz="2000" i="1" dirty="0" err="1">
                <a:latin typeface="Arial" panose="020B0604020202020204" pitchFamily="34" charset="0"/>
                <a:cs typeface="Arial" panose="020B0604020202020204" pitchFamily="34" charset="0"/>
              </a:rPr>
              <a:t>тарихы</a:t>
            </a:r>
            <a:r>
              <a:rPr lang="ru-RU" sz="2000" i="1" dirty="0">
                <a:latin typeface="Arial" panose="020B0604020202020204" pitchFamily="34" charset="0"/>
                <a:cs typeface="Arial" panose="020B0604020202020204" pitchFamily="34" charset="0"/>
              </a:rPr>
              <a:t>.</a:t>
            </a:r>
            <a:r>
              <a:rPr lang="ru-RU" sz="2000" dirty="0">
                <a:latin typeface="Arial" panose="020B0604020202020204" pitchFamily="34" charset="0"/>
                <a:cs typeface="Arial" panose="020B0604020202020204" pitchFamily="34" charset="0"/>
              </a:rPr>
              <a:t> – Алматы: «</a:t>
            </a:r>
            <a:r>
              <a:rPr lang="ru-RU" sz="2000" dirty="0" err="1">
                <a:latin typeface="Arial" panose="020B0604020202020204" pitchFamily="34" charset="0"/>
                <a:cs typeface="Arial" panose="020B0604020202020204" pitchFamily="34" charset="0"/>
              </a:rPr>
              <a:t>Қазақ</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университеті</a:t>
            </a:r>
            <a:r>
              <a:rPr lang="ru-RU" sz="2000" dirty="0">
                <a:latin typeface="Arial" panose="020B0604020202020204" pitchFamily="34" charset="0"/>
                <a:cs typeface="Arial" panose="020B0604020202020204" pitchFamily="34" charset="0"/>
              </a:rPr>
              <a:t>», 2010.</a:t>
            </a:r>
            <a:endParaRPr lang="en-US" sz="2000" dirty="0">
              <a:latin typeface="Arial" panose="020B0604020202020204" pitchFamily="34" charset="0"/>
              <a:cs typeface="Arial" panose="020B0604020202020204" pitchFamily="34" charset="0"/>
            </a:endParaRPr>
          </a:p>
          <a:p>
            <a:pPr marL="342900" indent="-342900">
              <a:buFont typeface="+mj-lt"/>
              <a:buAutoNum type="arabicPeriod"/>
            </a:pPr>
            <a:r>
              <a:rPr lang="ru-KZ" sz="2000" dirty="0">
                <a:effectLst/>
                <a:latin typeface="Arial" panose="020B0604020202020204" pitchFamily="34" charset="0"/>
                <a:ea typeface="Times New Roman" panose="02020603050405020304" pitchFamily="18" charset="0"/>
                <a:cs typeface="Arial" panose="020B0604020202020204" pitchFamily="34" charset="0"/>
              </a:rPr>
              <a:t>Бейсенова, Ә., Садырова, М. </a:t>
            </a:r>
            <a:r>
              <a:rPr lang="ru-KZ" sz="2000" i="1" dirty="0">
                <a:effectLst/>
                <a:latin typeface="Arial" panose="020B0604020202020204" pitchFamily="34" charset="0"/>
                <a:ea typeface="Times New Roman" panose="02020603050405020304" pitchFamily="18" charset="0"/>
                <a:cs typeface="Arial" panose="020B0604020202020204" pitchFamily="34" charset="0"/>
              </a:rPr>
              <a:t>Әлем өркениеті тарихы</a:t>
            </a:r>
            <a:r>
              <a:rPr lang="ru-KZ" sz="2000" dirty="0">
                <a:effectLst/>
                <a:latin typeface="Arial" panose="020B0604020202020204" pitchFamily="34" charset="0"/>
                <a:ea typeface="Times New Roman" panose="02020603050405020304" pitchFamily="18" charset="0"/>
                <a:cs typeface="Arial" panose="020B0604020202020204" pitchFamily="34" charset="0"/>
              </a:rPr>
              <a:t>. – Алматы: Қазақ университеті, 2015.</a:t>
            </a:r>
            <a:endParaRPr lang="ru-KZ" sz="2000" dirty="0">
              <a:latin typeface="Arial" panose="020B0604020202020204" pitchFamily="34" charset="0"/>
              <a:ea typeface="Times New Roman" panose="02020603050405020304" pitchFamily="18" charset="0"/>
              <a:cs typeface="Arial" panose="020B0604020202020204" pitchFamily="34" charset="0"/>
            </a:endParaRPr>
          </a:p>
          <a:p>
            <a:pPr marL="514350" lvl="0" indent="-514350">
              <a:lnSpc>
                <a:spcPct val="120000"/>
              </a:lnSpc>
              <a:spcBef>
                <a:spcPts val="0"/>
              </a:spcBef>
              <a:buFont typeface="+mj-lt"/>
              <a:buAutoNum type="arabicPeriod"/>
            </a:pPr>
            <a:r>
              <a:rPr lang="kk-KZ" sz="2000" dirty="0" err="1">
                <a:effectLst/>
                <a:latin typeface="Arial" panose="020B0604020202020204" pitchFamily="34" charset="0"/>
                <a:ea typeface="Times New Roman" panose="02020603050405020304" pitchFamily="18" charset="0"/>
                <a:cs typeface="Arial" panose="020B0604020202020204" pitchFamily="34" charset="0"/>
              </a:rPr>
              <a:t>СамуратоваТ.К</a:t>
            </a:r>
            <a:r>
              <a:rPr lang="kk-KZ" sz="2000" dirty="0">
                <a:effectLst/>
                <a:latin typeface="Arial" panose="020B0604020202020204" pitchFamily="34" charset="0"/>
                <a:ea typeface="Times New Roman" panose="02020603050405020304" pitchFamily="18" charset="0"/>
                <a:cs typeface="Arial" panose="020B0604020202020204" pitchFamily="34" charset="0"/>
              </a:rPr>
              <a:t>., Ермекова Ж.К., Ахметова - </a:t>
            </a:r>
            <a:r>
              <a:rPr lang="kk-KZ" sz="2000" dirty="0" err="1">
                <a:effectLst/>
                <a:latin typeface="Arial" panose="020B0604020202020204" pitchFamily="34" charset="0"/>
                <a:ea typeface="Times New Roman" panose="02020603050405020304" pitchFamily="18" charset="0"/>
                <a:cs typeface="Arial" panose="020B0604020202020204" pitchFamily="34" charset="0"/>
              </a:rPr>
              <a:t>Әбдік</a:t>
            </a:r>
            <a:r>
              <a:rPr lang="kk-KZ" sz="2000" cap="all" dirty="0">
                <a:effectLst/>
                <a:latin typeface="Arial" panose="020B0604020202020204" pitchFamily="34" charset="0"/>
                <a:ea typeface="Times New Roman" panose="02020603050405020304" pitchFamily="18" charset="0"/>
                <a:cs typeface="Arial" panose="020B0604020202020204" pitchFamily="34" charset="0"/>
              </a:rPr>
              <a:t> Г.А. «</a:t>
            </a:r>
            <a:r>
              <a:rPr lang="kk-KZ" sz="2000" dirty="0">
                <a:effectLst/>
                <a:latin typeface="Arial" panose="020B0604020202020204" pitchFamily="34" charset="0"/>
                <a:ea typeface="Times New Roman" panose="02020603050405020304" pitchFamily="18" charset="0"/>
                <a:cs typeface="Arial" panose="020B0604020202020204" pitchFamily="34" charset="0"/>
              </a:rPr>
              <a:t>Қазақтың дәстүрлі қолданбалы өнерінің қысқаша энциклопедиялық сөздігі. Астана. ЕҰУ: 2025., 225б.</a:t>
            </a:r>
            <a:endParaRPr lang="ru-KZ" sz="2000" dirty="0">
              <a:effectLst/>
              <a:latin typeface="Arial" panose="020B0604020202020204" pitchFamily="34" charset="0"/>
              <a:ea typeface="Times New Roman" panose="02020603050405020304" pitchFamily="18" charset="0"/>
              <a:cs typeface="Arial" panose="020B0604020202020204" pitchFamily="34" charset="0"/>
            </a:endParaRPr>
          </a:p>
          <a:p>
            <a:pPr marL="514350" lvl="0" indent="-514350">
              <a:lnSpc>
                <a:spcPct val="120000"/>
              </a:lnSpc>
              <a:spcBef>
                <a:spcPts val="0"/>
              </a:spcBef>
              <a:buFont typeface="+mj-lt"/>
              <a:buAutoNum type="arabicPeriod"/>
            </a:pPr>
            <a:r>
              <a:rPr lang="kk-KZ" sz="2000" dirty="0" err="1">
                <a:latin typeface="Arial" panose="020B0604020202020204" pitchFamily="34" charset="0"/>
                <a:ea typeface="Times New Roman" panose="02020603050405020304" pitchFamily="18" charset="0"/>
                <a:cs typeface="Arial" panose="020B0604020202020204" pitchFamily="34" charset="0"/>
              </a:rPr>
              <a:t>СамуратоваТ</a:t>
            </a:r>
            <a:r>
              <a:rPr lang="kk-KZ" sz="2000" dirty="0">
                <a:latin typeface="Arial" panose="020B0604020202020204" pitchFamily="34" charset="0"/>
                <a:ea typeface="Times New Roman" panose="02020603050405020304" pitchFamily="18" charset="0"/>
                <a:cs typeface="Arial" panose="020B0604020202020204" pitchFamily="34" charset="0"/>
              </a:rPr>
              <a:t>. </a:t>
            </a:r>
            <a:r>
              <a:rPr lang="kk-KZ" sz="2000" dirty="0" err="1">
                <a:latin typeface="Arial" panose="020B0604020202020204" pitchFamily="34" charset="0"/>
                <a:ea typeface="Times New Roman" panose="02020603050405020304" pitchFamily="18" charset="0"/>
                <a:cs typeface="Arial" panose="020B0604020202020204" pitchFamily="34" charset="0"/>
              </a:rPr>
              <a:t>К</a:t>
            </a:r>
            <a:r>
              <a:rPr lang="kk-KZ" sz="2000" dirty="0">
                <a:latin typeface="Arial" panose="020B0604020202020204" pitchFamily="34" charset="0"/>
                <a:ea typeface="Times New Roman" panose="02020603050405020304" pitchFamily="18" charset="0"/>
                <a:cs typeface="Arial" panose="020B0604020202020204" pitchFamily="34" charset="0"/>
              </a:rPr>
              <a:t>., </a:t>
            </a:r>
            <a:r>
              <a:rPr lang="kk-KZ" sz="2000" dirty="0" err="1">
                <a:latin typeface="Arial" panose="020B0604020202020204" pitchFamily="34" charset="0"/>
                <a:ea typeface="Times New Roman" panose="02020603050405020304" pitchFamily="18" charset="0"/>
                <a:cs typeface="Arial" panose="020B0604020202020204" pitchFamily="34" charset="0"/>
              </a:rPr>
              <a:t>Туркпенова</a:t>
            </a:r>
            <a:r>
              <a:rPr lang="kk-KZ" sz="2000" dirty="0">
                <a:latin typeface="Arial" panose="020B0604020202020204" pitchFamily="34" charset="0"/>
                <a:ea typeface="Times New Roman" panose="02020603050405020304" pitchFamily="18" charset="0"/>
                <a:cs typeface="Arial" panose="020B0604020202020204" pitchFamily="34" charset="0"/>
              </a:rPr>
              <a:t> С.Ж. </a:t>
            </a:r>
            <a:r>
              <a:rPr lang="kk-KZ" sz="2000" dirty="0">
                <a:effectLst/>
                <a:latin typeface="Arial" panose="020B0604020202020204" pitchFamily="34" charset="0"/>
                <a:ea typeface="Times New Roman" panose="02020603050405020304" pitchFamily="18" charset="0"/>
                <a:cs typeface="Arial" panose="020B0604020202020204" pitchFamily="34" charset="0"/>
              </a:rPr>
              <a:t>«Қазақ қол өнерінің тарихы мен қолданылуы» </a:t>
            </a:r>
            <a:r>
              <a:rPr lang="kk-KZ" sz="2000" dirty="0" err="1">
                <a:effectLst/>
                <a:latin typeface="Arial" panose="020B0604020202020204" pitchFamily="34" charset="0"/>
                <a:ea typeface="Calibri" panose="020F0502020204030204" pitchFamily="34" charset="0"/>
                <a:cs typeface="Arial" panose="020B0604020202020204" pitchFamily="34" charset="0"/>
              </a:rPr>
              <a:t>к</a:t>
            </a:r>
            <a:r>
              <a:rPr lang="ru-KZ" sz="2000" dirty="0">
                <a:effectLst/>
                <a:latin typeface="Arial" panose="020B0604020202020204" pitchFamily="34" charset="0"/>
                <a:ea typeface="Calibri" panose="020F0502020204030204" pitchFamily="34" charset="0"/>
                <a:cs typeface="Arial" panose="020B0604020202020204" pitchFamily="34" charset="0"/>
              </a:rPr>
              <a:t>аталог альбом  </a:t>
            </a:r>
            <a:r>
              <a:rPr lang="kk-KZ" sz="2000" dirty="0">
                <a:latin typeface="Arial" panose="020B0604020202020204" pitchFamily="34" charset="0"/>
                <a:ea typeface="Times New Roman" panose="02020603050405020304" pitchFamily="18" charset="0"/>
                <a:cs typeface="Arial" panose="020B0604020202020204" pitchFamily="34" charset="0"/>
              </a:rPr>
              <a:t>Астана. ЕҰУ: 2025., 225б.</a:t>
            </a:r>
            <a:endParaRPr lang="ru-KZ" sz="2000" dirty="0">
              <a:latin typeface="Arial" panose="020B0604020202020204" pitchFamily="34" charset="0"/>
              <a:ea typeface="Times New Roman" panose="02020603050405020304" pitchFamily="18" charset="0"/>
              <a:cs typeface="Arial" panose="020B0604020202020204" pitchFamily="34" charset="0"/>
            </a:endParaRPr>
          </a:p>
          <a:p>
            <a:pPr marL="514350" indent="-514350">
              <a:lnSpc>
                <a:spcPct val="120000"/>
              </a:lnSpc>
              <a:spcBef>
                <a:spcPts val="0"/>
              </a:spcBef>
              <a:buFont typeface="+mj-lt"/>
              <a:buAutoNum type="arabicPeriod"/>
            </a:pPr>
            <a:r>
              <a:rPr lang="ru-RU" altLang="ru-RU" sz="2000" dirty="0" err="1">
                <a:latin typeface="Arial" panose="020B0604020202020204" pitchFamily="34" charset="0"/>
                <a:cs typeface="Arial" panose="020B0604020202020204" pitchFamily="34" charset="0"/>
              </a:rPr>
              <a:t>Нұрғалиұлы</a:t>
            </a:r>
            <a:r>
              <a:rPr lang="ru-RU" altLang="ru-RU" sz="2000" dirty="0">
                <a:latin typeface="Arial" panose="020B0604020202020204" pitchFamily="34" charset="0"/>
                <a:cs typeface="Arial" panose="020B0604020202020204" pitchFamily="34" charset="0"/>
              </a:rPr>
              <a:t>, </a:t>
            </a:r>
            <a:r>
              <a:rPr lang="ru-RU" altLang="ru-RU" sz="2000" dirty="0" err="1">
                <a:latin typeface="Arial" panose="020B0604020202020204" pitchFamily="34" charset="0"/>
                <a:cs typeface="Arial" panose="020B0604020202020204" pitchFamily="34" charset="0"/>
              </a:rPr>
              <a:t>Қ</a:t>
            </a:r>
            <a:r>
              <a:rPr lang="ru-RU" altLang="ru-RU" sz="2000" dirty="0">
                <a:latin typeface="Arial" panose="020B0604020202020204" pitchFamily="34" charset="0"/>
                <a:cs typeface="Arial" panose="020B0604020202020204" pitchFamily="34" charset="0"/>
              </a:rPr>
              <a:t>. </a:t>
            </a:r>
            <a:r>
              <a:rPr lang="ru-RU" altLang="ru-RU" sz="2000" dirty="0" err="1">
                <a:latin typeface="Arial" panose="020B0604020202020204" pitchFamily="34" charset="0"/>
                <a:cs typeface="Arial" panose="020B0604020202020204" pitchFamily="34" charset="0"/>
              </a:rPr>
              <a:t>Қазақстанның</a:t>
            </a:r>
            <a:r>
              <a:rPr lang="ru-RU" altLang="ru-RU" sz="2000" dirty="0">
                <a:latin typeface="Arial" panose="020B0604020202020204" pitchFamily="34" charset="0"/>
                <a:cs typeface="Arial" panose="020B0604020202020204" pitchFamily="34" charset="0"/>
              </a:rPr>
              <a:t> </a:t>
            </a:r>
            <a:r>
              <a:rPr lang="ru-RU" altLang="ru-RU" sz="2000" dirty="0" err="1">
                <a:latin typeface="Arial" panose="020B0604020202020204" pitchFamily="34" charset="0"/>
                <a:cs typeface="Arial" panose="020B0604020202020204" pitchFamily="34" charset="0"/>
              </a:rPr>
              <a:t>мәдени</a:t>
            </a:r>
            <a:r>
              <a:rPr lang="ru-RU" altLang="ru-RU" sz="2000" dirty="0">
                <a:latin typeface="Arial" panose="020B0604020202020204" pitchFamily="34" charset="0"/>
                <a:cs typeface="Arial" panose="020B0604020202020204" pitchFamily="34" charset="0"/>
              </a:rPr>
              <a:t> </a:t>
            </a:r>
            <a:r>
              <a:rPr lang="ru-RU" altLang="ru-RU" sz="2000" dirty="0" err="1">
                <a:latin typeface="Arial" panose="020B0604020202020204" pitchFamily="34" charset="0"/>
                <a:cs typeface="Arial" panose="020B0604020202020204" pitchFamily="34" charset="0"/>
              </a:rPr>
              <a:t>мұрасы</a:t>
            </a:r>
            <a:r>
              <a:rPr lang="ru-RU" altLang="ru-RU" sz="2000" dirty="0">
                <a:latin typeface="Arial" panose="020B0604020202020204" pitchFamily="34" charset="0"/>
                <a:cs typeface="Arial" panose="020B0604020202020204" pitchFamily="34" charset="0"/>
              </a:rPr>
              <a:t>. – Алматы: </a:t>
            </a:r>
            <a:r>
              <a:rPr lang="ru-RU" altLang="ru-RU" sz="2000" dirty="0" err="1">
                <a:latin typeface="Arial" panose="020B0604020202020204" pitchFamily="34" charset="0"/>
                <a:cs typeface="Arial" panose="020B0604020202020204" pitchFamily="34" charset="0"/>
              </a:rPr>
              <a:t>Атамұра</a:t>
            </a:r>
            <a:r>
              <a:rPr lang="ru-RU" altLang="ru-RU" sz="2000" dirty="0">
                <a:latin typeface="Arial" panose="020B0604020202020204" pitchFamily="34" charset="0"/>
                <a:cs typeface="Arial" panose="020B0604020202020204" pitchFamily="34" charset="0"/>
              </a:rPr>
              <a:t>, 2018. – 256 б.</a:t>
            </a:r>
          </a:p>
          <a:p>
            <a:pPr marL="514350" indent="-514350">
              <a:lnSpc>
                <a:spcPct val="120000"/>
              </a:lnSpc>
              <a:spcBef>
                <a:spcPts val="0"/>
              </a:spcBef>
              <a:buFont typeface="+mj-lt"/>
              <a:buAutoNum type="arabicPeriod"/>
            </a:pPr>
            <a:r>
              <a:rPr lang="ru-RU" altLang="ru-RU" sz="2000" dirty="0" err="1">
                <a:latin typeface="Arial" panose="020B0604020202020204" pitchFamily="34" charset="0"/>
                <a:cs typeface="Arial" panose="020B0604020202020204" pitchFamily="34" charset="0"/>
              </a:rPr>
              <a:t>Төлегенова</a:t>
            </a:r>
            <a:r>
              <a:rPr lang="ru-RU" altLang="ru-RU" sz="2000" dirty="0">
                <a:latin typeface="Arial" panose="020B0604020202020204" pitchFamily="34" charset="0"/>
                <a:cs typeface="Arial" panose="020B0604020202020204" pitchFamily="34" charset="0"/>
              </a:rPr>
              <a:t>, С. </a:t>
            </a:r>
            <a:r>
              <a:rPr lang="ru-RU" altLang="ru-RU" sz="2000" dirty="0" err="1">
                <a:latin typeface="Arial" panose="020B0604020202020204" pitchFamily="34" charset="0"/>
                <a:cs typeface="Arial" panose="020B0604020202020204" pitchFamily="34" charset="0"/>
              </a:rPr>
              <a:t>Қазақ</a:t>
            </a:r>
            <a:r>
              <a:rPr lang="ru-RU" altLang="ru-RU" sz="2000" dirty="0">
                <a:latin typeface="Arial" panose="020B0604020202020204" pitchFamily="34" charset="0"/>
                <a:cs typeface="Arial" panose="020B0604020202020204" pitchFamily="34" charset="0"/>
              </a:rPr>
              <a:t> </a:t>
            </a:r>
            <a:r>
              <a:rPr lang="ru-RU" altLang="ru-RU" sz="2000" dirty="0" err="1">
                <a:latin typeface="Arial" panose="020B0604020202020204" pitchFamily="34" charset="0"/>
                <a:cs typeface="Arial" panose="020B0604020202020204" pitchFamily="34" charset="0"/>
              </a:rPr>
              <a:t>халқының</a:t>
            </a:r>
            <a:r>
              <a:rPr lang="ru-RU" altLang="ru-RU" sz="2000" dirty="0">
                <a:latin typeface="Arial" panose="020B0604020202020204" pitchFamily="34" charset="0"/>
                <a:cs typeface="Arial" panose="020B0604020202020204" pitchFamily="34" charset="0"/>
              </a:rPr>
              <a:t> </a:t>
            </a:r>
            <a:r>
              <a:rPr lang="ru-RU" altLang="ru-RU" sz="2000" dirty="0" err="1">
                <a:latin typeface="Arial" panose="020B0604020202020204" pitchFamily="34" charset="0"/>
                <a:cs typeface="Arial" panose="020B0604020202020204" pitchFamily="34" charset="0"/>
              </a:rPr>
              <a:t>этнографиясы</a:t>
            </a:r>
            <a:r>
              <a:rPr lang="ru-RU" altLang="ru-RU" sz="2000" dirty="0">
                <a:latin typeface="Arial" panose="020B0604020202020204" pitchFamily="34" charset="0"/>
                <a:cs typeface="Arial" panose="020B0604020202020204" pitchFamily="34" charset="0"/>
              </a:rPr>
              <a:t>. – </a:t>
            </a:r>
            <a:r>
              <a:rPr lang="ru-RU" altLang="ru-RU" sz="2000" dirty="0" err="1">
                <a:latin typeface="Arial" panose="020B0604020202020204" pitchFamily="34" charset="0"/>
                <a:cs typeface="Arial" panose="020B0604020202020204" pitchFamily="34" charset="0"/>
              </a:rPr>
              <a:t>Нұр-Сұлтан</a:t>
            </a:r>
            <a:r>
              <a:rPr lang="ru-RU" altLang="ru-RU" sz="2000" dirty="0">
                <a:latin typeface="Arial" panose="020B0604020202020204" pitchFamily="34" charset="0"/>
                <a:cs typeface="Arial" panose="020B0604020202020204" pitchFamily="34" charset="0"/>
              </a:rPr>
              <a:t>: Фолиант, 2020. – 312 б.</a:t>
            </a:r>
          </a:p>
          <a:p>
            <a:pPr algn="l">
              <a:lnSpc>
                <a:spcPts val="3783"/>
              </a:lnSpc>
            </a:pPr>
            <a:endParaRPr lang="en-US" sz="2702" dirty="0">
              <a:solidFill>
                <a:srgbClr val="423734"/>
              </a:solidFill>
              <a:latin typeface="Carollo Playscript"/>
              <a:ea typeface="Carollo Playscript"/>
              <a:cs typeface="Carollo Playscript"/>
              <a:sym typeface="Carollo Playscript"/>
            </a:endParaRPr>
          </a:p>
        </p:txBody>
      </p:sp>
      <p:grpSp>
        <p:nvGrpSpPr>
          <p:cNvPr id="15" name="Group 2">
            <a:extLst>
              <a:ext uri="{FF2B5EF4-FFF2-40B4-BE49-F238E27FC236}">
                <a16:creationId xmlns:a16="http://schemas.microsoft.com/office/drawing/2014/main" id="{6D424801-AC30-F15E-13CC-01D230553E8F}"/>
              </a:ext>
            </a:extLst>
          </p:cNvPr>
          <p:cNvGrpSpPr/>
          <p:nvPr/>
        </p:nvGrpSpPr>
        <p:grpSpPr>
          <a:xfrm>
            <a:off x="1676400" y="723900"/>
            <a:ext cx="14097000" cy="914400"/>
            <a:chOff x="0" y="0"/>
            <a:chExt cx="3148894" cy="1487106"/>
          </a:xfrm>
        </p:grpSpPr>
        <p:sp>
          <p:nvSpPr>
            <p:cNvPr id="16" name="Freeform 3">
              <a:extLst>
                <a:ext uri="{FF2B5EF4-FFF2-40B4-BE49-F238E27FC236}">
                  <a16:creationId xmlns:a16="http://schemas.microsoft.com/office/drawing/2014/main" id="{B862C13D-90D9-2B4B-0FDF-B0C5D2ED2AE2}"/>
                </a:ext>
              </a:extLst>
            </p:cNvPr>
            <p:cNvSpPr/>
            <p:nvPr/>
          </p:nvSpPr>
          <p:spPr>
            <a:xfrm>
              <a:off x="0" y="0"/>
              <a:ext cx="3148894" cy="1487106"/>
            </a:xfrm>
            <a:custGeom>
              <a:avLst/>
              <a:gdLst/>
              <a:ahLst/>
              <a:cxnLst/>
              <a:rect l="l" t="t" r="r" b="b"/>
              <a:pathLst>
                <a:path w="3148894" h="1487106">
                  <a:moveTo>
                    <a:pt x="19426" y="0"/>
                  </a:moveTo>
                  <a:lnTo>
                    <a:pt x="3129468" y="0"/>
                  </a:lnTo>
                  <a:cubicBezTo>
                    <a:pt x="3134620" y="0"/>
                    <a:pt x="3139561" y="2047"/>
                    <a:pt x="3143205" y="5690"/>
                  </a:cubicBezTo>
                  <a:cubicBezTo>
                    <a:pt x="3146848" y="9333"/>
                    <a:pt x="3148894" y="14274"/>
                    <a:pt x="3148894" y="19426"/>
                  </a:cubicBezTo>
                  <a:lnTo>
                    <a:pt x="3148894" y="1467680"/>
                  </a:lnTo>
                  <a:cubicBezTo>
                    <a:pt x="3148894" y="1478409"/>
                    <a:pt x="3140197" y="1487106"/>
                    <a:pt x="3129468" y="1487106"/>
                  </a:cubicBezTo>
                  <a:lnTo>
                    <a:pt x="19426" y="1487106"/>
                  </a:lnTo>
                  <a:cubicBezTo>
                    <a:pt x="14274" y="1487106"/>
                    <a:pt x="9333" y="1485060"/>
                    <a:pt x="5690" y="1481417"/>
                  </a:cubicBezTo>
                  <a:cubicBezTo>
                    <a:pt x="2047" y="1477773"/>
                    <a:pt x="0" y="1472832"/>
                    <a:pt x="0" y="1467680"/>
                  </a:cubicBezTo>
                  <a:lnTo>
                    <a:pt x="0" y="19426"/>
                  </a:lnTo>
                  <a:cubicBezTo>
                    <a:pt x="0" y="14274"/>
                    <a:pt x="2047" y="9333"/>
                    <a:pt x="5690" y="5690"/>
                  </a:cubicBezTo>
                  <a:cubicBezTo>
                    <a:pt x="9333" y="2047"/>
                    <a:pt x="14274" y="0"/>
                    <a:pt x="19426" y="0"/>
                  </a:cubicBezTo>
                  <a:close/>
                </a:path>
              </a:pathLst>
            </a:custGeom>
            <a:solidFill>
              <a:srgbClr val="FDEED9"/>
            </a:solidFill>
          </p:spPr>
        </p:sp>
        <p:sp>
          <p:nvSpPr>
            <p:cNvPr id="17" name="TextBox 4">
              <a:extLst>
                <a:ext uri="{FF2B5EF4-FFF2-40B4-BE49-F238E27FC236}">
                  <a16:creationId xmlns:a16="http://schemas.microsoft.com/office/drawing/2014/main" id="{141D85AB-080D-DFDC-2487-503C017EBF5D}"/>
                </a:ext>
              </a:extLst>
            </p:cNvPr>
            <p:cNvSpPr txBox="1"/>
            <p:nvPr/>
          </p:nvSpPr>
          <p:spPr>
            <a:xfrm>
              <a:off x="0" y="-38100"/>
              <a:ext cx="3148894" cy="1525206"/>
            </a:xfrm>
            <a:prstGeom prst="rect">
              <a:avLst/>
            </a:prstGeom>
          </p:spPr>
          <p:txBody>
            <a:bodyPr lIns="50800" tIns="50800" rIns="50800" bIns="50800" rtlCol="0" anchor="ctr"/>
            <a:lstStyle/>
            <a:p>
              <a:pPr algn="ctr">
                <a:lnSpc>
                  <a:spcPts val="2659"/>
                </a:lnSpc>
                <a:spcBef>
                  <a:spcPct val="0"/>
                </a:spcBef>
              </a:pPr>
              <a:endParaRPr/>
            </a:p>
          </p:txBody>
        </p:sp>
      </p:grpSp>
      <p:sp>
        <p:nvSpPr>
          <p:cNvPr id="18" name="Заголовок 1">
            <a:extLst>
              <a:ext uri="{FF2B5EF4-FFF2-40B4-BE49-F238E27FC236}">
                <a16:creationId xmlns:a16="http://schemas.microsoft.com/office/drawing/2014/main" id="{F63F5EB2-4256-07E6-C231-D8419ECC90D6}"/>
              </a:ext>
            </a:extLst>
          </p:cNvPr>
          <p:cNvSpPr txBox="1">
            <a:spLocks/>
          </p:cNvSpPr>
          <p:nvPr/>
        </p:nvSpPr>
        <p:spPr>
          <a:xfrm>
            <a:off x="2971800" y="616428"/>
            <a:ext cx="10972800" cy="564672"/>
          </a:xfrm>
          <a:prstGeom prst="rect">
            <a:avLst/>
          </a:prstGeom>
        </p:spPr>
        <p:txBody>
          <a:bodyPr>
            <a:normAutofit/>
          </a:bodyPr>
          <a:lstStyle>
            <a:lvl1pPr algn="ctr" defTabSz="1371600" rtl="0" eaLnBrk="1" latinLnBrk="0" hangingPunct="1">
              <a:lnSpc>
                <a:spcPct val="90000"/>
              </a:lnSpc>
              <a:spcBef>
                <a:spcPct val="0"/>
              </a:spcBef>
              <a:buNone/>
              <a:defRPr sz="4200" kern="1200" cap="all" spc="300" baseline="0">
                <a:solidFill>
                  <a:schemeClr val="tx1">
                    <a:lumMod val="85000"/>
                    <a:lumOff val="15000"/>
                  </a:schemeClr>
                </a:solidFill>
                <a:latin typeface="+mj-lt"/>
                <a:ea typeface="+mj-ea"/>
                <a:cs typeface="+mj-cs"/>
              </a:defRPr>
            </a:lvl1pPr>
          </a:lstStyle>
          <a:p>
            <a:r>
              <a:rPr lang="ru-RU" sz="2000" b="1"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Қолданылған</a:t>
            </a:r>
            <a:r>
              <a:rPr lang="ru-RU" sz="2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ru-RU" sz="2000" b="1"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әдебиеттер</a:t>
            </a:r>
            <a:r>
              <a:rPr lang="ru-RU" sz="2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ru-RU" sz="2000" b="1"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тізімі</a:t>
            </a:r>
            <a:endParaRPr lang="ru-RU" sz="2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628522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19200" y="1181100"/>
            <a:ext cx="14097000" cy="8001001"/>
            <a:chOff x="0" y="0"/>
            <a:chExt cx="3148894" cy="1487106"/>
          </a:xfrm>
        </p:grpSpPr>
        <p:sp>
          <p:nvSpPr>
            <p:cNvPr id="3" name="Freeform 3"/>
            <p:cNvSpPr/>
            <p:nvPr/>
          </p:nvSpPr>
          <p:spPr>
            <a:xfrm>
              <a:off x="0" y="0"/>
              <a:ext cx="3148894" cy="1487106"/>
            </a:xfrm>
            <a:custGeom>
              <a:avLst/>
              <a:gdLst/>
              <a:ahLst/>
              <a:cxnLst/>
              <a:rect l="l" t="t" r="r" b="b"/>
              <a:pathLst>
                <a:path w="3148894" h="1487106">
                  <a:moveTo>
                    <a:pt x="19426" y="0"/>
                  </a:moveTo>
                  <a:lnTo>
                    <a:pt x="3129468" y="0"/>
                  </a:lnTo>
                  <a:cubicBezTo>
                    <a:pt x="3134620" y="0"/>
                    <a:pt x="3139561" y="2047"/>
                    <a:pt x="3143205" y="5690"/>
                  </a:cubicBezTo>
                  <a:cubicBezTo>
                    <a:pt x="3146848" y="9333"/>
                    <a:pt x="3148894" y="14274"/>
                    <a:pt x="3148894" y="19426"/>
                  </a:cubicBezTo>
                  <a:lnTo>
                    <a:pt x="3148894" y="1467680"/>
                  </a:lnTo>
                  <a:cubicBezTo>
                    <a:pt x="3148894" y="1478409"/>
                    <a:pt x="3140197" y="1487106"/>
                    <a:pt x="3129468" y="1487106"/>
                  </a:cubicBezTo>
                  <a:lnTo>
                    <a:pt x="19426" y="1487106"/>
                  </a:lnTo>
                  <a:cubicBezTo>
                    <a:pt x="14274" y="1487106"/>
                    <a:pt x="9333" y="1485060"/>
                    <a:pt x="5690" y="1481417"/>
                  </a:cubicBezTo>
                  <a:cubicBezTo>
                    <a:pt x="2047" y="1477773"/>
                    <a:pt x="0" y="1472832"/>
                    <a:pt x="0" y="1467680"/>
                  </a:cubicBezTo>
                  <a:lnTo>
                    <a:pt x="0" y="19426"/>
                  </a:lnTo>
                  <a:cubicBezTo>
                    <a:pt x="0" y="14274"/>
                    <a:pt x="2047" y="9333"/>
                    <a:pt x="5690" y="5690"/>
                  </a:cubicBezTo>
                  <a:cubicBezTo>
                    <a:pt x="9333" y="2047"/>
                    <a:pt x="14274" y="0"/>
                    <a:pt x="19426" y="0"/>
                  </a:cubicBezTo>
                  <a:close/>
                </a:path>
              </a:pathLst>
            </a:custGeom>
            <a:solidFill>
              <a:srgbClr val="FDEED9"/>
            </a:solidFill>
          </p:spPr>
          <p:txBody>
            <a:bodyPr/>
            <a:lstStyle/>
            <a:p>
              <a:pPr algn="ctr"/>
              <a:endParaRPr lang="ru-RU" sz="4400" b="1" i="1" dirty="0">
                <a:latin typeface="Arial" panose="020B0604020202020204" pitchFamily="34" charset="0"/>
                <a:cs typeface="Arial" panose="020B0604020202020204" pitchFamily="34" charset="0"/>
              </a:endParaRPr>
            </a:p>
            <a:p>
              <a:pPr algn="ctr"/>
              <a:endParaRPr lang="ru-RU" sz="4400" b="1" i="1" dirty="0">
                <a:latin typeface="Arial" panose="020B0604020202020204" pitchFamily="34" charset="0"/>
                <a:cs typeface="Arial" panose="020B0604020202020204" pitchFamily="34" charset="0"/>
              </a:endParaRPr>
            </a:p>
            <a:p>
              <a:pPr algn="ctr"/>
              <a:endParaRPr lang="ru-RU" sz="4400" b="1" i="1" dirty="0">
                <a:latin typeface="Arial" panose="020B0604020202020204" pitchFamily="34" charset="0"/>
                <a:cs typeface="Arial" panose="020B0604020202020204" pitchFamily="34" charset="0"/>
              </a:endParaRPr>
            </a:p>
            <a:p>
              <a:pPr algn="ctr"/>
              <a:endParaRPr lang="ru-RU" sz="4400" b="1" i="1" dirty="0">
                <a:latin typeface="Arial" panose="020B0604020202020204" pitchFamily="34" charset="0"/>
                <a:cs typeface="Arial" panose="020B0604020202020204" pitchFamily="34" charset="0"/>
              </a:endParaRPr>
            </a:p>
            <a:p>
              <a:pPr algn="ctr"/>
              <a:endParaRPr lang="ru-RU" sz="4400" b="1" i="1" dirty="0">
                <a:latin typeface="Arial" panose="020B0604020202020204" pitchFamily="34" charset="0"/>
                <a:cs typeface="Arial" panose="020B0604020202020204" pitchFamily="34" charset="0"/>
              </a:endParaRPr>
            </a:p>
            <a:p>
              <a:pPr algn="ctr"/>
              <a:r>
                <a:rPr lang="ru-RU" sz="4400" b="1" i="1" dirty="0">
                  <a:latin typeface="Arial" panose="020B0604020202020204" pitchFamily="34" charset="0"/>
                  <a:cs typeface="Arial" panose="020B0604020202020204" pitchFamily="34" charset="0"/>
                </a:rPr>
                <a:t>  Н</a:t>
              </a:r>
              <a:r>
                <a:rPr lang="ru-KZ" sz="4400" b="1" i="1" dirty="0">
                  <a:latin typeface="Arial" panose="020B0604020202020204" pitchFamily="34" charset="0"/>
                  <a:cs typeface="Arial" panose="020B0604020202020204" pitchFamily="34" charset="0"/>
                </a:rPr>
                <a:t>АЗАРЛАРЫҢЫЗҒА РАХМЕТ</a:t>
              </a:r>
            </a:p>
          </p:txBody>
        </p:sp>
        <p:sp>
          <p:nvSpPr>
            <p:cNvPr id="4" name="TextBox 4"/>
            <p:cNvSpPr txBox="1"/>
            <p:nvPr/>
          </p:nvSpPr>
          <p:spPr>
            <a:xfrm>
              <a:off x="0" y="-38100"/>
              <a:ext cx="3148894" cy="1525206"/>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rot="-2470818">
            <a:off x="3153962" y="8019033"/>
            <a:ext cx="3463913" cy="4114800"/>
          </a:xfrm>
          <a:custGeom>
            <a:avLst/>
            <a:gdLst/>
            <a:ahLst/>
            <a:cxnLst/>
            <a:rect l="l" t="t" r="r" b="b"/>
            <a:pathLst>
              <a:path w="3463913" h="4114800">
                <a:moveTo>
                  <a:pt x="0" y="0"/>
                </a:moveTo>
                <a:lnTo>
                  <a:pt x="3463913" y="0"/>
                </a:lnTo>
                <a:lnTo>
                  <a:pt x="3463913"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rot="-987982">
            <a:off x="5812159" y="8243945"/>
            <a:ext cx="3463913" cy="4114800"/>
          </a:xfrm>
          <a:custGeom>
            <a:avLst/>
            <a:gdLst/>
            <a:ahLst/>
            <a:cxnLst/>
            <a:rect l="l" t="t" r="r" b="b"/>
            <a:pathLst>
              <a:path w="3463913" h="4114800">
                <a:moveTo>
                  <a:pt x="0" y="0"/>
                </a:moveTo>
                <a:lnTo>
                  <a:pt x="3463914" y="0"/>
                </a:lnTo>
                <a:lnTo>
                  <a:pt x="3463914"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extLst>
      <p:ext uri="{BB962C8B-B14F-4D97-AF65-F5344CB8AC3E}">
        <p14:creationId xmlns:p14="http://schemas.microsoft.com/office/powerpoint/2010/main" val="17254805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3111" b="-13111"/>
            </a:stretch>
          </a:blipFill>
        </p:spPr>
      </p:sp>
      <p:sp>
        <p:nvSpPr>
          <p:cNvPr id="3" name="Freeform 3"/>
          <p:cNvSpPr/>
          <p:nvPr/>
        </p:nvSpPr>
        <p:spPr>
          <a:xfrm>
            <a:off x="14161312" y="-702184"/>
            <a:ext cx="4372111" cy="3306906"/>
          </a:xfrm>
          <a:custGeom>
            <a:avLst/>
            <a:gdLst/>
            <a:ahLst/>
            <a:cxnLst/>
            <a:rect l="l" t="t" r="r" b="b"/>
            <a:pathLst>
              <a:path w="4372111" h="3306906">
                <a:moveTo>
                  <a:pt x="0" y="0"/>
                </a:moveTo>
                <a:lnTo>
                  <a:pt x="4372111" y="0"/>
                </a:lnTo>
                <a:lnTo>
                  <a:pt x="4372111" y="3306906"/>
                </a:lnTo>
                <a:lnTo>
                  <a:pt x="0" y="3306906"/>
                </a:lnTo>
                <a:lnTo>
                  <a:pt x="0" y="0"/>
                </a:lnTo>
                <a:close/>
              </a:path>
            </a:pathLst>
          </a:custGeom>
          <a:blipFill>
            <a:blip r:embed="rId3">
              <a:alphaModFix amt="42000"/>
              <a:extLst>
                <a:ext uri="{96DAC541-7B7A-43D3-8B79-37D633B846F1}">
                  <asvg:svgBlip xmlns:asvg="http://schemas.microsoft.com/office/drawing/2016/SVG/main" r:embed="rId4"/>
                </a:ext>
              </a:extLst>
            </a:blip>
            <a:stretch>
              <a:fillRect/>
            </a:stretch>
          </a:blipFill>
        </p:spPr>
      </p:sp>
      <p:grpSp>
        <p:nvGrpSpPr>
          <p:cNvPr id="4" name="Group 4"/>
          <p:cNvGrpSpPr/>
          <p:nvPr/>
        </p:nvGrpSpPr>
        <p:grpSpPr>
          <a:xfrm>
            <a:off x="-503773" y="2604722"/>
            <a:ext cx="19920899" cy="2798041"/>
            <a:chOff x="0" y="0"/>
            <a:chExt cx="5246656" cy="736932"/>
          </a:xfrm>
        </p:grpSpPr>
        <p:sp>
          <p:nvSpPr>
            <p:cNvPr id="5" name="Freeform 5"/>
            <p:cNvSpPr/>
            <p:nvPr/>
          </p:nvSpPr>
          <p:spPr>
            <a:xfrm>
              <a:off x="0" y="0"/>
              <a:ext cx="5246656" cy="736932"/>
            </a:xfrm>
            <a:custGeom>
              <a:avLst/>
              <a:gdLst/>
              <a:ahLst/>
              <a:cxnLst/>
              <a:rect l="l" t="t" r="r" b="b"/>
              <a:pathLst>
                <a:path w="5246656" h="736932">
                  <a:moveTo>
                    <a:pt x="7773" y="0"/>
                  </a:moveTo>
                  <a:lnTo>
                    <a:pt x="5238884" y="0"/>
                  </a:lnTo>
                  <a:cubicBezTo>
                    <a:pt x="5243176" y="0"/>
                    <a:pt x="5246656" y="3480"/>
                    <a:pt x="5246656" y="7773"/>
                  </a:cubicBezTo>
                  <a:lnTo>
                    <a:pt x="5246656" y="729160"/>
                  </a:lnTo>
                  <a:cubicBezTo>
                    <a:pt x="5246656" y="733453"/>
                    <a:pt x="5243176" y="736932"/>
                    <a:pt x="5238884" y="736932"/>
                  </a:cubicBezTo>
                  <a:lnTo>
                    <a:pt x="7773" y="736932"/>
                  </a:lnTo>
                  <a:cubicBezTo>
                    <a:pt x="3480" y="736932"/>
                    <a:pt x="0" y="733453"/>
                    <a:pt x="0" y="729160"/>
                  </a:cubicBezTo>
                  <a:lnTo>
                    <a:pt x="0" y="7773"/>
                  </a:lnTo>
                  <a:cubicBezTo>
                    <a:pt x="0" y="3480"/>
                    <a:pt x="3480" y="0"/>
                    <a:pt x="7773" y="0"/>
                  </a:cubicBezTo>
                  <a:close/>
                </a:path>
              </a:pathLst>
            </a:custGeom>
            <a:solidFill>
              <a:srgbClr val="FAE2C5"/>
            </a:solidFill>
          </p:spPr>
        </p:sp>
        <p:sp>
          <p:nvSpPr>
            <p:cNvPr id="6" name="TextBox 6"/>
            <p:cNvSpPr txBox="1"/>
            <p:nvPr/>
          </p:nvSpPr>
          <p:spPr>
            <a:xfrm>
              <a:off x="0" y="-38100"/>
              <a:ext cx="5246656" cy="775032"/>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a:off x="-754483" y="-1363553"/>
            <a:ext cx="6803544" cy="6147930"/>
          </a:xfrm>
          <a:custGeom>
            <a:avLst/>
            <a:gdLst/>
            <a:ahLst/>
            <a:cxnLst/>
            <a:rect l="l" t="t" r="r" b="b"/>
            <a:pathLst>
              <a:path w="6803544" h="6147930">
                <a:moveTo>
                  <a:pt x="0" y="0"/>
                </a:moveTo>
                <a:lnTo>
                  <a:pt x="6803544" y="0"/>
                </a:lnTo>
                <a:lnTo>
                  <a:pt x="6803544" y="6147930"/>
                </a:lnTo>
                <a:lnTo>
                  <a:pt x="0" y="6147930"/>
                </a:lnTo>
                <a:lnTo>
                  <a:pt x="0" y="0"/>
                </a:lnTo>
                <a:close/>
              </a:path>
            </a:pathLst>
          </a:custGeom>
          <a:blipFill>
            <a:blip r:embed="rId5">
              <a:alphaModFix amt="58000"/>
              <a:extLst>
                <a:ext uri="{96DAC541-7B7A-43D3-8B79-37D633B846F1}">
                  <asvg:svgBlip xmlns:asvg="http://schemas.microsoft.com/office/drawing/2016/SVG/main" r:embed="rId6"/>
                </a:ext>
              </a:extLst>
            </a:blip>
            <a:stretch>
              <a:fillRect/>
            </a:stretch>
          </a:blipFill>
        </p:spPr>
      </p:sp>
      <p:sp>
        <p:nvSpPr>
          <p:cNvPr id="8" name="Freeform 8"/>
          <p:cNvSpPr/>
          <p:nvPr/>
        </p:nvSpPr>
        <p:spPr>
          <a:xfrm rot="953624" flipH="1" flipV="1">
            <a:off x="-592410" y="8494973"/>
            <a:ext cx="2987406" cy="2259565"/>
          </a:xfrm>
          <a:custGeom>
            <a:avLst/>
            <a:gdLst/>
            <a:ahLst/>
            <a:cxnLst/>
            <a:rect l="l" t="t" r="r" b="b"/>
            <a:pathLst>
              <a:path w="2987406" h="2259565">
                <a:moveTo>
                  <a:pt x="2987405" y="2259565"/>
                </a:moveTo>
                <a:lnTo>
                  <a:pt x="0" y="2259565"/>
                </a:lnTo>
                <a:lnTo>
                  <a:pt x="0" y="0"/>
                </a:lnTo>
                <a:lnTo>
                  <a:pt x="2987405" y="0"/>
                </a:lnTo>
                <a:lnTo>
                  <a:pt x="2987405" y="2259565"/>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9" name="Group 9"/>
          <p:cNvGrpSpPr/>
          <p:nvPr/>
        </p:nvGrpSpPr>
        <p:grpSpPr>
          <a:xfrm>
            <a:off x="641922" y="6372958"/>
            <a:ext cx="10113871" cy="2798041"/>
            <a:chOff x="0" y="0"/>
            <a:chExt cx="2663736" cy="736932"/>
          </a:xfrm>
        </p:grpSpPr>
        <p:sp>
          <p:nvSpPr>
            <p:cNvPr id="10" name="Freeform 10"/>
            <p:cNvSpPr/>
            <p:nvPr/>
          </p:nvSpPr>
          <p:spPr>
            <a:xfrm>
              <a:off x="0" y="0"/>
              <a:ext cx="2663736" cy="736932"/>
            </a:xfrm>
            <a:custGeom>
              <a:avLst/>
              <a:gdLst/>
              <a:ahLst/>
              <a:cxnLst/>
              <a:rect l="l" t="t" r="r" b="b"/>
              <a:pathLst>
                <a:path w="2663736" h="736932">
                  <a:moveTo>
                    <a:pt x="15310" y="0"/>
                  </a:moveTo>
                  <a:lnTo>
                    <a:pt x="2648426" y="0"/>
                  </a:lnTo>
                  <a:cubicBezTo>
                    <a:pt x="2652487" y="0"/>
                    <a:pt x="2656380" y="1613"/>
                    <a:pt x="2659252" y="4484"/>
                  </a:cubicBezTo>
                  <a:cubicBezTo>
                    <a:pt x="2662123" y="7355"/>
                    <a:pt x="2663736" y="11249"/>
                    <a:pt x="2663736" y="15310"/>
                  </a:cubicBezTo>
                  <a:lnTo>
                    <a:pt x="2663736" y="721623"/>
                  </a:lnTo>
                  <a:cubicBezTo>
                    <a:pt x="2663736" y="725683"/>
                    <a:pt x="2662123" y="729577"/>
                    <a:pt x="2659252" y="732448"/>
                  </a:cubicBezTo>
                  <a:cubicBezTo>
                    <a:pt x="2656380" y="735320"/>
                    <a:pt x="2652487" y="736932"/>
                    <a:pt x="2648426" y="736932"/>
                  </a:cubicBezTo>
                  <a:lnTo>
                    <a:pt x="15310" y="736932"/>
                  </a:lnTo>
                  <a:cubicBezTo>
                    <a:pt x="11249" y="736932"/>
                    <a:pt x="7355" y="735320"/>
                    <a:pt x="4484" y="732448"/>
                  </a:cubicBezTo>
                  <a:cubicBezTo>
                    <a:pt x="1613" y="729577"/>
                    <a:pt x="0" y="725683"/>
                    <a:pt x="0" y="721623"/>
                  </a:cubicBezTo>
                  <a:lnTo>
                    <a:pt x="0" y="15310"/>
                  </a:lnTo>
                  <a:cubicBezTo>
                    <a:pt x="0" y="11249"/>
                    <a:pt x="1613" y="7355"/>
                    <a:pt x="4484" y="4484"/>
                  </a:cubicBezTo>
                  <a:cubicBezTo>
                    <a:pt x="7355" y="1613"/>
                    <a:pt x="11249" y="0"/>
                    <a:pt x="15310" y="0"/>
                  </a:cubicBezTo>
                  <a:close/>
                </a:path>
              </a:pathLst>
            </a:custGeom>
            <a:solidFill>
              <a:srgbClr val="FAE2C5"/>
            </a:solidFill>
          </p:spPr>
        </p:sp>
        <p:sp>
          <p:nvSpPr>
            <p:cNvPr id="11" name="TextBox 11"/>
            <p:cNvSpPr txBox="1"/>
            <p:nvPr/>
          </p:nvSpPr>
          <p:spPr>
            <a:xfrm>
              <a:off x="0" y="-38100"/>
              <a:ext cx="2663736" cy="775032"/>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a:off x="12412858" y="6711125"/>
            <a:ext cx="7135220" cy="6330886"/>
          </a:xfrm>
          <a:custGeom>
            <a:avLst/>
            <a:gdLst/>
            <a:ahLst/>
            <a:cxnLst/>
            <a:rect l="l" t="t" r="r" b="b"/>
            <a:pathLst>
              <a:path w="7135220" h="6330886">
                <a:moveTo>
                  <a:pt x="0" y="0"/>
                </a:moveTo>
                <a:lnTo>
                  <a:pt x="7135220" y="0"/>
                </a:lnTo>
                <a:lnTo>
                  <a:pt x="7135220" y="6330886"/>
                </a:lnTo>
                <a:lnTo>
                  <a:pt x="0" y="6330886"/>
                </a:lnTo>
                <a:lnTo>
                  <a:pt x="0" y="0"/>
                </a:lnTo>
                <a:close/>
              </a:path>
            </a:pathLst>
          </a:custGeom>
          <a:blipFill>
            <a:blip r:embed="rId7">
              <a:alphaModFix amt="65999"/>
              <a:extLst>
                <a:ext uri="{96DAC541-7B7A-43D3-8B79-37D633B846F1}">
                  <asvg:svgBlip xmlns:asvg="http://schemas.microsoft.com/office/drawing/2016/SVG/main" r:embed="rId8"/>
                </a:ext>
              </a:extLst>
            </a:blip>
            <a:stretch>
              <a:fillRect/>
            </a:stretch>
          </a:blipFill>
        </p:spPr>
      </p:sp>
      <p:sp>
        <p:nvSpPr>
          <p:cNvPr id="13" name="TextBox 13"/>
          <p:cNvSpPr txBox="1"/>
          <p:nvPr/>
        </p:nvSpPr>
        <p:spPr>
          <a:xfrm>
            <a:off x="2276050" y="3561153"/>
            <a:ext cx="12979701" cy="1057412"/>
          </a:xfrm>
          <a:prstGeom prst="rect">
            <a:avLst/>
          </a:prstGeom>
        </p:spPr>
        <p:txBody>
          <a:bodyPr lIns="0" tIns="0" rIns="0" bIns="0" rtlCol="0" anchor="t">
            <a:spAutoFit/>
          </a:bodyPr>
          <a:lstStyle/>
          <a:p>
            <a:pPr algn="ctr">
              <a:lnSpc>
                <a:spcPts val="7663"/>
              </a:lnSpc>
            </a:pPr>
            <a:r>
              <a:rPr lang="en-US" sz="8911">
                <a:solidFill>
                  <a:srgbClr val="000000"/>
                </a:solidFill>
                <a:latin typeface="Carollo Playscript"/>
                <a:ea typeface="Carollo Playscript"/>
                <a:cs typeface="Carollo Playscript"/>
                <a:sym typeface="Carollo Playscript"/>
              </a:rPr>
              <a:t>Ежелгі Мысыр өнері</a:t>
            </a:r>
          </a:p>
        </p:txBody>
      </p:sp>
      <p:sp>
        <p:nvSpPr>
          <p:cNvPr id="14" name="TextBox 14"/>
          <p:cNvSpPr txBox="1"/>
          <p:nvPr/>
        </p:nvSpPr>
        <p:spPr>
          <a:xfrm>
            <a:off x="901293" y="6653975"/>
            <a:ext cx="13331453" cy="2508674"/>
          </a:xfrm>
          <a:prstGeom prst="rect">
            <a:avLst/>
          </a:prstGeom>
        </p:spPr>
        <p:txBody>
          <a:bodyPr lIns="0" tIns="0" rIns="0" bIns="0" rtlCol="0" anchor="t">
            <a:spAutoFit/>
          </a:bodyPr>
          <a:lstStyle/>
          <a:p>
            <a:pPr algn="just">
              <a:lnSpc>
                <a:spcPts val="4001"/>
              </a:lnSpc>
            </a:pPr>
            <a:r>
              <a:rPr lang="en-US" sz="2858">
                <a:solidFill>
                  <a:srgbClr val="CC4E00"/>
                </a:solidFill>
                <a:latin typeface="Carollo Playscript"/>
                <a:ea typeface="Carollo Playscript"/>
                <a:cs typeface="Carollo Playscript"/>
                <a:sym typeface="Carollo Playscript"/>
              </a:rPr>
              <a:t>Жоспар</a:t>
            </a:r>
            <a:r>
              <a:rPr lang="en-US" sz="2858">
                <a:solidFill>
                  <a:srgbClr val="000000"/>
                </a:solidFill>
                <a:latin typeface="Carollo Playscript"/>
                <a:ea typeface="Carollo Playscript"/>
                <a:cs typeface="Carollo Playscript"/>
                <a:sym typeface="Carollo Playscript"/>
              </a:rPr>
              <a:t>: </a:t>
            </a:r>
          </a:p>
          <a:p>
            <a:pPr algn="just">
              <a:lnSpc>
                <a:spcPts val="4001"/>
              </a:lnSpc>
            </a:pPr>
            <a:r>
              <a:rPr lang="en-US" sz="2858">
                <a:solidFill>
                  <a:srgbClr val="000000"/>
                </a:solidFill>
                <a:latin typeface="Carollo Playscript"/>
                <a:ea typeface="Carollo Playscript"/>
                <a:cs typeface="Carollo Playscript"/>
                <a:sym typeface="Carollo Playscript"/>
              </a:rPr>
              <a:t>1. Ежелгі Мысыр өнерінің негізгі ерекшеліктері. </a:t>
            </a:r>
          </a:p>
          <a:p>
            <a:pPr algn="just">
              <a:lnSpc>
                <a:spcPts val="4001"/>
              </a:lnSpc>
            </a:pPr>
            <a:r>
              <a:rPr lang="en-US" sz="2858">
                <a:solidFill>
                  <a:srgbClr val="000000"/>
                </a:solidFill>
                <a:latin typeface="Carollo Playscript"/>
                <a:ea typeface="Carollo Playscript"/>
                <a:cs typeface="Carollo Playscript"/>
                <a:sym typeface="Carollo Playscript"/>
              </a:rPr>
              <a:t>2. Орта патшалық кезеңі </a:t>
            </a:r>
          </a:p>
          <a:p>
            <a:pPr algn="just">
              <a:lnSpc>
                <a:spcPts val="4001"/>
              </a:lnSpc>
            </a:pPr>
            <a:r>
              <a:rPr lang="en-US" sz="2858">
                <a:solidFill>
                  <a:srgbClr val="000000"/>
                </a:solidFill>
                <a:latin typeface="Carollo Playscript"/>
                <a:ea typeface="Carollo Playscript"/>
                <a:cs typeface="Carollo Playscript"/>
                <a:sym typeface="Carollo Playscript"/>
              </a:rPr>
              <a:t>3. Жаңа патшалық кезеңі</a:t>
            </a:r>
          </a:p>
          <a:p>
            <a:pPr algn="just">
              <a:lnSpc>
                <a:spcPts val="4001"/>
              </a:lnSpc>
            </a:pPr>
            <a:endParaRPr lang="en-US" sz="2858">
              <a:solidFill>
                <a:srgbClr val="000000"/>
              </a:solidFill>
              <a:latin typeface="Carollo Playscript"/>
              <a:ea typeface="Carollo Playscript"/>
              <a:cs typeface="Carollo Playscript"/>
              <a:sym typeface="Carollo Playscript"/>
            </a:endParaRPr>
          </a:p>
        </p:txBody>
      </p:sp>
    </p:spTree>
    <p:extLst>
      <p:ext uri="{BB962C8B-B14F-4D97-AF65-F5344CB8AC3E}">
        <p14:creationId xmlns:p14="http://schemas.microsoft.com/office/powerpoint/2010/main" val="6368012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3111" b="-13111"/>
            </a:stretch>
          </a:blipFill>
        </p:spPr>
      </p:sp>
      <p:grpSp>
        <p:nvGrpSpPr>
          <p:cNvPr id="3" name="Group 3"/>
          <p:cNvGrpSpPr/>
          <p:nvPr/>
        </p:nvGrpSpPr>
        <p:grpSpPr>
          <a:xfrm>
            <a:off x="471094" y="452033"/>
            <a:ext cx="17287303" cy="9418405"/>
            <a:chOff x="0" y="0"/>
            <a:chExt cx="4553035" cy="2480568"/>
          </a:xfrm>
        </p:grpSpPr>
        <p:sp>
          <p:nvSpPr>
            <p:cNvPr id="4" name="Freeform 4"/>
            <p:cNvSpPr/>
            <p:nvPr/>
          </p:nvSpPr>
          <p:spPr>
            <a:xfrm>
              <a:off x="0" y="0"/>
              <a:ext cx="4553034" cy="2480568"/>
            </a:xfrm>
            <a:custGeom>
              <a:avLst/>
              <a:gdLst/>
              <a:ahLst/>
              <a:cxnLst/>
              <a:rect l="l" t="t" r="r" b="b"/>
              <a:pathLst>
                <a:path w="4553034" h="2480568">
                  <a:moveTo>
                    <a:pt x="8957" y="0"/>
                  </a:moveTo>
                  <a:lnTo>
                    <a:pt x="4544078" y="0"/>
                  </a:lnTo>
                  <a:cubicBezTo>
                    <a:pt x="4549024" y="0"/>
                    <a:pt x="4553034" y="4010"/>
                    <a:pt x="4553034" y="8957"/>
                  </a:cubicBezTo>
                  <a:lnTo>
                    <a:pt x="4553034" y="2471611"/>
                  </a:lnTo>
                  <a:cubicBezTo>
                    <a:pt x="4553034" y="2476558"/>
                    <a:pt x="4549024" y="2480568"/>
                    <a:pt x="4544078" y="2480568"/>
                  </a:cubicBezTo>
                  <a:lnTo>
                    <a:pt x="8957" y="2480568"/>
                  </a:lnTo>
                  <a:cubicBezTo>
                    <a:pt x="6581" y="2480568"/>
                    <a:pt x="4303" y="2479624"/>
                    <a:pt x="2623" y="2477944"/>
                  </a:cubicBezTo>
                  <a:cubicBezTo>
                    <a:pt x="944" y="2476265"/>
                    <a:pt x="0" y="2473986"/>
                    <a:pt x="0" y="2471611"/>
                  </a:cubicBezTo>
                  <a:lnTo>
                    <a:pt x="0" y="8957"/>
                  </a:lnTo>
                  <a:cubicBezTo>
                    <a:pt x="0" y="4010"/>
                    <a:pt x="4010" y="0"/>
                    <a:pt x="8957" y="0"/>
                  </a:cubicBezTo>
                  <a:close/>
                </a:path>
              </a:pathLst>
            </a:custGeom>
            <a:solidFill>
              <a:srgbClr val="FAE2C5"/>
            </a:solidFill>
          </p:spPr>
        </p:sp>
        <p:sp>
          <p:nvSpPr>
            <p:cNvPr id="5" name="TextBox 5"/>
            <p:cNvSpPr txBox="1"/>
            <p:nvPr/>
          </p:nvSpPr>
          <p:spPr>
            <a:xfrm>
              <a:off x="0" y="-38100"/>
              <a:ext cx="4553035" cy="2518668"/>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14161312" y="-702184"/>
            <a:ext cx="4372111" cy="3306906"/>
          </a:xfrm>
          <a:custGeom>
            <a:avLst/>
            <a:gdLst/>
            <a:ahLst/>
            <a:cxnLst/>
            <a:rect l="l" t="t" r="r" b="b"/>
            <a:pathLst>
              <a:path w="4372111" h="3306906">
                <a:moveTo>
                  <a:pt x="0" y="0"/>
                </a:moveTo>
                <a:lnTo>
                  <a:pt x="4372111" y="0"/>
                </a:lnTo>
                <a:lnTo>
                  <a:pt x="4372111" y="3306906"/>
                </a:lnTo>
                <a:lnTo>
                  <a:pt x="0" y="3306906"/>
                </a:lnTo>
                <a:lnTo>
                  <a:pt x="0" y="0"/>
                </a:lnTo>
                <a:close/>
              </a:path>
            </a:pathLst>
          </a:custGeom>
          <a:blipFill>
            <a:blip r:embed="rId3">
              <a:alphaModFix amt="15000"/>
              <a:extLst>
                <a:ext uri="{96DAC541-7B7A-43D3-8B79-37D633B846F1}">
                  <asvg:svgBlip xmlns:asvg="http://schemas.microsoft.com/office/drawing/2016/SVG/main" r:embed="rId4"/>
                </a:ext>
              </a:extLst>
            </a:blip>
            <a:stretch>
              <a:fillRect/>
            </a:stretch>
          </a:blipFill>
        </p:spPr>
      </p:sp>
      <p:sp>
        <p:nvSpPr>
          <p:cNvPr id="7" name="Freeform 7"/>
          <p:cNvSpPr/>
          <p:nvPr/>
        </p:nvSpPr>
        <p:spPr>
          <a:xfrm>
            <a:off x="11758097" y="5678057"/>
            <a:ext cx="7135220" cy="6330886"/>
          </a:xfrm>
          <a:custGeom>
            <a:avLst/>
            <a:gdLst/>
            <a:ahLst/>
            <a:cxnLst/>
            <a:rect l="l" t="t" r="r" b="b"/>
            <a:pathLst>
              <a:path w="7135220" h="6330886">
                <a:moveTo>
                  <a:pt x="0" y="0"/>
                </a:moveTo>
                <a:lnTo>
                  <a:pt x="7135220" y="0"/>
                </a:lnTo>
                <a:lnTo>
                  <a:pt x="7135220" y="6330887"/>
                </a:lnTo>
                <a:lnTo>
                  <a:pt x="0" y="6330887"/>
                </a:lnTo>
                <a:lnTo>
                  <a:pt x="0" y="0"/>
                </a:lnTo>
                <a:close/>
              </a:path>
            </a:pathLst>
          </a:custGeom>
          <a:blipFill>
            <a:blip r:embed="rId5">
              <a:alphaModFix amt="13000"/>
              <a:extLst>
                <a:ext uri="{96DAC541-7B7A-43D3-8B79-37D633B846F1}">
                  <asvg:svgBlip xmlns:asvg="http://schemas.microsoft.com/office/drawing/2016/SVG/main" r:embed="rId6"/>
                </a:ext>
              </a:extLst>
            </a:blip>
            <a:stretch>
              <a:fillRect/>
            </a:stretch>
          </a:blipFill>
        </p:spPr>
      </p:sp>
      <p:sp>
        <p:nvSpPr>
          <p:cNvPr id="8" name="Freeform 8"/>
          <p:cNvSpPr/>
          <p:nvPr/>
        </p:nvSpPr>
        <p:spPr>
          <a:xfrm>
            <a:off x="-2500479" y="-2006540"/>
            <a:ext cx="6803544" cy="6147930"/>
          </a:xfrm>
          <a:custGeom>
            <a:avLst/>
            <a:gdLst/>
            <a:ahLst/>
            <a:cxnLst/>
            <a:rect l="l" t="t" r="r" b="b"/>
            <a:pathLst>
              <a:path w="6803544" h="6147930">
                <a:moveTo>
                  <a:pt x="0" y="0"/>
                </a:moveTo>
                <a:lnTo>
                  <a:pt x="6803544" y="0"/>
                </a:lnTo>
                <a:lnTo>
                  <a:pt x="6803544" y="6147930"/>
                </a:lnTo>
                <a:lnTo>
                  <a:pt x="0" y="6147930"/>
                </a:lnTo>
                <a:lnTo>
                  <a:pt x="0" y="0"/>
                </a:lnTo>
                <a:close/>
              </a:path>
            </a:pathLst>
          </a:custGeom>
          <a:blipFill>
            <a:blip r:embed="rId7">
              <a:alphaModFix amt="15000"/>
              <a:extLst>
                <a:ext uri="{96DAC541-7B7A-43D3-8B79-37D633B846F1}">
                  <asvg:svgBlip xmlns:asvg="http://schemas.microsoft.com/office/drawing/2016/SVG/main" r:embed="rId8"/>
                </a:ext>
              </a:extLst>
            </a:blip>
            <a:stretch>
              <a:fillRect/>
            </a:stretch>
          </a:blipFill>
        </p:spPr>
      </p:sp>
      <p:sp>
        <p:nvSpPr>
          <p:cNvPr id="9" name="Freeform 9"/>
          <p:cNvSpPr/>
          <p:nvPr/>
        </p:nvSpPr>
        <p:spPr>
          <a:xfrm rot="953624" flipH="1" flipV="1">
            <a:off x="-592410" y="8494973"/>
            <a:ext cx="2987406" cy="2259565"/>
          </a:xfrm>
          <a:custGeom>
            <a:avLst/>
            <a:gdLst/>
            <a:ahLst/>
            <a:cxnLst/>
            <a:rect l="l" t="t" r="r" b="b"/>
            <a:pathLst>
              <a:path w="2987406" h="2259565">
                <a:moveTo>
                  <a:pt x="2987405" y="2259565"/>
                </a:moveTo>
                <a:lnTo>
                  <a:pt x="0" y="2259565"/>
                </a:lnTo>
                <a:lnTo>
                  <a:pt x="0" y="0"/>
                </a:lnTo>
                <a:lnTo>
                  <a:pt x="2987405" y="0"/>
                </a:lnTo>
                <a:lnTo>
                  <a:pt x="2987405" y="2259565"/>
                </a:lnTo>
                <a:close/>
              </a:path>
            </a:pathLst>
          </a:custGeom>
          <a:blipFill>
            <a:blip r:embed="rId3">
              <a:alphaModFix amt="46000"/>
              <a:extLst>
                <a:ext uri="{96DAC541-7B7A-43D3-8B79-37D633B846F1}">
                  <asvg:svgBlip xmlns:asvg="http://schemas.microsoft.com/office/drawing/2016/SVG/main" r:embed="rId4"/>
                </a:ext>
              </a:extLst>
            </a:blip>
            <a:stretch>
              <a:fillRect/>
            </a:stretch>
          </a:blipFill>
        </p:spPr>
      </p:sp>
      <p:sp>
        <p:nvSpPr>
          <p:cNvPr id="10" name="Freeform 10"/>
          <p:cNvSpPr/>
          <p:nvPr/>
        </p:nvSpPr>
        <p:spPr>
          <a:xfrm>
            <a:off x="9395569" y="1142905"/>
            <a:ext cx="4086836" cy="1704889"/>
          </a:xfrm>
          <a:custGeom>
            <a:avLst/>
            <a:gdLst/>
            <a:ahLst/>
            <a:cxnLst/>
            <a:rect l="l" t="t" r="r" b="b"/>
            <a:pathLst>
              <a:path w="4086836" h="1704889">
                <a:moveTo>
                  <a:pt x="0" y="0"/>
                </a:moveTo>
                <a:lnTo>
                  <a:pt x="4086836" y="0"/>
                </a:lnTo>
                <a:lnTo>
                  <a:pt x="4086836" y="1704890"/>
                </a:lnTo>
                <a:lnTo>
                  <a:pt x="0" y="1704890"/>
                </a:lnTo>
                <a:lnTo>
                  <a:pt x="0" y="0"/>
                </a:lnTo>
                <a:close/>
              </a:path>
            </a:pathLst>
          </a:custGeom>
          <a:blipFill>
            <a:blip r:embed="rId9"/>
            <a:stretch>
              <a:fillRect t="-22684" b="-37023"/>
            </a:stretch>
          </a:blipFill>
        </p:spPr>
      </p:sp>
      <p:sp>
        <p:nvSpPr>
          <p:cNvPr id="11" name="Freeform 11"/>
          <p:cNvSpPr/>
          <p:nvPr/>
        </p:nvSpPr>
        <p:spPr>
          <a:xfrm>
            <a:off x="9401482" y="4382315"/>
            <a:ext cx="3823748" cy="2591485"/>
          </a:xfrm>
          <a:custGeom>
            <a:avLst/>
            <a:gdLst/>
            <a:ahLst/>
            <a:cxnLst/>
            <a:rect l="l" t="t" r="r" b="b"/>
            <a:pathLst>
              <a:path w="3823748" h="2591485">
                <a:moveTo>
                  <a:pt x="0" y="0"/>
                </a:moveTo>
                <a:lnTo>
                  <a:pt x="3823748" y="0"/>
                </a:lnTo>
                <a:lnTo>
                  <a:pt x="3823748" y="2591485"/>
                </a:lnTo>
                <a:lnTo>
                  <a:pt x="0" y="2591485"/>
                </a:lnTo>
                <a:lnTo>
                  <a:pt x="0" y="0"/>
                </a:lnTo>
                <a:close/>
              </a:path>
            </a:pathLst>
          </a:custGeom>
          <a:blipFill>
            <a:blip r:embed="rId10"/>
            <a:stretch>
              <a:fillRect/>
            </a:stretch>
          </a:blipFill>
        </p:spPr>
      </p:sp>
      <p:sp>
        <p:nvSpPr>
          <p:cNvPr id="12" name="Freeform 12"/>
          <p:cNvSpPr/>
          <p:nvPr/>
        </p:nvSpPr>
        <p:spPr>
          <a:xfrm>
            <a:off x="13482405" y="4382315"/>
            <a:ext cx="3528638" cy="2294993"/>
          </a:xfrm>
          <a:custGeom>
            <a:avLst/>
            <a:gdLst/>
            <a:ahLst/>
            <a:cxnLst/>
            <a:rect l="l" t="t" r="r" b="b"/>
            <a:pathLst>
              <a:path w="3528638" h="2294993">
                <a:moveTo>
                  <a:pt x="0" y="0"/>
                </a:moveTo>
                <a:lnTo>
                  <a:pt x="3528638" y="0"/>
                </a:lnTo>
                <a:lnTo>
                  <a:pt x="3528638" y="2294993"/>
                </a:lnTo>
                <a:lnTo>
                  <a:pt x="0" y="2294993"/>
                </a:lnTo>
                <a:lnTo>
                  <a:pt x="0" y="0"/>
                </a:lnTo>
                <a:close/>
              </a:path>
            </a:pathLst>
          </a:custGeom>
          <a:blipFill>
            <a:blip r:embed="rId11"/>
            <a:stretch>
              <a:fillRect/>
            </a:stretch>
          </a:blipFill>
        </p:spPr>
      </p:sp>
      <p:sp>
        <p:nvSpPr>
          <p:cNvPr id="13" name="Freeform 13"/>
          <p:cNvSpPr/>
          <p:nvPr/>
        </p:nvSpPr>
        <p:spPr>
          <a:xfrm>
            <a:off x="13900841" y="7098678"/>
            <a:ext cx="2849731" cy="2526078"/>
          </a:xfrm>
          <a:custGeom>
            <a:avLst/>
            <a:gdLst/>
            <a:ahLst/>
            <a:cxnLst/>
            <a:rect l="l" t="t" r="r" b="b"/>
            <a:pathLst>
              <a:path w="2849731" h="2526078">
                <a:moveTo>
                  <a:pt x="0" y="0"/>
                </a:moveTo>
                <a:lnTo>
                  <a:pt x="2849731" y="0"/>
                </a:lnTo>
                <a:lnTo>
                  <a:pt x="2849731" y="2526078"/>
                </a:lnTo>
                <a:lnTo>
                  <a:pt x="0" y="2526078"/>
                </a:lnTo>
                <a:lnTo>
                  <a:pt x="0" y="0"/>
                </a:lnTo>
                <a:close/>
              </a:path>
            </a:pathLst>
          </a:custGeom>
          <a:blipFill>
            <a:blip r:embed="rId12"/>
            <a:stretch>
              <a:fillRect l="-42244" b="-6511"/>
            </a:stretch>
          </a:blipFill>
        </p:spPr>
      </p:sp>
      <p:sp>
        <p:nvSpPr>
          <p:cNvPr id="14" name="Freeform 14"/>
          <p:cNvSpPr/>
          <p:nvPr/>
        </p:nvSpPr>
        <p:spPr>
          <a:xfrm>
            <a:off x="9269785" y="7290178"/>
            <a:ext cx="4338405" cy="2269579"/>
          </a:xfrm>
          <a:custGeom>
            <a:avLst/>
            <a:gdLst/>
            <a:ahLst/>
            <a:cxnLst/>
            <a:rect l="l" t="t" r="r" b="b"/>
            <a:pathLst>
              <a:path w="4338405" h="2269579">
                <a:moveTo>
                  <a:pt x="0" y="0"/>
                </a:moveTo>
                <a:lnTo>
                  <a:pt x="4338405" y="0"/>
                </a:lnTo>
                <a:lnTo>
                  <a:pt x="4338405" y="2269579"/>
                </a:lnTo>
                <a:lnTo>
                  <a:pt x="0" y="2269579"/>
                </a:lnTo>
                <a:lnTo>
                  <a:pt x="0" y="0"/>
                </a:lnTo>
                <a:close/>
              </a:path>
            </a:pathLst>
          </a:custGeom>
          <a:blipFill>
            <a:blip r:embed="rId13"/>
            <a:stretch>
              <a:fillRect t="-17177" b="-10179"/>
            </a:stretch>
          </a:blipFill>
        </p:spPr>
      </p:sp>
      <p:sp>
        <p:nvSpPr>
          <p:cNvPr id="15" name="TextBox 15"/>
          <p:cNvSpPr txBox="1"/>
          <p:nvPr/>
        </p:nvSpPr>
        <p:spPr>
          <a:xfrm>
            <a:off x="748609" y="713285"/>
            <a:ext cx="14577098" cy="2516505"/>
          </a:xfrm>
          <a:prstGeom prst="rect">
            <a:avLst/>
          </a:prstGeom>
        </p:spPr>
        <p:txBody>
          <a:bodyPr lIns="0" tIns="0" rIns="0" bIns="0" rtlCol="0" anchor="t">
            <a:spAutoFit/>
          </a:bodyPr>
          <a:lstStyle/>
          <a:p>
            <a:pPr algn="just">
              <a:lnSpc>
                <a:spcPts val="2520"/>
              </a:lnSpc>
            </a:pPr>
            <a:r>
              <a:rPr lang="en-US" sz="1800">
                <a:solidFill>
                  <a:srgbClr val="000000"/>
                </a:solidFill>
                <a:latin typeface="Carollo Playscript"/>
                <a:ea typeface="Carollo Playscript"/>
                <a:cs typeface="Carollo Playscript"/>
                <a:sym typeface="Carollo Playscript"/>
              </a:rPr>
              <a:t>1.	Ежелгі Египет (Мысыр) өнерінің негізгі ерекшеліктері. Ежелгі Египет өнері тарихын мынадай кезеңдерге бөлуге болады. </a:t>
            </a:r>
          </a:p>
          <a:p>
            <a:pPr algn="just">
              <a:lnSpc>
                <a:spcPts val="2520"/>
              </a:lnSpc>
            </a:pPr>
            <a:endParaRPr lang="en-US" sz="1800">
              <a:solidFill>
                <a:srgbClr val="000000"/>
              </a:solidFill>
              <a:latin typeface="Carollo Playscript"/>
              <a:ea typeface="Carollo Playscript"/>
              <a:cs typeface="Carollo Playscript"/>
              <a:sym typeface="Carollo Playscript"/>
            </a:endParaRPr>
          </a:p>
          <a:p>
            <a:pPr algn="just">
              <a:lnSpc>
                <a:spcPts val="2520"/>
              </a:lnSpc>
            </a:pPr>
            <a:r>
              <a:rPr lang="en-US" sz="1800">
                <a:solidFill>
                  <a:srgbClr val="000000"/>
                </a:solidFill>
                <a:latin typeface="Carollo Playscript"/>
                <a:ea typeface="Carollo Playscript"/>
                <a:cs typeface="Carollo Playscript"/>
                <a:sym typeface="Carollo Playscript"/>
              </a:rPr>
              <a:t>2.	Династиялыққа дейінгі кезең (б.з.б. 4 мың жылдық.)</a:t>
            </a:r>
          </a:p>
          <a:p>
            <a:pPr algn="just">
              <a:lnSpc>
                <a:spcPts val="2520"/>
              </a:lnSpc>
            </a:pPr>
            <a:endParaRPr lang="en-US" sz="1800">
              <a:solidFill>
                <a:srgbClr val="000000"/>
              </a:solidFill>
              <a:latin typeface="Carollo Playscript"/>
              <a:ea typeface="Carollo Playscript"/>
              <a:cs typeface="Carollo Playscript"/>
              <a:sym typeface="Carollo Playscript"/>
            </a:endParaRPr>
          </a:p>
          <a:p>
            <a:pPr algn="just">
              <a:lnSpc>
                <a:spcPts val="2520"/>
              </a:lnSpc>
            </a:pPr>
            <a:r>
              <a:rPr lang="en-US" sz="1800">
                <a:solidFill>
                  <a:srgbClr val="000000"/>
                </a:solidFill>
                <a:latin typeface="Carollo Playscript"/>
                <a:ea typeface="Carollo Playscript"/>
                <a:cs typeface="Carollo Playscript"/>
                <a:sym typeface="Carollo Playscript"/>
              </a:rPr>
              <a:t>3.	Ежелгі патшалық (б.з.б. 3200-2400 жылдар)</a:t>
            </a:r>
          </a:p>
          <a:p>
            <a:pPr algn="just">
              <a:lnSpc>
                <a:spcPts val="2520"/>
              </a:lnSpc>
            </a:pPr>
            <a:endParaRPr lang="en-US" sz="1800">
              <a:solidFill>
                <a:srgbClr val="000000"/>
              </a:solidFill>
              <a:latin typeface="Carollo Playscript"/>
              <a:ea typeface="Carollo Playscript"/>
              <a:cs typeface="Carollo Playscript"/>
              <a:sym typeface="Carollo Playscript"/>
            </a:endParaRPr>
          </a:p>
          <a:p>
            <a:pPr algn="just">
              <a:lnSpc>
                <a:spcPts val="2520"/>
              </a:lnSpc>
            </a:pPr>
            <a:r>
              <a:rPr lang="en-US" sz="1800">
                <a:solidFill>
                  <a:srgbClr val="000000"/>
                </a:solidFill>
                <a:latin typeface="Carollo Playscript"/>
                <a:ea typeface="Carollo Playscript"/>
                <a:cs typeface="Carollo Playscript"/>
                <a:sym typeface="Carollo Playscript"/>
              </a:rPr>
              <a:t>4.	Орта патшалық (б.з.б. 21-19 ғ.)</a:t>
            </a:r>
          </a:p>
          <a:p>
            <a:pPr algn="just">
              <a:lnSpc>
                <a:spcPts val="2520"/>
              </a:lnSpc>
            </a:pPr>
            <a:endParaRPr lang="en-US" sz="1800">
              <a:solidFill>
                <a:srgbClr val="000000"/>
              </a:solidFill>
              <a:latin typeface="Carollo Playscript"/>
              <a:ea typeface="Carollo Playscript"/>
              <a:cs typeface="Carollo Playscript"/>
              <a:sym typeface="Carollo Playscript"/>
            </a:endParaRPr>
          </a:p>
          <a:p>
            <a:pPr algn="just">
              <a:lnSpc>
                <a:spcPts val="2520"/>
              </a:lnSpc>
            </a:pPr>
            <a:r>
              <a:rPr lang="en-US" sz="1800">
                <a:solidFill>
                  <a:srgbClr val="000000"/>
                </a:solidFill>
                <a:latin typeface="Carollo Playscript"/>
                <a:ea typeface="Carollo Playscript"/>
                <a:cs typeface="Carollo Playscript"/>
                <a:sym typeface="Carollo Playscript"/>
              </a:rPr>
              <a:t>5.	Жаңа патшалық (б.з.б. 16-12 ғ)</a:t>
            </a:r>
          </a:p>
          <a:p>
            <a:pPr algn="just">
              <a:lnSpc>
                <a:spcPts val="2520"/>
              </a:lnSpc>
            </a:pPr>
            <a:endParaRPr lang="en-US" sz="1800">
              <a:solidFill>
                <a:srgbClr val="000000"/>
              </a:solidFill>
              <a:latin typeface="Carollo Playscript"/>
              <a:ea typeface="Carollo Playscript"/>
              <a:cs typeface="Carollo Playscript"/>
              <a:sym typeface="Carollo Playscript"/>
            </a:endParaRPr>
          </a:p>
          <a:p>
            <a:pPr algn="just">
              <a:lnSpc>
                <a:spcPts val="2520"/>
              </a:lnSpc>
            </a:pPr>
            <a:r>
              <a:rPr lang="en-US" sz="1800">
                <a:solidFill>
                  <a:srgbClr val="000000"/>
                </a:solidFill>
                <a:latin typeface="Carollo Playscript"/>
                <a:ea typeface="Carollo Playscript"/>
                <a:cs typeface="Carollo Playscript"/>
                <a:sym typeface="Carollo Playscript"/>
              </a:rPr>
              <a:t>6.	Кейінгі уақыт (б.з.б 11- 332 жыл)</a:t>
            </a:r>
          </a:p>
          <a:p>
            <a:pPr algn="just">
              <a:lnSpc>
                <a:spcPts val="2520"/>
              </a:lnSpc>
            </a:pPr>
            <a:endParaRPr lang="en-US" sz="1800">
              <a:solidFill>
                <a:srgbClr val="000000"/>
              </a:solidFill>
              <a:latin typeface="Carollo Playscript"/>
              <a:ea typeface="Carollo Playscript"/>
              <a:cs typeface="Carollo Playscript"/>
              <a:sym typeface="Carollo Playscript"/>
            </a:endParaRPr>
          </a:p>
          <a:p>
            <a:pPr algn="just">
              <a:lnSpc>
                <a:spcPts val="2520"/>
              </a:lnSpc>
            </a:pPr>
            <a:endParaRPr lang="en-US" sz="1800">
              <a:solidFill>
                <a:srgbClr val="000000"/>
              </a:solidFill>
              <a:latin typeface="Carollo Playscript"/>
              <a:ea typeface="Carollo Playscript"/>
              <a:cs typeface="Carollo Playscript"/>
              <a:sym typeface="Carollo Playscript"/>
            </a:endParaRPr>
          </a:p>
        </p:txBody>
      </p:sp>
      <p:sp>
        <p:nvSpPr>
          <p:cNvPr id="16" name="TextBox 16"/>
          <p:cNvSpPr txBox="1"/>
          <p:nvPr/>
        </p:nvSpPr>
        <p:spPr>
          <a:xfrm>
            <a:off x="748609" y="3073637"/>
            <a:ext cx="16510691" cy="1573530"/>
          </a:xfrm>
          <a:prstGeom prst="rect">
            <a:avLst/>
          </a:prstGeom>
        </p:spPr>
        <p:txBody>
          <a:bodyPr lIns="0" tIns="0" rIns="0" bIns="0" rtlCol="0" anchor="t">
            <a:spAutoFit/>
          </a:bodyPr>
          <a:lstStyle/>
          <a:p>
            <a:pPr algn="just">
              <a:lnSpc>
                <a:spcPts val="2520"/>
              </a:lnSpc>
            </a:pPr>
            <a:r>
              <a:rPr lang="en-US" sz="1800">
                <a:solidFill>
                  <a:srgbClr val="000000"/>
                </a:solidFill>
                <a:latin typeface="Carollo Playscript"/>
                <a:ea typeface="Carollo Playscript"/>
                <a:cs typeface="Carollo Playscript"/>
                <a:sym typeface="Carollo Playscript"/>
              </a:rPr>
              <a:t>Тарихқа дейінгі уақыт өнерін соңғы мың жылдықтардағы жартастағы бейнелеу өнері құрайды. Көпшілік сахналары бұл дүниені оның мәңгі қозғалысымен және сан алуандылығымен қамтуға талпынады. Қабылдаудың сонылығы балаңдығы жас өнердің қанат серпінгендігінде. Бес мың жылдай тұрғызылған көне египет пирамидаларының бірі - перғауын </a:t>
            </a:r>
            <a:r>
              <a:rPr lang="en-US" sz="1800">
                <a:solidFill>
                  <a:srgbClr val="CC4E00"/>
                </a:solidFill>
                <a:latin typeface="Carollo Playscript"/>
                <a:ea typeface="Carollo Playscript"/>
                <a:cs typeface="Carollo Playscript"/>
                <a:sym typeface="Carollo Playscript"/>
              </a:rPr>
              <a:t>Джосер</a:t>
            </a:r>
            <a:r>
              <a:rPr lang="en-US" sz="1800">
                <a:solidFill>
                  <a:srgbClr val="000000"/>
                </a:solidFill>
                <a:latin typeface="Carollo Playscript"/>
                <a:ea typeface="Carollo Playscript"/>
                <a:cs typeface="Carollo Playscript"/>
                <a:sym typeface="Carollo Playscript"/>
              </a:rPr>
              <a:t> пирамидасы. Архитекторы </a:t>
            </a:r>
            <a:r>
              <a:rPr lang="en-US" sz="1800">
                <a:solidFill>
                  <a:srgbClr val="CC4E00"/>
                </a:solidFill>
                <a:latin typeface="Carollo Playscript"/>
                <a:ea typeface="Carollo Playscript"/>
                <a:cs typeface="Carollo Playscript"/>
                <a:sym typeface="Carollo Playscript"/>
              </a:rPr>
              <a:t>Имхотеп</a:t>
            </a:r>
            <a:r>
              <a:rPr lang="en-US" sz="1800">
                <a:solidFill>
                  <a:srgbClr val="000000"/>
                </a:solidFill>
                <a:latin typeface="Carollo Playscript"/>
                <a:ea typeface="Carollo Playscript"/>
                <a:cs typeface="Carollo Playscript"/>
                <a:sym typeface="Carollo Playscript"/>
              </a:rPr>
              <a:t>. Ежелгі египеттіліктер оны тек тамаша сәулетші емес, сонымен қатар, дәрігер, астроном, данышпан, ретінде құрметтеп, әрдайым есіне сақтады. </a:t>
            </a:r>
          </a:p>
        </p:txBody>
      </p:sp>
      <p:sp>
        <p:nvSpPr>
          <p:cNvPr id="17" name="TextBox 17"/>
          <p:cNvSpPr txBox="1"/>
          <p:nvPr/>
        </p:nvSpPr>
        <p:spPr>
          <a:xfrm>
            <a:off x="719354" y="4907976"/>
            <a:ext cx="8395391" cy="4716780"/>
          </a:xfrm>
          <a:prstGeom prst="rect">
            <a:avLst/>
          </a:prstGeom>
        </p:spPr>
        <p:txBody>
          <a:bodyPr lIns="0" tIns="0" rIns="0" bIns="0" rtlCol="0" anchor="t">
            <a:spAutoFit/>
          </a:bodyPr>
          <a:lstStyle/>
          <a:p>
            <a:pPr algn="just">
              <a:lnSpc>
                <a:spcPts val="2520"/>
              </a:lnSpc>
            </a:pPr>
            <a:r>
              <a:rPr lang="en-US" sz="1800">
                <a:solidFill>
                  <a:srgbClr val="000000"/>
                </a:solidFill>
                <a:latin typeface="Carollo Playscript"/>
                <a:ea typeface="Carollo Playscript"/>
                <a:cs typeface="Carollo Playscript"/>
                <a:sym typeface="Carollo Playscript"/>
              </a:rPr>
              <a:t>Перғауын Джосер өзінің бірінің үстіне бірі қойылған орындық сияқты аспанға өрлеуін қалады. Биіктігі </a:t>
            </a:r>
            <a:r>
              <a:rPr lang="en-US" sz="1800">
                <a:solidFill>
                  <a:srgbClr val="CC4E00"/>
                </a:solidFill>
                <a:latin typeface="Carollo Playscript"/>
                <a:ea typeface="Carollo Playscript"/>
                <a:cs typeface="Carollo Playscript"/>
                <a:sym typeface="Carollo Playscript"/>
              </a:rPr>
              <a:t>60</a:t>
            </a:r>
            <a:r>
              <a:rPr lang="en-US" sz="1800">
                <a:solidFill>
                  <a:srgbClr val="000000"/>
                </a:solidFill>
                <a:latin typeface="Carollo Playscript"/>
                <a:ea typeface="Carollo Playscript"/>
                <a:cs typeface="Carollo Playscript"/>
                <a:sym typeface="Carollo Playscript"/>
              </a:rPr>
              <a:t>м. бұл құрылыс бірнеше мастабадан тұрады. Ішіне кез келген Европалық собор емін еркін сиятын </a:t>
            </a:r>
            <a:r>
              <a:rPr lang="en-US" sz="1800">
                <a:solidFill>
                  <a:srgbClr val="CC4E00"/>
                </a:solidFill>
                <a:latin typeface="Carollo Playscript"/>
                <a:ea typeface="Carollo Playscript"/>
                <a:cs typeface="Carollo Playscript"/>
                <a:sym typeface="Carollo Playscript"/>
              </a:rPr>
              <a:t>Хеопс </a:t>
            </a:r>
            <a:r>
              <a:rPr lang="en-US" sz="1800">
                <a:solidFill>
                  <a:srgbClr val="000000"/>
                </a:solidFill>
                <a:latin typeface="Carollo Playscript"/>
                <a:ea typeface="Carollo Playscript"/>
                <a:cs typeface="Carollo Playscript"/>
                <a:sym typeface="Carollo Playscript"/>
              </a:rPr>
              <a:t>пирамидасының биіктігі </a:t>
            </a:r>
            <a:r>
              <a:rPr lang="en-US" sz="1800">
                <a:solidFill>
                  <a:srgbClr val="CC4E00"/>
                </a:solidFill>
                <a:latin typeface="Carollo Playscript"/>
                <a:ea typeface="Carollo Playscript"/>
                <a:cs typeface="Carollo Playscript"/>
                <a:sym typeface="Carollo Playscript"/>
              </a:rPr>
              <a:t>140</a:t>
            </a:r>
            <a:r>
              <a:rPr lang="en-US" sz="1800">
                <a:solidFill>
                  <a:srgbClr val="000000"/>
                </a:solidFill>
                <a:latin typeface="Carollo Playscript"/>
                <a:ea typeface="Carollo Playscript"/>
                <a:cs typeface="Carollo Playscript"/>
                <a:sym typeface="Carollo Playscript"/>
              </a:rPr>
              <a:t>м</a:t>
            </a:r>
            <a:r>
              <a:rPr lang="en-US" sz="1800">
                <a:solidFill>
                  <a:srgbClr val="CC4E00"/>
                </a:solidFill>
                <a:latin typeface="Carollo Playscript"/>
                <a:ea typeface="Carollo Playscript"/>
                <a:cs typeface="Carollo Playscript"/>
                <a:sym typeface="Carollo Playscript"/>
              </a:rPr>
              <a:t> </a:t>
            </a:r>
            <a:r>
              <a:rPr lang="en-US" sz="1800">
                <a:solidFill>
                  <a:srgbClr val="000000"/>
                </a:solidFill>
                <a:latin typeface="Carollo Playscript"/>
                <a:ea typeface="Carollo Playscript"/>
                <a:cs typeface="Carollo Playscript"/>
                <a:sym typeface="Carollo Playscript"/>
              </a:rPr>
              <a:t>оның әрбір көлбеу бетінің ұзындығы </a:t>
            </a:r>
            <a:r>
              <a:rPr lang="en-US" sz="1800">
                <a:solidFill>
                  <a:srgbClr val="CC4E00"/>
                </a:solidFill>
                <a:latin typeface="Carollo Playscript"/>
                <a:ea typeface="Carollo Playscript"/>
                <a:cs typeface="Carollo Playscript"/>
                <a:sym typeface="Carollo Playscript"/>
              </a:rPr>
              <a:t>230</a:t>
            </a:r>
            <a:r>
              <a:rPr lang="en-US" sz="1800">
                <a:solidFill>
                  <a:srgbClr val="000000"/>
                </a:solidFill>
                <a:latin typeface="Carollo Playscript"/>
                <a:ea typeface="Carollo Playscript"/>
                <a:cs typeface="Carollo Playscript"/>
                <a:sym typeface="Carollo Playscript"/>
              </a:rPr>
              <a:t>м, ал ол алып тұрған жердің көлемі </a:t>
            </a:r>
            <a:r>
              <a:rPr lang="en-US" sz="1800">
                <a:solidFill>
                  <a:srgbClr val="CC4E00"/>
                </a:solidFill>
                <a:latin typeface="Carollo Playscript"/>
                <a:ea typeface="Carollo Playscript"/>
                <a:cs typeface="Carollo Playscript"/>
                <a:sym typeface="Carollo Playscript"/>
              </a:rPr>
              <a:t>50 мың</a:t>
            </a:r>
            <a:r>
              <a:rPr lang="en-US" sz="1800">
                <a:solidFill>
                  <a:srgbClr val="000000"/>
                </a:solidFill>
                <a:latin typeface="Carollo Playscript"/>
                <a:ea typeface="Carollo Playscript"/>
                <a:cs typeface="Carollo Playscript"/>
                <a:sym typeface="Carollo Playscript"/>
              </a:rPr>
              <a:t> шаршы метрдей. Ол әрқайсысы </a:t>
            </a:r>
            <a:r>
              <a:rPr lang="en-US" sz="1800">
                <a:solidFill>
                  <a:srgbClr val="CC4E00"/>
                </a:solidFill>
                <a:latin typeface="Carollo Playscript"/>
                <a:ea typeface="Carollo Playscript"/>
                <a:cs typeface="Carollo Playscript"/>
                <a:sym typeface="Carollo Playscript"/>
              </a:rPr>
              <a:t>2-3 тонна</a:t>
            </a:r>
            <a:r>
              <a:rPr lang="en-US" sz="1800">
                <a:solidFill>
                  <a:srgbClr val="000000"/>
                </a:solidFill>
                <a:latin typeface="Carollo Playscript"/>
                <a:ea typeface="Carollo Playscript"/>
                <a:cs typeface="Carollo Playscript"/>
                <a:sym typeface="Carollo Playscript"/>
              </a:rPr>
              <a:t>лық әктастардан салынған. Оның құрылысына барлығы </a:t>
            </a:r>
            <a:r>
              <a:rPr lang="en-US" sz="1800">
                <a:solidFill>
                  <a:srgbClr val="CC4E00"/>
                </a:solidFill>
                <a:latin typeface="Carollo Playscript"/>
                <a:ea typeface="Carollo Playscript"/>
                <a:cs typeface="Carollo Playscript"/>
                <a:sym typeface="Carollo Playscript"/>
              </a:rPr>
              <a:t>2 млн. 300 мың</a:t>
            </a:r>
            <a:r>
              <a:rPr lang="en-US" sz="1800">
                <a:solidFill>
                  <a:srgbClr val="000000"/>
                </a:solidFill>
                <a:latin typeface="Carollo Playscript"/>
                <a:ea typeface="Carollo Playscript"/>
                <a:cs typeface="Carollo Playscript"/>
                <a:sym typeface="Carollo Playscript"/>
              </a:rPr>
              <a:t>дай блок қажет. Пирамиданың бүкіл сыртқы қабаты тамаша етіп тегістелген </a:t>
            </a:r>
            <a:r>
              <a:rPr lang="en-US" sz="1800">
                <a:solidFill>
                  <a:srgbClr val="CC4E00"/>
                </a:solidFill>
                <a:latin typeface="Carollo Playscript"/>
                <a:ea typeface="Carollo Playscript"/>
                <a:cs typeface="Carollo Playscript"/>
                <a:sym typeface="Carollo Playscript"/>
              </a:rPr>
              <a:t>әктас тақталар</a:t>
            </a:r>
            <a:r>
              <a:rPr lang="en-US" sz="1800">
                <a:solidFill>
                  <a:srgbClr val="000000"/>
                </a:solidFill>
                <a:latin typeface="Carollo Playscript"/>
                <a:ea typeface="Carollo Playscript"/>
                <a:cs typeface="Carollo Playscript"/>
                <a:sym typeface="Carollo Playscript"/>
              </a:rPr>
              <a:t>мен қапталған. </a:t>
            </a:r>
            <a:r>
              <a:rPr lang="en-US" sz="1800">
                <a:solidFill>
                  <a:srgbClr val="CC4E00"/>
                </a:solidFill>
                <a:latin typeface="Carollo Playscript"/>
                <a:ea typeface="Carollo Playscript"/>
                <a:cs typeface="Carollo Playscript"/>
                <a:sym typeface="Carollo Playscript"/>
              </a:rPr>
              <a:t>«Әлемнің жеті кереметінің бірі»</a:t>
            </a:r>
            <a:r>
              <a:rPr lang="en-US" sz="1800">
                <a:solidFill>
                  <a:srgbClr val="000000"/>
                </a:solidFill>
                <a:latin typeface="Carollo Playscript"/>
                <a:ea typeface="Carollo Playscript"/>
                <a:cs typeface="Carollo Playscript"/>
                <a:sym typeface="Carollo Playscript"/>
              </a:rPr>
              <a:t> осы пирамидалар. Ежелгі патшалық кезеңі суретшілері кононнан еш ауытқымай мүсінделген Египетте сәулетшіліктің басты ролін орнықтырды. Архитектурада бағындырылған өнер түрлері көркем ансамбль құрайды. Олар бұл дәуірде өзінің шыңына жетіп, бүкіл Египет өнерінің одан әрі негізгі белгілерін айқындап отырды. </a:t>
            </a:r>
          </a:p>
        </p:txBody>
      </p:sp>
      <p:sp>
        <p:nvSpPr>
          <p:cNvPr id="18" name="TextBox 18"/>
          <p:cNvSpPr txBox="1"/>
          <p:nvPr/>
        </p:nvSpPr>
        <p:spPr>
          <a:xfrm>
            <a:off x="9887483" y="6916750"/>
            <a:ext cx="2851746" cy="316230"/>
          </a:xfrm>
          <a:prstGeom prst="rect">
            <a:avLst/>
          </a:prstGeom>
        </p:spPr>
        <p:txBody>
          <a:bodyPr lIns="0" tIns="0" rIns="0" bIns="0" rtlCol="0" anchor="t">
            <a:spAutoFit/>
          </a:bodyPr>
          <a:lstStyle/>
          <a:p>
            <a:pPr algn="just">
              <a:lnSpc>
                <a:spcPts val="2520"/>
              </a:lnSpc>
            </a:pPr>
            <a:r>
              <a:rPr lang="en-US" sz="1800">
                <a:solidFill>
                  <a:srgbClr val="000000"/>
                </a:solidFill>
                <a:latin typeface="Carollo Playscript"/>
                <a:ea typeface="Carollo Playscript"/>
                <a:cs typeface="Carollo Playscript"/>
                <a:sym typeface="Carollo Playscript"/>
              </a:rPr>
              <a:t>Джосер пирамидасы</a:t>
            </a:r>
          </a:p>
        </p:txBody>
      </p:sp>
      <p:sp>
        <p:nvSpPr>
          <p:cNvPr id="19" name="TextBox 19"/>
          <p:cNvSpPr txBox="1"/>
          <p:nvPr/>
        </p:nvSpPr>
        <p:spPr>
          <a:xfrm>
            <a:off x="13898827" y="6706065"/>
            <a:ext cx="2851746" cy="316230"/>
          </a:xfrm>
          <a:prstGeom prst="rect">
            <a:avLst/>
          </a:prstGeom>
        </p:spPr>
        <p:txBody>
          <a:bodyPr lIns="0" tIns="0" rIns="0" bIns="0" rtlCol="0" anchor="t">
            <a:spAutoFit/>
          </a:bodyPr>
          <a:lstStyle/>
          <a:p>
            <a:pPr algn="just">
              <a:lnSpc>
                <a:spcPts val="2520"/>
              </a:lnSpc>
            </a:pPr>
            <a:r>
              <a:rPr lang="en-US" sz="1800">
                <a:solidFill>
                  <a:srgbClr val="000000"/>
                </a:solidFill>
                <a:latin typeface="Carollo Playscript"/>
                <a:ea typeface="Carollo Playscript"/>
                <a:cs typeface="Carollo Playscript"/>
                <a:sym typeface="Carollo Playscript"/>
              </a:rPr>
              <a:t>Хеопс пирамидасы</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3111" b="-13111"/>
            </a:stretch>
          </a:blipFill>
        </p:spPr>
      </p:sp>
      <p:sp>
        <p:nvSpPr>
          <p:cNvPr id="3" name="Freeform 3"/>
          <p:cNvSpPr/>
          <p:nvPr/>
        </p:nvSpPr>
        <p:spPr>
          <a:xfrm>
            <a:off x="14161312" y="-702184"/>
            <a:ext cx="4372111" cy="3306906"/>
          </a:xfrm>
          <a:custGeom>
            <a:avLst/>
            <a:gdLst/>
            <a:ahLst/>
            <a:cxnLst/>
            <a:rect l="l" t="t" r="r" b="b"/>
            <a:pathLst>
              <a:path w="4372111" h="3306906">
                <a:moveTo>
                  <a:pt x="0" y="0"/>
                </a:moveTo>
                <a:lnTo>
                  <a:pt x="4372111" y="0"/>
                </a:lnTo>
                <a:lnTo>
                  <a:pt x="4372111" y="3306906"/>
                </a:lnTo>
                <a:lnTo>
                  <a:pt x="0" y="3306906"/>
                </a:lnTo>
                <a:lnTo>
                  <a:pt x="0" y="0"/>
                </a:lnTo>
                <a:close/>
              </a:path>
            </a:pathLst>
          </a:custGeom>
          <a:blipFill>
            <a:blip r:embed="rId3">
              <a:alphaModFix amt="42000"/>
              <a:extLst>
                <a:ext uri="{96DAC541-7B7A-43D3-8B79-37D633B846F1}">
                  <asvg:svgBlip xmlns:asvg="http://schemas.microsoft.com/office/drawing/2016/SVG/main" r:embed="rId4"/>
                </a:ext>
              </a:extLst>
            </a:blip>
            <a:stretch>
              <a:fillRect/>
            </a:stretch>
          </a:blipFill>
        </p:spPr>
      </p:sp>
      <p:sp>
        <p:nvSpPr>
          <p:cNvPr id="4" name="Freeform 4"/>
          <p:cNvSpPr/>
          <p:nvPr/>
        </p:nvSpPr>
        <p:spPr>
          <a:xfrm>
            <a:off x="11758097" y="5678057"/>
            <a:ext cx="7135220" cy="6330886"/>
          </a:xfrm>
          <a:custGeom>
            <a:avLst/>
            <a:gdLst/>
            <a:ahLst/>
            <a:cxnLst/>
            <a:rect l="l" t="t" r="r" b="b"/>
            <a:pathLst>
              <a:path w="7135220" h="6330886">
                <a:moveTo>
                  <a:pt x="0" y="0"/>
                </a:moveTo>
                <a:lnTo>
                  <a:pt x="7135220" y="0"/>
                </a:lnTo>
                <a:lnTo>
                  <a:pt x="7135220" y="6330887"/>
                </a:lnTo>
                <a:lnTo>
                  <a:pt x="0" y="6330887"/>
                </a:lnTo>
                <a:lnTo>
                  <a:pt x="0" y="0"/>
                </a:lnTo>
                <a:close/>
              </a:path>
            </a:pathLst>
          </a:custGeom>
          <a:blipFill>
            <a:blip r:embed="rId5">
              <a:alphaModFix amt="65999"/>
              <a:extLst>
                <a:ext uri="{96DAC541-7B7A-43D3-8B79-37D633B846F1}">
                  <asvg:svgBlip xmlns:asvg="http://schemas.microsoft.com/office/drawing/2016/SVG/main" r:embed="rId6"/>
                </a:ext>
              </a:extLst>
            </a:blip>
            <a:stretch>
              <a:fillRect/>
            </a:stretch>
          </a:blipFill>
        </p:spPr>
      </p:sp>
      <p:sp>
        <p:nvSpPr>
          <p:cNvPr id="5" name="Freeform 5"/>
          <p:cNvSpPr/>
          <p:nvPr/>
        </p:nvSpPr>
        <p:spPr>
          <a:xfrm>
            <a:off x="-754483" y="-1363553"/>
            <a:ext cx="6803544" cy="6147930"/>
          </a:xfrm>
          <a:custGeom>
            <a:avLst/>
            <a:gdLst/>
            <a:ahLst/>
            <a:cxnLst/>
            <a:rect l="l" t="t" r="r" b="b"/>
            <a:pathLst>
              <a:path w="6803544" h="6147930">
                <a:moveTo>
                  <a:pt x="0" y="0"/>
                </a:moveTo>
                <a:lnTo>
                  <a:pt x="6803544" y="0"/>
                </a:lnTo>
                <a:lnTo>
                  <a:pt x="6803544" y="6147930"/>
                </a:lnTo>
                <a:lnTo>
                  <a:pt x="0" y="6147930"/>
                </a:lnTo>
                <a:lnTo>
                  <a:pt x="0" y="0"/>
                </a:lnTo>
                <a:close/>
              </a:path>
            </a:pathLst>
          </a:custGeom>
          <a:blipFill>
            <a:blip r:embed="rId7">
              <a:alphaModFix amt="58000"/>
              <a:extLst>
                <a:ext uri="{96DAC541-7B7A-43D3-8B79-37D633B846F1}">
                  <asvg:svgBlip xmlns:asvg="http://schemas.microsoft.com/office/drawing/2016/SVG/main" r:embed="rId8"/>
                </a:ext>
              </a:extLst>
            </a:blip>
            <a:stretch>
              <a:fillRect/>
            </a:stretch>
          </a:blipFill>
        </p:spPr>
      </p:sp>
      <p:grpSp>
        <p:nvGrpSpPr>
          <p:cNvPr id="6" name="Group 6"/>
          <p:cNvGrpSpPr/>
          <p:nvPr/>
        </p:nvGrpSpPr>
        <p:grpSpPr>
          <a:xfrm>
            <a:off x="421145" y="420279"/>
            <a:ext cx="17445709" cy="9446442"/>
            <a:chOff x="0" y="0"/>
            <a:chExt cx="4594755" cy="2487952"/>
          </a:xfrm>
        </p:grpSpPr>
        <p:sp>
          <p:nvSpPr>
            <p:cNvPr id="7" name="Freeform 7"/>
            <p:cNvSpPr/>
            <p:nvPr/>
          </p:nvSpPr>
          <p:spPr>
            <a:xfrm>
              <a:off x="0" y="0"/>
              <a:ext cx="4594755" cy="2487952"/>
            </a:xfrm>
            <a:custGeom>
              <a:avLst/>
              <a:gdLst/>
              <a:ahLst/>
              <a:cxnLst/>
              <a:rect l="l" t="t" r="r" b="b"/>
              <a:pathLst>
                <a:path w="4594755" h="2487952">
                  <a:moveTo>
                    <a:pt x="22189" y="0"/>
                  </a:moveTo>
                  <a:lnTo>
                    <a:pt x="4572566" y="0"/>
                  </a:lnTo>
                  <a:cubicBezTo>
                    <a:pt x="4578451" y="0"/>
                    <a:pt x="4584095" y="2338"/>
                    <a:pt x="4588256" y="6499"/>
                  </a:cubicBezTo>
                  <a:cubicBezTo>
                    <a:pt x="4592417" y="10660"/>
                    <a:pt x="4594755" y="16304"/>
                    <a:pt x="4594755" y="22189"/>
                  </a:cubicBezTo>
                  <a:lnTo>
                    <a:pt x="4594755" y="2465763"/>
                  </a:lnTo>
                  <a:cubicBezTo>
                    <a:pt x="4594755" y="2471648"/>
                    <a:pt x="4592417" y="2477292"/>
                    <a:pt x="4588256" y="2481453"/>
                  </a:cubicBezTo>
                  <a:cubicBezTo>
                    <a:pt x="4584095" y="2485614"/>
                    <a:pt x="4578451" y="2487952"/>
                    <a:pt x="4572566" y="2487952"/>
                  </a:cubicBezTo>
                  <a:lnTo>
                    <a:pt x="22189" y="2487952"/>
                  </a:lnTo>
                  <a:cubicBezTo>
                    <a:pt x="16304" y="2487952"/>
                    <a:pt x="10660" y="2485614"/>
                    <a:pt x="6499" y="2481453"/>
                  </a:cubicBezTo>
                  <a:cubicBezTo>
                    <a:pt x="2338" y="2477292"/>
                    <a:pt x="0" y="2471648"/>
                    <a:pt x="0" y="2465763"/>
                  </a:cubicBezTo>
                  <a:lnTo>
                    <a:pt x="0" y="22189"/>
                  </a:lnTo>
                  <a:cubicBezTo>
                    <a:pt x="0" y="16304"/>
                    <a:pt x="2338" y="10660"/>
                    <a:pt x="6499" y="6499"/>
                  </a:cubicBezTo>
                  <a:cubicBezTo>
                    <a:pt x="10660" y="2338"/>
                    <a:pt x="16304" y="0"/>
                    <a:pt x="22189" y="0"/>
                  </a:cubicBezTo>
                  <a:close/>
                </a:path>
              </a:pathLst>
            </a:custGeom>
            <a:solidFill>
              <a:srgbClr val="FAE2C5">
                <a:alpha val="72941"/>
              </a:srgbClr>
            </a:solidFill>
          </p:spPr>
        </p:sp>
        <p:sp>
          <p:nvSpPr>
            <p:cNvPr id="8" name="TextBox 8"/>
            <p:cNvSpPr txBox="1"/>
            <p:nvPr/>
          </p:nvSpPr>
          <p:spPr>
            <a:xfrm>
              <a:off x="0" y="-38100"/>
              <a:ext cx="4594755" cy="2526052"/>
            </a:xfrm>
            <a:prstGeom prst="rect">
              <a:avLst/>
            </a:prstGeom>
          </p:spPr>
          <p:txBody>
            <a:bodyPr lIns="50800" tIns="50800" rIns="50800" bIns="50800" rtlCol="0" anchor="ctr"/>
            <a:lstStyle/>
            <a:p>
              <a:pPr algn="just">
                <a:lnSpc>
                  <a:spcPts val="2659"/>
                </a:lnSpc>
                <a:spcBef>
                  <a:spcPct val="0"/>
                </a:spcBef>
              </a:pPr>
              <a:endParaRPr/>
            </a:p>
          </p:txBody>
        </p:sp>
      </p:grpSp>
      <p:sp>
        <p:nvSpPr>
          <p:cNvPr id="9" name="Freeform 9"/>
          <p:cNvSpPr/>
          <p:nvPr/>
        </p:nvSpPr>
        <p:spPr>
          <a:xfrm rot="953624" flipH="1" flipV="1">
            <a:off x="-592410" y="8494973"/>
            <a:ext cx="2987406" cy="2259565"/>
          </a:xfrm>
          <a:custGeom>
            <a:avLst/>
            <a:gdLst/>
            <a:ahLst/>
            <a:cxnLst/>
            <a:rect l="l" t="t" r="r" b="b"/>
            <a:pathLst>
              <a:path w="2987406" h="2259565">
                <a:moveTo>
                  <a:pt x="2987405" y="2259565"/>
                </a:moveTo>
                <a:lnTo>
                  <a:pt x="0" y="2259565"/>
                </a:lnTo>
                <a:lnTo>
                  <a:pt x="0" y="0"/>
                </a:lnTo>
                <a:lnTo>
                  <a:pt x="2987405" y="0"/>
                </a:lnTo>
                <a:lnTo>
                  <a:pt x="2987405" y="2259565"/>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0" name="Freeform 10"/>
          <p:cNvSpPr/>
          <p:nvPr/>
        </p:nvSpPr>
        <p:spPr>
          <a:xfrm>
            <a:off x="10232640" y="951269"/>
            <a:ext cx="1896922" cy="4463346"/>
          </a:xfrm>
          <a:custGeom>
            <a:avLst/>
            <a:gdLst/>
            <a:ahLst/>
            <a:cxnLst/>
            <a:rect l="l" t="t" r="r" b="b"/>
            <a:pathLst>
              <a:path w="1896922" h="4463346">
                <a:moveTo>
                  <a:pt x="0" y="0"/>
                </a:moveTo>
                <a:lnTo>
                  <a:pt x="1896922" y="0"/>
                </a:lnTo>
                <a:lnTo>
                  <a:pt x="1896922" y="4463346"/>
                </a:lnTo>
                <a:lnTo>
                  <a:pt x="0" y="4463346"/>
                </a:lnTo>
                <a:lnTo>
                  <a:pt x="0" y="0"/>
                </a:lnTo>
                <a:close/>
              </a:path>
            </a:pathLst>
          </a:custGeom>
          <a:blipFill>
            <a:blip r:embed="rId9"/>
            <a:stretch>
              <a:fillRect/>
            </a:stretch>
          </a:blipFill>
        </p:spPr>
      </p:sp>
      <p:sp>
        <p:nvSpPr>
          <p:cNvPr id="11" name="Freeform 11"/>
          <p:cNvSpPr/>
          <p:nvPr/>
        </p:nvSpPr>
        <p:spPr>
          <a:xfrm>
            <a:off x="12577237" y="951269"/>
            <a:ext cx="2422540" cy="4463346"/>
          </a:xfrm>
          <a:custGeom>
            <a:avLst/>
            <a:gdLst/>
            <a:ahLst/>
            <a:cxnLst/>
            <a:rect l="l" t="t" r="r" b="b"/>
            <a:pathLst>
              <a:path w="2422540" h="4463346">
                <a:moveTo>
                  <a:pt x="0" y="0"/>
                </a:moveTo>
                <a:lnTo>
                  <a:pt x="2422540" y="0"/>
                </a:lnTo>
                <a:lnTo>
                  <a:pt x="2422540" y="4463346"/>
                </a:lnTo>
                <a:lnTo>
                  <a:pt x="0" y="4463346"/>
                </a:lnTo>
                <a:lnTo>
                  <a:pt x="0" y="0"/>
                </a:lnTo>
                <a:close/>
              </a:path>
            </a:pathLst>
          </a:custGeom>
          <a:blipFill>
            <a:blip r:embed="rId10"/>
            <a:stretch>
              <a:fillRect/>
            </a:stretch>
          </a:blipFill>
        </p:spPr>
      </p:sp>
      <p:sp>
        <p:nvSpPr>
          <p:cNvPr id="12" name="Freeform 12"/>
          <p:cNvSpPr/>
          <p:nvPr/>
        </p:nvSpPr>
        <p:spPr>
          <a:xfrm>
            <a:off x="15325707" y="951269"/>
            <a:ext cx="2219349" cy="4463346"/>
          </a:xfrm>
          <a:custGeom>
            <a:avLst/>
            <a:gdLst/>
            <a:ahLst/>
            <a:cxnLst/>
            <a:rect l="l" t="t" r="r" b="b"/>
            <a:pathLst>
              <a:path w="2219349" h="4463346">
                <a:moveTo>
                  <a:pt x="0" y="0"/>
                </a:moveTo>
                <a:lnTo>
                  <a:pt x="2219349" y="0"/>
                </a:lnTo>
                <a:lnTo>
                  <a:pt x="2219349" y="4463346"/>
                </a:lnTo>
                <a:lnTo>
                  <a:pt x="0" y="4463346"/>
                </a:lnTo>
                <a:lnTo>
                  <a:pt x="0" y="0"/>
                </a:lnTo>
                <a:close/>
              </a:path>
            </a:pathLst>
          </a:custGeom>
          <a:blipFill>
            <a:blip r:embed="rId11"/>
            <a:stretch>
              <a:fillRect l="-10920" r="-13767"/>
            </a:stretch>
          </a:blipFill>
        </p:spPr>
      </p:sp>
      <p:sp>
        <p:nvSpPr>
          <p:cNvPr id="13" name="Freeform 13"/>
          <p:cNvSpPr/>
          <p:nvPr/>
        </p:nvSpPr>
        <p:spPr>
          <a:xfrm>
            <a:off x="1374297" y="5458725"/>
            <a:ext cx="3603370" cy="2254159"/>
          </a:xfrm>
          <a:custGeom>
            <a:avLst/>
            <a:gdLst/>
            <a:ahLst/>
            <a:cxnLst/>
            <a:rect l="l" t="t" r="r" b="b"/>
            <a:pathLst>
              <a:path w="3603370" h="2254159">
                <a:moveTo>
                  <a:pt x="0" y="0"/>
                </a:moveTo>
                <a:lnTo>
                  <a:pt x="3603370" y="0"/>
                </a:lnTo>
                <a:lnTo>
                  <a:pt x="3603370" y="2254159"/>
                </a:lnTo>
                <a:lnTo>
                  <a:pt x="0" y="2254159"/>
                </a:lnTo>
                <a:lnTo>
                  <a:pt x="0" y="0"/>
                </a:lnTo>
                <a:close/>
              </a:path>
            </a:pathLst>
          </a:custGeom>
          <a:blipFill>
            <a:blip r:embed="rId12"/>
            <a:stretch>
              <a:fillRect b="-6462"/>
            </a:stretch>
          </a:blipFill>
        </p:spPr>
      </p:sp>
      <p:sp>
        <p:nvSpPr>
          <p:cNvPr id="14" name="Freeform 14"/>
          <p:cNvSpPr/>
          <p:nvPr/>
        </p:nvSpPr>
        <p:spPr>
          <a:xfrm>
            <a:off x="1632951" y="7865284"/>
            <a:ext cx="3086063" cy="1955981"/>
          </a:xfrm>
          <a:custGeom>
            <a:avLst/>
            <a:gdLst/>
            <a:ahLst/>
            <a:cxnLst/>
            <a:rect l="l" t="t" r="r" b="b"/>
            <a:pathLst>
              <a:path w="3086063" h="1955981">
                <a:moveTo>
                  <a:pt x="0" y="0"/>
                </a:moveTo>
                <a:lnTo>
                  <a:pt x="3086063" y="0"/>
                </a:lnTo>
                <a:lnTo>
                  <a:pt x="3086063" y="1955982"/>
                </a:lnTo>
                <a:lnTo>
                  <a:pt x="0" y="1955982"/>
                </a:lnTo>
                <a:lnTo>
                  <a:pt x="0" y="0"/>
                </a:lnTo>
                <a:close/>
              </a:path>
            </a:pathLst>
          </a:custGeom>
          <a:blipFill>
            <a:blip r:embed="rId13"/>
            <a:stretch>
              <a:fillRect l="-4128" t="-4371" r="-2828" b="-5951"/>
            </a:stretch>
          </a:blipFill>
        </p:spPr>
      </p:sp>
      <p:sp>
        <p:nvSpPr>
          <p:cNvPr id="15" name="Freeform 15"/>
          <p:cNvSpPr/>
          <p:nvPr/>
        </p:nvSpPr>
        <p:spPr>
          <a:xfrm>
            <a:off x="5361343" y="5678057"/>
            <a:ext cx="3680558" cy="3337455"/>
          </a:xfrm>
          <a:custGeom>
            <a:avLst/>
            <a:gdLst/>
            <a:ahLst/>
            <a:cxnLst/>
            <a:rect l="l" t="t" r="r" b="b"/>
            <a:pathLst>
              <a:path w="3680558" h="3337455">
                <a:moveTo>
                  <a:pt x="0" y="0"/>
                </a:moveTo>
                <a:lnTo>
                  <a:pt x="3680557" y="0"/>
                </a:lnTo>
                <a:lnTo>
                  <a:pt x="3680557" y="3337455"/>
                </a:lnTo>
                <a:lnTo>
                  <a:pt x="0" y="3337455"/>
                </a:lnTo>
                <a:lnTo>
                  <a:pt x="0" y="0"/>
                </a:lnTo>
                <a:close/>
              </a:path>
            </a:pathLst>
          </a:custGeom>
          <a:blipFill>
            <a:blip r:embed="rId14"/>
            <a:stretch>
              <a:fillRect/>
            </a:stretch>
          </a:blipFill>
        </p:spPr>
      </p:sp>
      <p:sp>
        <p:nvSpPr>
          <p:cNvPr id="16" name="TextBox 16"/>
          <p:cNvSpPr txBox="1"/>
          <p:nvPr/>
        </p:nvSpPr>
        <p:spPr>
          <a:xfrm>
            <a:off x="748609" y="903644"/>
            <a:ext cx="9034702" cy="4473212"/>
          </a:xfrm>
          <a:prstGeom prst="rect">
            <a:avLst/>
          </a:prstGeom>
        </p:spPr>
        <p:txBody>
          <a:bodyPr lIns="0" tIns="0" rIns="0" bIns="0" rtlCol="0" anchor="t">
            <a:spAutoFit/>
          </a:bodyPr>
          <a:lstStyle/>
          <a:p>
            <a:pPr algn="just">
              <a:lnSpc>
                <a:spcPts val="2520"/>
              </a:lnSpc>
            </a:pPr>
            <a:r>
              <a:rPr lang="en-US" sz="1800" dirty="0" err="1">
                <a:solidFill>
                  <a:srgbClr val="000000"/>
                </a:solidFill>
                <a:latin typeface="Carollo Playscript"/>
                <a:ea typeface="Carollo Playscript"/>
                <a:cs typeface="Carollo Playscript"/>
                <a:sym typeface="Carollo Playscript"/>
              </a:rPr>
              <a:t>Орта</a:t>
            </a:r>
            <a:r>
              <a:rPr lang="en-US" sz="1800" dirty="0">
                <a:solidFill>
                  <a:srgbClr val="000000"/>
                </a:solidFill>
                <a:latin typeface="Carollo Playscript"/>
                <a:ea typeface="Carollo Playscript"/>
                <a:cs typeface="Carollo Playscript"/>
                <a:sym typeface="Carollo Playscript"/>
              </a:rPr>
              <a:t> </a:t>
            </a:r>
            <a:r>
              <a:rPr lang="en-US" sz="1800" dirty="0" err="1">
                <a:solidFill>
                  <a:srgbClr val="000000"/>
                </a:solidFill>
                <a:latin typeface="Carollo Playscript"/>
                <a:ea typeface="Carollo Playscript"/>
                <a:cs typeface="Carollo Playscript"/>
                <a:sym typeface="Carollo Playscript"/>
              </a:rPr>
              <a:t>патшалық</a:t>
            </a:r>
            <a:r>
              <a:rPr lang="en-US" sz="1800" dirty="0">
                <a:solidFill>
                  <a:srgbClr val="000000"/>
                </a:solidFill>
                <a:latin typeface="Carollo Playscript"/>
                <a:ea typeface="Carollo Playscript"/>
                <a:cs typeface="Carollo Playscript"/>
                <a:sym typeface="Carollo Playscript"/>
              </a:rPr>
              <a:t> </a:t>
            </a:r>
            <a:r>
              <a:rPr lang="en-US" sz="1800" dirty="0" err="1">
                <a:solidFill>
                  <a:srgbClr val="000000"/>
                </a:solidFill>
                <a:latin typeface="Carollo Playscript"/>
                <a:ea typeface="Carollo Playscript"/>
                <a:cs typeface="Carollo Playscript"/>
                <a:sym typeface="Carollo Playscript"/>
              </a:rPr>
              <a:t>кезеңінде</a:t>
            </a:r>
            <a:r>
              <a:rPr lang="en-US" sz="1800" dirty="0">
                <a:solidFill>
                  <a:srgbClr val="000000"/>
                </a:solidFill>
                <a:latin typeface="Carollo Playscript"/>
                <a:ea typeface="Carollo Playscript"/>
                <a:cs typeface="Carollo Playscript"/>
                <a:sym typeface="Carollo Playscript"/>
              </a:rPr>
              <a:t> </a:t>
            </a:r>
            <a:r>
              <a:rPr lang="en-US" sz="1800" dirty="0" err="1">
                <a:solidFill>
                  <a:srgbClr val="000000"/>
                </a:solidFill>
                <a:latin typeface="Carollo Playscript"/>
                <a:ea typeface="Carollo Playscript"/>
                <a:cs typeface="Carollo Playscript"/>
                <a:sym typeface="Carollo Playscript"/>
              </a:rPr>
              <a:t>перғауындар</a:t>
            </a:r>
            <a:r>
              <a:rPr lang="en-US" sz="1800" dirty="0">
                <a:solidFill>
                  <a:srgbClr val="000000"/>
                </a:solidFill>
                <a:latin typeface="Carollo Playscript"/>
                <a:ea typeface="Carollo Playscript"/>
                <a:cs typeface="Carollo Playscript"/>
                <a:sym typeface="Carollo Playscript"/>
              </a:rPr>
              <a:t> </a:t>
            </a:r>
            <a:r>
              <a:rPr lang="en-US" sz="1800" dirty="0" err="1">
                <a:solidFill>
                  <a:srgbClr val="000000"/>
                </a:solidFill>
                <a:latin typeface="Carollo Playscript"/>
                <a:ea typeface="Carollo Playscript"/>
                <a:cs typeface="Carollo Playscript"/>
                <a:sym typeface="Carollo Playscript"/>
              </a:rPr>
              <a:t>бұрынғысынша</a:t>
            </a:r>
            <a:r>
              <a:rPr lang="en-US" sz="1800" dirty="0">
                <a:solidFill>
                  <a:srgbClr val="000000"/>
                </a:solidFill>
                <a:latin typeface="Carollo Playscript"/>
                <a:ea typeface="Carollo Playscript"/>
                <a:cs typeface="Carollo Playscript"/>
                <a:sym typeface="Carollo Playscript"/>
              </a:rPr>
              <a:t> </a:t>
            </a:r>
            <a:r>
              <a:rPr lang="en-US" sz="1800" dirty="0" err="1">
                <a:solidFill>
                  <a:srgbClr val="000000"/>
                </a:solidFill>
                <a:latin typeface="Carollo Playscript"/>
                <a:ea typeface="Carollo Playscript"/>
                <a:cs typeface="Carollo Playscript"/>
                <a:sym typeface="Carollo Playscript"/>
              </a:rPr>
              <a:t>патшалар</a:t>
            </a:r>
            <a:r>
              <a:rPr lang="en-US" sz="1800" dirty="0">
                <a:solidFill>
                  <a:srgbClr val="000000"/>
                </a:solidFill>
                <a:latin typeface="Carollo Playscript"/>
                <a:ea typeface="Carollo Playscript"/>
                <a:cs typeface="Carollo Playscript"/>
                <a:sym typeface="Carollo Playscript"/>
              </a:rPr>
              <a:t> </a:t>
            </a:r>
            <a:r>
              <a:rPr lang="en-US" sz="1800" dirty="0" err="1">
                <a:solidFill>
                  <a:srgbClr val="000000"/>
                </a:solidFill>
                <a:latin typeface="Carollo Playscript"/>
                <a:ea typeface="Carollo Playscript"/>
                <a:cs typeface="Carollo Playscript"/>
                <a:sym typeface="Carollo Playscript"/>
              </a:rPr>
              <a:t>есебінде</a:t>
            </a:r>
            <a:r>
              <a:rPr lang="en-US" sz="1800" dirty="0">
                <a:solidFill>
                  <a:srgbClr val="000000"/>
                </a:solidFill>
                <a:latin typeface="Carollo Playscript"/>
                <a:ea typeface="Carollo Playscript"/>
                <a:cs typeface="Carollo Playscript"/>
                <a:sym typeface="Carollo Playscript"/>
              </a:rPr>
              <a:t> </a:t>
            </a:r>
            <a:r>
              <a:rPr lang="en-US" sz="1800" dirty="0" err="1">
                <a:solidFill>
                  <a:srgbClr val="000000"/>
                </a:solidFill>
                <a:latin typeface="Carollo Playscript"/>
                <a:ea typeface="Carollo Playscript"/>
                <a:cs typeface="Carollo Playscript"/>
                <a:sym typeface="Carollo Playscript"/>
              </a:rPr>
              <a:t>саналды</a:t>
            </a:r>
            <a:r>
              <a:rPr lang="en-US" sz="1800" dirty="0">
                <a:solidFill>
                  <a:srgbClr val="000000"/>
                </a:solidFill>
                <a:latin typeface="Carollo Playscript"/>
                <a:ea typeface="Carollo Playscript"/>
                <a:cs typeface="Carollo Playscript"/>
                <a:sym typeface="Carollo Playscript"/>
              </a:rPr>
              <a:t>. </a:t>
            </a:r>
            <a:r>
              <a:rPr lang="en-US" sz="1800" dirty="0" err="1">
                <a:solidFill>
                  <a:srgbClr val="000000"/>
                </a:solidFill>
                <a:latin typeface="Carollo Playscript"/>
                <a:ea typeface="Carollo Playscript"/>
                <a:cs typeface="Carollo Playscript"/>
                <a:sym typeface="Carollo Playscript"/>
              </a:rPr>
              <a:t>Алайда</a:t>
            </a:r>
            <a:r>
              <a:rPr lang="en-US" sz="1800" dirty="0">
                <a:solidFill>
                  <a:srgbClr val="000000"/>
                </a:solidFill>
                <a:latin typeface="Carollo Playscript"/>
                <a:ea typeface="Carollo Playscript"/>
                <a:cs typeface="Carollo Playscript"/>
                <a:sym typeface="Carollo Playscript"/>
              </a:rPr>
              <a:t> </a:t>
            </a:r>
            <a:r>
              <a:rPr lang="en-US" sz="1800" dirty="0" err="1">
                <a:solidFill>
                  <a:srgbClr val="000000"/>
                </a:solidFill>
                <a:latin typeface="Carollo Playscript"/>
                <a:ea typeface="Carollo Playscript"/>
                <a:cs typeface="Carollo Playscript"/>
                <a:sym typeface="Carollo Playscript"/>
              </a:rPr>
              <a:t>пирамидалар</a:t>
            </a:r>
            <a:r>
              <a:rPr lang="en-US" sz="1800" dirty="0">
                <a:solidFill>
                  <a:srgbClr val="000000"/>
                </a:solidFill>
                <a:latin typeface="Carollo Playscript"/>
                <a:ea typeface="Carollo Playscript"/>
                <a:cs typeface="Carollo Playscript"/>
                <a:sym typeface="Carollo Playscript"/>
              </a:rPr>
              <a:t> </a:t>
            </a:r>
            <a:r>
              <a:rPr lang="en-US" sz="1800" dirty="0" err="1">
                <a:solidFill>
                  <a:srgbClr val="000000"/>
                </a:solidFill>
                <a:latin typeface="Carollo Playscript"/>
                <a:ea typeface="Carollo Playscript"/>
                <a:cs typeface="Carollo Playscript"/>
                <a:sym typeface="Carollo Playscript"/>
              </a:rPr>
              <a:t>енді</a:t>
            </a:r>
            <a:r>
              <a:rPr lang="en-US" sz="1800" dirty="0">
                <a:solidFill>
                  <a:srgbClr val="000000"/>
                </a:solidFill>
                <a:latin typeface="Carollo Playscript"/>
                <a:ea typeface="Carollo Playscript"/>
                <a:cs typeface="Carollo Playscript"/>
                <a:sym typeface="Carollo Playscript"/>
              </a:rPr>
              <a:t> </a:t>
            </a:r>
            <a:r>
              <a:rPr lang="en-US" sz="1800" dirty="0" err="1">
                <a:solidFill>
                  <a:srgbClr val="000000"/>
                </a:solidFill>
                <a:latin typeface="Carollo Playscript"/>
                <a:ea typeface="Carollo Playscript"/>
                <a:cs typeface="Carollo Playscript"/>
                <a:sym typeface="Carollo Playscript"/>
              </a:rPr>
              <a:t>тастан</a:t>
            </a:r>
            <a:r>
              <a:rPr lang="en-US" sz="1800" dirty="0">
                <a:solidFill>
                  <a:srgbClr val="000000"/>
                </a:solidFill>
                <a:latin typeface="Carollo Playscript"/>
                <a:ea typeface="Carollo Playscript"/>
                <a:cs typeface="Carollo Playscript"/>
                <a:sym typeface="Carollo Playscript"/>
              </a:rPr>
              <a:t> </a:t>
            </a:r>
            <a:r>
              <a:rPr lang="en-US" sz="1800" dirty="0" err="1">
                <a:solidFill>
                  <a:srgbClr val="000000"/>
                </a:solidFill>
                <a:latin typeface="Carollo Playscript"/>
                <a:ea typeface="Carollo Playscript"/>
                <a:cs typeface="Carollo Playscript"/>
                <a:sym typeface="Carollo Playscript"/>
              </a:rPr>
              <a:t>емес</a:t>
            </a:r>
            <a:r>
              <a:rPr lang="en-US" sz="1800" dirty="0">
                <a:solidFill>
                  <a:srgbClr val="000000"/>
                </a:solidFill>
                <a:latin typeface="Carollo Playscript"/>
                <a:ea typeface="Carollo Playscript"/>
                <a:cs typeface="Carollo Playscript"/>
                <a:sym typeface="Carollo Playscript"/>
              </a:rPr>
              <a:t>, </a:t>
            </a:r>
            <a:r>
              <a:rPr lang="en-US" sz="1800" dirty="0" err="1">
                <a:solidFill>
                  <a:srgbClr val="000000"/>
                </a:solidFill>
                <a:latin typeface="Carollo Playscript"/>
                <a:ea typeface="Carollo Playscript"/>
                <a:cs typeface="Carollo Playscript"/>
                <a:sym typeface="Carollo Playscript"/>
              </a:rPr>
              <a:t>шикі</a:t>
            </a:r>
            <a:r>
              <a:rPr lang="en-US" sz="1800" dirty="0">
                <a:solidFill>
                  <a:srgbClr val="000000"/>
                </a:solidFill>
                <a:latin typeface="Carollo Playscript"/>
                <a:ea typeface="Carollo Playscript"/>
                <a:cs typeface="Carollo Playscript"/>
                <a:sym typeface="Carollo Playscript"/>
              </a:rPr>
              <a:t> </a:t>
            </a:r>
            <a:r>
              <a:rPr lang="en-US" sz="1800" dirty="0" err="1">
                <a:solidFill>
                  <a:srgbClr val="000000"/>
                </a:solidFill>
                <a:latin typeface="Carollo Playscript"/>
                <a:ea typeface="Carollo Playscript"/>
                <a:cs typeface="Carollo Playscript"/>
                <a:sym typeface="Carollo Playscript"/>
              </a:rPr>
              <a:t>кесектен</a:t>
            </a:r>
            <a:r>
              <a:rPr lang="en-US" sz="1800" dirty="0">
                <a:solidFill>
                  <a:srgbClr val="000000"/>
                </a:solidFill>
                <a:latin typeface="Carollo Playscript"/>
                <a:ea typeface="Carollo Playscript"/>
                <a:cs typeface="Carollo Playscript"/>
                <a:sym typeface="Carollo Playscript"/>
              </a:rPr>
              <a:t> </a:t>
            </a:r>
            <a:r>
              <a:rPr lang="en-US" sz="1800" dirty="0" err="1">
                <a:solidFill>
                  <a:srgbClr val="000000"/>
                </a:solidFill>
                <a:latin typeface="Carollo Playscript"/>
                <a:ea typeface="Carollo Playscript"/>
                <a:cs typeface="Carollo Playscript"/>
                <a:sym typeface="Carollo Playscript"/>
              </a:rPr>
              <a:t>тұрғызыла</a:t>
            </a:r>
            <a:r>
              <a:rPr lang="en-US" sz="1800" dirty="0">
                <a:solidFill>
                  <a:srgbClr val="000000"/>
                </a:solidFill>
                <a:latin typeface="Carollo Playscript"/>
                <a:ea typeface="Carollo Playscript"/>
                <a:cs typeface="Carollo Playscript"/>
                <a:sym typeface="Carollo Playscript"/>
              </a:rPr>
              <a:t> </a:t>
            </a:r>
            <a:r>
              <a:rPr lang="en-US" sz="1800" dirty="0" err="1">
                <a:solidFill>
                  <a:srgbClr val="000000"/>
                </a:solidFill>
                <a:latin typeface="Carollo Playscript"/>
                <a:ea typeface="Carollo Playscript"/>
                <a:cs typeface="Carollo Playscript"/>
                <a:sym typeface="Carollo Playscript"/>
              </a:rPr>
              <a:t>бастады</a:t>
            </a:r>
            <a:r>
              <a:rPr lang="en-US" sz="1800" dirty="0">
                <a:solidFill>
                  <a:srgbClr val="000000"/>
                </a:solidFill>
                <a:latin typeface="Carollo Playscript"/>
                <a:ea typeface="Carollo Playscript"/>
                <a:cs typeface="Carollo Playscript"/>
                <a:sym typeface="Carollo Playscript"/>
              </a:rPr>
              <a:t>. </a:t>
            </a:r>
            <a:r>
              <a:rPr lang="en-US" sz="1800" dirty="0" err="1">
                <a:solidFill>
                  <a:srgbClr val="000000"/>
                </a:solidFill>
                <a:latin typeface="Carollo Playscript"/>
                <a:ea typeface="Carollo Playscript"/>
                <a:cs typeface="Carollo Playscript"/>
                <a:sym typeface="Carollo Playscript"/>
              </a:rPr>
              <a:t>Патшалар</a:t>
            </a:r>
            <a:r>
              <a:rPr lang="en-US" sz="1800" dirty="0">
                <a:solidFill>
                  <a:srgbClr val="000000"/>
                </a:solidFill>
                <a:latin typeface="Carollo Playscript"/>
                <a:ea typeface="Carollo Playscript"/>
                <a:cs typeface="Carollo Playscript"/>
                <a:sym typeface="Carollo Playscript"/>
              </a:rPr>
              <a:t> </a:t>
            </a:r>
            <a:r>
              <a:rPr lang="en-US" sz="1800" dirty="0" err="1">
                <a:solidFill>
                  <a:srgbClr val="000000"/>
                </a:solidFill>
                <a:latin typeface="Carollo Playscript"/>
                <a:ea typeface="Carollo Playscript"/>
                <a:cs typeface="Carollo Playscript"/>
                <a:sym typeface="Carollo Playscript"/>
              </a:rPr>
              <a:t>статуялары</a:t>
            </a:r>
            <a:r>
              <a:rPr lang="en-US" sz="1800" dirty="0">
                <a:solidFill>
                  <a:srgbClr val="000000"/>
                </a:solidFill>
                <a:latin typeface="Carollo Playscript"/>
                <a:ea typeface="Carollo Playscript"/>
                <a:cs typeface="Carollo Playscript"/>
                <a:sym typeface="Carollo Playscript"/>
              </a:rPr>
              <a:t> </a:t>
            </a:r>
            <a:r>
              <a:rPr lang="en-US" sz="1800" dirty="0" err="1">
                <a:solidFill>
                  <a:srgbClr val="000000"/>
                </a:solidFill>
                <a:latin typeface="Carollo Playscript"/>
                <a:ea typeface="Carollo Playscript"/>
                <a:cs typeface="Carollo Playscript"/>
                <a:sym typeface="Carollo Playscript"/>
              </a:rPr>
              <a:t>енді</a:t>
            </a:r>
            <a:r>
              <a:rPr lang="en-US" sz="1800" dirty="0">
                <a:solidFill>
                  <a:srgbClr val="000000"/>
                </a:solidFill>
                <a:latin typeface="Carollo Playscript"/>
                <a:ea typeface="Carollo Playscript"/>
                <a:cs typeface="Carollo Playscript"/>
                <a:sym typeface="Carollo Playscript"/>
              </a:rPr>
              <a:t> </a:t>
            </a:r>
            <a:r>
              <a:rPr lang="en-US" sz="1800" dirty="0" err="1">
                <a:solidFill>
                  <a:srgbClr val="000000"/>
                </a:solidFill>
                <a:latin typeface="Carollo Playscript"/>
                <a:ea typeface="Carollo Playscript"/>
                <a:cs typeface="Carollo Playscript"/>
                <a:sym typeface="Carollo Playscript"/>
              </a:rPr>
              <a:t>тек</a:t>
            </a:r>
            <a:r>
              <a:rPr lang="en-US" sz="1800" dirty="0">
                <a:solidFill>
                  <a:srgbClr val="000000"/>
                </a:solidFill>
                <a:latin typeface="Carollo Playscript"/>
                <a:ea typeface="Carollo Playscript"/>
                <a:cs typeface="Carollo Playscript"/>
                <a:sym typeface="Carollo Playscript"/>
              </a:rPr>
              <a:t> </a:t>
            </a:r>
            <a:r>
              <a:rPr lang="en-US" sz="1800" dirty="0" err="1">
                <a:solidFill>
                  <a:srgbClr val="000000"/>
                </a:solidFill>
                <a:latin typeface="Carollo Playscript"/>
                <a:ea typeface="Carollo Playscript"/>
                <a:cs typeface="Carollo Playscript"/>
                <a:sym typeface="Carollo Playscript"/>
              </a:rPr>
              <a:t>мазарларда</a:t>
            </a:r>
            <a:r>
              <a:rPr lang="en-US" sz="1800" dirty="0">
                <a:solidFill>
                  <a:srgbClr val="000000"/>
                </a:solidFill>
                <a:latin typeface="Carollo Playscript"/>
                <a:ea typeface="Carollo Playscript"/>
                <a:cs typeface="Carollo Playscript"/>
                <a:sym typeface="Carollo Playscript"/>
              </a:rPr>
              <a:t> </a:t>
            </a:r>
            <a:r>
              <a:rPr lang="en-US" sz="1800" dirty="0" err="1">
                <a:solidFill>
                  <a:srgbClr val="000000"/>
                </a:solidFill>
                <a:latin typeface="Carollo Playscript"/>
                <a:ea typeface="Carollo Playscript"/>
                <a:cs typeface="Carollo Playscript"/>
                <a:sym typeface="Carollo Playscript"/>
              </a:rPr>
              <a:t>ғана</a:t>
            </a:r>
            <a:r>
              <a:rPr lang="en-US" sz="1800" dirty="0">
                <a:solidFill>
                  <a:srgbClr val="000000"/>
                </a:solidFill>
                <a:latin typeface="Carollo Playscript"/>
                <a:ea typeface="Carollo Playscript"/>
                <a:cs typeface="Carollo Playscript"/>
                <a:sym typeface="Carollo Playscript"/>
              </a:rPr>
              <a:t> </a:t>
            </a:r>
            <a:r>
              <a:rPr lang="en-US" sz="1800" dirty="0" err="1">
                <a:solidFill>
                  <a:srgbClr val="000000"/>
                </a:solidFill>
                <a:latin typeface="Carollo Playscript"/>
                <a:ea typeface="Carollo Playscript"/>
                <a:cs typeface="Carollo Playscript"/>
                <a:sym typeface="Carollo Playscript"/>
              </a:rPr>
              <a:t>емес</a:t>
            </a:r>
            <a:r>
              <a:rPr lang="en-US" sz="1800" dirty="0">
                <a:solidFill>
                  <a:srgbClr val="000000"/>
                </a:solidFill>
                <a:latin typeface="Carollo Playscript"/>
                <a:ea typeface="Carollo Playscript"/>
                <a:cs typeface="Carollo Playscript"/>
                <a:sym typeface="Carollo Playscript"/>
              </a:rPr>
              <a:t>, </a:t>
            </a:r>
            <a:r>
              <a:rPr lang="en-US" sz="1800" dirty="0" err="1">
                <a:solidFill>
                  <a:srgbClr val="000000"/>
                </a:solidFill>
                <a:latin typeface="Carollo Playscript"/>
                <a:ea typeface="Carollo Playscript"/>
                <a:cs typeface="Carollo Playscript"/>
                <a:sym typeface="Carollo Playscript"/>
              </a:rPr>
              <a:t>храмдарда</a:t>
            </a:r>
            <a:r>
              <a:rPr lang="en-US" sz="1800" dirty="0">
                <a:solidFill>
                  <a:srgbClr val="000000"/>
                </a:solidFill>
                <a:latin typeface="Carollo Playscript"/>
                <a:ea typeface="Carollo Playscript"/>
                <a:cs typeface="Carollo Playscript"/>
                <a:sym typeface="Carollo Playscript"/>
              </a:rPr>
              <a:t> </a:t>
            </a:r>
            <a:r>
              <a:rPr lang="en-US" sz="1800" dirty="0" err="1">
                <a:solidFill>
                  <a:srgbClr val="000000"/>
                </a:solidFill>
                <a:latin typeface="Carollo Playscript"/>
                <a:ea typeface="Carollo Playscript"/>
                <a:cs typeface="Carollo Playscript"/>
                <a:sym typeface="Carollo Playscript"/>
              </a:rPr>
              <a:t>жәй</a:t>
            </a:r>
            <a:r>
              <a:rPr lang="en-US" sz="1800" dirty="0">
                <a:solidFill>
                  <a:srgbClr val="000000"/>
                </a:solidFill>
                <a:latin typeface="Carollo Playscript"/>
                <a:ea typeface="Carollo Playscript"/>
                <a:cs typeface="Carollo Playscript"/>
                <a:sym typeface="Carollo Playscript"/>
              </a:rPr>
              <a:t> </a:t>
            </a:r>
            <a:r>
              <a:rPr lang="en-US" sz="1800" dirty="0" err="1">
                <a:solidFill>
                  <a:srgbClr val="000000"/>
                </a:solidFill>
                <a:latin typeface="Carollo Playscript"/>
                <a:ea typeface="Carollo Playscript"/>
                <a:cs typeface="Carollo Playscript"/>
                <a:sym typeface="Carollo Playscript"/>
              </a:rPr>
              <a:t>ашық</a:t>
            </a:r>
            <a:r>
              <a:rPr lang="en-US" sz="1800" dirty="0">
                <a:solidFill>
                  <a:srgbClr val="000000"/>
                </a:solidFill>
                <a:latin typeface="Carollo Playscript"/>
                <a:ea typeface="Carollo Playscript"/>
                <a:cs typeface="Carollo Playscript"/>
                <a:sym typeface="Carollo Playscript"/>
              </a:rPr>
              <a:t> </a:t>
            </a:r>
            <a:r>
              <a:rPr lang="en-US" sz="1800" dirty="0" err="1">
                <a:solidFill>
                  <a:srgbClr val="000000"/>
                </a:solidFill>
                <a:latin typeface="Carollo Playscript"/>
                <a:ea typeface="Carollo Playscript"/>
                <a:cs typeface="Carollo Playscript"/>
                <a:sym typeface="Carollo Playscript"/>
              </a:rPr>
              <a:t>алаңдарда</a:t>
            </a:r>
            <a:r>
              <a:rPr lang="en-US" sz="1800" dirty="0">
                <a:solidFill>
                  <a:srgbClr val="000000"/>
                </a:solidFill>
                <a:latin typeface="Carollo Playscript"/>
                <a:ea typeface="Carollo Playscript"/>
                <a:cs typeface="Carollo Playscript"/>
                <a:sym typeface="Carollo Playscript"/>
              </a:rPr>
              <a:t> </a:t>
            </a:r>
            <a:r>
              <a:rPr lang="en-US" sz="1800" dirty="0" err="1">
                <a:solidFill>
                  <a:srgbClr val="000000"/>
                </a:solidFill>
                <a:latin typeface="Carollo Playscript"/>
                <a:ea typeface="Carollo Playscript"/>
                <a:cs typeface="Carollo Playscript"/>
                <a:sym typeface="Carollo Playscript"/>
              </a:rPr>
              <a:t>да</a:t>
            </a:r>
            <a:r>
              <a:rPr lang="en-US" sz="1800" dirty="0">
                <a:solidFill>
                  <a:srgbClr val="000000"/>
                </a:solidFill>
                <a:latin typeface="Carollo Playscript"/>
                <a:ea typeface="Carollo Playscript"/>
                <a:cs typeface="Carollo Playscript"/>
                <a:sym typeface="Carollo Playscript"/>
              </a:rPr>
              <a:t> </a:t>
            </a:r>
            <a:r>
              <a:rPr lang="en-US" sz="1800" dirty="0" err="1">
                <a:solidFill>
                  <a:srgbClr val="000000"/>
                </a:solidFill>
                <a:latin typeface="Carollo Playscript"/>
                <a:ea typeface="Carollo Playscript"/>
                <a:cs typeface="Carollo Playscript"/>
                <a:sym typeface="Carollo Playscript"/>
              </a:rPr>
              <a:t>орнатыла</a:t>
            </a:r>
            <a:r>
              <a:rPr lang="en-US" sz="1800" dirty="0">
                <a:solidFill>
                  <a:srgbClr val="000000"/>
                </a:solidFill>
                <a:latin typeface="Carollo Playscript"/>
                <a:ea typeface="Carollo Playscript"/>
                <a:cs typeface="Carollo Playscript"/>
                <a:sym typeface="Carollo Playscript"/>
              </a:rPr>
              <a:t> </a:t>
            </a:r>
            <a:r>
              <a:rPr lang="en-US" sz="1800" dirty="0" err="1">
                <a:solidFill>
                  <a:srgbClr val="000000"/>
                </a:solidFill>
                <a:latin typeface="Carollo Playscript"/>
                <a:ea typeface="Carollo Playscript"/>
                <a:cs typeface="Carollo Playscript"/>
                <a:sym typeface="Carollo Playscript"/>
              </a:rPr>
              <a:t>бастады</a:t>
            </a:r>
            <a:r>
              <a:rPr lang="en-US" sz="1800" dirty="0">
                <a:solidFill>
                  <a:srgbClr val="000000"/>
                </a:solidFill>
                <a:latin typeface="Carollo Playscript"/>
                <a:ea typeface="Carollo Playscript"/>
                <a:cs typeface="Carollo Playscript"/>
                <a:sym typeface="Carollo Playscript"/>
              </a:rPr>
              <a:t>. </a:t>
            </a:r>
            <a:r>
              <a:rPr lang="en-US" sz="1800" dirty="0" err="1">
                <a:solidFill>
                  <a:srgbClr val="000000"/>
                </a:solidFill>
                <a:latin typeface="Carollo Playscript"/>
                <a:ea typeface="Carollo Playscript"/>
                <a:cs typeface="Carollo Playscript"/>
                <a:sym typeface="Carollo Playscript"/>
              </a:rPr>
              <a:t>Мұның</a:t>
            </a:r>
            <a:r>
              <a:rPr lang="en-US" sz="1800" dirty="0">
                <a:solidFill>
                  <a:srgbClr val="000000"/>
                </a:solidFill>
                <a:latin typeface="Carollo Playscript"/>
                <a:ea typeface="Carollo Playscript"/>
                <a:cs typeface="Carollo Playscript"/>
                <a:sym typeface="Carollo Playscript"/>
              </a:rPr>
              <a:t> </a:t>
            </a:r>
            <a:r>
              <a:rPr lang="en-US" sz="1800" dirty="0" err="1">
                <a:solidFill>
                  <a:srgbClr val="000000"/>
                </a:solidFill>
                <a:latin typeface="Carollo Playscript"/>
                <a:ea typeface="Carollo Playscript"/>
                <a:cs typeface="Carollo Playscript"/>
                <a:sym typeface="Carollo Playscript"/>
              </a:rPr>
              <a:t>өзі</a:t>
            </a:r>
            <a:r>
              <a:rPr lang="en-US" sz="1800" dirty="0">
                <a:solidFill>
                  <a:srgbClr val="000000"/>
                </a:solidFill>
                <a:latin typeface="Carollo Playscript"/>
                <a:ea typeface="Carollo Playscript"/>
                <a:cs typeface="Carollo Playscript"/>
                <a:sym typeface="Carollo Playscript"/>
              </a:rPr>
              <a:t> </a:t>
            </a:r>
            <a:r>
              <a:rPr lang="en-US" sz="1800" dirty="0" err="1">
                <a:solidFill>
                  <a:srgbClr val="000000"/>
                </a:solidFill>
                <a:latin typeface="Carollo Playscript"/>
                <a:ea typeface="Carollo Playscript"/>
                <a:cs typeface="Carollo Playscript"/>
                <a:sym typeface="Carollo Playscript"/>
              </a:rPr>
              <a:t>барлық</a:t>
            </a:r>
            <a:r>
              <a:rPr lang="en-US" sz="1800" dirty="0">
                <a:solidFill>
                  <a:srgbClr val="000000"/>
                </a:solidFill>
                <a:latin typeface="Carollo Playscript"/>
                <a:ea typeface="Carollo Playscript"/>
                <a:cs typeface="Carollo Playscript"/>
                <a:sym typeface="Carollo Playscript"/>
              </a:rPr>
              <a:t> </a:t>
            </a:r>
            <a:r>
              <a:rPr lang="en-US" sz="1800" dirty="0" err="1">
                <a:solidFill>
                  <a:srgbClr val="000000"/>
                </a:solidFill>
                <a:latin typeface="Carollo Playscript"/>
                <a:ea typeface="Carollo Playscript"/>
                <a:cs typeface="Carollo Playscript"/>
                <a:sym typeface="Carollo Playscript"/>
              </a:rPr>
              <a:t>халық</a:t>
            </a:r>
            <a:r>
              <a:rPr lang="en-US" sz="1800" dirty="0">
                <a:solidFill>
                  <a:srgbClr val="000000"/>
                </a:solidFill>
                <a:latin typeface="Carollo Playscript"/>
                <a:ea typeface="Carollo Playscript"/>
                <a:cs typeface="Carollo Playscript"/>
                <a:sym typeface="Carollo Playscript"/>
              </a:rPr>
              <a:t> </a:t>
            </a:r>
            <a:r>
              <a:rPr lang="en-US" sz="1800" dirty="0" err="1">
                <a:solidFill>
                  <a:srgbClr val="000000"/>
                </a:solidFill>
                <a:latin typeface="Carollo Playscript"/>
                <a:ea typeface="Carollo Playscript"/>
                <a:cs typeface="Carollo Playscript"/>
                <a:sym typeface="Carollo Playscript"/>
              </a:rPr>
              <a:t>көріп</a:t>
            </a:r>
            <a:r>
              <a:rPr lang="en-US" sz="1800" dirty="0">
                <a:solidFill>
                  <a:srgbClr val="000000"/>
                </a:solidFill>
                <a:latin typeface="Carollo Playscript"/>
                <a:ea typeface="Carollo Playscript"/>
                <a:cs typeface="Carollo Playscript"/>
                <a:sym typeface="Carollo Playscript"/>
              </a:rPr>
              <a:t> </a:t>
            </a:r>
            <a:r>
              <a:rPr lang="en-US" sz="1800" dirty="0" err="1">
                <a:solidFill>
                  <a:srgbClr val="000000"/>
                </a:solidFill>
                <a:latin typeface="Carollo Playscript"/>
                <a:ea typeface="Carollo Playscript"/>
                <a:cs typeface="Carollo Playscript"/>
                <a:sym typeface="Carollo Playscript"/>
              </a:rPr>
              <a:t>олардың</a:t>
            </a:r>
            <a:r>
              <a:rPr lang="en-US" sz="1800" dirty="0">
                <a:solidFill>
                  <a:srgbClr val="000000"/>
                </a:solidFill>
                <a:latin typeface="Carollo Playscript"/>
                <a:ea typeface="Carollo Playscript"/>
                <a:cs typeface="Carollo Playscript"/>
                <a:sym typeface="Carollo Playscript"/>
              </a:rPr>
              <a:t> </a:t>
            </a:r>
            <a:r>
              <a:rPr lang="en-US" sz="1800" dirty="0" err="1">
                <a:solidFill>
                  <a:srgbClr val="000000"/>
                </a:solidFill>
                <a:latin typeface="Carollo Playscript"/>
                <a:ea typeface="Carollo Playscript"/>
                <a:cs typeface="Carollo Playscript"/>
                <a:sym typeface="Carollo Playscript"/>
              </a:rPr>
              <a:t>санасына</a:t>
            </a:r>
            <a:r>
              <a:rPr lang="en-US" sz="1800" dirty="0">
                <a:solidFill>
                  <a:srgbClr val="000000"/>
                </a:solidFill>
                <a:latin typeface="Carollo Playscript"/>
                <a:ea typeface="Carollo Playscript"/>
                <a:cs typeface="Carollo Playscript"/>
                <a:sym typeface="Carollo Playscript"/>
              </a:rPr>
              <a:t> </a:t>
            </a:r>
            <a:r>
              <a:rPr lang="en-US" sz="1800" dirty="0" err="1">
                <a:solidFill>
                  <a:srgbClr val="000000"/>
                </a:solidFill>
                <a:latin typeface="Carollo Playscript"/>
                <a:ea typeface="Carollo Playscript"/>
                <a:cs typeface="Carollo Playscript"/>
                <a:sym typeface="Carollo Playscript"/>
              </a:rPr>
              <a:t>патша</a:t>
            </a:r>
            <a:r>
              <a:rPr lang="en-US" sz="1800" dirty="0">
                <a:solidFill>
                  <a:srgbClr val="000000"/>
                </a:solidFill>
                <a:latin typeface="Carollo Playscript"/>
                <a:ea typeface="Carollo Playscript"/>
                <a:cs typeface="Carollo Playscript"/>
                <a:sym typeface="Carollo Playscript"/>
              </a:rPr>
              <a:t> </a:t>
            </a:r>
            <a:r>
              <a:rPr lang="en-US" sz="1800" dirty="0" err="1">
                <a:solidFill>
                  <a:srgbClr val="000000"/>
                </a:solidFill>
                <a:latin typeface="Carollo Playscript"/>
                <a:ea typeface="Carollo Playscript"/>
                <a:cs typeface="Carollo Playscript"/>
                <a:sym typeface="Carollo Playscript"/>
              </a:rPr>
              <a:t>үкіметінің</a:t>
            </a:r>
            <a:r>
              <a:rPr lang="en-US" sz="1800" dirty="0">
                <a:solidFill>
                  <a:srgbClr val="000000"/>
                </a:solidFill>
                <a:latin typeface="Carollo Playscript"/>
                <a:ea typeface="Carollo Playscript"/>
                <a:cs typeface="Carollo Playscript"/>
                <a:sym typeface="Carollo Playscript"/>
              </a:rPr>
              <a:t> </a:t>
            </a:r>
            <a:r>
              <a:rPr lang="en-US" sz="1800" dirty="0" err="1">
                <a:solidFill>
                  <a:srgbClr val="000000"/>
                </a:solidFill>
                <a:latin typeface="Carollo Playscript"/>
                <a:ea typeface="Carollo Playscript"/>
                <a:cs typeface="Carollo Playscript"/>
                <a:sym typeface="Carollo Playscript"/>
              </a:rPr>
              <a:t>мызғымастығына</a:t>
            </a:r>
            <a:r>
              <a:rPr lang="en-US" sz="1800" dirty="0">
                <a:solidFill>
                  <a:srgbClr val="000000"/>
                </a:solidFill>
                <a:latin typeface="Carollo Playscript"/>
                <a:ea typeface="Carollo Playscript"/>
                <a:cs typeface="Carollo Playscript"/>
                <a:sym typeface="Carollo Playscript"/>
              </a:rPr>
              <a:t> </a:t>
            </a:r>
            <a:r>
              <a:rPr lang="en-US" sz="1800" dirty="0" err="1">
                <a:solidFill>
                  <a:srgbClr val="000000"/>
                </a:solidFill>
                <a:latin typeface="Carollo Playscript"/>
                <a:ea typeface="Carollo Playscript"/>
                <a:cs typeface="Carollo Playscript"/>
                <a:sym typeface="Carollo Playscript"/>
              </a:rPr>
              <a:t>сенім</a:t>
            </a:r>
            <a:r>
              <a:rPr lang="en-US" sz="1800" dirty="0">
                <a:solidFill>
                  <a:srgbClr val="000000"/>
                </a:solidFill>
                <a:latin typeface="Carollo Playscript"/>
                <a:ea typeface="Carollo Playscript"/>
                <a:cs typeface="Carollo Playscript"/>
                <a:sym typeface="Carollo Playscript"/>
              </a:rPr>
              <a:t> </a:t>
            </a:r>
            <a:r>
              <a:rPr lang="en-US" sz="1800" dirty="0" err="1">
                <a:solidFill>
                  <a:srgbClr val="000000"/>
                </a:solidFill>
                <a:latin typeface="Carollo Playscript"/>
                <a:ea typeface="Carollo Playscript"/>
                <a:cs typeface="Carollo Playscript"/>
                <a:sym typeface="Carollo Playscript"/>
              </a:rPr>
              <a:t>біршама</a:t>
            </a:r>
            <a:r>
              <a:rPr lang="en-US" sz="1800" dirty="0">
                <a:solidFill>
                  <a:srgbClr val="000000"/>
                </a:solidFill>
                <a:latin typeface="Carollo Playscript"/>
                <a:ea typeface="Carollo Playscript"/>
                <a:cs typeface="Carollo Playscript"/>
                <a:sym typeface="Carollo Playscript"/>
              </a:rPr>
              <a:t> </a:t>
            </a:r>
            <a:r>
              <a:rPr lang="en-US" sz="1800" dirty="0" err="1">
                <a:solidFill>
                  <a:srgbClr val="000000"/>
                </a:solidFill>
                <a:latin typeface="Carollo Playscript"/>
                <a:ea typeface="Carollo Playscript"/>
                <a:cs typeface="Carollo Playscript"/>
                <a:sym typeface="Carollo Playscript"/>
              </a:rPr>
              <a:t>бәсеңдеп</a:t>
            </a:r>
            <a:r>
              <a:rPr lang="en-US" sz="1800" dirty="0">
                <a:solidFill>
                  <a:srgbClr val="000000"/>
                </a:solidFill>
                <a:latin typeface="Carollo Playscript"/>
                <a:ea typeface="Carollo Playscript"/>
                <a:cs typeface="Carollo Playscript"/>
                <a:sym typeface="Carollo Playscript"/>
              </a:rPr>
              <a:t> </a:t>
            </a:r>
            <a:r>
              <a:rPr lang="en-US" sz="1800" dirty="0" err="1">
                <a:solidFill>
                  <a:srgbClr val="000000"/>
                </a:solidFill>
                <a:latin typeface="Carollo Playscript"/>
                <a:ea typeface="Carollo Playscript"/>
                <a:cs typeface="Carollo Playscript"/>
                <a:sym typeface="Carollo Playscript"/>
              </a:rPr>
              <a:t>кеткен</a:t>
            </a:r>
            <a:r>
              <a:rPr lang="en-US" sz="1800" dirty="0">
                <a:solidFill>
                  <a:srgbClr val="000000"/>
                </a:solidFill>
                <a:latin typeface="Carollo Playscript"/>
                <a:ea typeface="Carollo Playscript"/>
                <a:cs typeface="Carollo Playscript"/>
                <a:sym typeface="Carollo Playscript"/>
              </a:rPr>
              <a:t> </a:t>
            </a:r>
            <a:r>
              <a:rPr lang="en-US" sz="1800" dirty="0" err="1">
                <a:solidFill>
                  <a:srgbClr val="000000"/>
                </a:solidFill>
                <a:latin typeface="Carollo Playscript"/>
                <a:ea typeface="Carollo Playscript"/>
                <a:cs typeface="Carollo Playscript"/>
                <a:sym typeface="Carollo Playscript"/>
              </a:rPr>
              <a:t>еді</a:t>
            </a:r>
            <a:r>
              <a:rPr lang="en-US" sz="1800" dirty="0">
                <a:solidFill>
                  <a:srgbClr val="000000"/>
                </a:solidFill>
                <a:latin typeface="Carollo Playscript"/>
                <a:ea typeface="Carollo Playscript"/>
                <a:cs typeface="Carollo Playscript"/>
                <a:sym typeface="Carollo Playscript"/>
              </a:rPr>
              <a:t>. </a:t>
            </a:r>
            <a:r>
              <a:rPr lang="en-US" sz="1800" dirty="0" err="1">
                <a:solidFill>
                  <a:srgbClr val="000000"/>
                </a:solidFill>
                <a:latin typeface="Carollo Playscript"/>
                <a:ea typeface="Carollo Playscript"/>
                <a:cs typeface="Carollo Playscript"/>
                <a:sym typeface="Carollo Playscript"/>
              </a:rPr>
              <a:t>Эрмитажда</a:t>
            </a:r>
            <a:r>
              <a:rPr lang="en-US" sz="1800" dirty="0">
                <a:solidFill>
                  <a:srgbClr val="000000"/>
                </a:solidFill>
                <a:latin typeface="Carollo Playscript"/>
                <a:ea typeface="Carollo Playscript"/>
                <a:cs typeface="Carollo Playscript"/>
                <a:sym typeface="Carollo Playscript"/>
              </a:rPr>
              <a:t> </a:t>
            </a:r>
            <a:r>
              <a:rPr lang="en-US" sz="1800" dirty="0" err="1">
                <a:solidFill>
                  <a:srgbClr val="000000"/>
                </a:solidFill>
                <a:latin typeface="Carollo Playscript"/>
                <a:ea typeface="Carollo Playscript"/>
                <a:cs typeface="Carollo Playscript"/>
                <a:sym typeface="Carollo Playscript"/>
              </a:rPr>
              <a:t>біз</a:t>
            </a:r>
            <a:r>
              <a:rPr lang="en-US" sz="1800" dirty="0">
                <a:solidFill>
                  <a:srgbClr val="000000"/>
                </a:solidFill>
                <a:latin typeface="Carollo Playscript"/>
                <a:ea typeface="Carollo Playscript"/>
                <a:cs typeface="Carollo Playscript"/>
                <a:sym typeface="Carollo Playscript"/>
              </a:rPr>
              <a:t> </a:t>
            </a:r>
            <a:r>
              <a:rPr lang="en-US" sz="1800" dirty="0" err="1">
                <a:solidFill>
                  <a:srgbClr val="CC4E00"/>
                </a:solidFill>
                <a:latin typeface="Carollo Playscript"/>
                <a:ea typeface="Carollo Playscript"/>
                <a:cs typeface="Carollo Playscript"/>
                <a:sym typeface="Carollo Playscript"/>
              </a:rPr>
              <a:t>перғауын</a:t>
            </a:r>
            <a:r>
              <a:rPr lang="en-US" sz="1800" dirty="0">
                <a:solidFill>
                  <a:srgbClr val="CC4E00"/>
                </a:solidFill>
                <a:latin typeface="Carollo Playscript"/>
                <a:ea typeface="Carollo Playscript"/>
                <a:cs typeface="Carollo Playscript"/>
                <a:sym typeface="Carollo Playscript"/>
              </a:rPr>
              <a:t> ІІІ </a:t>
            </a:r>
            <a:r>
              <a:rPr lang="en-US" sz="1800" dirty="0" err="1">
                <a:solidFill>
                  <a:srgbClr val="CC4E00"/>
                </a:solidFill>
                <a:latin typeface="Carollo Playscript"/>
                <a:ea typeface="Carollo Playscript"/>
                <a:cs typeface="Carollo Playscript"/>
                <a:sym typeface="Carollo Playscript"/>
              </a:rPr>
              <a:t>Аменхотеп</a:t>
            </a:r>
            <a:r>
              <a:rPr lang="en-US" sz="1800" dirty="0" err="1">
                <a:solidFill>
                  <a:srgbClr val="000000"/>
                </a:solidFill>
                <a:latin typeface="Carollo Playscript"/>
                <a:ea typeface="Carollo Playscript"/>
                <a:cs typeface="Carollo Playscript"/>
                <a:sym typeface="Carollo Playscript"/>
              </a:rPr>
              <a:t>тің</a:t>
            </a:r>
            <a:r>
              <a:rPr lang="en-US" sz="1800" dirty="0">
                <a:solidFill>
                  <a:srgbClr val="000000"/>
                </a:solidFill>
                <a:latin typeface="Carollo Playscript"/>
                <a:ea typeface="Carollo Playscript"/>
                <a:cs typeface="Carollo Playscript"/>
                <a:sym typeface="Carollo Playscript"/>
              </a:rPr>
              <a:t> </a:t>
            </a:r>
            <a:r>
              <a:rPr lang="en-US" sz="1800" dirty="0" err="1">
                <a:solidFill>
                  <a:srgbClr val="000000"/>
                </a:solidFill>
                <a:latin typeface="Carollo Playscript"/>
                <a:ea typeface="Carollo Playscript"/>
                <a:cs typeface="Carollo Playscript"/>
                <a:sym typeface="Carollo Playscript"/>
              </a:rPr>
              <a:t>қара</a:t>
            </a:r>
            <a:r>
              <a:rPr lang="en-US" sz="1800" dirty="0">
                <a:solidFill>
                  <a:srgbClr val="000000"/>
                </a:solidFill>
                <a:latin typeface="Carollo Playscript"/>
                <a:ea typeface="Carollo Playscript"/>
                <a:cs typeface="Carollo Playscript"/>
                <a:sym typeface="Carollo Playscript"/>
              </a:rPr>
              <a:t> </a:t>
            </a:r>
            <a:r>
              <a:rPr lang="en-US" sz="1800" dirty="0" err="1">
                <a:solidFill>
                  <a:srgbClr val="000000"/>
                </a:solidFill>
                <a:latin typeface="Carollo Playscript"/>
                <a:ea typeface="Carollo Playscript"/>
                <a:cs typeface="Carollo Playscript"/>
                <a:sym typeface="Carollo Playscript"/>
              </a:rPr>
              <a:t>граниттен</a:t>
            </a:r>
            <a:r>
              <a:rPr lang="en-US" sz="1800" dirty="0">
                <a:solidFill>
                  <a:srgbClr val="000000"/>
                </a:solidFill>
                <a:latin typeface="Carollo Playscript"/>
                <a:ea typeface="Carollo Playscript"/>
                <a:cs typeface="Carollo Playscript"/>
                <a:sym typeface="Carollo Playscript"/>
              </a:rPr>
              <a:t> </a:t>
            </a:r>
            <a:r>
              <a:rPr lang="en-US" sz="1800" dirty="0" err="1">
                <a:solidFill>
                  <a:srgbClr val="000000"/>
                </a:solidFill>
                <a:latin typeface="Carollo Playscript"/>
                <a:ea typeface="Carollo Playscript"/>
                <a:cs typeface="Carollo Playscript"/>
                <a:sym typeface="Carollo Playscript"/>
              </a:rPr>
              <a:t>жасалған</a:t>
            </a:r>
            <a:r>
              <a:rPr lang="en-US" sz="1800" dirty="0">
                <a:solidFill>
                  <a:srgbClr val="000000"/>
                </a:solidFill>
                <a:latin typeface="Carollo Playscript"/>
                <a:ea typeface="Carollo Playscript"/>
                <a:cs typeface="Carollo Playscript"/>
                <a:sym typeface="Carollo Playscript"/>
              </a:rPr>
              <a:t> </a:t>
            </a:r>
            <a:r>
              <a:rPr lang="en-US" sz="1800" dirty="0" err="1">
                <a:solidFill>
                  <a:srgbClr val="000000"/>
                </a:solidFill>
                <a:latin typeface="Carollo Playscript"/>
                <a:ea typeface="Carollo Playscript"/>
                <a:cs typeface="Carollo Playscript"/>
                <a:sym typeface="Carollo Playscript"/>
              </a:rPr>
              <a:t>статуясын</a:t>
            </a:r>
            <a:r>
              <a:rPr lang="en-US" sz="1800" dirty="0">
                <a:solidFill>
                  <a:srgbClr val="000000"/>
                </a:solidFill>
                <a:latin typeface="Carollo Playscript"/>
                <a:ea typeface="Carollo Playscript"/>
                <a:cs typeface="Carollo Playscript"/>
                <a:sym typeface="Carollo Playscript"/>
              </a:rPr>
              <a:t> </a:t>
            </a:r>
            <a:r>
              <a:rPr lang="en-US" sz="1800" dirty="0" err="1">
                <a:solidFill>
                  <a:srgbClr val="000000"/>
                </a:solidFill>
                <a:latin typeface="Carollo Playscript"/>
                <a:ea typeface="Carollo Playscript"/>
                <a:cs typeface="Carollo Playscript"/>
                <a:sym typeface="Carollo Playscript"/>
              </a:rPr>
              <a:t>орта</a:t>
            </a:r>
            <a:r>
              <a:rPr lang="en-US" sz="1800" dirty="0">
                <a:solidFill>
                  <a:srgbClr val="000000"/>
                </a:solidFill>
                <a:latin typeface="Carollo Playscript"/>
                <a:ea typeface="Carollo Playscript"/>
                <a:cs typeface="Carollo Playscript"/>
                <a:sym typeface="Carollo Playscript"/>
              </a:rPr>
              <a:t> </a:t>
            </a:r>
            <a:r>
              <a:rPr lang="en-US" sz="1800" dirty="0" err="1">
                <a:solidFill>
                  <a:srgbClr val="000000"/>
                </a:solidFill>
                <a:latin typeface="Carollo Playscript"/>
                <a:ea typeface="Carollo Playscript"/>
                <a:cs typeface="Carollo Playscript"/>
                <a:sym typeface="Carollo Playscript"/>
              </a:rPr>
              <a:t>атшалық</a:t>
            </a:r>
            <a:r>
              <a:rPr lang="en-US" sz="1800" dirty="0">
                <a:solidFill>
                  <a:srgbClr val="000000"/>
                </a:solidFill>
                <a:latin typeface="Carollo Playscript"/>
                <a:ea typeface="Carollo Playscript"/>
                <a:cs typeface="Carollo Playscript"/>
                <a:sym typeface="Carollo Playscript"/>
              </a:rPr>
              <a:t> </a:t>
            </a:r>
            <a:r>
              <a:rPr lang="en-US" sz="1800" dirty="0" err="1">
                <a:solidFill>
                  <a:srgbClr val="000000"/>
                </a:solidFill>
                <a:latin typeface="Carollo Playscript"/>
                <a:ea typeface="Carollo Playscript"/>
                <a:cs typeface="Carollo Playscript"/>
                <a:sym typeface="Carollo Playscript"/>
              </a:rPr>
              <a:t>тұсындағы</a:t>
            </a:r>
            <a:r>
              <a:rPr lang="en-US" sz="1800" dirty="0">
                <a:solidFill>
                  <a:srgbClr val="000000"/>
                </a:solidFill>
                <a:latin typeface="Carollo Playscript"/>
                <a:ea typeface="Carollo Playscript"/>
                <a:cs typeface="Carollo Playscript"/>
                <a:sym typeface="Carollo Playscript"/>
              </a:rPr>
              <a:t> </a:t>
            </a:r>
            <a:r>
              <a:rPr lang="en-US" sz="1800" dirty="0" err="1">
                <a:solidFill>
                  <a:srgbClr val="000000"/>
                </a:solidFill>
                <a:latin typeface="Carollo Playscript"/>
                <a:ea typeface="Carollo Playscript"/>
                <a:cs typeface="Carollo Playscript"/>
                <a:sym typeface="Carollo Playscript"/>
              </a:rPr>
              <a:t>мүсін</a:t>
            </a:r>
            <a:r>
              <a:rPr lang="en-US" sz="1800" dirty="0">
                <a:solidFill>
                  <a:srgbClr val="000000"/>
                </a:solidFill>
                <a:latin typeface="Carollo Playscript"/>
                <a:ea typeface="Carollo Playscript"/>
                <a:cs typeface="Carollo Playscript"/>
                <a:sym typeface="Carollo Playscript"/>
              </a:rPr>
              <a:t> </a:t>
            </a:r>
            <a:r>
              <a:rPr lang="en-US" sz="1800" dirty="0" err="1">
                <a:solidFill>
                  <a:srgbClr val="000000"/>
                </a:solidFill>
                <a:latin typeface="Carollo Playscript"/>
                <a:ea typeface="Carollo Playscript"/>
                <a:cs typeface="Carollo Playscript"/>
                <a:sym typeface="Carollo Playscript"/>
              </a:rPr>
              <a:t>өнерінің</a:t>
            </a:r>
            <a:r>
              <a:rPr lang="en-US" sz="1800" dirty="0">
                <a:solidFill>
                  <a:srgbClr val="000000"/>
                </a:solidFill>
                <a:latin typeface="Carollo Playscript"/>
                <a:ea typeface="Carollo Playscript"/>
                <a:cs typeface="Carollo Playscript"/>
                <a:sym typeface="Carollo Playscript"/>
              </a:rPr>
              <a:t> </a:t>
            </a:r>
            <a:r>
              <a:rPr lang="en-US" sz="1800" dirty="0" err="1">
                <a:solidFill>
                  <a:srgbClr val="000000"/>
                </a:solidFill>
                <a:latin typeface="Carollo Playscript"/>
                <a:ea typeface="Carollo Playscript"/>
                <a:cs typeface="Carollo Playscript"/>
                <a:sym typeface="Carollo Playscript"/>
              </a:rPr>
              <a:t>тамаша</a:t>
            </a:r>
            <a:r>
              <a:rPr lang="en-US" sz="1800" dirty="0">
                <a:solidFill>
                  <a:srgbClr val="000000"/>
                </a:solidFill>
                <a:latin typeface="Carollo Playscript"/>
                <a:ea typeface="Carollo Playscript"/>
                <a:cs typeface="Carollo Playscript"/>
                <a:sym typeface="Carollo Playscript"/>
              </a:rPr>
              <a:t> </a:t>
            </a:r>
            <a:r>
              <a:rPr lang="en-US" sz="1800" dirty="0" err="1">
                <a:solidFill>
                  <a:srgbClr val="000000"/>
                </a:solidFill>
                <a:latin typeface="Carollo Playscript"/>
                <a:ea typeface="Carollo Playscript"/>
                <a:cs typeface="Carollo Playscript"/>
                <a:sym typeface="Carollo Playscript"/>
              </a:rPr>
              <a:t>үлгісі</a:t>
            </a:r>
            <a:r>
              <a:rPr lang="en-US" sz="1800" dirty="0">
                <a:solidFill>
                  <a:srgbClr val="000000"/>
                </a:solidFill>
                <a:latin typeface="Carollo Playscript"/>
                <a:ea typeface="Carollo Playscript"/>
                <a:cs typeface="Carollo Playscript"/>
                <a:sym typeface="Carollo Playscript"/>
              </a:rPr>
              <a:t> </a:t>
            </a:r>
            <a:r>
              <a:rPr lang="en-US" sz="1800" dirty="0" err="1">
                <a:solidFill>
                  <a:srgbClr val="000000"/>
                </a:solidFill>
                <a:latin typeface="Carollo Playscript"/>
                <a:ea typeface="Carollo Playscript"/>
                <a:cs typeface="Carollo Playscript"/>
                <a:sym typeface="Carollo Playscript"/>
              </a:rPr>
              <a:t>ретінде</a:t>
            </a:r>
            <a:r>
              <a:rPr lang="en-US" sz="1800" dirty="0">
                <a:solidFill>
                  <a:srgbClr val="000000"/>
                </a:solidFill>
                <a:latin typeface="Carollo Playscript"/>
                <a:ea typeface="Carollo Playscript"/>
                <a:cs typeface="Carollo Playscript"/>
                <a:sym typeface="Carollo Playscript"/>
              </a:rPr>
              <a:t> </a:t>
            </a:r>
            <a:r>
              <a:rPr lang="en-US" sz="1800" dirty="0" err="1">
                <a:solidFill>
                  <a:srgbClr val="000000"/>
                </a:solidFill>
                <a:latin typeface="Carollo Playscript"/>
                <a:ea typeface="Carollo Playscript"/>
                <a:cs typeface="Carollo Playscript"/>
                <a:sym typeface="Carollo Playscript"/>
              </a:rPr>
              <a:t>танимыз</a:t>
            </a:r>
            <a:r>
              <a:rPr lang="en-US" sz="1800" dirty="0">
                <a:solidFill>
                  <a:srgbClr val="000000"/>
                </a:solidFill>
                <a:latin typeface="Carollo Playscript"/>
                <a:ea typeface="Carollo Playscript"/>
                <a:cs typeface="Carollo Playscript"/>
                <a:sym typeface="Carollo Playscript"/>
              </a:rPr>
              <a:t>. </a:t>
            </a:r>
            <a:r>
              <a:rPr lang="en-US" sz="1800" dirty="0" err="1">
                <a:solidFill>
                  <a:srgbClr val="000000"/>
                </a:solidFill>
                <a:latin typeface="Carollo Playscript"/>
                <a:ea typeface="Carollo Playscript"/>
                <a:cs typeface="Carollo Playscript"/>
                <a:sym typeface="Carollo Playscript"/>
              </a:rPr>
              <a:t>Оның</a:t>
            </a:r>
            <a:r>
              <a:rPr lang="en-US" sz="1800" dirty="0">
                <a:solidFill>
                  <a:srgbClr val="000000"/>
                </a:solidFill>
                <a:latin typeface="Carollo Playscript"/>
                <a:ea typeface="Carollo Playscript"/>
                <a:cs typeface="Carollo Playscript"/>
                <a:sym typeface="Carollo Playscript"/>
              </a:rPr>
              <a:t> </a:t>
            </a:r>
            <a:r>
              <a:rPr lang="en-US" sz="1800" dirty="0" err="1">
                <a:solidFill>
                  <a:srgbClr val="000000"/>
                </a:solidFill>
                <a:latin typeface="Carollo Playscript"/>
                <a:ea typeface="Carollo Playscript"/>
                <a:cs typeface="Carollo Playscript"/>
                <a:sym typeface="Carollo Playscript"/>
              </a:rPr>
              <a:t>басында</a:t>
            </a:r>
            <a:r>
              <a:rPr lang="en-US" sz="1800" dirty="0">
                <a:solidFill>
                  <a:srgbClr val="000000"/>
                </a:solidFill>
                <a:latin typeface="Carollo Playscript"/>
                <a:ea typeface="Carollo Playscript"/>
                <a:cs typeface="Carollo Playscript"/>
                <a:sym typeface="Carollo Playscript"/>
              </a:rPr>
              <a:t> </a:t>
            </a:r>
            <a:r>
              <a:rPr lang="en-US" sz="1800" dirty="0" err="1">
                <a:solidFill>
                  <a:srgbClr val="000000"/>
                </a:solidFill>
                <a:latin typeface="Carollo Playscript"/>
                <a:ea typeface="Carollo Playscript"/>
                <a:cs typeface="Carollo Playscript"/>
                <a:sym typeface="Carollo Playscript"/>
              </a:rPr>
              <a:t>перғауындардың</a:t>
            </a:r>
            <a:r>
              <a:rPr lang="en-US" sz="1800" dirty="0">
                <a:solidFill>
                  <a:srgbClr val="000000"/>
                </a:solidFill>
                <a:latin typeface="Carollo Playscript"/>
                <a:ea typeface="Carollo Playscript"/>
                <a:cs typeface="Carollo Playscript"/>
                <a:sym typeface="Carollo Playscript"/>
              </a:rPr>
              <a:t> </a:t>
            </a:r>
            <a:r>
              <a:rPr lang="en-US" sz="1800" dirty="0" err="1">
                <a:solidFill>
                  <a:srgbClr val="000000"/>
                </a:solidFill>
                <a:latin typeface="Carollo Playscript"/>
                <a:ea typeface="Carollo Playscript"/>
                <a:cs typeface="Carollo Playscript"/>
                <a:sym typeface="Carollo Playscript"/>
              </a:rPr>
              <a:t>бас</a:t>
            </a:r>
            <a:r>
              <a:rPr lang="en-US" sz="1800" dirty="0">
                <a:solidFill>
                  <a:srgbClr val="000000"/>
                </a:solidFill>
                <a:latin typeface="Carollo Playscript"/>
                <a:ea typeface="Carollo Playscript"/>
                <a:cs typeface="Carollo Playscript"/>
                <a:sym typeface="Carollo Playscript"/>
              </a:rPr>
              <a:t> </a:t>
            </a:r>
            <a:r>
              <a:rPr lang="en-US" sz="1800" dirty="0" err="1">
                <a:solidFill>
                  <a:srgbClr val="000000"/>
                </a:solidFill>
                <a:latin typeface="Carollo Playscript"/>
                <a:ea typeface="Carollo Playscript"/>
                <a:cs typeface="Carollo Playscript"/>
                <a:sym typeface="Carollo Playscript"/>
              </a:rPr>
              <a:t>киімі</a:t>
            </a:r>
            <a:r>
              <a:rPr lang="en-US" sz="1800" dirty="0">
                <a:solidFill>
                  <a:srgbClr val="000000"/>
                </a:solidFill>
                <a:latin typeface="Carollo Playscript"/>
                <a:ea typeface="Carollo Playscript"/>
                <a:cs typeface="Carollo Playscript"/>
                <a:sym typeface="Carollo Playscript"/>
              </a:rPr>
              <a:t>, </a:t>
            </a:r>
            <a:r>
              <a:rPr lang="en-US" sz="1800" dirty="0" err="1">
                <a:solidFill>
                  <a:srgbClr val="000000"/>
                </a:solidFill>
                <a:latin typeface="Carollo Playscript"/>
                <a:ea typeface="Carollo Playscript"/>
                <a:cs typeface="Carollo Playscript"/>
                <a:sym typeface="Carollo Playscript"/>
              </a:rPr>
              <a:t>маңдай</a:t>
            </a:r>
            <a:r>
              <a:rPr lang="en-US" sz="1800" dirty="0">
                <a:solidFill>
                  <a:srgbClr val="000000"/>
                </a:solidFill>
                <a:latin typeface="Carollo Playscript"/>
                <a:ea typeface="Carollo Playscript"/>
                <a:cs typeface="Carollo Playscript"/>
                <a:sym typeface="Carollo Playscript"/>
              </a:rPr>
              <a:t> </a:t>
            </a:r>
            <a:r>
              <a:rPr lang="en-US" sz="1800" dirty="0" err="1">
                <a:solidFill>
                  <a:srgbClr val="000000"/>
                </a:solidFill>
                <a:latin typeface="Carollo Playscript"/>
                <a:ea typeface="Carollo Playscript"/>
                <a:cs typeface="Carollo Playscript"/>
                <a:sym typeface="Carollo Playscript"/>
              </a:rPr>
              <a:t>алдында</a:t>
            </a:r>
            <a:r>
              <a:rPr lang="en-US" sz="1800" dirty="0">
                <a:solidFill>
                  <a:srgbClr val="000000"/>
                </a:solidFill>
                <a:latin typeface="Carollo Playscript"/>
                <a:ea typeface="Carollo Playscript"/>
                <a:cs typeface="Carollo Playscript"/>
                <a:sym typeface="Carollo Playscript"/>
              </a:rPr>
              <a:t> </a:t>
            </a:r>
            <a:r>
              <a:rPr lang="en-US" sz="1800" dirty="0" err="1">
                <a:solidFill>
                  <a:srgbClr val="000000"/>
                </a:solidFill>
                <a:latin typeface="Carollo Playscript"/>
                <a:ea typeface="Carollo Playscript"/>
                <a:cs typeface="Carollo Playscript"/>
                <a:sym typeface="Carollo Playscript"/>
              </a:rPr>
              <a:t>қасиетті</a:t>
            </a:r>
            <a:r>
              <a:rPr lang="en-US" sz="1800" dirty="0">
                <a:solidFill>
                  <a:srgbClr val="000000"/>
                </a:solidFill>
                <a:latin typeface="Carollo Playscript"/>
                <a:ea typeface="Carollo Playscript"/>
                <a:cs typeface="Carollo Playscript"/>
                <a:sym typeface="Carollo Playscript"/>
              </a:rPr>
              <a:t> </a:t>
            </a:r>
            <a:r>
              <a:rPr lang="en-US" sz="1800" dirty="0" err="1">
                <a:solidFill>
                  <a:srgbClr val="000000"/>
                </a:solidFill>
                <a:latin typeface="Carollo Playscript"/>
                <a:ea typeface="Carollo Playscript"/>
                <a:cs typeface="Carollo Playscript"/>
                <a:sym typeface="Carollo Playscript"/>
              </a:rPr>
              <a:t>жыланның</a:t>
            </a:r>
            <a:r>
              <a:rPr lang="en-US" sz="1800" dirty="0">
                <a:solidFill>
                  <a:srgbClr val="000000"/>
                </a:solidFill>
                <a:latin typeface="Carollo Playscript"/>
                <a:ea typeface="Carollo Playscript"/>
                <a:cs typeface="Carollo Playscript"/>
                <a:sym typeface="Carollo Playscript"/>
              </a:rPr>
              <a:t> </a:t>
            </a:r>
            <a:r>
              <a:rPr lang="en-US" sz="1800" dirty="0" err="1">
                <a:solidFill>
                  <a:srgbClr val="000000"/>
                </a:solidFill>
                <a:latin typeface="Carollo Playscript"/>
                <a:ea typeface="Carollo Playscript"/>
                <a:cs typeface="Carollo Playscript"/>
                <a:sym typeface="Carollo Playscript"/>
              </a:rPr>
              <a:t>бедері</a:t>
            </a:r>
            <a:r>
              <a:rPr lang="en-US" sz="1800" dirty="0">
                <a:solidFill>
                  <a:srgbClr val="000000"/>
                </a:solidFill>
                <a:latin typeface="Carollo Playscript"/>
                <a:ea typeface="Carollo Playscript"/>
                <a:cs typeface="Carollo Playscript"/>
                <a:sym typeface="Carollo Playscript"/>
              </a:rPr>
              <a:t> </a:t>
            </a:r>
            <a:r>
              <a:rPr lang="en-US" sz="1800" dirty="0" err="1">
                <a:solidFill>
                  <a:srgbClr val="000000"/>
                </a:solidFill>
                <a:latin typeface="Carollo Playscript"/>
                <a:ea typeface="Carollo Playscript"/>
                <a:cs typeface="Carollo Playscript"/>
                <a:sym typeface="Carollo Playscript"/>
              </a:rPr>
              <a:t>бар</a:t>
            </a:r>
            <a:r>
              <a:rPr lang="en-US" sz="1800" dirty="0">
                <a:solidFill>
                  <a:srgbClr val="000000"/>
                </a:solidFill>
                <a:latin typeface="Carollo Playscript"/>
                <a:ea typeface="Carollo Playscript"/>
                <a:cs typeface="Carollo Playscript"/>
                <a:sym typeface="Carollo Playscript"/>
              </a:rPr>
              <a:t> </a:t>
            </a:r>
            <a:r>
              <a:rPr lang="en-US" sz="1800" dirty="0" err="1">
                <a:solidFill>
                  <a:srgbClr val="000000"/>
                </a:solidFill>
                <a:latin typeface="Carollo Playscript"/>
                <a:ea typeface="Carollo Playscript"/>
                <a:cs typeface="Carollo Playscript"/>
                <a:sym typeface="Carollo Playscript"/>
              </a:rPr>
              <a:t>бейнесі</a:t>
            </a:r>
            <a:r>
              <a:rPr lang="en-US" sz="1800" dirty="0">
                <a:solidFill>
                  <a:srgbClr val="000000"/>
                </a:solidFill>
                <a:latin typeface="Carollo Playscript"/>
                <a:ea typeface="Carollo Playscript"/>
                <a:cs typeface="Carollo Playscript"/>
                <a:sym typeface="Carollo Playscript"/>
              </a:rPr>
              <a:t> </a:t>
            </a:r>
            <a:r>
              <a:rPr lang="en-US" sz="1800" dirty="0" err="1">
                <a:solidFill>
                  <a:srgbClr val="000000"/>
                </a:solidFill>
                <a:latin typeface="Carollo Playscript"/>
                <a:ea typeface="Carollo Playscript"/>
                <a:cs typeface="Carollo Playscript"/>
                <a:sym typeface="Carollo Playscript"/>
              </a:rPr>
              <a:t>жолақ</a:t>
            </a:r>
            <a:r>
              <a:rPr lang="en-US" sz="1800" dirty="0">
                <a:solidFill>
                  <a:srgbClr val="000000"/>
                </a:solidFill>
                <a:latin typeface="Carollo Playscript"/>
                <a:ea typeface="Carollo Playscript"/>
                <a:cs typeface="Carollo Playscript"/>
                <a:sym typeface="Carollo Playscript"/>
              </a:rPr>
              <a:t> </a:t>
            </a:r>
            <a:r>
              <a:rPr lang="en-US" sz="1800" dirty="0" err="1">
                <a:solidFill>
                  <a:srgbClr val="000000"/>
                </a:solidFill>
                <a:latin typeface="Carollo Playscript"/>
                <a:ea typeface="Carollo Playscript"/>
                <a:cs typeface="Carollo Playscript"/>
                <a:sym typeface="Carollo Playscript"/>
              </a:rPr>
              <a:t>орамал</a:t>
            </a:r>
            <a:r>
              <a:rPr lang="en-US" sz="1800" dirty="0">
                <a:solidFill>
                  <a:srgbClr val="000000"/>
                </a:solidFill>
                <a:latin typeface="Carollo Playscript"/>
                <a:ea typeface="Carollo Playscript"/>
                <a:cs typeface="Carollo Playscript"/>
                <a:sym typeface="Carollo Playscript"/>
              </a:rPr>
              <a:t>. </a:t>
            </a:r>
            <a:r>
              <a:rPr lang="en-US" sz="1800" dirty="0" err="1">
                <a:solidFill>
                  <a:srgbClr val="000000"/>
                </a:solidFill>
                <a:latin typeface="Carollo Playscript"/>
                <a:ea typeface="Carollo Playscript"/>
                <a:cs typeface="Carollo Playscript"/>
                <a:sym typeface="Carollo Playscript"/>
              </a:rPr>
              <a:t>Ежелгі</a:t>
            </a:r>
            <a:r>
              <a:rPr lang="en-US" sz="1800" dirty="0">
                <a:solidFill>
                  <a:srgbClr val="000000"/>
                </a:solidFill>
                <a:latin typeface="Carollo Playscript"/>
                <a:ea typeface="Carollo Playscript"/>
                <a:cs typeface="Carollo Playscript"/>
                <a:sym typeface="Carollo Playscript"/>
              </a:rPr>
              <a:t> </a:t>
            </a:r>
            <a:r>
              <a:rPr lang="en-US" sz="1800" dirty="0" err="1">
                <a:solidFill>
                  <a:srgbClr val="000000"/>
                </a:solidFill>
                <a:latin typeface="Carollo Playscript"/>
                <a:ea typeface="Carollo Playscript"/>
                <a:cs typeface="Carollo Playscript"/>
                <a:sym typeface="Carollo Playscript"/>
              </a:rPr>
              <a:t>патшалық</a:t>
            </a:r>
            <a:r>
              <a:rPr lang="en-US" sz="1800" dirty="0">
                <a:solidFill>
                  <a:srgbClr val="000000"/>
                </a:solidFill>
                <a:latin typeface="Carollo Playscript"/>
                <a:ea typeface="Carollo Playscript"/>
                <a:cs typeface="Carollo Playscript"/>
                <a:sym typeface="Carollo Playscript"/>
              </a:rPr>
              <a:t> </a:t>
            </a:r>
            <a:r>
              <a:rPr lang="en-US" sz="1800" dirty="0" err="1">
                <a:solidFill>
                  <a:srgbClr val="000000"/>
                </a:solidFill>
                <a:latin typeface="Carollo Playscript"/>
                <a:ea typeface="Carollo Playscript"/>
                <a:cs typeface="Carollo Playscript"/>
                <a:sym typeface="Carollo Playscript"/>
              </a:rPr>
              <a:t>перғауын</a:t>
            </a:r>
            <a:r>
              <a:rPr lang="en-US" sz="1800" dirty="0">
                <a:solidFill>
                  <a:srgbClr val="000000"/>
                </a:solidFill>
                <a:latin typeface="Carollo Playscript"/>
                <a:ea typeface="Carollo Playscript"/>
                <a:cs typeface="Carollo Playscript"/>
                <a:sym typeface="Carollo Playscript"/>
              </a:rPr>
              <a:t> </a:t>
            </a:r>
            <a:r>
              <a:rPr lang="en-US" sz="1800" dirty="0" err="1">
                <a:solidFill>
                  <a:srgbClr val="000000"/>
                </a:solidFill>
                <a:latin typeface="Carollo Playscript"/>
                <a:ea typeface="Carollo Playscript"/>
                <a:cs typeface="Carollo Playscript"/>
                <a:sym typeface="Carollo Playscript"/>
              </a:rPr>
              <a:t>Хефрен</a:t>
            </a:r>
            <a:r>
              <a:rPr lang="en-US" sz="1800" dirty="0">
                <a:solidFill>
                  <a:srgbClr val="000000"/>
                </a:solidFill>
                <a:latin typeface="Carollo Playscript"/>
                <a:ea typeface="Carollo Playscript"/>
                <a:cs typeface="Carollo Playscript"/>
                <a:sym typeface="Carollo Playscript"/>
              </a:rPr>
              <a:t> </a:t>
            </a:r>
            <a:r>
              <a:rPr lang="en-US" sz="1800" dirty="0" err="1">
                <a:solidFill>
                  <a:srgbClr val="000000"/>
                </a:solidFill>
                <a:latin typeface="Carollo Playscript"/>
                <a:ea typeface="Carollo Playscript"/>
                <a:cs typeface="Carollo Playscript"/>
                <a:sym typeface="Carollo Playscript"/>
              </a:rPr>
              <a:t>сияқты</a:t>
            </a:r>
            <a:r>
              <a:rPr lang="en-US" sz="1800" dirty="0">
                <a:solidFill>
                  <a:srgbClr val="000000"/>
                </a:solidFill>
                <a:latin typeface="Carollo Playscript"/>
                <a:ea typeface="Carollo Playscript"/>
                <a:cs typeface="Carollo Playscript"/>
                <a:sym typeface="Carollo Playscript"/>
              </a:rPr>
              <a:t> </a:t>
            </a:r>
            <a:r>
              <a:rPr lang="en-US" sz="1800" dirty="0" err="1">
                <a:solidFill>
                  <a:srgbClr val="000000"/>
                </a:solidFill>
                <a:latin typeface="Carollo Playscript"/>
                <a:ea typeface="Carollo Playscript"/>
                <a:cs typeface="Carollo Playscript"/>
                <a:sym typeface="Carollo Playscript"/>
              </a:rPr>
              <a:t>бұл</a:t>
            </a:r>
            <a:r>
              <a:rPr lang="en-US" sz="1800" dirty="0">
                <a:solidFill>
                  <a:srgbClr val="000000"/>
                </a:solidFill>
                <a:latin typeface="Carollo Playscript"/>
                <a:ea typeface="Carollo Playscript"/>
                <a:cs typeface="Carollo Playscript"/>
                <a:sym typeface="Carollo Playscript"/>
              </a:rPr>
              <a:t> </a:t>
            </a:r>
            <a:r>
              <a:rPr lang="en-US" sz="1800" dirty="0" err="1">
                <a:solidFill>
                  <a:srgbClr val="000000"/>
                </a:solidFill>
                <a:latin typeface="Carollo Playscript"/>
                <a:ea typeface="Carollo Playscript"/>
                <a:cs typeface="Carollo Playscript"/>
                <a:sym typeface="Carollo Playscript"/>
              </a:rPr>
              <a:t>да</a:t>
            </a:r>
            <a:r>
              <a:rPr lang="en-US" sz="1800" dirty="0">
                <a:solidFill>
                  <a:srgbClr val="000000"/>
                </a:solidFill>
                <a:latin typeface="Carollo Playscript"/>
                <a:ea typeface="Carollo Playscript"/>
                <a:cs typeface="Carollo Playscript"/>
                <a:sym typeface="Carollo Playscript"/>
              </a:rPr>
              <a:t> </a:t>
            </a:r>
            <a:r>
              <a:rPr lang="en-US" sz="1800" dirty="0" err="1">
                <a:solidFill>
                  <a:srgbClr val="000000"/>
                </a:solidFill>
                <a:latin typeface="Carollo Playscript"/>
                <a:ea typeface="Carollo Playscript"/>
                <a:cs typeface="Carollo Playscript"/>
                <a:sym typeface="Carollo Playscript"/>
              </a:rPr>
              <a:t>патшалық</a:t>
            </a:r>
            <a:r>
              <a:rPr lang="en-US" sz="1800" dirty="0">
                <a:solidFill>
                  <a:srgbClr val="000000"/>
                </a:solidFill>
                <a:latin typeface="Carollo Playscript"/>
                <a:ea typeface="Carollo Playscript"/>
                <a:cs typeface="Carollo Playscript"/>
                <a:sym typeface="Carollo Playscript"/>
              </a:rPr>
              <a:t> </a:t>
            </a:r>
            <a:r>
              <a:rPr lang="en-US" sz="1800" dirty="0" err="1">
                <a:solidFill>
                  <a:srgbClr val="000000"/>
                </a:solidFill>
                <a:latin typeface="Carollo Playscript"/>
                <a:ea typeface="Carollo Playscript"/>
                <a:cs typeface="Carollo Playscript"/>
                <a:sym typeface="Carollo Playscript"/>
              </a:rPr>
              <a:t>кейпінде</a:t>
            </a:r>
            <a:r>
              <a:rPr lang="en-US" sz="1800" dirty="0">
                <a:solidFill>
                  <a:srgbClr val="000000"/>
                </a:solidFill>
                <a:latin typeface="Carollo Playscript"/>
                <a:ea typeface="Carollo Playscript"/>
                <a:cs typeface="Carollo Playscript"/>
                <a:sym typeface="Carollo Playscript"/>
              </a:rPr>
              <a:t> </a:t>
            </a:r>
            <a:r>
              <a:rPr lang="en-US" sz="1800" dirty="0" err="1">
                <a:solidFill>
                  <a:srgbClr val="000000"/>
                </a:solidFill>
                <a:latin typeface="Carollo Playscript"/>
                <a:ea typeface="Carollo Playscript"/>
                <a:cs typeface="Carollo Playscript"/>
                <a:sym typeface="Carollo Playscript"/>
              </a:rPr>
              <a:t>тақта</a:t>
            </a:r>
            <a:r>
              <a:rPr lang="en-US" sz="1800" dirty="0">
                <a:solidFill>
                  <a:srgbClr val="000000"/>
                </a:solidFill>
                <a:latin typeface="Carollo Playscript"/>
                <a:ea typeface="Carollo Playscript"/>
                <a:cs typeface="Carollo Playscript"/>
                <a:sym typeface="Carollo Playscript"/>
              </a:rPr>
              <a:t> </a:t>
            </a:r>
            <a:r>
              <a:rPr lang="en-US" sz="1800" dirty="0" err="1">
                <a:solidFill>
                  <a:srgbClr val="000000"/>
                </a:solidFill>
                <a:latin typeface="Carollo Playscript"/>
                <a:ea typeface="Carollo Playscript"/>
                <a:cs typeface="Carollo Playscript"/>
                <a:sym typeface="Carollo Playscript"/>
              </a:rPr>
              <a:t>отыр</a:t>
            </a:r>
            <a:r>
              <a:rPr lang="en-US" sz="1800" dirty="0">
                <a:solidFill>
                  <a:srgbClr val="000000"/>
                </a:solidFill>
                <a:latin typeface="Carollo Playscript"/>
                <a:ea typeface="Carollo Playscript"/>
                <a:cs typeface="Carollo Playscript"/>
                <a:sym typeface="Carollo Playscript"/>
              </a:rPr>
              <a:t>. </a:t>
            </a:r>
            <a:r>
              <a:rPr lang="en-US" sz="1800" dirty="0" err="1">
                <a:solidFill>
                  <a:srgbClr val="000000"/>
                </a:solidFill>
                <a:latin typeface="Carollo Playscript"/>
                <a:ea typeface="Carollo Playscript"/>
                <a:cs typeface="Carollo Playscript"/>
                <a:sym typeface="Carollo Playscript"/>
              </a:rPr>
              <a:t>Бірақ</a:t>
            </a:r>
            <a:r>
              <a:rPr lang="en-US" sz="1800" dirty="0">
                <a:solidFill>
                  <a:srgbClr val="000000"/>
                </a:solidFill>
                <a:latin typeface="Carollo Playscript"/>
                <a:ea typeface="Carollo Playscript"/>
                <a:cs typeface="Carollo Playscript"/>
                <a:sym typeface="Carollo Playscript"/>
              </a:rPr>
              <a:t> </a:t>
            </a:r>
            <a:r>
              <a:rPr lang="en-US" sz="1800" dirty="0" err="1">
                <a:solidFill>
                  <a:srgbClr val="000000"/>
                </a:solidFill>
                <a:latin typeface="Carollo Playscript"/>
                <a:ea typeface="Carollo Playscript"/>
                <a:cs typeface="Carollo Playscript"/>
                <a:sym typeface="Carollo Playscript"/>
              </a:rPr>
              <a:t>ол</a:t>
            </a:r>
            <a:r>
              <a:rPr lang="en-US" sz="1800" dirty="0">
                <a:solidFill>
                  <a:srgbClr val="000000"/>
                </a:solidFill>
                <a:latin typeface="Carollo Playscript"/>
                <a:ea typeface="Carollo Playscript"/>
                <a:cs typeface="Carollo Playscript"/>
                <a:sym typeface="Carollo Playscript"/>
              </a:rPr>
              <a:t> </a:t>
            </a:r>
            <a:r>
              <a:rPr lang="en-US" sz="1800" dirty="0" err="1">
                <a:solidFill>
                  <a:srgbClr val="000000"/>
                </a:solidFill>
                <a:latin typeface="Carollo Playscript"/>
                <a:ea typeface="Carollo Playscript"/>
                <a:cs typeface="Carollo Playscript"/>
                <a:sym typeface="Carollo Playscript"/>
              </a:rPr>
              <a:t>Хефренге</a:t>
            </a:r>
            <a:r>
              <a:rPr lang="en-US" sz="1800" dirty="0">
                <a:solidFill>
                  <a:srgbClr val="000000"/>
                </a:solidFill>
                <a:latin typeface="Carollo Playscript"/>
                <a:ea typeface="Carollo Playscript"/>
                <a:cs typeface="Carollo Playscript"/>
                <a:sym typeface="Carollo Playscript"/>
              </a:rPr>
              <a:t> </a:t>
            </a:r>
            <a:r>
              <a:rPr lang="en-US" sz="1800" dirty="0" err="1">
                <a:solidFill>
                  <a:srgbClr val="000000"/>
                </a:solidFill>
                <a:latin typeface="Carollo Playscript"/>
                <a:ea typeface="Carollo Playscript"/>
                <a:cs typeface="Carollo Playscript"/>
                <a:sym typeface="Carollo Playscript"/>
              </a:rPr>
              <a:t>қарағанда</a:t>
            </a:r>
            <a:r>
              <a:rPr lang="en-US" sz="1800" dirty="0">
                <a:solidFill>
                  <a:srgbClr val="000000"/>
                </a:solidFill>
                <a:latin typeface="Carollo Playscript"/>
                <a:ea typeface="Carollo Playscript"/>
                <a:cs typeface="Carollo Playscript"/>
                <a:sym typeface="Carollo Playscript"/>
              </a:rPr>
              <a:t> </a:t>
            </a:r>
            <a:r>
              <a:rPr lang="en-US" sz="1800" dirty="0" err="1">
                <a:solidFill>
                  <a:srgbClr val="000000"/>
                </a:solidFill>
                <a:latin typeface="Carollo Playscript"/>
                <a:ea typeface="Carollo Playscript"/>
                <a:cs typeface="Carollo Playscript"/>
                <a:sym typeface="Carollo Playscript"/>
              </a:rPr>
              <a:t>анағұрлым</a:t>
            </a:r>
            <a:r>
              <a:rPr lang="en-US" sz="1800" dirty="0">
                <a:solidFill>
                  <a:srgbClr val="000000"/>
                </a:solidFill>
                <a:latin typeface="Carollo Playscript"/>
                <a:ea typeface="Carollo Playscript"/>
                <a:cs typeface="Carollo Playscript"/>
                <a:sym typeface="Carollo Playscript"/>
              </a:rPr>
              <a:t> </a:t>
            </a:r>
            <a:r>
              <a:rPr lang="en-US" sz="1800" dirty="0" err="1">
                <a:solidFill>
                  <a:srgbClr val="000000"/>
                </a:solidFill>
                <a:latin typeface="Carollo Playscript"/>
                <a:ea typeface="Carollo Playscript"/>
                <a:cs typeface="Carollo Playscript"/>
                <a:sym typeface="Carollo Playscript"/>
              </a:rPr>
              <a:t>дара</a:t>
            </a:r>
            <a:r>
              <a:rPr lang="en-US" sz="1800" dirty="0">
                <a:solidFill>
                  <a:srgbClr val="000000"/>
                </a:solidFill>
                <a:latin typeface="Carollo Playscript"/>
                <a:ea typeface="Carollo Playscript"/>
                <a:cs typeface="Carollo Playscript"/>
                <a:sym typeface="Carollo Playscript"/>
              </a:rPr>
              <a:t> </a:t>
            </a:r>
            <a:r>
              <a:rPr lang="en-US" sz="1800" dirty="0" err="1">
                <a:solidFill>
                  <a:srgbClr val="000000"/>
                </a:solidFill>
                <a:latin typeface="Carollo Playscript"/>
                <a:ea typeface="Carollo Playscript"/>
                <a:cs typeface="Carollo Playscript"/>
                <a:sym typeface="Carollo Playscript"/>
              </a:rPr>
              <a:t>бейнеленген</a:t>
            </a:r>
            <a:r>
              <a:rPr lang="en-US" sz="1800" dirty="0">
                <a:solidFill>
                  <a:srgbClr val="000000"/>
                </a:solidFill>
                <a:latin typeface="Carollo Playscript"/>
                <a:ea typeface="Carollo Playscript"/>
                <a:cs typeface="Carollo Playscript"/>
                <a:sym typeface="Carollo Playscript"/>
              </a:rPr>
              <a:t> </a:t>
            </a:r>
            <a:r>
              <a:rPr lang="en-US" sz="1800" dirty="0" err="1">
                <a:solidFill>
                  <a:srgbClr val="000000"/>
                </a:solidFill>
                <a:latin typeface="Carollo Playscript"/>
                <a:ea typeface="Carollo Playscript"/>
                <a:cs typeface="Carollo Playscript"/>
                <a:sym typeface="Carollo Playscript"/>
              </a:rPr>
              <a:t>шүңірек</a:t>
            </a:r>
            <a:r>
              <a:rPr lang="en-US" sz="1800" dirty="0">
                <a:solidFill>
                  <a:srgbClr val="000000"/>
                </a:solidFill>
                <a:latin typeface="Carollo Playscript"/>
                <a:ea typeface="Carollo Playscript"/>
                <a:cs typeface="Carollo Playscript"/>
                <a:sym typeface="Carollo Playscript"/>
              </a:rPr>
              <a:t> </a:t>
            </a:r>
            <a:r>
              <a:rPr lang="en-US" sz="1800" dirty="0" err="1">
                <a:solidFill>
                  <a:srgbClr val="000000"/>
                </a:solidFill>
                <a:latin typeface="Carollo Playscript"/>
                <a:ea typeface="Carollo Playscript"/>
                <a:cs typeface="Carollo Playscript"/>
                <a:sym typeface="Carollo Playscript"/>
              </a:rPr>
              <a:t>көздердің</a:t>
            </a:r>
            <a:r>
              <a:rPr lang="en-US" sz="1800" dirty="0">
                <a:solidFill>
                  <a:srgbClr val="000000"/>
                </a:solidFill>
                <a:latin typeface="Carollo Playscript"/>
                <a:ea typeface="Carollo Playscript"/>
                <a:cs typeface="Carollo Playscript"/>
                <a:sym typeface="Carollo Playscript"/>
              </a:rPr>
              <a:t> </a:t>
            </a:r>
            <a:r>
              <a:rPr lang="en-US" sz="1800" dirty="0" err="1">
                <a:solidFill>
                  <a:srgbClr val="000000"/>
                </a:solidFill>
                <a:latin typeface="Carollo Playscript"/>
                <a:ea typeface="Carollo Playscript"/>
                <a:cs typeface="Carollo Playscript"/>
                <a:sym typeface="Carollo Playscript"/>
              </a:rPr>
              <a:t>қадала</a:t>
            </a:r>
            <a:r>
              <a:rPr lang="en-US" sz="1800" dirty="0">
                <a:solidFill>
                  <a:srgbClr val="000000"/>
                </a:solidFill>
                <a:latin typeface="Carollo Playscript"/>
                <a:ea typeface="Carollo Playscript"/>
                <a:cs typeface="Carollo Playscript"/>
                <a:sym typeface="Carollo Playscript"/>
              </a:rPr>
              <a:t> </a:t>
            </a:r>
            <a:r>
              <a:rPr lang="en-US" sz="1800" dirty="0" err="1">
                <a:solidFill>
                  <a:srgbClr val="000000"/>
                </a:solidFill>
                <a:latin typeface="Carollo Playscript"/>
                <a:ea typeface="Carollo Playscript"/>
                <a:cs typeface="Carollo Playscript"/>
                <a:sym typeface="Carollo Playscript"/>
              </a:rPr>
              <a:t>қарауы</a:t>
            </a:r>
            <a:r>
              <a:rPr lang="en-US" sz="1800" dirty="0">
                <a:solidFill>
                  <a:srgbClr val="000000"/>
                </a:solidFill>
                <a:latin typeface="Carollo Playscript"/>
                <a:ea typeface="Carollo Playscript"/>
                <a:cs typeface="Carollo Playscript"/>
                <a:sym typeface="Carollo Playscript"/>
              </a:rPr>
              <a:t> </a:t>
            </a:r>
            <a:r>
              <a:rPr lang="en-US" sz="1800" dirty="0" err="1">
                <a:solidFill>
                  <a:srgbClr val="000000"/>
                </a:solidFill>
                <a:latin typeface="Carollo Playscript"/>
                <a:ea typeface="Carollo Playscript"/>
                <a:cs typeface="Carollo Playscript"/>
                <a:sym typeface="Carollo Playscript"/>
              </a:rPr>
              <a:t>кең</a:t>
            </a:r>
            <a:r>
              <a:rPr lang="en-US" sz="1800" dirty="0">
                <a:solidFill>
                  <a:srgbClr val="000000"/>
                </a:solidFill>
                <a:latin typeface="Carollo Playscript"/>
                <a:ea typeface="Carollo Playscript"/>
                <a:cs typeface="Carollo Playscript"/>
                <a:sym typeface="Carollo Playscript"/>
              </a:rPr>
              <a:t> </a:t>
            </a:r>
            <a:r>
              <a:rPr lang="en-US" sz="1800" dirty="0" err="1">
                <a:solidFill>
                  <a:srgbClr val="000000"/>
                </a:solidFill>
                <a:latin typeface="Carollo Playscript"/>
                <a:ea typeface="Carollo Playscript"/>
                <a:cs typeface="Carollo Playscript"/>
                <a:sym typeface="Carollo Playscript"/>
              </a:rPr>
              <a:t>танауы</a:t>
            </a:r>
            <a:r>
              <a:rPr lang="en-US" sz="1800" dirty="0">
                <a:solidFill>
                  <a:srgbClr val="000000"/>
                </a:solidFill>
                <a:latin typeface="Carollo Playscript"/>
                <a:ea typeface="Carollo Playscript"/>
                <a:cs typeface="Carollo Playscript"/>
                <a:sym typeface="Carollo Playscript"/>
              </a:rPr>
              <a:t> </a:t>
            </a:r>
            <a:r>
              <a:rPr lang="en-US" sz="1800" dirty="0" err="1">
                <a:solidFill>
                  <a:srgbClr val="000000"/>
                </a:solidFill>
                <a:latin typeface="Carollo Playscript"/>
                <a:ea typeface="Carollo Playscript"/>
                <a:cs typeface="Carollo Playscript"/>
                <a:sym typeface="Carollo Playscript"/>
              </a:rPr>
              <a:t>және</a:t>
            </a:r>
            <a:r>
              <a:rPr lang="en-US" sz="1800" dirty="0">
                <a:solidFill>
                  <a:srgbClr val="000000"/>
                </a:solidFill>
                <a:latin typeface="Carollo Playscript"/>
                <a:ea typeface="Carollo Playscript"/>
                <a:cs typeface="Carollo Playscript"/>
                <a:sym typeface="Carollo Playscript"/>
              </a:rPr>
              <a:t> </a:t>
            </a:r>
            <a:r>
              <a:rPr lang="en-US" sz="1800" dirty="0" err="1">
                <a:solidFill>
                  <a:srgbClr val="000000"/>
                </a:solidFill>
                <a:latin typeface="Carollo Playscript"/>
                <a:ea typeface="Carollo Playscript"/>
                <a:cs typeface="Carollo Playscript"/>
                <a:sym typeface="Carollo Playscript"/>
              </a:rPr>
              <a:t>ірі</a:t>
            </a:r>
            <a:r>
              <a:rPr lang="en-US" sz="1800" dirty="0">
                <a:solidFill>
                  <a:srgbClr val="000000"/>
                </a:solidFill>
                <a:latin typeface="Carollo Playscript"/>
                <a:ea typeface="Carollo Playscript"/>
                <a:cs typeface="Carollo Playscript"/>
                <a:sym typeface="Carollo Playscript"/>
              </a:rPr>
              <a:t> </a:t>
            </a:r>
            <a:r>
              <a:rPr lang="en-US" sz="1800" dirty="0" err="1">
                <a:solidFill>
                  <a:srgbClr val="000000"/>
                </a:solidFill>
                <a:latin typeface="Carollo Playscript"/>
                <a:ea typeface="Carollo Playscript"/>
                <a:cs typeface="Carollo Playscript"/>
                <a:sym typeface="Carollo Playscript"/>
              </a:rPr>
              <a:t>жақ</a:t>
            </a:r>
            <a:r>
              <a:rPr lang="en-US" sz="1800" dirty="0">
                <a:solidFill>
                  <a:srgbClr val="000000"/>
                </a:solidFill>
                <a:latin typeface="Carollo Playscript"/>
                <a:ea typeface="Carollo Playscript"/>
                <a:cs typeface="Carollo Playscript"/>
                <a:sym typeface="Carollo Playscript"/>
              </a:rPr>
              <a:t> </a:t>
            </a:r>
            <a:r>
              <a:rPr lang="en-US" sz="1800" dirty="0" err="1">
                <a:solidFill>
                  <a:srgbClr val="000000"/>
                </a:solidFill>
                <a:latin typeface="Carollo Playscript"/>
                <a:ea typeface="Carollo Playscript"/>
                <a:cs typeface="Carollo Playscript"/>
                <a:sym typeface="Carollo Playscript"/>
              </a:rPr>
              <a:t>сүйекті</a:t>
            </a:r>
            <a:r>
              <a:rPr lang="en-US" sz="1800" dirty="0">
                <a:solidFill>
                  <a:srgbClr val="000000"/>
                </a:solidFill>
                <a:latin typeface="Carollo Playscript"/>
                <a:ea typeface="Carollo Playscript"/>
                <a:cs typeface="Carollo Playscript"/>
                <a:sym typeface="Carollo Playscript"/>
              </a:rPr>
              <a:t> </a:t>
            </a:r>
            <a:r>
              <a:rPr lang="en-US" sz="1800" dirty="0" err="1">
                <a:solidFill>
                  <a:srgbClr val="000000"/>
                </a:solidFill>
                <a:latin typeface="Carollo Playscript"/>
                <a:ea typeface="Carollo Playscript"/>
                <a:cs typeface="Carollo Playscript"/>
                <a:sym typeface="Carollo Playscript"/>
              </a:rPr>
              <a:t>бет</a:t>
            </a:r>
            <a:r>
              <a:rPr lang="en-US" sz="1800" dirty="0">
                <a:solidFill>
                  <a:srgbClr val="000000"/>
                </a:solidFill>
                <a:latin typeface="Carollo Playscript"/>
                <a:ea typeface="Carollo Playscript"/>
                <a:cs typeface="Carollo Playscript"/>
                <a:sym typeface="Carollo Playscript"/>
              </a:rPr>
              <a:t> </a:t>
            </a:r>
            <a:r>
              <a:rPr lang="en-US" sz="1800" dirty="0" err="1">
                <a:solidFill>
                  <a:srgbClr val="000000"/>
                </a:solidFill>
                <a:latin typeface="Carollo Playscript"/>
                <a:ea typeface="Carollo Playscript"/>
                <a:cs typeface="Carollo Playscript"/>
                <a:sym typeface="Carollo Playscript"/>
              </a:rPr>
              <a:t>жүзіндегі</a:t>
            </a:r>
            <a:r>
              <a:rPr lang="en-US" sz="1800" dirty="0">
                <a:solidFill>
                  <a:srgbClr val="000000"/>
                </a:solidFill>
                <a:latin typeface="Carollo Playscript"/>
                <a:ea typeface="Carollo Playscript"/>
                <a:cs typeface="Carollo Playscript"/>
                <a:sym typeface="Carollo Playscript"/>
              </a:rPr>
              <a:t> </a:t>
            </a:r>
            <a:r>
              <a:rPr lang="en-US" sz="1800" dirty="0" err="1">
                <a:solidFill>
                  <a:srgbClr val="000000"/>
                </a:solidFill>
                <a:latin typeface="Carollo Playscript"/>
                <a:ea typeface="Carollo Playscript"/>
                <a:cs typeface="Carollo Playscript"/>
                <a:sym typeface="Carollo Playscript"/>
              </a:rPr>
              <a:t>жігерлілік</a:t>
            </a:r>
            <a:r>
              <a:rPr lang="en-US" sz="1800" dirty="0">
                <a:solidFill>
                  <a:srgbClr val="000000"/>
                </a:solidFill>
                <a:latin typeface="Carollo Playscript"/>
                <a:ea typeface="Carollo Playscript"/>
                <a:cs typeface="Carollo Playscript"/>
                <a:sym typeface="Carollo Playscript"/>
              </a:rPr>
              <a:t>, </a:t>
            </a:r>
            <a:r>
              <a:rPr lang="en-US" sz="1800" dirty="0" err="1">
                <a:solidFill>
                  <a:srgbClr val="000000"/>
                </a:solidFill>
                <a:latin typeface="Carollo Playscript"/>
                <a:ea typeface="Carollo Playscript"/>
                <a:cs typeface="Carollo Playscript"/>
                <a:sym typeface="Carollo Playscript"/>
              </a:rPr>
              <a:t>бұл</a:t>
            </a:r>
            <a:r>
              <a:rPr lang="en-US" sz="1800" dirty="0">
                <a:solidFill>
                  <a:srgbClr val="000000"/>
                </a:solidFill>
                <a:latin typeface="Carollo Playscript"/>
                <a:ea typeface="Carollo Playscript"/>
                <a:cs typeface="Carollo Playscript"/>
                <a:sym typeface="Carollo Playscript"/>
              </a:rPr>
              <a:t> </a:t>
            </a:r>
            <a:r>
              <a:rPr lang="en-US" sz="1800" dirty="0" err="1">
                <a:solidFill>
                  <a:srgbClr val="000000"/>
                </a:solidFill>
                <a:latin typeface="Carollo Playscript"/>
                <a:ea typeface="Carollo Playscript"/>
                <a:cs typeface="Carollo Playscript"/>
                <a:sym typeface="Carollo Playscript"/>
              </a:rPr>
              <a:t>патшаның</a:t>
            </a:r>
            <a:r>
              <a:rPr lang="en-US" sz="1800" dirty="0">
                <a:solidFill>
                  <a:srgbClr val="000000"/>
                </a:solidFill>
                <a:latin typeface="Carollo Playscript"/>
                <a:ea typeface="Carollo Playscript"/>
                <a:cs typeface="Carollo Playscript"/>
                <a:sym typeface="Carollo Playscript"/>
              </a:rPr>
              <a:t> </a:t>
            </a:r>
            <a:r>
              <a:rPr lang="en-US" sz="1800" dirty="0" err="1">
                <a:solidFill>
                  <a:srgbClr val="000000"/>
                </a:solidFill>
                <a:latin typeface="Carollo Playscript"/>
                <a:ea typeface="Carollo Playscript"/>
                <a:cs typeface="Carollo Playscript"/>
                <a:sym typeface="Carollo Playscript"/>
              </a:rPr>
              <a:t>алуандылығын</a:t>
            </a:r>
            <a:r>
              <a:rPr lang="en-US" sz="1800" dirty="0">
                <a:solidFill>
                  <a:srgbClr val="000000"/>
                </a:solidFill>
                <a:latin typeface="Carollo Playscript"/>
                <a:ea typeface="Carollo Playscript"/>
                <a:cs typeface="Carollo Playscript"/>
                <a:sym typeface="Carollo Playscript"/>
              </a:rPr>
              <a:t> </a:t>
            </a:r>
            <a:r>
              <a:rPr lang="en-US" sz="1800" dirty="0" err="1">
                <a:solidFill>
                  <a:srgbClr val="000000"/>
                </a:solidFill>
                <a:latin typeface="Carollo Playscript"/>
                <a:ea typeface="Carollo Playscript"/>
                <a:cs typeface="Carollo Playscript"/>
                <a:sym typeface="Carollo Playscript"/>
              </a:rPr>
              <a:t>көрсетеді</a:t>
            </a:r>
            <a:r>
              <a:rPr lang="en-US" sz="1800" dirty="0">
                <a:solidFill>
                  <a:srgbClr val="000000"/>
                </a:solidFill>
                <a:latin typeface="Carollo Playscript"/>
                <a:ea typeface="Carollo Playscript"/>
                <a:cs typeface="Carollo Playscript"/>
                <a:sym typeface="Carollo Playscript"/>
              </a:rPr>
              <a:t>. </a:t>
            </a:r>
          </a:p>
        </p:txBody>
      </p:sp>
      <p:sp>
        <p:nvSpPr>
          <p:cNvPr id="17" name="TextBox 17"/>
          <p:cNvSpPr txBox="1"/>
          <p:nvPr/>
        </p:nvSpPr>
        <p:spPr>
          <a:xfrm>
            <a:off x="9425575" y="5798820"/>
            <a:ext cx="7833725" cy="3459480"/>
          </a:xfrm>
          <a:prstGeom prst="rect">
            <a:avLst/>
          </a:prstGeom>
        </p:spPr>
        <p:txBody>
          <a:bodyPr lIns="0" tIns="0" rIns="0" bIns="0" rtlCol="0" anchor="t">
            <a:spAutoFit/>
          </a:bodyPr>
          <a:lstStyle/>
          <a:p>
            <a:pPr algn="just">
              <a:lnSpc>
                <a:spcPts val="2520"/>
              </a:lnSpc>
            </a:pPr>
            <a:r>
              <a:rPr lang="en-US" sz="1800">
                <a:solidFill>
                  <a:srgbClr val="000000"/>
                </a:solidFill>
                <a:latin typeface="Carollo Playscript"/>
                <a:ea typeface="Carollo Playscript"/>
                <a:cs typeface="Carollo Playscript"/>
                <a:sym typeface="Carollo Playscript"/>
              </a:rPr>
              <a:t>Орта патшалық өнерінің аса тамаша ескерткіші ақсүйек Хуненің құлпытасы. Ақсүйек </a:t>
            </a:r>
            <a:r>
              <a:rPr lang="en-US" sz="1800">
                <a:solidFill>
                  <a:srgbClr val="CC4E00"/>
                </a:solidFill>
                <a:latin typeface="Carollo Playscript"/>
                <a:ea typeface="Carollo Playscript"/>
                <a:cs typeface="Carollo Playscript"/>
                <a:sym typeface="Carollo Playscript"/>
              </a:rPr>
              <a:t>Хуне</a:t>
            </a:r>
            <a:r>
              <a:rPr lang="en-US" sz="1800">
                <a:solidFill>
                  <a:srgbClr val="000000"/>
                </a:solidFill>
                <a:latin typeface="Carollo Playscript"/>
                <a:ea typeface="Carollo Playscript"/>
                <a:cs typeface="Carollo Playscript"/>
                <a:sym typeface="Carollo Playscript"/>
              </a:rPr>
              <a:t> мен оның әйелі төменгі жақта бедерлеп бейнеленген. Сонымен бірге екеуінің ортасындағы салтанаттылық олардың бет-жүзінің, қолдары мен табандарының паралелдігінен туған әлдебір екпінді ырғақпен ұштасады. Ал олардың үстіңгі жағы мен олардың қарама-қарсысына ерлі зайыптыларға бөлінгеннен үш есе үлкен алаңға тұтас толтыра салынған құстар, жыландар, отырған адамдар, жемістер, өсімдіктер, сызықтар, геометриялық фигуралар, иероглифтерді оқи аласыздар. Одан адамдардың тұрмысы суреттеледі.</a:t>
            </a:r>
          </a:p>
        </p:txBody>
      </p:sp>
      <p:sp>
        <p:nvSpPr>
          <p:cNvPr id="18" name="TextBox 18"/>
          <p:cNvSpPr txBox="1"/>
          <p:nvPr/>
        </p:nvSpPr>
        <p:spPr>
          <a:xfrm>
            <a:off x="11570095" y="5361827"/>
            <a:ext cx="4436823" cy="316230"/>
          </a:xfrm>
          <a:prstGeom prst="rect">
            <a:avLst/>
          </a:prstGeom>
        </p:spPr>
        <p:txBody>
          <a:bodyPr lIns="0" tIns="0" rIns="0" bIns="0" rtlCol="0" anchor="t">
            <a:spAutoFit/>
          </a:bodyPr>
          <a:lstStyle/>
          <a:p>
            <a:pPr algn="just">
              <a:lnSpc>
                <a:spcPts val="2520"/>
              </a:lnSpc>
            </a:pPr>
            <a:r>
              <a:rPr lang="en-US" sz="1800">
                <a:solidFill>
                  <a:srgbClr val="000000"/>
                </a:solidFill>
                <a:latin typeface="Carollo Playscript"/>
                <a:ea typeface="Carollo Playscript"/>
                <a:cs typeface="Carollo Playscript"/>
                <a:sym typeface="Carollo Playscript"/>
              </a:rPr>
              <a:t>перғауын ІІІ Аменхотеп мүсіндері</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3111" b="-13111"/>
            </a:stretch>
          </a:blipFill>
        </p:spPr>
      </p:sp>
      <p:sp>
        <p:nvSpPr>
          <p:cNvPr id="3" name="Freeform 3"/>
          <p:cNvSpPr/>
          <p:nvPr/>
        </p:nvSpPr>
        <p:spPr>
          <a:xfrm>
            <a:off x="14161312" y="-702184"/>
            <a:ext cx="4372111" cy="3306906"/>
          </a:xfrm>
          <a:custGeom>
            <a:avLst/>
            <a:gdLst/>
            <a:ahLst/>
            <a:cxnLst/>
            <a:rect l="l" t="t" r="r" b="b"/>
            <a:pathLst>
              <a:path w="4372111" h="3306906">
                <a:moveTo>
                  <a:pt x="0" y="0"/>
                </a:moveTo>
                <a:lnTo>
                  <a:pt x="4372111" y="0"/>
                </a:lnTo>
                <a:lnTo>
                  <a:pt x="4372111" y="3306906"/>
                </a:lnTo>
                <a:lnTo>
                  <a:pt x="0" y="3306906"/>
                </a:lnTo>
                <a:lnTo>
                  <a:pt x="0" y="0"/>
                </a:lnTo>
                <a:close/>
              </a:path>
            </a:pathLst>
          </a:custGeom>
          <a:blipFill>
            <a:blip r:embed="rId3">
              <a:alphaModFix amt="42000"/>
              <a:extLst>
                <a:ext uri="{96DAC541-7B7A-43D3-8B79-37D633B846F1}">
                  <asvg:svgBlip xmlns:asvg="http://schemas.microsoft.com/office/drawing/2016/SVG/main" r:embed="rId4"/>
                </a:ext>
              </a:extLst>
            </a:blip>
            <a:stretch>
              <a:fillRect/>
            </a:stretch>
          </a:blipFill>
        </p:spPr>
      </p:sp>
      <p:sp>
        <p:nvSpPr>
          <p:cNvPr id="4" name="Freeform 4"/>
          <p:cNvSpPr/>
          <p:nvPr/>
        </p:nvSpPr>
        <p:spPr>
          <a:xfrm>
            <a:off x="11758097" y="5678057"/>
            <a:ext cx="7135220" cy="6330886"/>
          </a:xfrm>
          <a:custGeom>
            <a:avLst/>
            <a:gdLst/>
            <a:ahLst/>
            <a:cxnLst/>
            <a:rect l="l" t="t" r="r" b="b"/>
            <a:pathLst>
              <a:path w="7135220" h="6330886">
                <a:moveTo>
                  <a:pt x="0" y="0"/>
                </a:moveTo>
                <a:lnTo>
                  <a:pt x="7135220" y="0"/>
                </a:lnTo>
                <a:lnTo>
                  <a:pt x="7135220" y="6330887"/>
                </a:lnTo>
                <a:lnTo>
                  <a:pt x="0" y="6330887"/>
                </a:lnTo>
                <a:lnTo>
                  <a:pt x="0" y="0"/>
                </a:lnTo>
                <a:close/>
              </a:path>
            </a:pathLst>
          </a:custGeom>
          <a:blipFill>
            <a:blip r:embed="rId5">
              <a:alphaModFix amt="65999"/>
              <a:extLst>
                <a:ext uri="{96DAC541-7B7A-43D3-8B79-37D633B846F1}">
                  <asvg:svgBlip xmlns:asvg="http://schemas.microsoft.com/office/drawing/2016/SVG/main" r:embed="rId6"/>
                </a:ext>
              </a:extLst>
            </a:blip>
            <a:stretch>
              <a:fillRect/>
            </a:stretch>
          </a:blipFill>
        </p:spPr>
      </p:sp>
      <p:sp>
        <p:nvSpPr>
          <p:cNvPr id="5" name="Freeform 5"/>
          <p:cNvSpPr/>
          <p:nvPr/>
        </p:nvSpPr>
        <p:spPr>
          <a:xfrm>
            <a:off x="-754483" y="-1363553"/>
            <a:ext cx="6803544" cy="6147930"/>
          </a:xfrm>
          <a:custGeom>
            <a:avLst/>
            <a:gdLst/>
            <a:ahLst/>
            <a:cxnLst/>
            <a:rect l="l" t="t" r="r" b="b"/>
            <a:pathLst>
              <a:path w="6803544" h="6147930">
                <a:moveTo>
                  <a:pt x="0" y="0"/>
                </a:moveTo>
                <a:lnTo>
                  <a:pt x="6803544" y="0"/>
                </a:lnTo>
                <a:lnTo>
                  <a:pt x="6803544" y="6147930"/>
                </a:lnTo>
                <a:lnTo>
                  <a:pt x="0" y="6147930"/>
                </a:lnTo>
                <a:lnTo>
                  <a:pt x="0" y="0"/>
                </a:lnTo>
                <a:close/>
              </a:path>
            </a:pathLst>
          </a:custGeom>
          <a:blipFill>
            <a:blip r:embed="rId7">
              <a:alphaModFix amt="58000"/>
              <a:extLst>
                <a:ext uri="{96DAC541-7B7A-43D3-8B79-37D633B846F1}">
                  <asvg:svgBlip xmlns:asvg="http://schemas.microsoft.com/office/drawing/2016/SVG/main" r:embed="rId8"/>
                </a:ext>
              </a:extLst>
            </a:blip>
            <a:stretch>
              <a:fillRect/>
            </a:stretch>
          </a:blipFill>
        </p:spPr>
      </p:sp>
      <p:grpSp>
        <p:nvGrpSpPr>
          <p:cNvPr id="6" name="Group 6"/>
          <p:cNvGrpSpPr/>
          <p:nvPr/>
        </p:nvGrpSpPr>
        <p:grpSpPr>
          <a:xfrm>
            <a:off x="421145" y="420279"/>
            <a:ext cx="17445709" cy="9446442"/>
            <a:chOff x="0" y="0"/>
            <a:chExt cx="4594755" cy="2487952"/>
          </a:xfrm>
        </p:grpSpPr>
        <p:sp>
          <p:nvSpPr>
            <p:cNvPr id="7" name="Freeform 7"/>
            <p:cNvSpPr/>
            <p:nvPr/>
          </p:nvSpPr>
          <p:spPr>
            <a:xfrm>
              <a:off x="0" y="0"/>
              <a:ext cx="4594755" cy="2487952"/>
            </a:xfrm>
            <a:custGeom>
              <a:avLst/>
              <a:gdLst/>
              <a:ahLst/>
              <a:cxnLst/>
              <a:rect l="l" t="t" r="r" b="b"/>
              <a:pathLst>
                <a:path w="4594755" h="2487952">
                  <a:moveTo>
                    <a:pt x="22189" y="0"/>
                  </a:moveTo>
                  <a:lnTo>
                    <a:pt x="4572566" y="0"/>
                  </a:lnTo>
                  <a:cubicBezTo>
                    <a:pt x="4578451" y="0"/>
                    <a:pt x="4584095" y="2338"/>
                    <a:pt x="4588256" y="6499"/>
                  </a:cubicBezTo>
                  <a:cubicBezTo>
                    <a:pt x="4592417" y="10660"/>
                    <a:pt x="4594755" y="16304"/>
                    <a:pt x="4594755" y="22189"/>
                  </a:cubicBezTo>
                  <a:lnTo>
                    <a:pt x="4594755" y="2465763"/>
                  </a:lnTo>
                  <a:cubicBezTo>
                    <a:pt x="4594755" y="2471648"/>
                    <a:pt x="4592417" y="2477292"/>
                    <a:pt x="4588256" y="2481453"/>
                  </a:cubicBezTo>
                  <a:cubicBezTo>
                    <a:pt x="4584095" y="2485614"/>
                    <a:pt x="4578451" y="2487952"/>
                    <a:pt x="4572566" y="2487952"/>
                  </a:cubicBezTo>
                  <a:lnTo>
                    <a:pt x="22189" y="2487952"/>
                  </a:lnTo>
                  <a:cubicBezTo>
                    <a:pt x="16304" y="2487952"/>
                    <a:pt x="10660" y="2485614"/>
                    <a:pt x="6499" y="2481453"/>
                  </a:cubicBezTo>
                  <a:cubicBezTo>
                    <a:pt x="2338" y="2477292"/>
                    <a:pt x="0" y="2471648"/>
                    <a:pt x="0" y="2465763"/>
                  </a:cubicBezTo>
                  <a:lnTo>
                    <a:pt x="0" y="22189"/>
                  </a:lnTo>
                  <a:cubicBezTo>
                    <a:pt x="0" y="16304"/>
                    <a:pt x="2338" y="10660"/>
                    <a:pt x="6499" y="6499"/>
                  </a:cubicBezTo>
                  <a:cubicBezTo>
                    <a:pt x="10660" y="2338"/>
                    <a:pt x="16304" y="0"/>
                    <a:pt x="22189" y="0"/>
                  </a:cubicBezTo>
                  <a:close/>
                </a:path>
              </a:pathLst>
            </a:custGeom>
            <a:solidFill>
              <a:srgbClr val="FAE2C5">
                <a:alpha val="72941"/>
              </a:srgbClr>
            </a:solidFill>
          </p:spPr>
        </p:sp>
        <p:sp>
          <p:nvSpPr>
            <p:cNvPr id="8" name="TextBox 8"/>
            <p:cNvSpPr txBox="1"/>
            <p:nvPr/>
          </p:nvSpPr>
          <p:spPr>
            <a:xfrm>
              <a:off x="0" y="-38100"/>
              <a:ext cx="4594755" cy="2526052"/>
            </a:xfrm>
            <a:prstGeom prst="rect">
              <a:avLst/>
            </a:prstGeom>
          </p:spPr>
          <p:txBody>
            <a:bodyPr lIns="50800" tIns="50800" rIns="50800" bIns="50800" rtlCol="0" anchor="ctr"/>
            <a:lstStyle/>
            <a:p>
              <a:pPr algn="just">
                <a:lnSpc>
                  <a:spcPts val="2659"/>
                </a:lnSpc>
                <a:spcBef>
                  <a:spcPct val="0"/>
                </a:spcBef>
              </a:pPr>
              <a:endParaRPr/>
            </a:p>
          </p:txBody>
        </p:sp>
      </p:grpSp>
      <p:sp>
        <p:nvSpPr>
          <p:cNvPr id="9" name="Freeform 9"/>
          <p:cNvSpPr/>
          <p:nvPr/>
        </p:nvSpPr>
        <p:spPr>
          <a:xfrm rot="953624" flipH="1" flipV="1">
            <a:off x="-592410" y="8494973"/>
            <a:ext cx="2987406" cy="2259565"/>
          </a:xfrm>
          <a:custGeom>
            <a:avLst/>
            <a:gdLst/>
            <a:ahLst/>
            <a:cxnLst/>
            <a:rect l="l" t="t" r="r" b="b"/>
            <a:pathLst>
              <a:path w="2987406" h="2259565">
                <a:moveTo>
                  <a:pt x="2987405" y="2259565"/>
                </a:moveTo>
                <a:lnTo>
                  <a:pt x="0" y="2259565"/>
                </a:lnTo>
                <a:lnTo>
                  <a:pt x="0" y="0"/>
                </a:lnTo>
                <a:lnTo>
                  <a:pt x="2987405" y="0"/>
                </a:lnTo>
                <a:lnTo>
                  <a:pt x="2987405" y="2259565"/>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0" name="Freeform 10"/>
          <p:cNvSpPr/>
          <p:nvPr/>
        </p:nvSpPr>
        <p:spPr>
          <a:xfrm>
            <a:off x="10232640" y="951269"/>
            <a:ext cx="1896922" cy="4463346"/>
          </a:xfrm>
          <a:custGeom>
            <a:avLst/>
            <a:gdLst/>
            <a:ahLst/>
            <a:cxnLst/>
            <a:rect l="l" t="t" r="r" b="b"/>
            <a:pathLst>
              <a:path w="1896922" h="4463346">
                <a:moveTo>
                  <a:pt x="0" y="0"/>
                </a:moveTo>
                <a:lnTo>
                  <a:pt x="1896922" y="0"/>
                </a:lnTo>
                <a:lnTo>
                  <a:pt x="1896922" y="4463346"/>
                </a:lnTo>
                <a:lnTo>
                  <a:pt x="0" y="4463346"/>
                </a:lnTo>
                <a:lnTo>
                  <a:pt x="0" y="0"/>
                </a:lnTo>
                <a:close/>
              </a:path>
            </a:pathLst>
          </a:custGeom>
          <a:blipFill>
            <a:blip r:embed="rId9"/>
            <a:stretch>
              <a:fillRect/>
            </a:stretch>
          </a:blipFill>
        </p:spPr>
      </p:sp>
      <p:sp>
        <p:nvSpPr>
          <p:cNvPr id="11" name="Freeform 11"/>
          <p:cNvSpPr/>
          <p:nvPr/>
        </p:nvSpPr>
        <p:spPr>
          <a:xfrm>
            <a:off x="12577237" y="951269"/>
            <a:ext cx="2422540" cy="4463346"/>
          </a:xfrm>
          <a:custGeom>
            <a:avLst/>
            <a:gdLst/>
            <a:ahLst/>
            <a:cxnLst/>
            <a:rect l="l" t="t" r="r" b="b"/>
            <a:pathLst>
              <a:path w="2422540" h="4463346">
                <a:moveTo>
                  <a:pt x="0" y="0"/>
                </a:moveTo>
                <a:lnTo>
                  <a:pt x="2422540" y="0"/>
                </a:lnTo>
                <a:lnTo>
                  <a:pt x="2422540" y="4463346"/>
                </a:lnTo>
                <a:lnTo>
                  <a:pt x="0" y="4463346"/>
                </a:lnTo>
                <a:lnTo>
                  <a:pt x="0" y="0"/>
                </a:lnTo>
                <a:close/>
              </a:path>
            </a:pathLst>
          </a:custGeom>
          <a:blipFill>
            <a:blip r:embed="rId10"/>
            <a:stretch>
              <a:fillRect/>
            </a:stretch>
          </a:blipFill>
        </p:spPr>
      </p:sp>
      <p:sp>
        <p:nvSpPr>
          <p:cNvPr id="12" name="Freeform 12"/>
          <p:cNvSpPr/>
          <p:nvPr/>
        </p:nvSpPr>
        <p:spPr>
          <a:xfrm>
            <a:off x="15325707" y="951269"/>
            <a:ext cx="2219349" cy="4463346"/>
          </a:xfrm>
          <a:custGeom>
            <a:avLst/>
            <a:gdLst/>
            <a:ahLst/>
            <a:cxnLst/>
            <a:rect l="l" t="t" r="r" b="b"/>
            <a:pathLst>
              <a:path w="2219349" h="4463346">
                <a:moveTo>
                  <a:pt x="0" y="0"/>
                </a:moveTo>
                <a:lnTo>
                  <a:pt x="2219349" y="0"/>
                </a:lnTo>
                <a:lnTo>
                  <a:pt x="2219349" y="4463346"/>
                </a:lnTo>
                <a:lnTo>
                  <a:pt x="0" y="4463346"/>
                </a:lnTo>
                <a:lnTo>
                  <a:pt x="0" y="0"/>
                </a:lnTo>
                <a:close/>
              </a:path>
            </a:pathLst>
          </a:custGeom>
          <a:blipFill>
            <a:blip r:embed="rId11"/>
            <a:stretch>
              <a:fillRect l="-10920" r="-13767"/>
            </a:stretch>
          </a:blipFill>
        </p:spPr>
      </p:sp>
      <p:sp>
        <p:nvSpPr>
          <p:cNvPr id="13" name="Freeform 13"/>
          <p:cNvSpPr/>
          <p:nvPr/>
        </p:nvSpPr>
        <p:spPr>
          <a:xfrm>
            <a:off x="1374297" y="5458725"/>
            <a:ext cx="3603370" cy="2254159"/>
          </a:xfrm>
          <a:custGeom>
            <a:avLst/>
            <a:gdLst/>
            <a:ahLst/>
            <a:cxnLst/>
            <a:rect l="l" t="t" r="r" b="b"/>
            <a:pathLst>
              <a:path w="3603370" h="2254159">
                <a:moveTo>
                  <a:pt x="0" y="0"/>
                </a:moveTo>
                <a:lnTo>
                  <a:pt x="3603370" y="0"/>
                </a:lnTo>
                <a:lnTo>
                  <a:pt x="3603370" y="2254159"/>
                </a:lnTo>
                <a:lnTo>
                  <a:pt x="0" y="2254159"/>
                </a:lnTo>
                <a:lnTo>
                  <a:pt x="0" y="0"/>
                </a:lnTo>
                <a:close/>
              </a:path>
            </a:pathLst>
          </a:custGeom>
          <a:blipFill>
            <a:blip r:embed="rId12"/>
            <a:stretch>
              <a:fillRect b="-6462"/>
            </a:stretch>
          </a:blipFill>
        </p:spPr>
      </p:sp>
      <p:sp>
        <p:nvSpPr>
          <p:cNvPr id="14" name="Freeform 14"/>
          <p:cNvSpPr/>
          <p:nvPr/>
        </p:nvSpPr>
        <p:spPr>
          <a:xfrm>
            <a:off x="1632951" y="7865284"/>
            <a:ext cx="3086063" cy="1955981"/>
          </a:xfrm>
          <a:custGeom>
            <a:avLst/>
            <a:gdLst/>
            <a:ahLst/>
            <a:cxnLst/>
            <a:rect l="l" t="t" r="r" b="b"/>
            <a:pathLst>
              <a:path w="3086063" h="1955981">
                <a:moveTo>
                  <a:pt x="0" y="0"/>
                </a:moveTo>
                <a:lnTo>
                  <a:pt x="3086063" y="0"/>
                </a:lnTo>
                <a:lnTo>
                  <a:pt x="3086063" y="1955982"/>
                </a:lnTo>
                <a:lnTo>
                  <a:pt x="0" y="1955982"/>
                </a:lnTo>
                <a:lnTo>
                  <a:pt x="0" y="0"/>
                </a:lnTo>
                <a:close/>
              </a:path>
            </a:pathLst>
          </a:custGeom>
          <a:blipFill>
            <a:blip r:embed="rId13"/>
            <a:stretch>
              <a:fillRect l="-4128" t="-4371" r="-2828" b="-5951"/>
            </a:stretch>
          </a:blipFill>
        </p:spPr>
      </p:sp>
      <p:sp>
        <p:nvSpPr>
          <p:cNvPr id="15" name="Freeform 15"/>
          <p:cNvSpPr/>
          <p:nvPr/>
        </p:nvSpPr>
        <p:spPr>
          <a:xfrm>
            <a:off x="5361343" y="5678057"/>
            <a:ext cx="3680558" cy="3337455"/>
          </a:xfrm>
          <a:custGeom>
            <a:avLst/>
            <a:gdLst/>
            <a:ahLst/>
            <a:cxnLst/>
            <a:rect l="l" t="t" r="r" b="b"/>
            <a:pathLst>
              <a:path w="3680558" h="3337455">
                <a:moveTo>
                  <a:pt x="0" y="0"/>
                </a:moveTo>
                <a:lnTo>
                  <a:pt x="3680557" y="0"/>
                </a:lnTo>
                <a:lnTo>
                  <a:pt x="3680557" y="3337455"/>
                </a:lnTo>
                <a:lnTo>
                  <a:pt x="0" y="3337455"/>
                </a:lnTo>
                <a:lnTo>
                  <a:pt x="0" y="0"/>
                </a:lnTo>
                <a:close/>
              </a:path>
            </a:pathLst>
          </a:custGeom>
          <a:blipFill>
            <a:blip r:embed="rId14"/>
            <a:stretch>
              <a:fillRect/>
            </a:stretch>
          </a:blipFill>
        </p:spPr>
      </p:sp>
      <p:sp>
        <p:nvSpPr>
          <p:cNvPr id="16" name="TextBox 16"/>
          <p:cNvSpPr txBox="1"/>
          <p:nvPr/>
        </p:nvSpPr>
        <p:spPr>
          <a:xfrm>
            <a:off x="748609" y="903644"/>
            <a:ext cx="9034702" cy="4402455"/>
          </a:xfrm>
          <a:prstGeom prst="rect">
            <a:avLst/>
          </a:prstGeom>
        </p:spPr>
        <p:txBody>
          <a:bodyPr lIns="0" tIns="0" rIns="0" bIns="0" rtlCol="0" anchor="t">
            <a:spAutoFit/>
          </a:bodyPr>
          <a:lstStyle/>
          <a:p>
            <a:pPr algn="just">
              <a:lnSpc>
                <a:spcPts val="2520"/>
              </a:lnSpc>
            </a:pPr>
            <a:r>
              <a:rPr lang="en-US" sz="1800">
                <a:solidFill>
                  <a:srgbClr val="000000"/>
                </a:solidFill>
                <a:latin typeface="Carollo Playscript"/>
                <a:ea typeface="Carollo Playscript"/>
                <a:cs typeface="Carollo Playscript"/>
                <a:sym typeface="Carollo Playscript"/>
              </a:rPr>
              <a:t>Орта патшалық кезеңінде перғауындар бұрынғысынша патшалар есебінде саналды. Алайда пирамидалар енді тастан емес, шикі кесектен тұрғызыла бастады. Патшалар статуялары енді тек мазарларда ғана емес, храмдарда жәй ашық алаңдарда да орнатыла бастады. Мұның өзі барлық халық көріп олардың санасына патша үкіметінің мызғымастығына сенім біршама бәсеңдеп кеткен еді. Эрмитажда біз </a:t>
            </a:r>
            <a:r>
              <a:rPr lang="en-US" sz="1800">
                <a:solidFill>
                  <a:srgbClr val="CC4E00"/>
                </a:solidFill>
                <a:latin typeface="Carollo Playscript"/>
                <a:ea typeface="Carollo Playscript"/>
                <a:cs typeface="Carollo Playscript"/>
                <a:sym typeface="Carollo Playscript"/>
              </a:rPr>
              <a:t>перғауын ІІІ Аменхотеп</a:t>
            </a:r>
            <a:r>
              <a:rPr lang="en-US" sz="1800">
                <a:solidFill>
                  <a:srgbClr val="000000"/>
                </a:solidFill>
                <a:latin typeface="Carollo Playscript"/>
                <a:ea typeface="Carollo Playscript"/>
                <a:cs typeface="Carollo Playscript"/>
                <a:sym typeface="Carollo Playscript"/>
              </a:rPr>
              <a:t>тің қара граниттен жасалған статуясын орта патшалық тұсындағы мүсін өнерінің тамаша үлгісі ретінде танимыз. Оның басында перғауындардың бас киімі, маңдай алдында қасиетті жыланның бедері бар бейнесі жолақ орамал. Ежелгі патшалық перғауын Хефрен сияқты бұл да патшалық кейпінде тақта отыр. Бірақ ол Хефренге қарағанда анағұрлым дара бейнеленген шүңірек көздердің қадала қарауы кең танауы және ірі жақ сүйекті бет жүзіндегі жігерлілік, бұл патшаның алуандылығын көрсетеді. </a:t>
            </a:r>
          </a:p>
        </p:txBody>
      </p:sp>
      <p:sp>
        <p:nvSpPr>
          <p:cNvPr id="17" name="TextBox 17"/>
          <p:cNvSpPr txBox="1"/>
          <p:nvPr/>
        </p:nvSpPr>
        <p:spPr>
          <a:xfrm>
            <a:off x="9425575" y="5798820"/>
            <a:ext cx="7833725" cy="3459480"/>
          </a:xfrm>
          <a:prstGeom prst="rect">
            <a:avLst/>
          </a:prstGeom>
        </p:spPr>
        <p:txBody>
          <a:bodyPr lIns="0" tIns="0" rIns="0" bIns="0" rtlCol="0" anchor="t">
            <a:spAutoFit/>
          </a:bodyPr>
          <a:lstStyle/>
          <a:p>
            <a:pPr algn="just">
              <a:lnSpc>
                <a:spcPts val="2520"/>
              </a:lnSpc>
            </a:pPr>
            <a:r>
              <a:rPr lang="en-US" sz="1800">
                <a:solidFill>
                  <a:srgbClr val="000000"/>
                </a:solidFill>
                <a:latin typeface="Carollo Playscript"/>
                <a:ea typeface="Carollo Playscript"/>
                <a:cs typeface="Carollo Playscript"/>
                <a:sym typeface="Carollo Playscript"/>
              </a:rPr>
              <a:t>Орта патшалық өнерінің аса тамаша ескерткіші ақсүйек Хуненің құлпытасы. Ақсүйек </a:t>
            </a:r>
            <a:r>
              <a:rPr lang="en-US" sz="1800">
                <a:solidFill>
                  <a:srgbClr val="CC4E00"/>
                </a:solidFill>
                <a:latin typeface="Carollo Playscript"/>
                <a:ea typeface="Carollo Playscript"/>
                <a:cs typeface="Carollo Playscript"/>
                <a:sym typeface="Carollo Playscript"/>
              </a:rPr>
              <a:t>Хуне</a:t>
            </a:r>
            <a:r>
              <a:rPr lang="en-US" sz="1800">
                <a:solidFill>
                  <a:srgbClr val="000000"/>
                </a:solidFill>
                <a:latin typeface="Carollo Playscript"/>
                <a:ea typeface="Carollo Playscript"/>
                <a:cs typeface="Carollo Playscript"/>
                <a:sym typeface="Carollo Playscript"/>
              </a:rPr>
              <a:t> мен оның әйелі төменгі жақта бедерлеп бейнеленген. Сонымен бірге екеуінің ортасындағы салтанаттылық олардың бет-жүзінің, қолдары мен табандарының паралелдігінен туған әлдебір екпінді ырғақпен ұштасады. Ал олардың үстіңгі жағы мен олардың қарама-қарсысына ерлі зайыптыларға бөлінгеннен үш есе үлкен алаңға тұтас толтыра салынған құстар, жыландар, отырған адамдар, жемістер, өсімдіктер, сызықтар, геометриялық фигуралар, иероглифтерді оқи аласыздар. Одан адамдардың тұрмысы суреттеледі.</a:t>
            </a:r>
          </a:p>
        </p:txBody>
      </p:sp>
      <p:sp>
        <p:nvSpPr>
          <p:cNvPr id="18" name="TextBox 18"/>
          <p:cNvSpPr txBox="1"/>
          <p:nvPr/>
        </p:nvSpPr>
        <p:spPr>
          <a:xfrm>
            <a:off x="11570095" y="5361827"/>
            <a:ext cx="4436823" cy="316230"/>
          </a:xfrm>
          <a:prstGeom prst="rect">
            <a:avLst/>
          </a:prstGeom>
        </p:spPr>
        <p:txBody>
          <a:bodyPr lIns="0" tIns="0" rIns="0" bIns="0" rtlCol="0" anchor="t">
            <a:spAutoFit/>
          </a:bodyPr>
          <a:lstStyle/>
          <a:p>
            <a:pPr algn="just">
              <a:lnSpc>
                <a:spcPts val="2520"/>
              </a:lnSpc>
            </a:pPr>
            <a:r>
              <a:rPr lang="en-US" sz="1800">
                <a:solidFill>
                  <a:srgbClr val="000000"/>
                </a:solidFill>
                <a:latin typeface="Carollo Playscript"/>
                <a:ea typeface="Carollo Playscript"/>
                <a:cs typeface="Carollo Playscript"/>
                <a:sym typeface="Carollo Playscript"/>
              </a:rPr>
              <a:t>перғауын ІІІ Аменхотеп мүсіндері</a:t>
            </a:r>
          </a:p>
        </p:txBody>
      </p:sp>
    </p:spTree>
    <p:extLst>
      <p:ext uri="{BB962C8B-B14F-4D97-AF65-F5344CB8AC3E}">
        <p14:creationId xmlns:p14="http://schemas.microsoft.com/office/powerpoint/2010/main" val="31734832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3111" b="-13111"/>
            </a:stretch>
          </a:blipFill>
        </p:spPr>
      </p:sp>
      <p:sp>
        <p:nvSpPr>
          <p:cNvPr id="3" name="Freeform 3"/>
          <p:cNvSpPr/>
          <p:nvPr/>
        </p:nvSpPr>
        <p:spPr>
          <a:xfrm>
            <a:off x="14161312" y="-702184"/>
            <a:ext cx="4372111" cy="3306906"/>
          </a:xfrm>
          <a:custGeom>
            <a:avLst/>
            <a:gdLst/>
            <a:ahLst/>
            <a:cxnLst/>
            <a:rect l="l" t="t" r="r" b="b"/>
            <a:pathLst>
              <a:path w="4372111" h="3306906">
                <a:moveTo>
                  <a:pt x="0" y="0"/>
                </a:moveTo>
                <a:lnTo>
                  <a:pt x="4372111" y="0"/>
                </a:lnTo>
                <a:lnTo>
                  <a:pt x="4372111" y="3306906"/>
                </a:lnTo>
                <a:lnTo>
                  <a:pt x="0" y="3306906"/>
                </a:lnTo>
                <a:lnTo>
                  <a:pt x="0" y="0"/>
                </a:lnTo>
                <a:close/>
              </a:path>
            </a:pathLst>
          </a:custGeom>
          <a:blipFill>
            <a:blip r:embed="rId3">
              <a:alphaModFix amt="42000"/>
              <a:extLst>
                <a:ext uri="{96DAC541-7B7A-43D3-8B79-37D633B846F1}">
                  <asvg:svgBlip xmlns:asvg="http://schemas.microsoft.com/office/drawing/2016/SVG/main" r:embed="rId4"/>
                </a:ext>
              </a:extLst>
            </a:blip>
            <a:stretch>
              <a:fillRect/>
            </a:stretch>
          </a:blipFill>
        </p:spPr>
      </p:sp>
      <p:sp>
        <p:nvSpPr>
          <p:cNvPr id="4" name="Freeform 4"/>
          <p:cNvSpPr/>
          <p:nvPr/>
        </p:nvSpPr>
        <p:spPr>
          <a:xfrm>
            <a:off x="11758097" y="5678057"/>
            <a:ext cx="7135220" cy="6330886"/>
          </a:xfrm>
          <a:custGeom>
            <a:avLst/>
            <a:gdLst/>
            <a:ahLst/>
            <a:cxnLst/>
            <a:rect l="l" t="t" r="r" b="b"/>
            <a:pathLst>
              <a:path w="7135220" h="6330886">
                <a:moveTo>
                  <a:pt x="0" y="0"/>
                </a:moveTo>
                <a:lnTo>
                  <a:pt x="7135220" y="0"/>
                </a:lnTo>
                <a:lnTo>
                  <a:pt x="7135220" y="6330887"/>
                </a:lnTo>
                <a:lnTo>
                  <a:pt x="0" y="6330887"/>
                </a:lnTo>
                <a:lnTo>
                  <a:pt x="0" y="0"/>
                </a:lnTo>
                <a:close/>
              </a:path>
            </a:pathLst>
          </a:custGeom>
          <a:blipFill>
            <a:blip r:embed="rId5">
              <a:alphaModFix amt="65999"/>
              <a:extLst>
                <a:ext uri="{96DAC541-7B7A-43D3-8B79-37D633B846F1}">
                  <asvg:svgBlip xmlns:asvg="http://schemas.microsoft.com/office/drawing/2016/SVG/main" r:embed="rId6"/>
                </a:ext>
              </a:extLst>
            </a:blip>
            <a:stretch>
              <a:fillRect/>
            </a:stretch>
          </a:blipFill>
        </p:spPr>
      </p:sp>
      <p:sp>
        <p:nvSpPr>
          <p:cNvPr id="5" name="Freeform 5"/>
          <p:cNvSpPr/>
          <p:nvPr/>
        </p:nvSpPr>
        <p:spPr>
          <a:xfrm>
            <a:off x="-754483" y="-1363553"/>
            <a:ext cx="6803544" cy="6147930"/>
          </a:xfrm>
          <a:custGeom>
            <a:avLst/>
            <a:gdLst/>
            <a:ahLst/>
            <a:cxnLst/>
            <a:rect l="l" t="t" r="r" b="b"/>
            <a:pathLst>
              <a:path w="6803544" h="6147930">
                <a:moveTo>
                  <a:pt x="0" y="0"/>
                </a:moveTo>
                <a:lnTo>
                  <a:pt x="6803544" y="0"/>
                </a:lnTo>
                <a:lnTo>
                  <a:pt x="6803544" y="6147930"/>
                </a:lnTo>
                <a:lnTo>
                  <a:pt x="0" y="6147930"/>
                </a:lnTo>
                <a:lnTo>
                  <a:pt x="0" y="0"/>
                </a:lnTo>
                <a:close/>
              </a:path>
            </a:pathLst>
          </a:custGeom>
          <a:blipFill>
            <a:blip r:embed="rId7">
              <a:alphaModFix amt="58000"/>
              <a:extLst>
                <a:ext uri="{96DAC541-7B7A-43D3-8B79-37D633B846F1}">
                  <asvg:svgBlip xmlns:asvg="http://schemas.microsoft.com/office/drawing/2016/SVG/main" r:embed="rId8"/>
                </a:ext>
              </a:extLst>
            </a:blip>
            <a:stretch>
              <a:fillRect/>
            </a:stretch>
          </a:blipFill>
        </p:spPr>
      </p:sp>
      <p:grpSp>
        <p:nvGrpSpPr>
          <p:cNvPr id="6" name="Group 6"/>
          <p:cNvGrpSpPr/>
          <p:nvPr/>
        </p:nvGrpSpPr>
        <p:grpSpPr>
          <a:xfrm>
            <a:off x="421145" y="420279"/>
            <a:ext cx="17445709" cy="9446442"/>
            <a:chOff x="0" y="0"/>
            <a:chExt cx="4594755" cy="2487952"/>
          </a:xfrm>
        </p:grpSpPr>
        <p:sp>
          <p:nvSpPr>
            <p:cNvPr id="7" name="Freeform 7"/>
            <p:cNvSpPr/>
            <p:nvPr/>
          </p:nvSpPr>
          <p:spPr>
            <a:xfrm>
              <a:off x="0" y="0"/>
              <a:ext cx="4594755" cy="2487952"/>
            </a:xfrm>
            <a:custGeom>
              <a:avLst/>
              <a:gdLst/>
              <a:ahLst/>
              <a:cxnLst/>
              <a:rect l="l" t="t" r="r" b="b"/>
              <a:pathLst>
                <a:path w="4594755" h="2487952">
                  <a:moveTo>
                    <a:pt x="22189" y="0"/>
                  </a:moveTo>
                  <a:lnTo>
                    <a:pt x="4572566" y="0"/>
                  </a:lnTo>
                  <a:cubicBezTo>
                    <a:pt x="4578451" y="0"/>
                    <a:pt x="4584095" y="2338"/>
                    <a:pt x="4588256" y="6499"/>
                  </a:cubicBezTo>
                  <a:cubicBezTo>
                    <a:pt x="4592417" y="10660"/>
                    <a:pt x="4594755" y="16304"/>
                    <a:pt x="4594755" y="22189"/>
                  </a:cubicBezTo>
                  <a:lnTo>
                    <a:pt x="4594755" y="2465763"/>
                  </a:lnTo>
                  <a:cubicBezTo>
                    <a:pt x="4594755" y="2471648"/>
                    <a:pt x="4592417" y="2477292"/>
                    <a:pt x="4588256" y="2481453"/>
                  </a:cubicBezTo>
                  <a:cubicBezTo>
                    <a:pt x="4584095" y="2485614"/>
                    <a:pt x="4578451" y="2487952"/>
                    <a:pt x="4572566" y="2487952"/>
                  </a:cubicBezTo>
                  <a:lnTo>
                    <a:pt x="22189" y="2487952"/>
                  </a:lnTo>
                  <a:cubicBezTo>
                    <a:pt x="16304" y="2487952"/>
                    <a:pt x="10660" y="2485614"/>
                    <a:pt x="6499" y="2481453"/>
                  </a:cubicBezTo>
                  <a:cubicBezTo>
                    <a:pt x="2338" y="2477292"/>
                    <a:pt x="0" y="2471648"/>
                    <a:pt x="0" y="2465763"/>
                  </a:cubicBezTo>
                  <a:lnTo>
                    <a:pt x="0" y="22189"/>
                  </a:lnTo>
                  <a:cubicBezTo>
                    <a:pt x="0" y="16304"/>
                    <a:pt x="2338" y="10660"/>
                    <a:pt x="6499" y="6499"/>
                  </a:cubicBezTo>
                  <a:cubicBezTo>
                    <a:pt x="10660" y="2338"/>
                    <a:pt x="16304" y="0"/>
                    <a:pt x="22189" y="0"/>
                  </a:cubicBezTo>
                  <a:close/>
                </a:path>
              </a:pathLst>
            </a:custGeom>
            <a:solidFill>
              <a:srgbClr val="FAE2C5">
                <a:alpha val="72941"/>
              </a:srgbClr>
            </a:solidFill>
          </p:spPr>
        </p:sp>
        <p:sp>
          <p:nvSpPr>
            <p:cNvPr id="8" name="TextBox 8"/>
            <p:cNvSpPr txBox="1"/>
            <p:nvPr/>
          </p:nvSpPr>
          <p:spPr>
            <a:xfrm>
              <a:off x="0" y="-38100"/>
              <a:ext cx="4594755" cy="2526052"/>
            </a:xfrm>
            <a:prstGeom prst="rect">
              <a:avLst/>
            </a:prstGeom>
          </p:spPr>
          <p:txBody>
            <a:bodyPr lIns="50800" tIns="50800" rIns="50800" bIns="50800" rtlCol="0" anchor="ctr"/>
            <a:lstStyle/>
            <a:p>
              <a:pPr algn="just">
                <a:lnSpc>
                  <a:spcPts val="2659"/>
                </a:lnSpc>
                <a:spcBef>
                  <a:spcPct val="0"/>
                </a:spcBef>
              </a:pPr>
              <a:endParaRPr/>
            </a:p>
          </p:txBody>
        </p:sp>
      </p:grpSp>
      <p:sp>
        <p:nvSpPr>
          <p:cNvPr id="9" name="Freeform 9"/>
          <p:cNvSpPr/>
          <p:nvPr/>
        </p:nvSpPr>
        <p:spPr>
          <a:xfrm rot="953624" flipH="1" flipV="1">
            <a:off x="-592410" y="8494973"/>
            <a:ext cx="2987406" cy="2259565"/>
          </a:xfrm>
          <a:custGeom>
            <a:avLst/>
            <a:gdLst/>
            <a:ahLst/>
            <a:cxnLst/>
            <a:rect l="l" t="t" r="r" b="b"/>
            <a:pathLst>
              <a:path w="2987406" h="2259565">
                <a:moveTo>
                  <a:pt x="2987405" y="2259565"/>
                </a:moveTo>
                <a:lnTo>
                  <a:pt x="0" y="2259565"/>
                </a:lnTo>
                <a:lnTo>
                  <a:pt x="0" y="0"/>
                </a:lnTo>
                <a:lnTo>
                  <a:pt x="2987405" y="0"/>
                </a:lnTo>
                <a:lnTo>
                  <a:pt x="2987405" y="2259565"/>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0" name="Freeform 10"/>
          <p:cNvSpPr/>
          <p:nvPr/>
        </p:nvSpPr>
        <p:spPr>
          <a:xfrm>
            <a:off x="1028700" y="770937"/>
            <a:ext cx="3341497" cy="2355756"/>
          </a:xfrm>
          <a:custGeom>
            <a:avLst/>
            <a:gdLst/>
            <a:ahLst/>
            <a:cxnLst/>
            <a:rect l="l" t="t" r="r" b="b"/>
            <a:pathLst>
              <a:path w="3341497" h="2355756">
                <a:moveTo>
                  <a:pt x="0" y="0"/>
                </a:moveTo>
                <a:lnTo>
                  <a:pt x="3341497" y="0"/>
                </a:lnTo>
                <a:lnTo>
                  <a:pt x="3341497" y="2355756"/>
                </a:lnTo>
                <a:lnTo>
                  <a:pt x="0" y="2355756"/>
                </a:lnTo>
                <a:lnTo>
                  <a:pt x="0" y="0"/>
                </a:lnTo>
                <a:close/>
              </a:path>
            </a:pathLst>
          </a:custGeom>
          <a:blipFill>
            <a:blip r:embed="rId9"/>
            <a:stretch>
              <a:fillRect/>
            </a:stretch>
          </a:blipFill>
        </p:spPr>
      </p:sp>
      <p:sp>
        <p:nvSpPr>
          <p:cNvPr id="11" name="Freeform 11"/>
          <p:cNvSpPr/>
          <p:nvPr/>
        </p:nvSpPr>
        <p:spPr>
          <a:xfrm>
            <a:off x="4736712" y="770937"/>
            <a:ext cx="3662557" cy="2355756"/>
          </a:xfrm>
          <a:custGeom>
            <a:avLst/>
            <a:gdLst/>
            <a:ahLst/>
            <a:cxnLst/>
            <a:rect l="l" t="t" r="r" b="b"/>
            <a:pathLst>
              <a:path w="3662557" h="2355756">
                <a:moveTo>
                  <a:pt x="0" y="0"/>
                </a:moveTo>
                <a:lnTo>
                  <a:pt x="3662557" y="0"/>
                </a:lnTo>
                <a:lnTo>
                  <a:pt x="3662557" y="2355756"/>
                </a:lnTo>
                <a:lnTo>
                  <a:pt x="0" y="2355756"/>
                </a:lnTo>
                <a:lnTo>
                  <a:pt x="0" y="0"/>
                </a:lnTo>
                <a:close/>
              </a:path>
            </a:pathLst>
          </a:custGeom>
          <a:blipFill>
            <a:blip r:embed="rId10"/>
            <a:stretch>
              <a:fillRect l="-2613" r="-2613"/>
            </a:stretch>
          </a:blipFill>
        </p:spPr>
      </p:sp>
      <p:sp>
        <p:nvSpPr>
          <p:cNvPr id="12" name="Freeform 12"/>
          <p:cNvSpPr/>
          <p:nvPr/>
        </p:nvSpPr>
        <p:spPr>
          <a:xfrm>
            <a:off x="11299480" y="3321603"/>
            <a:ext cx="3270198" cy="3924238"/>
          </a:xfrm>
          <a:custGeom>
            <a:avLst/>
            <a:gdLst/>
            <a:ahLst/>
            <a:cxnLst/>
            <a:rect l="l" t="t" r="r" b="b"/>
            <a:pathLst>
              <a:path w="3270198" h="3924238">
                <a:moveTo>
                  <a:pt x="0" y="0"/>
                </a:moveTo>
                <a:lnTo>
                  <a:pt x="3270198" y="0"/>
                </a:lnTo>
                <a:lnTo>
                  <a:pt x="3270198" y="3924238"/>
                </a:lnTo>
                <a:lnTo>
                  <a:pt x="0" y="3924238"/>
                </a:lnTo>
                <a:lnTo>
                  <a:pt x="0" y="0"/>
                </a:lnTo>
                <a:close/>
              </a:path>
            </a:pathLst>
          </a:custGeom>
          <a:blipFill>
            <a:blip r:embed="rId11"/>
            <a:stretch>
              <a:fillRect/>
            </a:stretch>
          </a:blipFill>
        </p:spPr>
      </p:sp>
      <p:sp>
        <p:nvSpPr>
          <p:cNvPr id="13" name="Freeform 13"/>
          <p:cNvSpPr/>
          <p:nvPr/>
        </p:nvSpPr>
        <p:spPr>
          <a:xfrm>
            <a:off x="6255785" y="7495157"/>
            <a:ext cx="3953481" cy="2281557"/>
          </a:xfrm>
          <a:custGeom>
            <a:avLst/>
            <a:gdLst/>
            <a:ahLst/>
            <a:cxnLst/>
            <a:rect l="l" t="t" r="r" b="b"/>
            <a:pathLst>
              <a:path w="3953481" h="2281557">
                <a:moveTo>
                  <a:pt x="0" y="0"/>
                </a:moveTo>
                <a:lnTo>
                  <a:pt x="3953481" y="0"/>
                </a:lnTo>
                <a:lnTo>
                  <a:pt x="3953481" y="2281557"/>
                </a:lnTo>
                <a:lnTo>
                  <a:pt x="0" y="2281557"/>
                </a:lnTo>
                <a:lnTo>
                  <a:pt x="0" y="0"/>
                </a:lnTo>
                <a:close/>
              </a:path>
            </a:pathLst>
          </a:custGeom>
          <a:blipFill>
            <a:blip r:embed="rId12"/>
            <a:stretch>
              <a:fillRect t="-6981" b="-10362"/>
            </a:stretch>
          </a:blipFill>
        </p:spPr>
      </p:sp>
      <p:sp>
        <p:nvSpPr>
          <p:cNvPr id="14" name="Freeform 14"/>
          <p:cNvSpPr/>
          <p:nvPr/>
        </p:nvSpPr>
        <p:spPr>
          <a:xfrm>
            <a:off x="14794355" y="3321603"/>
            <a:ext cx="2967117" cy="3834456"/>
          </a:xfrm>
          <a:custGeom>
            <a:avLst/>
            <a:gdLst/>
            <a:ahLst/>
            <a:cxnLst/>
            <a:rect l="l" t="t" r="r" b="b"/>
            <a:pathLst>
              <a:path w="2967117" h="3834456">
                <a:moveTo>
                  <a:pt x="0" y="0"/>
                </a:moveTo>
                <a:lnTo>
                  <a:pt x="2967117" y="0"/>
                </a:lnTo>
                <a:lnTo>
                  <a:pt x="2967117" y="3834457"/>
                </a:lnTo>
                <a:lnTo>
                  <a:pt x="0" y="3834457"/>
                </a:lnTo>
                <a:lnTo>
                  <a:pt x="0" y="0"/>
                </a:lnTo>
                <a:close/>
              </a:path>
            </a:pathLst>
          </a:custGeom>
          <a:blipFill>
            <a:blip r:embed="rId13"/>
            <a:stretch>
              <a:fillRect l="-16531" t="-24741" r="-17358" b="-13397"/>
            </a:stretch>
          </a:blipFill>
        </p:spPr>
      </p:sp>
      <p:sp>
        <p:nvSpPr>
          <p:cNvPr id="15" name="Freeform 15"/>
          <p:cNvSpPr/>
          <p:nvPr/>
        </p:nvSpPr>
        <p:spPr>
          <a:xfrm>
            <a:off x="1874148" y="7866933"/>
            <a:ext cx="3840699" cy="1858533"/>
          </a:xfrm>
          <a:custGeom>
            <a:avLst/>
            <a:gdLst/>
            <a:ahLst/>
            <a:cxnLst/>
            <a:rect l="l" t="t" r="r" b="b"/>
            <a:pathLst>
              <a:path w="3840699" h="1858533">
                <a:moveTo>
                  <a:pt x="0" y="0"/>
                </a:moveTo>
                <a:lnTo>
                  <a:pt x="3840699" y="0"/>
                </a:lnTo>
                <a:lnTo>
                  <a:pt x="3840699" y="1858533"/>
                </a:lnTo>
                <a:lnTo>
                  <a:pt x="0" y="1858533"/>
                </a:lnTo>
                <a:lnTo>
                  <a:pt x="0" y="0"/>
                </a:lnTo>
                <a:close/>
              </a:path>
            </a:pathLst>
          </a:custGeom>
          <a:blipFill>
            <a:blip r:embed="rId14"/>
            <a:stretch>
              <a:fillRect t="-9637" b="-97014"/>
            </a:stretch>
          </a:blipFill>
        </p:spPr>
      </p:sp>
      <p:sp>
        <p:nvSpPr>
          <p:cNvPr id="16" name="TextBox 16"/>
          <p:cNvSpPr txBox="1"/>
          <p:nvPr/>
        </p:nvSpPr>
        <p:spPr>
          <a:xfrm>
            <a:off x="8825086" y="981075"/>
            <a:ext cx="9034702" cy="1887855"/>
          </a:xfrm>
          <a:prstGeom prst="rect">
            <a:avLst/>
          </a:prstGeom>
        </p:spPr>
        <p:txBody>
          <a:bodyPr lIns="0" tIns="0" rIns="0" bIns="0" rtlCol="0" anchor="t">
            <a:spAutoFit/>
          </a:bodyPr>
          <a:lstStyle/>
          <a:p>
            <a:pPr algn="just">
              <a:lnSpc>
                <a:spcPts val="2520"/>
              </a:lnSpc>
            </a:pPr>
            <a:r>
              <a:rPr lang="en-US" sz="1800">
                <a:solidFill>
                  <a:srgbClr val="000000"/>
                </a:solidFill>
                <a:latin typeface="Carollo Playscript"/>
                <a:ea typeface="Carollo Playscript"/>
                <a:cs typeface="Carollo Playscript"/>
                <a:sym typeface="Carollo Playscript"/>
              </a:rPr>
              <a:t>Жаңа патшалық дәуіріне </a:t>
            </a:r>
            <a:r>
              <a:rPr lang="en-US" sz="1800">
                <a:solidFill>
                  <a:srgbClr val="CC4E00"/>
                </a:solidFill>
                <a:latin typeface="Carollo Playscript"/>
                <a:ea typeface="Carollo Playscript"/>
                <a:cs typeface="Carollo Playscript"/>
                <a:sym typeface="Carollo Playscript"/>
              </a:rPr>
              <a:t>перғауын Нармер тақтасы</a:t>
            </a:r>
            <a:r>
              <a:rPr lang="en-US" sz="1800">
                <a:solidFill>
                  <a:srgbClr val="000000"/>
                </a:solidFill>
                <a:latin typeface="Carollo Playscript"/>
                <a:ea typeface="Carollo Playscript"/>
                <a:cs typeface="Carollo Playscript"/>
                <a:sym typeface="Carollo Playscript"/>
              </a:rPr>
              <a:t> жатады. Ондағы кескіндердің ерекшелігі дене мен аяқтардың бейнеленуінің канондық шарттылығы мен өрнекті симметриялық орналастыруында, ең ұсақ деталдарына дейін ойластырылған геометриялық өрнек топтастырылған. Дегенмен жаңа патшалықта мазар қобдишасы ерекше әсемделген. </a:t>
            </a:r>
          </a:p>
        </p:txBody>
      </p:sp>
      <p:sp>
        <p:nvSpPr>
          <p:cNvPr id="17" name="TextBox 17"/>
          <p:cNvSpPr txBox="1"/>
          <p:nvPr/>
        </p:nvSpPr>
        <p:spPr>
          <a:xfrm>
            <a:off x="653949" y="3273978"/>
            <a:ext cx="10384667" cy="4402455"/>
          </a:xfrm>
          <a:prstGeom prst="rect">
            <a:avLst/>
          </a:prstGeom>
        </p:spPr>
        <p:txBody>
          <a:bodyPr lIns="0" tIns="0" rIns="0" bIns="0" rtlCol="0" anchor="t">
            <a:spAutoFit/>
          </a:bodyPr>
          <a:lstStyle/>
          <a:p>
            <a:pPr algn="just">
              <a:lnSpc>
                <a:spcPts val="2520"/>
              </a:lnSpc>
            </a:pPr>
            <a:r>
              <a:rPr lang="en-US" sz="1800">
                <a:solidFill>
                  <a:srgbClr val="000000"/>
                </a:solidFill>
                <a:latin typeface="Carollo Playscript"/>
                <a:ea typeface="Carollo Playscript"/>
                <a:cs typeface="Carollo Playscript"/>
                <a:sym typeface="Carollo Playscript"/>
              </a:rPr>
              <a:t>Алдыңғы тарихи дәуірлерде Египет өнерінде белгісіз мейлінше соны сұлулық таңбасы бар. Ондағы патша мен ханым тіптен жас. Олардың бейнесінен жастықтың жалыны шашақ атып тұр. Екеуі де жүзім жапырақтары көмкерген сая бақта бір біріне қарсы қарап тұр. Бір қолымен жіңішке асаға сүйенген патша, екінші қолын әйелі ұсынған лотос шоғын алуға созған. Ханымның қараторы нәзік қолдарының ишарасында бүкіл бет-жүзінде көркемдік пен әсемдіктің молдығы соншалық, тіпті әмірші деп аталатын осы бір нәзік ханымға осы бір періштедей нәзік ханымға қарауға бір тоймайсың. Киімінің етекке қарай кеңейе беретін қатпарларының әсемдігі одан бетер айқындап тұрғандай, ал оның күйеуі құдайы іспетті перғауын атына лайық, сабырлы сонымен бірге жап-жас мейірімді бейне. Патшаның бас киімінде бейнеленген жылан да оның жарын иіліп құттықтап тұрғандай. Ал, одан төменгі бөлігінде патша мен ханымның тұлғаларымен салыстырғанда өте кішкентай етіп бейнеленген қызметші әйелдер олар үшін гүл мен мандрагора жемістерін жинап жүр. </a:t>
            </a:r>
          </a:p>
        </p:txBody>
      </p:sp>
      <p:sp>
        <p:nvSpPr>
          <p:cNvPr id="18" name="TextBox 18"/>
          <p:cNvSpPr txBox="1"/>
          <p:nvPr/>
        </p:nvSpPr>
        <p:spPr>
          <a:xfrm>
            <a:off x="10561153" y="7718598"/>
            <a:ext cx="7200320" cy="2202180"/>
          </a:xfrm>
          <a:prstGeom prst="rect">
            <a:avLst/>
          </a:prstGeom>
        </p:spPr>
        <p:txBody>
          <a:bodyPr lIns="0" tIns="0" rIns="0" bIns="0" rtlCol="0" anchor="t">
            <a:spAutoFit/>
          </a:bodyPr>
          <a:lstStyle/>
          <a:p>
            <a:pPr algn="just">
              <a:lnSpc>
                <a:spcPts val="2520"/>
              </a:lnSpc>
            </a:pPr>
            <a:r>
              <a:rPr lang="en-US" sz="1800">
                <a:solidFill>
                  <a:srgbClr val="000000"/>
                </a:solidFill>
                <a:latin typeface="Carollo Playscript"/>
                <a:ea typeface="Carollo Playscript"/>
                <a:cs typeface="Carollo Playscript"/>
                <a:sym typeface="Carollo Playscript"/>
              </a:rPr>
              <a:t>Ежелгі патшалық дәуірі осы орнықтыруға қызмет ету үшін жасалып, бәрінен бұрын құдай саналған қуаты мен сана жетпестігін бейнеледі. </a:t>
            </a:r>
          </a:p>
          <a:p>
            <a:pPr algn="just">
              <a:lnSpc>
                <a:spcPts val="2520"/>
              </a:lnSpc>
            </a:pPr>
            <a:endParaRPr lang="en-US" sz="1800">
              <a:solidFill>
                <a:srgbClr val="000000"/>
              </a:solidFill>
              <a:latin typeface="Carollo Playscript"/>
              <a:ea typeface="Carollo Playscript"/>
              <a:cs typeface="Carollo Playscript"/>
              <a:sym typeface="Carollo Playscript"/>
            </a:endParaRPr>
          </a:p>
          <a:p>
            <a:pPr algn="just">
              <a:lnSpc>
                <a:spcPts val="2520"/>
              </a:lnSpc>
            </a:pPr>
            <a:r>
              <a:rPr lang="en-US" sz="1800">
                <a:solidFill>
                  <a:srgbClr val="000000"/>
                </a:solidFill>
                <a:latin typeface="Carollo Playscript"/>
                <a:ea typeface="Carollo Playscript"/>
                <a:cs typeface="Carollo Playscript"/>
                <a:sym typeface="Carollo Playscript"/>
              </a:rPr>
              <a:t>Орта патшалық дәуірі негіздердің шайқалу дәуірі болды да мұның өзі бұрын соңды саналған нәрселерді қайта бағалауды туғызды. </a:t>
            </a:r>
          </a:p>
          <a:p>
            <a:pPr algn="just">
              <a:lnSpc>
                <a:spcPts val="2520"/>
              </a:lnSpc>
            </a:pPr>
            <a:endParaRPr lang="en-US" sz="1800">
              <a:solidFill>
                <a:srgbClr val="000000"/>
              </a:solidFill>
              <a:latin typeface="Carollo Playscript"/>
              <a:ea typeface="Carollo Playscript"/>
              <a:cs typeface="Carollo Playscript"/>
              <a:sym typeface="Carollo Playscript"/>
            </a:endParaRPr>
          </a:p>
          <a:p>
            <a:pPr algn="just">
              <a:lnSpc>
                <a:spcPts val="2520"/>
              </a:lnSpc>
            </a:pPr>
            <a:endParaRPr lang="en-US" sz="1800">
              <a:solidFill>
                <a:srgbClr val="000000"/>
              </a:solidFill>
              <a:latin typeface="Carollo Playscript"/>
              <a:ea typeface="Carollo Playscript"/>
              <a:cs typeface="Carollo Playscript"/>
              <a:sym typeface="Carollo Playscrip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3111" b="-13111"/>
            </a:stretch>
          </a:blipFill>
        </p:spPr>
      </p:sp>
      <p:sp>
        <p:nvSpPr>
          <p:cNvPr id="3" name="Freeform 3"/>
          <p:cNvSpPr/>
          <p:nvPr/>
        </p:nvSpPr>
        <p:spPr>
          <a:xfrm>
            <a:off x="14161312" y="-702184"/>
            <a:ext cx="4372111" cy="3306906"/>
          </a:xfrm>
          <a:custGeom>
            <a:avLst/>
            <a:gdLst/>
            <a:ahLst/>
            <a:cxnLst/>
            <a:rect l="l" t="t" r="r" b="b"/>
            <a:pathLst>
              <a:path w="4372111" h="3306906">
                <a:moveTo>
                  <a:pt x="0" y="0"/>
                </a:moveTo>
                <a:lnTo>
                  <a:pt x="4372111" y="0"/>
                </a:lnTo>
                <a:lnTo>
                  <a:pt x="4372111" y="3306906"/>
                </a:lnTo>
                <a:lnTo>
                  <a:pt x="0" y="3306906"/>
                </a:lnTo>
                <a:lnTo>
                  <a:pt x="0" y="0"/>
                </a:lnTo>
                <a:close/>
              </a:path>
            </a:pathLst>
          </a:custGeom>
          <a:blipFill>
            <a:blip r:embed="rId3">
              <a:alphaModFix amt="42000"/>
              <a:extLst>
                <a:ext uri="{96DAC541-7B7A-43D3-8B79-37D633B846F1}">
                  <asvg:svgBlip xmlns:asvg="http://schemas.microsoft.com/office/drawing/2016/SVG/main" r:embed="rId4"/>
                </a:ext>
              </a:extLst>
            </a:blip>
            <a:stretch>
              <a:fillRect/>
            </a:stretch>
          </a:blipFill>
        </p:spPr>
      </p:sp>
      <p:sp>
        <p:nvSpPr>
          <p:cNvPr id="4" name="Freeform 4"/>
          <p:cNvSpPr/>
          <p:nvPr/>
        </p:nvSpPr>
        <p:spPr>
          <a:xfrm>
            <a:off x="11758097" y="5678057"/>
            <a:ext cx="7135220" cy="6330886"/>
          </a:xfrm>
          <a:custGeom>
            <a:avLst/>
            <a:gdLst/>
            <a:ahLst/>
            <a:cxnLst/>
            <a:rect l="l" t="t" r="r" b="b"/>
            <a:pathLst>
              <a:path w="7135220" h="6330886">
                <a:moveTo>
                  <a:pt x="0" y="0"/>
                </a:moveTo>
                <a:lnTo>
                  <a:pt x="7135220" y="0"/>
                </a:lnTo>
                <a:lnTo>
                  <a:pt x="7135220" y="6330887"/>
                </a:lnTo>
                <a:lnTo>
                  <a:pt x="0" y="6330887"/>
                </a:lnTo>
                <a:lnTo>
                  <a:pt x="0" y="0"/>
                </a:lnTo>
                <a:close/>
              </a:path>
            </a:pathLst>
          </a:custGeom>
          <a:blipFill>
            <a:blip r:embed="rId5">
              <a:alphaModFix amt="65999"/>
              <a:extLst>
                <a:ext uri="{96DAC541-7B7A-43D3-8B79-37D633B846F1}">
                  <asvg:svgBlip xmlns:asvg="http://schemas.microsoft.com/office/drawing/2016/SVG/main" r:embed="rId6"/>
                </a:ext>
              </a:extLst>
            </a:blip>
            <a:stretch>
              <a:fillRect/>
            </a:stretch>
          </a:blipFill>
        </p:spPr>
      </p:sp>
      <p:sp>
        <p:nvSpPr>
          <p:cNvPr id="5" name="Freeform 5"/>
          <p:cNvSpPr/>
          <p:nvPr/>
        </p:nvSpPr>
        <p:spPr>
          <a:xfrm>
            <a:off x="-754483" y="-1363553"/>
            <a:ext cx="6803544" cy="6147930"/>
          </a:xfrm>
          <a:custGeom>
            <a:avLst/>
            <a:gdLst/>
            <a:ahLst/>
            <a:cxnLst/>
            <a:rect l="l" t="t" r="r" b="b"/>
            <a:pathLst>
              <a:path w="6803544" h="6147930">
                <a:moveTo>
                  <a:pt x="0" y="0"/>
                </a:moveTo>
                <a:lnTo>
                  <a:pt x="6803544" y="0"/>
                </a:lnTo>
                <a:lnTo>
                  <a:pt x="6803544" y="6147930"/>
                </a:lnTo>
                <a:lnTo>
                  <a:pt x="0" y="6147930"/>
                </a:lnTo>
                <a:lnTo>
                  <a:pt x="0" y="0"/>
                </a:lnTo>
                <a:close/>
              </a:path>
            </a:pathLst>
          </a:custGeom>
          <a:blipFill>
            <a:blip r:embed="rId7">
              <a:alphaModFix amt="58000"/>
              <a:extLst>
                <a:ext uri="{96DAC541-7B7A-43D3-8B79-37D633B846F1}">
                  <asvg:svgBlip xmlns:asvg="http://schemas.microsoft.com/office/drawing/2016/SVG/main" r:embed="rId8"/>
                </a:ext>
              </a:extLst>
            </a:blip>
            <a:stretch>
              <a:fillRect/>
            </a:stretch>
          </a:blipFill>
        </p:spPr>
      </p:sp>
      <p:grpSp>
        <p:nvGrpSpPr>
          <p:cNvPr id="6" name="Group 6"/>
          <p:cNvGrpSpPr/>
          <p:nvPr/>
        </p:nvGrpSpPr>
        <p:grpSpPr>
          <a:xfrm>
            <a:off x="421145" y="420279"/>
            <a:ext cx="17445709" cy="9446442"/>
            <a:chOff x="0" y="0"/>
            <a:chExt cx="4594755" cy="2487952"/>
          </a:xfrm>
        </p:grpSpPr>
        <p:sp>
          <p:nvSpPr>
            <p:cNvPr id="7" name="Freeform 7"/>
            <p:cNvSpPr/>
            <p:nvPr/>
          </p:nvSpPr>
          <p:spPr>
            <a:xfrm>
              <a:off x="0" y="0"/>
              <a:ext cx="4594755" cy="2487952"/>
            </a:xfrm>
            <a:custGeom>
              <a:avLst/>
              <a:gdLst/>
              <a:ahLst/>
              <a:cxnLst/>
              <a:rect l="l" t="t" r="r" b="b"/>
              <a:pathLst>
                <a:path w="4594755" h="2487952">
                  <a:moveTo>
                    <a:pt x="22189" y="0"/>
                  </a:moveTo>
                  <a:lnTo>
                    <a:pt x="4572566" y="0"/>
                  </a:lnTo>
                  <a:cubicBezTo>
                    <a:pt x="4578451" y="0"/>
                    <a:pt x="4584095" y="2338"/>
                    <a:pt x="4588256" y="6499"/>
                  </a:cubicBezTo>
                  <a:cubicBezTo>
                    <a:pt x="4592417" y="10660"/>
                    <a:pt x="4594755" y="16304"/>
                    <a:pt x="4594755" y="22189"/>
                  </a:cubicBezTo>
                  <a:lnTo>
                    <a:pt x="4594755" y="2465763"/>
                  </a:lnTo>
                  <a:cubicBezTo>
                    <a:pt x="4594755" y="2471648"/>
                    <a:pt x="4592417" y="2477292"/>
                    <a:pt x="4588256" y="2481453"/>
                  </a:cubicBezTo>
                  <a:cubicBezTo>
                    <a:pt x="4584095" y="2485614"/>
                    <a:pt x="4578451" y="2487952"/>
                    <a:pt x="4572566" y="2487952"/>
                  </a:cubicBezTo>
                  <a:lnTo>
                    <a:pt x="22189" y="2487952"/>
                  </a:lnTo>
                  <a:cubicBezTo>
                    <a:pt x="16304" y="2487952"/>
                    <a:pt x="10660" y="2485614"/>
                    <a:pt x="6499" y="2481453"/>
                  </a:cubicBezTo>
                  <a:cubicBezTo>
                    <a:pt x="2338" y="2477292"/>
                    <a:pt x="0" y="2471648"/>
                    <a:pt x="0" y="2465763"/>
                  </a:cubicBezTo>
                  <a:lnTo>
                    <a:pt x="0" y="22189"/>
                  </a:lnTo>
                  <a:cubicBezTo>
                    <a:pt x="0" y="16304"/>
                    <a:pt x="2338" y="10660"/>
                    <a:pt x="6499" y="6499"/>
                  </a:cubicBezTo>
                  <a:cubicBezTo>
                    <a:pt x="10660" y="2338"/>
                    <a:pt x="16304" y="0"/>
                    <a:pt x="22189" y="0"/>
                  </a:cubicBezTo>
                  <a:close/>
                </a:path>
              </a:pathLst>
            </a:custGeom>
            <a:solidFill>
              <a:srgbClr val="FAE2C5">
                <a:alpha val="72941"/>
              </a:srgbClr>
            </a:solidFill>
          </p:spPr>
        </p:sp>
        <p:sp>
          <p:nvSpPr>
            <p:cNvPr id="8" name="TextBox 8"/>
            <p:cNvSpPr txBox="1"/>
            <p:nvPr/>
          </p:nvSpPr>
          <p:spPr>
            <a:xfrm>
              <a:off x="0" y="-38100"/>
              <a:ext cx="4594755" cy="2526052"/>
            </a:xfrm>
            <a:prstGeom prst="rect">
              <a:avLst/>
            </a:prstGeom>
          </p:spPr>
          <p:txBody>
            <a:bodyPr lIns="50800" tIns="50800" rIns="50800" bIns="50800" rtlCol="0" anchor="ctr"/>
            <a:lstStyle/>
            <a:p>
              <a:pPr algn="just">
                <a:lnSpc>
                  <a:spcPts val="2659"/>
                </a:lnSpc>
                <a:spcBef>
                  <a:spcPct val="0"/>
                </a:spcBef>
              </a:pPr>
              <a:endParaRPr/>
            </a:p>
          </p:txBody>
        </p:sp>
      </p:grpSp>
      <p:sp>
        <p:nvSpPr>
          <p:cNvPr id="9" name="Freeform 9"/>
          <p:cNvSpPr/>
          <p:nvPr/>
        </p:nvSpPr>
        <p:spPr>
          <a:xfrm rot="953624" flipH="1" flipV="1">
            <a:off x="-592410" y="8494973"/>
            <a:ext cx="2987406" cy="2259565"/>
          </a:xfrm>
          <a:custGeom>
            <a:avLst/>
            <a:gdLst/>
            <a:ahLst/>
            <a:cxnLst/>
            <a:rect l="l" t="t" r="r" b="b"/>
            <a:pathLst>
              <a:path w="2987406" h="2259565">
                <a:moveTo>
                  <a:pt x="2987405" y="2259565"/>
                </a:moveTo>
                <a:lnTo>
                  <a:pt x="0" y="2259565"/>
                </a:lnTo>
                <a:lnTo>
                  <a:pt x="0" y="0"/>
                </a:lnTo>
                <a:lnTo>
                  <a:pt x="2987405" y="0"/>
                </a:lnTo>
                <a:lnTo>
                  <a:pt x="2987405" y="2259565"/>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0" name="Freeform 10"/>
          <p:cNvSpPr/>
          <p:nvPr/>
        </p:nvSpPr>
        <p:spPr>
          <a:xfrm>
            <a:off x="12675677" y="2045970"/>
            <a:ext cx="4787776" cy="1937256"/>
          </a:xfrm>
          <a:custGeom>
            <a:avLst/>
            <a:gdLst/>
            <a:ahLst/>
            <a:cxnLst/>
            <a:rect l="l" t="t" r="r" b="b"/>
            <a:pathLst>
              <a:path w="4787776" h="1937256">
                <a:moveTo>
                  <a:pt x="0" y="0"/>
                </a:moveTo>
                <a:lnTo>
                  <a:pt x="4787776" y="0"/>
                </a:lnTo>
                <a:lnTo>
                  <a:pt x="4787776" y="1937256"/>
                </a:lnTo>
                <a:lnTo>
                  <a:pt x="0" y="1937256"/>
                </a:lnTo>
                <a:lnTo>
                  <a:pt x="0" y="0"/>
                </a:lnTo>
                <a:close/>
              </a:path>
            </a:pathLst>
          </a:custGeom>
          <a:blipFill>
            <a:blip r:embed="rId9"/>
            <a:stretch>
              <a:fillRect t="-54463"/>
            </a:stretch>
          </a:blipFill>
        </p:spPr>
      </p:sp>
      <p:sp>
        <p:nvSpPr>
          <p:cNvPr id="11" name="Freeform 11"/>
          <p:cNvSpPr/>
          <p:nvPr/>
        </p:nvSpPr>
        <p:spPr>
          <a:xfrm>
            <a:off x="12675677" y="4172312"/>
            <a:ext cx="4975870" cy="2487935"/>
          </a:xfrm>
          <a:custGeom>
            <a:avLst/>
            <a:gdLst/>
            <a:ahLst/>
            <a:cxnLst/>
            <a:rect l="l" t="t" r="r" b="b"/>
            <a:pathLst>
              <a:path w="4975870" h="2487935">
                <a:moveTo>
                  <a:pt x="0" y="0"/>
                </a:moveTo>
                <a:lnTo>
                  <a:pt x="4975870" y="0"/>
                </a:lnTo>
                <a:lnTo>
                  <a:pt x="4975870" y="2487935"/>
                </a:lnTo>
                <a:lnTo>
                  <a:pt x="0" y="2487935"/>
                </a:lnTo>
                <a:lnTo>
                  <a:pt x="0" y="0"/>
                </a:lnTo>
                <a:close/>
              </a:path>
            </a:pathLst>
          </a:custGeom>
          <a:blipFill>
            <a:blip r:embed="rId10"/>
            <a:stretch>
              <a:fillRect/>
            </a:stretch>
          </a:blipFill>
        </p:spPr>
      </p:sp>
      <p:sp>
        <p:nvSpPr>
          <p:cNvPr id="12" name="Freeform 12"/>
          <p:cNvSpPr/>
          <p:nvPr/>
        </p:nvSpPr>
        <p:spPr>
          <a:xfrm>
            <a:off x="12675677" y="6928852"/>
            <a:ext cx="4975870" cy="2562573"/>
          </a:xfrm>
          <a:custGeom>
            <a:avLst/>
            <a:gdLst/>
            <a:ahLst/>
            <a:cxnLst/>
            <a:rect l="l" t="t" r="r" b="b"/>
            <a:pathLst>
              <a:path w="4975870" h="2562573">
                <a:moveTo>
                  <a:pt x="0" y="0"/>
                </a:moveTo>
                <a:lnTo>
                  <a:pt x="4975870" y="0"/>
                </a:lnTo>
                <a:lnTo>
                  <a:pt x="4975870" y="2562573"/>
                </a:lnTo>
                <a:lnTo>
                  <a:pt x="0" y="2562573"/>
                </a:lnTo>
                <a:lnTo>
                  <a:pt x="0" y="0"/>
                </a:lnTo>
                <a:close/>
              </a:path>
            </a:pathLst>
          </a:custGeom>
          <a:blipFill>
            <a:blip r:embed="rId11"/>
            <a:stretch>
              <a:fillRect/>
            </a:stretch>
          </a:blipFill>
        </p:spPr>
      </p:sp>
      <p:sp>
        <p:nvSpPr>
          <p:cNvPr id="13" name="Freeform 13"/>
          <p:cNvSpPr/>
          <p:nvPr/>
        </p:nvSpPr>
        <p:spPr>
          <a:xfrm>
            <a:off x="714353" y="2291082"/>
            <a:ext cx="3865872" cy="2637499"/>
          </a:xfrm>
          <a:custGeom>
            <a:avLst/>
            <a:gdLst/>
            <a:ahLst/>
            <a:cxnLst/>
            <a:rect l="l" t="t" r="r" b="b"/>
            <a:pathLst>
              <a:path w="3865872" h="2637499">
                <a:moveTo>
                  <a:pt x="0" y="0"/>
                </a:moveTo>
                <a:lnTo>
                  <a:pt x="3865871" y="0"/>
                </a:lnTo>
                <a:lnTo>
                  <a:pt x="3865871" y="2637500"/>
                </a:lnTo>
                <a:lnTo>
                  <a:pt x="0" y="2637500"/>
                </a:lnTo>
                <a:lnTo>
                  <a:pt x="0" y="0"/>
                </a:lnTo>
                <a:close/>
              </a:path>
            </a:pathLst>
          </a:custGeom>
          <a:blipFill>
            <a:blip r:embed="rId12"/>
            <a:stretch>
              <a:fillRect b="-9930"/>
            </a:stretch>
          </a:blipFill>
        </p:spPr>
      </p:sp>
      <p:sp>
        <p:nvSpPr>
          <p:cNvPr id="14" name="Freeform 14"/>
          <p:cNvSpPr/>
          <p:nvPr/>
        </p:nvSpPr>
        <p:spPr>
          <a:xfrm>
            <a:off x="8279846" y="6660247"/>
            <a:ext cx="3917895" cy="2554106"/>
          </a:xfrm>
          <a:custGeom>
            <a:avLst/>
            <a:gdLst/>
            <a:ahLst/>
            <a:cxnLst/>
            <a:rect l="l" t="t" r="r" b="b"/>
            <a:pathLst>
              <a:path w="3917895" h="2554106">
                <a:moveTo>
                  <a:pt x="0" y="0"/>
                </a:moveTo>
                <a:lnTo>
                  <a:pt x="3917895" y="0"/>
                </a:lnTo>
                <a:lnTo>
                  <a:pt x="3917895" y="2554107"/>
                </a:lnTo>
                <a:lnTo>
                  <a:pt x="0" y="2554107"/>
                </a:lnTo>
                <a:lnTo>
                  <a:pt x="0" y="0"/>
                </a:lnTo>
                <a:close/>
              </a:path>
            </a:pathLst>
          </a:custGeom>
          <a:blipFill>
            <a:blip r:embed="rId13"/>
            <a:stretch>
              <a:fillRect t="-1100" b="-1100"/>
            </a:stretch>
          </a:blipFill>
        </p:spPr>
      </p:sp>
      <p:sp>
        <p:nvSpPr>
          <p:cNvPr id="15" name="Freeform 15"/>
          <p:cNvSpPr/>
          <p:nvPr/>
        </p:nvSpPr>
        <p:spPr>
          <a:xfrm>
            <a:off x="1847850" y="5238750"/>
            <a:ext cx="2728100" cy="1675739"/>
          </a:xfrm>
          <a:custGeom>
            <a:avLst/>
            <a:gdLst/>
            <a:ahLst/>
            <a:cxnLst/>
            <a:rect l="l" t="t" r="r" b="b"/>
            <a:pathLst>
              <a:path w="2728100" h="1675739">
                <a:moveTo>
                  <a:pt x="0" y="0"/>
                </a:moveTo>
                <a:lnTo>
                  <a:pt x="2728100" y="0"/>
                </a:lnTo>
                <a:lnTo>
                  <a:pt x="2728100" y="1675739"/>
                </a:lnTo>
                <a:lnTo>
                  <a:pt x="0" y="1675739"/>
                </a:lnTo>
                <a:lnTo>
                  <a:pt x="0" y="0"/>
                </a:lnTo>
                <a:close/>
              </a:path>
            </a:pathLst>
          </a:custGeom>
          <a:blipFill>
            <a:blip r:embed="rId14"/>
            <a:stretch>
              <a:fillRect l="-2931" b="-25679"/>
            </a:stretch>
          </a:blipFill>
        </p:spPr>
      </p:sp>
      <p:sp>
        <p:nvSpPr>
          <p:cNvPr id="16" name="Freeform 16"/>
          <p:cNvSpPr/>
          <p:nvPr/>
        </p:nvSpPr>
        <p:spPr>
          <a:xfrm>
            <a:off x="4766450" y="2315627"/>
            <a:ext cx="1917297" cy="3815517"/>
          </a:xfrm>
          <a:custGeom>
            <a:avLst/>
            <a:gdLst/>
            <a:ahLst/>
            <a:cxnLst/>
            <a:rect l="l" t="t" r="r" b="b"/>
            <a:pathLst>
              <a:path w="1917297" h="3815517">
                <a:moveTo>
                  <a:pt x="0" y="0"/>
                </a:moveTo>
                <a:lnTo>
                  <a:pt x="1917297" y="0"/>
                </a:lnTo>
                <a:lnTo>
                  <a:pt x="1917297" y="3815516"/>
                </a:lnTo>
                <a:lnTo>
                  <a:pt x="0" y="3815516"/>
                </a:lnTo>
                <a:lnTo>
                  <a:pt x="0" y="0"/>
                </a:lnTo>
                <a:close/>
              </a:path>
            </a:pathLst>
          </a:custGeom>
          <a:blipFill>
            <a:blip r:embed="rId15"/>
            <a:stretch>
              <a:fillRect/>
            </a:stretch>
          </a:blipFill>
        </p:spPr>
      </p:sp>
      <p:sp>
        <p:nvSpPr>
          <p:cNvPr id="17" name="TextBox 17"/>
          <p:cNvSpPr txBox="1"/>
          <p:nvPr/>
        </p:nvSpPr>
        <p:spPr>
          <a:xfrm>
            <a:off x="589756" y="581947"/>
            <a:ext cx="17061791" cy="1887855"/>
          </a:xfrm>
          <a:prstGeom prst="rect">
            <a:avLst/>
          </a:prstGeom>
        </p:spPr>
        <p:txBody>
          <a:bodyPr lIns="0" tIns="0" rIns="0" bIns="0" rtlCol="0" anchor="t">
            <a:spAutoFit/>
          </a:bodyPr>
          <a:lstStyle/>
          <a:p>
            <a:pPr algn="just">
              <a:lnSpc>
                <a:spcPts val="2520"/>
              </a:lnSpc>
            </a:pPr>
            <a:r>
              <a:rPr lang="en-US" sz="1800">
                <a:solidFill>
                  <a:srgbClr val="000000"/>
                </a:solidFill>
                <a:latin typeface="Carollo Playscript"/>
                <a:ea typeface="Carollo Playscript"/>
                <a:cs typeface="Carollo Playscript"/>
                <a:sym typeface="Carollo Playscript"/>
              </a:rPr>
              <a:t>Гүлдену кезіндегі жаңа патшалық дәуір енді ешкім таласа алмайтын орныққан Египеттің күш қуатты салтанатты дәуірі болды. Оған тек күш, орнығу жеткіліксіз бола бастады. Сондықтан да бұл дәуірдегі өнерге аса бір нәзіктілік пен сұлулыққа ұмтылыс, жарқылға ұштасқан ұлан-ғайырлық пен сән салтанат тән. Пирамидалар мүлде салынбайтын болды. Перғауындар мазарлары «Жүз қақпалы Фиваның» қарсысындағы патшалар алқабы деп аталатын жерде салына бастады. Бірақ, пирамидалар орнында бұл құрылыстардың шыңы – храмдар болды. </a:t>
            </a:r>
          </a:p>
          <a:p>
            <a:pPr algn="just">
              <a:lnSpc>
                <a:spcPts val="2520"/>
              </a:lnSpc>
            </a:pPr>
            <a:endParaRPr lang="en-US" sz="1800">
              <a:solidFill>
                <a:srgbClr val="000000"/>
              </a:solidFill>
              <a:latin typeface="Carollo Playscript"/>
              <a:ea typeface="Carollo Playscript"/>
              <a:cs typeface="Carollo Playscript"/>
              <a:sym typeface="Carollo Playscript"/>
            </a:endParaRPr>
          </a:p>
          <a:p>
            <a:pPr algn="just">
              <a:lnSpc>
                <a:spcPts val="2520"/>
              </a:lnSpc>
            </a:pPr>
            <a:endParaRPr lang="en-US" sz="1800">
              <a:solidFill>
                <a:srgbClr val="000000"/>
              </a:solidFill>
              <a:latin typeface="Carollo Playscript"/>
              <a:ea typeface="Carollo Playscript"/>
              <a:cs typeface="Carollo Playscript"/>
              <a:sym typeface="Carollo Playscript"/>
            </a:endParaRPr>
          </a:p>
        </p:txBody>
      </p:sp>
      <p:sp>
        <p:nvSpPr>
          <p:cNvPr id="18" name="TextBox 18"/>
          <p:cNvSpPr txBox="1"/>
          <p:nvPr/>
        </p:nvSpPr>
        <p:spPr>
          <a:xfrm>
            <a:off x="6869973" y="1998345"/>
            <a:ext cx="5688094" cy="4402455"/>
          </a:xfrm>
          <a:prstGeom prst="rect">
            <a:avLst/>
          </a:prstGeom>
        </p:spPr>
        <p:txBody>
          <a:bodyPr lIns="0" tIns="0" rIns="0" bIns="0" rtlCol="0" anchor="t">
            <a:spAutoFit/>
          </a:bodyPr>
          <a:lstStyle/>
          <a:p>
            <a:pPr algn="just">
              <a:lnSpc>
                <a:spcPts val="2520"/>
              </a:lnSpc>
            </a:pPr>
            <a:r>
              <a:rPr lang="en-US" sz="1800">
                <a:solidFill>
                  <a:srgbClr val="000000"/>
                </a:solidFill>
                <a:latin typeface="Carollo Playscript"/>
                <a:ea typeface="Carollo Playscript"/>
                <a:cs typeface="Carollo Playscript"/>
                <a:sym typeface="Carollo Playscript"/>
              </a:rPr>
              <a:t>Б.з.б. ХІV ғасырдың аяғында тұрғызылған атақты патша ханым </a:t>
            </a:r>
            <a:r>
              <a:rPr lang="en-US" sz="1800">
                <a:solidFill>
                  <a:srgbClr val="CC4E00"/>
                </a:solidFill>
                <a:latin typeface="Carollo Playscript"/>
                <a:ea typeface="Carollo Playscript"/>
                <a:cs typeface="Carollo Playscript"/>
                <a:sym typeface="Carollo Playscript"/>
              </a:rPr>
              <a:t>Хатшепсут </a:t>
            </a:r>
            <a:r>
              <a:rPr lang="en-US" sz="1800">
                <a:solidFill>
                  <a:srgbClr val="000000"/>
                </a:solidFill>
                <a:latin typeface="Carollo Playscript"/>
                <a:ea typeface="Carollo Playscript"/>
                <a:cs typeface="Carollo Playscript"/>
                <a:sym typeface="Carollo Playscript"/>
              </a:rPr>
              <a:t>храмын атақты сәулетші </a:t>
            </a:r>
            <a:r>
              <a:rPr lang="en-US" sz="1800">
                <a:solidFill>
                  <a:srgbClr val="CC4E00"/>
                </a:solidFill>
                <a:latin typeface="Carollo Playscript"/>
                <a:ea typeface="Carollo Playscript"/>
                <a:cs typeface="Carollo Playscript"/>
                <a:sym typeface="Carollo Playscript"/>
              </a:rPr>
              <a:t>Сенмут </a:t>
            </a:r>
            <a:r>
              <a:rPr lang="en-US" sz="1800">
                <a:solidFill>
                  <a:srgbClr val="000000"/>
                </a:solidFill>
                <a:latin typeface="Carollo Playscript"/>
                <a:ea typeface="Carollo Playscript"/>
                <a:cs typeface="Carollo Playscript"/>
                <a:sym typeface="Carollo Playscript"/>
              </a:rPr>
              <a:t>салған. Храмның барлық бөліктері горизонталь білік бойымен орналастырылған. Бірінен бірі биіктей сатыланып кетілетін үш террас өзінің созынқылығымен бейне бір шексіздікті, мәңгілікті үш қайтара орнықтыруды бейнелегендей алмасып, кететін үш горизонталь құрайды. Ол террастарда су қоймалары жасалып, жағасына қалың ағаш отырғызылған. Бұл храмда </a:t>
            </a:r>
            <a:r>
              <a:rPr lang="en-US" sz="1800">
                <a:solidFill>
                  <a:srgbClr val="CC4E00"/>
                </a:solidFill>
                <a:latin typeface="Carollo Playscript"/>
                <a:ea typeface="Carollo Playscript"/>
                <a:cs typeface="Carollo Playscript"/>
                <a:sym typeface="Carollo Playscript"/>
              </a:rPr>
              <a:t>200 ден астам статуя</a:t>
            </a:r>
            <a:r>
              <a:rPr lang="en-US" sz="1800">
                <a:solidFill>
                  <a:srgbClr val="000000"/>
                </a:solidFill>
                <a:latin typeface="Carollo Playscript"/>
                <a:ea typeface="Carollo Playscript"/>
                <a:cs typeface="Carollo Playscript"/>
                <a:sym typeface="Carollo Playscript"/>
              </a:rPr>
              <a:t> бар. Оның едені түгелдей алтын мен күмістен қапталған. </a:t>
            </a:r>
          </a:p>
        </p:txBody>
      </p:sp>
      <p:sp>
        <p:nvSpPr>
          <p:cNvPr id="19" name="TextBox 19"/>
          <p:cNvSpPr txBox="1"/>
          <p:nvPr/>
        </p:nvSpPr>
        <p:spPr>
          <a:xfrm>
            <a:off x="421145" y="6973948"/>
            <a:ext cx="7723344" cy="2516505"/>
          </a:xfrm>
          <a:prstGeom prst="rect">
            <a:avLst/>
          </a:prstGeom>
        </p:spPr>
        <p:txBody>
          <a:bodyPr lIns="0" tIns="0" rIns="0" bIns="0" rtlCol="0" anchor="t">
            <a:spAutoFit/>
          </a:bodyPr>
          <a:lstStyle/>
          <a:p>
            <a:pPr algn="just">
              <a:lnSpc>
                <a:spcPts val="2520"/>
              </a:lnSpc>
            </a:pPr>
            <a:r>
              <a:rPr lang="en-US" sz="1800">
                <a:solidFill>
                  <a:srgbClr val="CC4E00"/>
                </a:solidFill>
                <a:latin typeface="Carollo Playscript"/>
                <a:ea typeface="Carollo Playscript"/>
                <a:cs typeface="Carollo Playscript"/>
                <a:sym typeface="Carollo Playscript"/>
              </a:rPr>
              <a:t>Карнак пен Луксор</a:t>
            </a:r>
            <a:r>
              <a:rPr lang="en-US" sz="1800">
                <a:solidFill>
                  <a:srgbClr val="000000"/>
                </a:solidFill>
                <a:latin typeface="Carollo Playscript"/>
                <a:ea typeface="Carollo Playscript"/>
                <a:cs typeface="Carollo Playscript"/>
                <a:sym typeface="Carollo Playscript"/>
              </a:rPr>
              <a:t> храмдары жаңа патшалықтың шын мәніндегі зор құрылыстары болып саналады. Біріншісінің архитекторы бізге белгілі тәкәппар жазудың авторы, атақты Инени. Бұл храм бірнеше жүз жылдар бойы салынды. Оның колонналы залы дүние жүзіндегі ең ірі зал. </a:t>
            </a:r>
            <a:r>
              <a:rPr lang="en-US" sz="1800">
                <a:solidFill>
                  <a:srgbClr val="CC4E00"/>
                </a:solidFill>
                <a:latin typeface="Carollo Playscript"/>
                <a:ea typeface="Carollo Playscript"/>
                <a:cs typeface="Carollo Playscript"/>
                <a:sym typeface="Carollo Playscript"/>
              </a:rPr>
              <a:t>134 колонна 16 қатар</a:t>
            </a:r>
            <a:r>
              <a:rPr lang="en-US" sz="1800">
                <a:solidFill>
                  <a:srgbClr val="000000"/>
                </a:solidFill>
                <a:latin typeface="Carollo Playscript"/>
                <a:ea typeface="Carollo Playscript"/>
                <a:cs typeface="Carollo Playscript"/>
                <a:sym typeface="Carollo Playscript"/>
              </a:rPr>
              <a:t> етіп орналастырылған. Орталық колонналардың биіктігі </a:t>
            </a:r>
            <a:r>
              <a:rPr lang="en-US" sz="1800">
                <a:solidFill>
                  <a:srgbClr val="CC4E00"/>
                </a:solidFill>
                <a:latin typeface="Carollo Playscript"/>
                <a:ea typeface="Carollo Playscript"/>
                <a:cs typeface="Carollo Playscript"/>
                <a:sym typeface="Carollo Playscript"/>
              </a:rPr>
              <a:t>123 метр</a:t>
            </a:r>
            <a:r>
              <a:rPr lang="en-US" sz="1800">
                <a:solidFill>
                  <a:srgbClr val="000000"/>
                </a:solidFill>
                <a:latin typeface="Carollo Playscript"/>
                <a:ea typeface="Carollo Playscript"/>
                <a:cs typeface="Carollo Playscript"/>
                <a:sym typeface="Carollo Playscript"/>
              </a:rPr>
              <a:t>ге жетеді. Олардың әрқайсысының капителінде </a:t>
            </a:r>
            <a:r>
              <a:rPr lang="en-US" sz="1800">
                <a:solidFill>
                  <a:srgbClr val="CC4E00"/>
                </a:solidFill>
                <a:latin typeface="Carollo Playscript"/>
                <a:ea typeface="Carollo Playscript"/>
                <a:cs typeface="Carollo Playscript"/>
                <a:sym typeface="Carollo Playscript"/>
              </a:rPr>
              <a:t>100 </a:t>
            </a:r>
            <a:r>
              <a:rPr lang="en-US" sz="1800">
                <a:solidFill>
                  <a:srgbClr val="000000"/>
                </a:solidFill>
                <a:latin typeface="Carollo Playscript"/>
                <a:ea typeface="Carollo Playscript"/>
                <a:cs typeface="Carollo Playscript"/>
                <a:sym typeface="Carollo Playscript"/>
              </a:rPr>
              <a:t>адам ерекше жайғасып отырады.</a:t>
            </a:r>
          </a:p>
        </p:txBody>
      </p:sp>
      <p:sp>
        <p:nvSpPr>
          <p:cNvPr id="20" name="TextBox 20"/>
          <p:cNvSpPr txBox="1"/>
          <p:nvPr/>
        </p:nvSpPr>
        <p:spPr>
          <a:xfrm>
            <a:off x="14084317" y="6612622"/>
            <a:ext cx="7565076" cy="316230"/>
          </a:xfrm>
          <a:prstGeom prst="rect">
            <a:avLst/>
          </a:prstGeom>
        </p:spPr>
        <p:txBody>
          <a:bodyPr lIns="0" tIns="0" rIns="0" bIns="0" rtlCol="0" anchor="t">
            <a:spAutoFit/>
          </a:bodyPr>
          <a:lstStyle/>
          <a:p>
            <a:pPr algn="just">
              <a:lnSpc>
                <a:spcPts val="2520"/>
              </a:lnSpc>
            </a:pPr>
            <a:r>
              <a:rPr lang="en-US" sz="1800">
                <a:solidFill>
                  <a:srgbClr val="000000"/>
                </a:solidFill>
                <a:latin typeface="Carollo Playscript"/>
                <a:ea typeface="Carollo Playscript"/>
                <a:cs typeface="Carollo Playscript"/>
                <a:sym typeface="Carollo Playscript"/>
              </a:rPr>
              <a:t>Хатшепсут храмы</a:t>
            </a:r>
          </a:p>
        </p:txBody>
      </p:sp>
      <p:sp>
        <p:nvSpPr>
          <p:cNvPr id="21" name="TextBox 21"/>
          <p:cNvSpPr txBox="1"/>
          <p:nvPr/>
        </p:nvSpPr>
        <p:spPr>
          <a:xfrm>
            <a:off x="13960262" y="3935601"/>
            <a:ext cx="7565076" cy="316230"/>
          </a:xfrm>
          <a:prstGeom prst="rect">
            <a:avLst/>
          </a:prstGeom>
        </p:spPr>
        <p:txBody>
          <a:bodyPr lIns="0" tIns="0" rIns="0" bIns="0" rtlCol="0" anchor="t">
            <a:spAutoFit/>
          </a:bodyPr>
          <a:lstStyle/>
          <a:p>
            <a:pPr algn="just">
              <a:lnSpc>
                <a:spcPts val="2520"/>
              </a:lnSpc>
            </a:pPr>
            <a:r>
              <a:rPr lang="en-US" sz="1800">
                <a:solidFill>
                  <a:srgbClr val="000000"/>
                </a:solidFill>
                <a:latin typeface="Carollo Playscript"/>
                <a:ea typeface="Carollo Playscript"/>
                <a:cs typeface="Carollo Playscript"/>
                <a:sym typeface="Carollo Playscript"/>
              </a:rPr>
              <a:t>Хатшепсут храмы</a:t>
            </a:r>
          </a:p>
        </p:txBody>
      </p:sp>
      <p:sp>
        <p:nvSpPr>
          <p:cNvPr id="22" name="TextBox 22"/>
          <p:cNvSpPr txBox="1"/>
          <p:nvPr/>
        </p:nvSpPr>
        <p:spPr>
          <a:xfrm>
            <a:off x="8415203" y="9308526"/>
            <a:ext cx="3782538" cy="316230"/>
          </a:xfrm>
          <a:prstGeom prst="rect">
            <a:avLst/>
          </a:prstGeom>
        </p:spPr>
        <p:txBody>
          <a:bodyPr lIns="0" tIns="0" rIns="0" bIns="0" rtlCol="0" anchor="t">
            <a:spAutoFit/>
          </a:bodyPr>
          <a:lstStyle/>
          <a:p>
            <a:pPr algn="just">
              <a:lnSpc>
                <a:spcPts val="2520"/>
              </a:lnSpc>
            </a:pPr>
            <a:r>
              <a:rPr lang="en-US" sz="1800">
                <a:solidFill>
                  <a:srgbClr val="000000"/>
                </a:solidFill>
                <a:latin typeface="Carollo Playscript"/>
                <a:ea typeface="Carollo Playscript"/>
                <a:cs typeface="Carollo Playscript"/>
                <a:sym typeface="Carollo Playscript"/>
              </a:rPr>
              <a:t>Карнак пен Луксор храмдары</a:t>
            </a:r>
          </a:p>
        </p:txBody>
      </p:sp>
      <p:sp>
        <p:nvSpPr>
          <p:cNvPr id="23" name="TextBox 23"/>
          <p:cNvSpPr txBox="1"/>
          <p:nvPr/>
        </p:nvSpPr>
        <p:spPr>
          <a:xfrm>
            <a:off x="1028700" y="4880957"/>
            <a:ext cx="3782538" cy="316230"/>
          </a:xfrm>
          <a:prstGeom prst="rect">
            <a:avLst/>
          </a:prstGeom>
        </p:spPr>
        <p:txBody>
          <a:bodyPr lIns="0" tIns="0" rIns="0" bIns="0" rtlCol="0" anchor="t">
            <a:spAutoFit/>
          </a:bodyPr>
          <a:lstStyle/>
          <a:p>
            <a:pPr algn="just">
              <a:lnSpc>
                <a:spcPts val="2520"/>
              </a:lnSpc>
            </a:pPr>
            <a:r>
              <a:rPr lang="en-US" sz="1800">
                <a:solidFill>
                  <a:srgbClr val="000000"/>
                </a:solidFill>
                <a:latin typeface="Carollo Playscript"/>
                <a:ea typeface="Carollo Playscript"/>
                <a:cs typeface="Carollo Playscript"/>
                <a:sym typeface="Carollo Playscript"/>
              </a:rPr>
              <a:t>Карнак пен Луксор храмдары</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3111" b="-13111"/>
            </a:stretch>
          </a:blipFill>
        </p:spPr>
      </p:sp>
      <p:sp>
        <p:nvSpPr>
          <p:cNvPr id="3" name="Freeform 3"/>
          <p:cNvSpPr/>
          <p:nvPr/>
        </p:nvSpPr>
        <p:spPr>
          <a:xfrm>
            <a:off x="14161312" y="-702184"/>
            <a:ext cx="4372111" cy="3306906"/>
          </a:xfrm>
          <a:custGeom>
            <a:avLst/>
            <a:gdLst/>
            <a:ahLst/>
            <a:cxnLst/>
            <a:rect l="l" t="t" r="r" b="b"/>
            <a:pathLst>
              <a:path w="4372111" h="3306906">
                <a:moveTo>
                  <a:pt x="0" y="0"/>
                </a:moveTo>
                <a:lnTo>
                  <a:pt x="4372111" y="0"/>
                </a:lnTo>
                <a:lnTo>
                  <a:pt x="4372111" y="3306906"/>
                </a:lnTo>
                <a:lnTo>
                  <a:pt x="0" y="3306906"/>
                </a:lnTo>
                <a:lnTo>
                  <a:pt x="0" y="0"/>
                </a:lnTo>
                <a:close/>
              </a:path>
            </a:pathLst>
          </a:custGeom>
          <a:blipFill>
            <a:blip r:embed="rId3">
              <a:alphaModFix amt="42000"/>
              <a:extLst>
                <a:ext uri="{96DAC541-7B7A-43D3-8B79-37D633B846F1}">
                  <asvg:svgBlip xmlns:asvg="http://schemas.microsoft.com/office/drawing/2016/SVG/main" r:embed="rId4"/>
                </a:ext>
              </a:extLst>
            </a:blip>
            <a:stretch>
              <a:fillRect/>
            </a:stretch>
          </a:blipFill>
        </p:spPr>
      </p:sp>
      <p:sp>
        <p:nvSpPr>
          <p:cNvPr id="4" name="Freeform 4"/>
          <p:cNvSpPr/>
          <p:nvPr/>
        </p:nvSpPr>
        <p:spPr>
          <a:xfrm>
            <a:off x="11758097" y="5678057"/>
            <a:ext cx="7135220" cy="6330886"/>
          </a:xfrm>
          <a:custGeom>
            <a:avLst/>
            <a:gdLst/>
            <a:ahLst/>
            <a:cxnLst/>
            <a:rect l="l" t="t" r="r" b="b"/>
            <a:pathLst>
              <a:path w="7135220" h="6330886">
                <a:moveTo>
                  <a:pt x="0" y="0"/>
                </a:moveTo>
                <a:lnTo>
                  <a:pt x="7135220" y="0"/>
                </a:lnTo>
                <a:lnTo>
                  <a:pt x="7135220" y="6330887"/>
                </a:lnTo>
                <a:lnTo>
                  <a:pt x="0" y="6330887"/>
                </a:lnTo>
                <a:lnTo>
                  <a:pt x="0" y="0"/>
                </a:lnTo>
                <a:close/>
              </a:path>
            </a:pathLst>
          </a:custGeom>
          <a:blipFill>
            <a:blip r:embed="rId5">
              <a:alphaModFix amt="65999"/>
              <a:extLst>
                <a:ext uri="{96DAC541-7B7A-43D3-8B79-37D633B846F1}">
                  <asvg:svgBlip xmlns:asvg="http://schemas.microsoft.com/office/drawing/2016/SVG/main" r:embed="rId6"/>
                </a:ext>
              </a:extLst>
            </a:blip>
            <a:stretch>
              <a:fillRect/>
            </a:stretch>
          </a:blipFill>
        </p:spPr>
      </p:sp>
      <p:sp>
        <p:nvSpPr>
          <p:cNvPr id="5" name="Freeform 5"/>
          <p:cNvSpPr/>
          <p:nvPr/>
        </p:nvSpPr>
        <p:spPr>
          <a:xfrm>
            <a:off x="-754483" y="-1363553"/>
            <a:ext cx="6803544" cy="6147930"/>
          </a:xfrm>
          <a:custGeom>
            <a:avLst/>
            <a:gdLst/>
            <a:ahLst/>
            <a:cxnLst/>
            <a:rect l="l" t="t" r="r" b="b"/>
            <a:pathLst>
              <a:path w="6803544" h="6147930">
                <a:moveTo>
                  <a:pt x="0" y="0"/>
                </a:moveTo>
                <a:lnTo>
                  <a:pt x="6803544" y="0"/>
                </a:lnTo>
                <a:lnTo>
                  <a:pt x="6803544" y="6147930"/>
                </a:lnTo>
                <a:lnTo>
                  <a:pt x="0" y="6147930"/>
                </a:lnTo>
                <a:lnTo>
                  <a:pt x="0" y="0"/>
                </a:lnTo>
                <a:close/>
              </a:path>
            </a:pathLst>
          </a:custGeom>
          <a:blipFill>
            <a:blip r:embed="rId7">
              <a:alphaModFix amt="58000"/>
              <a:extLst>
                <a:ext uri="{96DAC541-7B7A-43D3-8B79-37D633B846F1}">
                  <asvg:svgBlip xmlns:asvg="http://schemas.microsoft.com/office/drawing/2016/SVG/main" r:embed="rId8"/>
                </a:ext>
              </a:extLst>
            </a:blip>
            <a:stretch>
              <a:fillRect/>
            </a:stretch>
          </a:blipFill>
        </p:spPr>
      </p:sp>
      <p:grpSp>
        <p:nvGrpSpPr>
          <p:cNvPr id="6" name="Group 6"/>
          <p:cNvGrpSpPr/>
          <p:nvPr/>
        </p:nvGrpSpPr>
        <p:grpSpPr>
          <a:xfrm>
            <a:off x="421145" y="420279"/>
            <a:ext cx="17445709" cy="9446442"/>
            <a:chOff x="0" y="0"/>
            <a:chExt cx="4594755" cy="2487952"/>
          </a:xfrm>
        </p:grpSpPr>
        <p:sp>
          <p:nvSpPr>
            <p:cNvPr id="7" name="Freeform 7"/>
            <p:cNvSpPr/>
            <p:nvPr/>
          </p:nvSpPr>
          <p:spPr>
            <a:xfrm>
              <a:off x="0" y="0"/>
              <a:ext cx="4594755" cy="2487952"/>
            </a:xfrm>
            <a:custGeom>
              <a:avLst/>
              <a:gdLst/>
              <a:ahLst/>
              <a:cxnLst/>
              <a:rect l="l" t="t" r="r" b="b"/>
              <a:pathLst>
                <a:path w="4594755" h="2487952">
                  <a:moveTo>
                    <a:pt x="22189" y="0"/>
                  </a:moveTo>
                  <a:lnTo>
                    <a:pt x="4572566" y="0"/>
                  </a:lnTo>
                  <a:cubicBezTo>
                    <a:pt x="4578451" y="0"/>
                    <a:pt x="4584095" y="2338"/>
                    <a:pt x="4588256" y="6499"/>
                  </a:cubicBezTo>
                  <a:cubicBezTo>
                    <a:pt x="4592417" y="10660"/>
                    <a:pt x="4594755" y="16304"/>
                    <a:pt x="4594755" y="22189"/>
                  </a:cubicBezTo>
                  <a:lnTo>
                    <a:pt x="4594755" y="2465763"/>
                  </a:lnTo>
                  <a:cubicBezTo>
                    <a:pt x="4594755" y="2471648"/>
                    <a:pt x="4592417" y="2477292"/>
                    <a:pt x="4588256" y="2481453"/>
                  </a:cubicBezTo>
                  <a:cubicBezTo>
                    <a:pt x="4584095" y="2485614"/>
                    <a:pt x="4578451" y="2487952"/>
                    <a:pt x="4572566" y="2487952"/>
                  </a:cubicBezTo>
                  <a:lnTo>
                    <a:pt x="22189" y="2487952"/>
                  </a:lnTo>
                  <a:cubicBezTo>
                    <a:pt x="16304" y="2487952"/>
                    <a:pt x="10660" y="2485614"/>
                    <a:pt x="6499" y="2481453"/>
                  </a:cubicBezTo>
                  <a:cubicBezTo>
                    <a:pt x="2338" y="2477292"/>
                    <a:pt x="0" y="2471648"/>
                    <a:pt x="0" y="2465763"/>
                  </a:cubicBezTo>
                  <a:lnTo>
                    <a:pt x="0" y="22189"/>
                  </a:lnTo>
                  <a:cubicBezTo>
                    <a:pt x="0" y="16304"/>
                    <a:pt x="2338" y="10660"/>
                    <a:pt x="6499" y="6499"/>
                  </a:cubicBezTo>
                  <a:cubicBezTo>
                    <a:pt x="10660" y="2338"/>
                    <a:pt x="16304" y="0"/>
                    <a:pt x="22189" y="0"/>
                  </a:cubicBezTo>
                  <a:close/>
                </a:path>
              </a:pathLst>
            </a:custGeom>
            <a:solidFill>
              <a:srgbClr val="FAE2C5">
                <a:alpha val="72941"/>
              </a:srgbClr>
            </a:solidFill>
          </p:spPr>
        </p:sp>
        <p:sp>
          <p:nvSpPr>
            <p:cNvPr id="8" name="TextBox 8"/>
            <p:cNvSpPr txBox="1"/>
            <p:nvPr/>
          </p:nvSpPr>
          <p:spPr>
            <a:xfrm>
              <a:off x="0" y="-38100"/>
              <a:ext cx="4594755" cy="2526052"/>
            </a:xfrm>
            <a:prstGeom prst="rect">
              <a:avLst/>
            </a:prstGeom>
          </p:spPr>
          <p:txBody>
            <a:bodyPr lIns="50800" tIns="50800" rIns="50800" bIns="50800" rtlCol="0" anchor="ctr"/>
            <a:lstStyle/>
            <a:p>
              <a:pPr algn="just">
                <a:lnSpc>
                  <a:spcPts val="2659"/>
                </a:lnSpc>
                <a:spcBef>
                  <a:spcPct val="0"/>
                </a:spcBef>
              </a:pPr>
              <a:endParaRPr/>
            </a:p>
          </p:txBody>
        </p:sp>
      </p:grpSp>
      <p:sp>
        <p:nvSpPr>
          <p:cNvPr id="9" name="Freeform 9"/>
          <p:cNvSpPr/>
          <p:nvPr/>
        </p:nvSpPr>
        <p:spPr>
          <a:xfrm rot="953624" flipH="1" flipV="1">
            <a:off x="-592410" y="8368548"/>
            <a:ext cx="2987406" cy="2259565"/>
          </a:xfrm>
          <a:custGeom>
            <a:avLst/>
            <a:gdLst/>
            <a:ahLst/>
            <a:cxnLst/>
            <a:rect l="l" t="t" r="r" b="b"/>
            <a:pathLst>
              <a:path w="2987406" h="2259565">
                <a:moveTo>
                  <a:pt x="2987405" y="2259564"/>
                </a:moveTo>
                <a:lnTo>
                  <a:pt x="0" y="2259564"/>
                </a:lnTo>
                <a:lnTo>
                  <a:pt x="0" y="0"/>
                </a:lnTo>
                <a:lnTo>
                  <a:pt x="2987405" y="0"/>
                </a:lnTo>
                <a:lnTo>
                  <a:pt x="2987405" y="2259564"/>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0" name="Freeform 10"/>
          <p:cNvSpPr/>
          <p:nvPr/>
        </p:nvSpPr>
        <p:spPr>
          <a:xfrm>
            <a:off x="11252599" y="743872"/>
            <a:ext cx="2353841" cy="3448851"/>
          </a:xfrm>
          <a:custGeom>
            <a:avLst/>
            <a:gdLst/>
            <a:ahLst/>
            <a:cxnLst/>
            <a:rect l="l" t="t" r="r" b="b"/>
            <a:pathLst>
              <a:path w="2353841" h="3448851">
                <a:moveTo>
                  <a:pt x="0" y="0"/>
                </a:moveTo>
                <a:lnTo>
                  <a:pt x="2353840" y="0"/>
                </a:lnTo>
                <a:lnTo>
                  <a:pt x="2353840" y="3448851"/>
                </a:lnTo>
                <a:lnTo>
                  <a:pt x="0" y="3448851"/>
                </a:lnTo>
                <a:lnTo>
                  <a:pt x="0" y="0"/>
                </a:lnTo>
                <a:close/>
              </a:path>
            </a:pathLst>
          </a:custGeom>
          <a:blipFill>
            <a:blip r:embed="rId9"/>
            <a:stretch>
              <a:fillRect/>
            </a:stretch>
          </a:blipFill>
        </p:spPr>
      </p:sp>
      <p:sp>
        <p:nvSpPr>
          <p:cNvPr id="11" name="Freeform 11"/>
          <p:cNvSpPr/>
          <p:nvPr/>
        </p:nvSpPr>
        <p:spPr>
          <a:xfrm>
            <a:off x="13835039" y="1323586"/>
            <a:ext cx="3860623" cy="2562273"/>
          </a:xfrm>
          <a:custGeom>
            <a:avLst/>
            <a:gdLst/>
            <a:ahLst/>
            <a:cxnLst/>
            <a:rect l="l" t="t" r="r" b="b"/>
            <a:pathLst>
              <a:path w="3860623" h="2562273">
                <a:moveTo>
                  <a:pt x="0" y="0"/>
                </a:moveTo>
                <a:lnTo>
                  <a:pt x="3860624" y="0"/>
                </a:lnTo>
                <a:lnTo>
                  <a:pt x="3860624" y="2562273"/>
                </a:lnTo>
                <a:lnTo>
                  <a:pt x="0" y="2562273"/>
                </a:lnTo>
                <a:lnTo>
                  <a:pt x="0" y="0"/>
                </a:lnTo>
                <a:close/>
              </a:path>
            </a:pathLst>
          </a:custGeom>
          <a:blipFill>
            <a:blip r:embed="rId10"/>
            <a:stretch>
              <a:fillRect t="-7504" b="-13032"/>
            </a:stretch>
          </a:blipFill>
        </p:spPr>
      </p:sp>
      <p:sp>
        <p:nvSpPr>
          <p:cNvPr id="12" name="Freeform 12"/>
          <p:cNvSpPr/>
          <p:nvPr/>
        </p:nvSpPr>
        <p:spPr>
          <a:xfrm>
            <a:off x="5583316" y="4360979"/>
            <a:ext cx="3500321" cy="2813383"/>
          </a:xfrm>
          <a:custGeom>
            <a:avLst/>
            <a:gdLst/>
            <a:ahLst/>
            <a:cxnLst/>
            <a:rect l="l" t="t" r="r" b="b"/>
            <a:pathLst>
              <a:path w="3500321" h="2813383">
                <a:moveTo>
                  <a:pt x="0" y="0"/>
                </a:moveTo>
                <a:lnTo>
                  <a:pt x="3500321" y="0"/>
                </a:lnTo>
                <a:lnTo>
                  <a:pt x="3500321" y="2813383"/>
                </a:lnTo>
                <a:lnTo>
                  <a:pt x="0" y="2813383"/>
                </a:lnTo>
                <a:lnTo>
                  <a:pt x="0" y="0"/>
                </a:lnTo>
                <a:close/>
              </a:path>
            </a:pathLst>
          </a:custGeom>
          <a:blipFill>
            <a:blip r:embed="rId11"/>
            <a:stretch>
              <a:fillRect/>
            </a:stretch>
          </a:blipFill>
        </p:spPr>
      </p:sp>
      <p:sp>
        <p:nvSpPr>
          <p:cNvPr id="13" name="Freeform 13"/>
          <p:cNvSpPr/>
          <p:nvPr/>
        </p:nvSpPr>
        <p:spPr>
          <a:xfrm>
            <a:off x="757092" y="4598152"/>
            <a:ext cx="4441741" cy="2576210"/>
          </a:xfrm>
          <a:custGeom>
            <a:avLst/>
            <a:gdLst/>
            <a:ahLst/>
            <a:cxnLst/>
            <a:rect l="l" t="t" r="r" b="b"/>
            <a:pathLst>
              <a:path w="4441741" h="2576210">
                <a:moveTo>
                  <a:pt x="0" y="0"/>
                </a:moveTo>
                <a:lnTo>
                  <a:pt x="4441742" y="0"/>
                </a:lnTo>
                <a:lnTo>
                  <a:pt x="4441742" y="2576210"/>
                </a:lnTo>
                <a:lnTo>
                  <a:pt x="0" y="2576210"/>
                </a:lnTo>
                <a:lnTo>
                  <a:pt x="0" y="0"/>
                </a:lnTo>
                <a:close/>
              </a:path>
            </a:pathLst>
          </a:custGeom>
          <a:blipFill>
            <a:blip r:embed="rId12"/>
            <a:stretch>
              <a:fillRect/>
            </a:stretch>
          </a:blipFill>
        </p:spPr>
      </p:sp>
      <p:sp>
        <p:nvSpPr>
          <p:cNvPr id="14" name="Freeform 14"/>
          <p:cNvSpPr/>
          <p:nvPr/>
        </p:nvSpPr>
        <p:spPr>
          <a:xfrm>
            <a:off x="1622187" y="7340645"/>
            <a:ext cx="4339788" cy="2526075"/>
          </a:xfrm>
          <a:custGeom>
            <a:avLst/>
            <a:gdLst/>
            <a:ahLst/>
            <a:cxnLst/>
            <a:rect l="l" t="t" r="r" b="b"/>
            <a:pathLst>
              <a:path w="4339788" h="2526075">
                <a:moveTo>
                  <a:pt x="0" y="0"/>
                </a:moveTo>
                <a:lnTo>
                  <a:pt x="4339788" y="0"/>
                </a:lnTo>
                <a:lnTo>
                  <a:pt x="4339788" y="2526076"/>
                </a:lnTo>
                <a:lnTo>
                  <a:pt x="0" y="2526076"/>
                </a:lnTo>
                <a:lnTo>
                  <a:pt x="0" y="0"/>
                </a:lnTo>
                <a:close/>
              </a:path>
            </a:pathLst>
          </a:custGeom>
          <a:blipFill>
            <a:blip r:embed="rId13"/>
            <a:stretch>
              <a:fillRect t="-16664" b="-17338"/>
            </a:stretch>
          </a:blipFill>
        </p:spPr>
      </p:sp>
      <p:sp>
        <p:nvSpPr>
          <p:cNvPr id="15" name="TextBox 15"/>
          <p:cNvSpPr txBox="1"/>
          <p:nvPr/>
        </p:nvSpPr>
        <p:spPr>
          <a:xfrm>
            <a:off x="901293" y="696247"/>
            <a:ext cx="10121364" cy="4088130"/>
          </a:xfrm>
          <a:prstGeom prst="rect">
            <a:avLst/>
          </a:prstGeom>
        </p:spPr>
        <p:txBody>
          <a:bodyPr lIns="0" tIns="0" rIns="0" bIns="0" rtlCol="0" anchor="t">
            <a:spAutoFit/>
          </a:bodyPr>
          <a:lstStyle/>
          <a:p>
            <a:pPr algn="just">
              <a:lnSpc>
                <a:spcPts val="2520"/>
              </a:lnSpc>
            </a:pPr>
            <a:r>
              <a:rPr lang="en-US" sz="1800">
                <a:solidFill>
                  <a:srgbClr val="000000"/>
                </a:solidFill>
                <a:latin typeface="Carollo Playscript"/>
                <a:ea typeface="Carollo Playscript"/>
                <a:cs typeface="Carollo Playscript"/>
                <a:sym typeface="Carollo Playscript"/>
              </a:rPr>
              <a:t>Жаңа патшалық кезеңінде жасалған екі өнер шоқтығы абыз Аменхотеп пен абыз әйел Раннаяның бүкіл тұлғасы бейнеленген, қара ағаштан жонылған қос статуэтка ерекше көз тартады. Екеуінің де аяқ алыстары жеңіл, ал бүкіл келбеті ізгілік пен әсемдікке толы. Олардың кескіндері көркем және сонымен бірге бекзаттық тәкәппарлыққа толы. </a:t>
            </a:r>
          </a:p>
          <a:p>
            <a:pPr algn="just">
              <a:lnSpc>
                <a:spcPts val="2520"/>
              </a:lnSpc>
            </a:pPr>
            <a:endParaRPr lang="en-US" sz="1800">
              <a:solidFill>
                <a:srgbClr val="000000"/>
              </a:solidFill>
              <a:latin typeface="Carollo Playscript"/>
              <a:ea typeface="Carollo Playscript"/>
              <a:cs typeface="Carollo Playscript"/>
              <a:sym typeface="Carollo Playscript"/>
            </a:endParaRPr>
          </a:p>
          <a:p>
            <a:pPr algn="just">
              <a:lnSpc>
                <a:spcPts val="2520"/>
              </a:lnSpc>
            </a:pPr>
            <a:r>
              <a:rPr lang="en-US" sz="1800">
                <a:solidFill>
                  <a:srgbClr val="000000"/>
                </a:solidFill>
                <a:latin typeface="Carollo Playscript"/>
                <a:ea typeface="Carollo Playscript"/>
                <a:cs typeface="Carollo Playscript"/>
                <a:sym typeface="Carollo Playscript"/>
              </a:rPr>
              <a:t>Ең атақты туындылардың бірі </a:t>
            </a:r>
            <a:r>
              <a:rPr lang="en-US" sz="1800">
                <a:solidFill>
                  <a:srgbClr val="CC4E00"/>
                </a:solidFill>
                <a:latin typeface="Carollo Playscript"/>
                <a:ea typeface="Carollo Playscript"/>
                <a:cs typeface="Carollo Playscript"/>
                <a:sym typeface="Carollo Playscript"/>
              </a:rPr>
              <a:t>Нефертити</a:t>
            </a:r>
            <a:r>
              <a:rPr lang="en-US" sz="1800">
                <a:solidFill>
                  <a:srgbClr val="000000"/>
                </a:solidFill>
                <a:latin typeface="Carollo Playscript"/>
                <a:ea typeface="Carollo Playscript"/>
                <a:cs typeface="Carollo Playscript"/>
                <a:sym typeface="Carollo Playscript"/>
              </a:rPr>
              <a:t>дің басы. Ол патша тирасын киген барлық әйел бейнелерінің ішінде ең атақтысы. Шынында да қашалып жасалған бет пішініндегі нәзіктік пен әйелге тән әдемілік, тамаша көздерінен сәуле шашып тұрған ішкі жан сезімінің тереңдігі мен жарқындығы сәл ашыңқы еріндері мен табиғи тәкәппар қалыптағы бас бейнесі, келбеттің бекзаттық нәзіктігі мен оның тамаша рухани азаттығы біздің жан дүниемізді зор қуанышқа бөлейді. </a:t>
            </a:r>
          </a:p>
          <a:p>
            <a:pPr algn="just">
              <a:lnSpc>
                <a:spcPts val="2520"/>
              </a:lnSpc>
            </a:pPr>
            <a:endParaRPr lang="en-US" sz="1800">
              <a:solidFill>
                <a:srgbClr val="000000"/>
              </a:solidFill>
              <a:latin typeface="Carollo Playscript"/>
              <a:ea typeface="Carollo Playscript"/>
              <a:cs typeface="Carollo Playscript"/>
              <a:sym typeface="Carollo Playscript"/>
            </a:endParaRPr>
          </a:p>
          <a:p>
            <a:pPr algn="just">
              <a:lnSpc>
                <a:spcPts val="2520"/>
              </a:lnSpc>
            </a:pPr>
            <a:endParaRPr lang="en-US" sz="1800">
              <a:solidFill>
                <a:srgbClr val="000000"/>
              </a:solidFill>
              <a:latin typeface="Carollo Playscript"/>
              <a:ea typeface="Carollo Playscript"/>
              <a:cs typeface="Carollo Playscript"/>
              <a:sym typeface="Carollo Playscript"/>
            </a:endParaRPr>
          </a:p>
        </p:txBody>
      </p:sp>
      <p:sp>
        <p:nvSpPr>
          <p:cNvPr id="16" name="TextBox 16"/>
          <p:cNvSpPr txBox="1"/>
          <p:nvPr/>
        </p:nvSpPr>
        <p:spPr>
          <a:xfrm>
            <a:off x="9464637" y="4957671"/>
            <a:ext cx="7674779" cy="1887855"/>
          </a:xfrm>
          <a:prstGeom prst="rect">
            <a:avLst/>
          </a:prstGeom>
        </p:spPr>
        <p:txBody>
          <a:bodyPr lIns="0" tIns="0" rIns="0" bIns="0" rtlCol="0" anchor="t">
            <a:spAutoFit/>
          </a:bodyPr>
          <a:lstStyle/>
          <a:p>
            <a:pPr algn="just">
              <a:lnSpc>
                <a:spcPts val="2520"/>
              </a:lnSpc>
            </a:pPr>
            <a:r>
              <a:rPr lang="en-US" sz="1800">
                <a:solidFill>
                  <a:srgbClr val="000000"/>
                </a:solidFill>
                <a:latin typeface="Carollo Playscript"/>
                <a:ea typeface="Carollo Playscript"/>
                <a:cs typeface="Carollo Playscript"/>
                <a:sym typeface="Carollo Playscript"/>
              </a:rPr>
              <a:t>Тутахамон мазарынан шыққан заттардың көркемдік дәрежесі сан алуан. </a:t>
            </a:r>
            <a:r>
              <a:rPr lang="en-US" sz="1800">
                <a:solidFill>
                  <a:srgbClr val="CC4E00"/>
                </a:solidFill>
                <a:latin typeface="Carollo Playscript"/>
                <a:ea typeface="Carollo Playscript"/>
                <a:cs typeface="Carollo Playscript"/>
                <a:sym typeface="Carollo Playscript"/>
              </a:rPr>
              <a:t>Қобдиша</a:t>
            </a:r>
            <a:r>
              <a:rPr lang="en-US" sz="1800">
                <a:solidFill>
                  <a:srgbClr val="000000"/>
                </a:solidFill>
                <a:latin typeface="Carollo Playscript"/>
                <a:ea typeface="Carollo Playscript"/>
                <a:cs typeface="Carollo Playscript"/>
                <a:sym typeface="Carollo Playscript"/>
              </a:rPr>
              <a:t>ның біріндегі сурет арыстан аулауға шыққан, яғни жауларын қырып жатқан перғауынды күйме үстінде көрсетеді. Бұл көрініс египеттік өнер үшін таң қаларлық динамизмнен жасалған, патша аттарының желмен жарысқан екпінді шабысы бейнеленген.</a:t>
            </a:r>
          </a:p>
        </p:txBody>
      </p:sp>
      <p:sp>
        <p:nvSpPr>
          <p:cNvPr id="17" name="TextBox 17"/>
          <p:cNvSpPr txBox="1"/>
          <p:nvPr/>
        </p:nvSpPr>
        <p:spPr>
          <a:xfrm>
            <a:off x="6361263" y="7610475"/>
            <a:ext cx="10250173" cy="1887855"/>
          </a:xfrm>
          <a:prstGeom prst="rect">
            <a:avLst/>
          </a:prstGeom>
        </p:spPr>
        <p:txBody>
          <a:bodyPr lIns="0" tIns="0" rIns="0" bIns="0" rtlCol="0" anchor="t">
            <a:spAutoFit/>
          </a:bodyPr>
          <a:lstStyle/>
          <a:p>
            <a:pPr algn="just">
              <a:lnSpc>
                <a:spcPts val="2520"/>
              </a:lnSpc>
            </a:pPr>
            <a:r>
              <a:rPr lang="en-US" sz="1800">
                <a:solidFill>
                  <a:srgbClr val="000000"/>
                </a:solidFill>
                <a:latin typeface="Carollo Playscript"/>
                <a:ea typeface="Carollo Playscript"/>
                <a:cs typeface="Carollo Playscript"/>
                <a:sym typeface="Carollo Playscript"/>
              </a:rPr>
              <a:t>Патшаның салтанатты күймесінің алдында тізе бүккен жаулардың аса реалистікпен жасалған бейнелері де бар. Перғауынның аса таяғындағы египеттің солтүстігі мен оңтүстігіндегі жаулардың символды түрде бейнелейтін піл сүйегінде азиялық қара ағаштан жасалған негрлер бейнелері де соншалықты типтік шешімін тапқан. Самырсын кресло арқалығына нәзік бояумен екі қолын екі жаққа тізерлей қатып қалған кескін түрінде мәңгілік эмблемасы берілген. </a:t>
            </a:r>
          </a:p>
        </p:txBody>
      </p:sp>
      <p:sp>
        <p:nvSpPr>
          <p:cNvPr id="18" name="TextBox 18"/>
          <p:cNvSpPr txBox="1"/>
          <p:nvPr/>
        </p:nvSpPr>
        <p:spPr>
          <a:xfrm>
            <a:off x="13712425" y="3876493"/>
            <a:ext cx="1505472" cy="316230"/>
          </a:xfrm>
          <a:prstGeom prst="rect">
            <a:avLst/>
          </a:prstGeom>
        </p:spPr>
        <p:txBody>
          <a:bodyPr lIns="0" tIns="0" rIns="0" bIns="0" rtlCol="0" anchor="t">
            <a:spAutoFit/>
          </a:bodyPr>
          <a:lstStyle/>
          <a:p>
            <a:pPr algn="just">
              <a:lnSpc>
                <a:spcPts val="2520"/>
              </a:lnSpc>
            </a:pPr>
            <a:r>
              <a:rPr lang="en-US" sz="1800">
                <a:solidFill>
                  <a:srgbClr val="000000"/>
                </a:solidFill>
                <a:latin typeface="Carollo Playscript"/>
                <a:ea typeface="Carollo Playscript"/>
                <a:cs typeface="Carollo Playscript"/>
                <a:sym typeface="Carollo Playscript"/>
              </a:rPr>
              <a:t>Нефертити</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3111" b="-13111"/>
            </a:stretch>
          </a:blipFill>
        </p:spPr>
      </p:sp>
      <p:sp>
        <p:nvSpPr>
          <p:cNvPr id="3" name="Freeform 3"/>
          <p:cNvSpPr/>
          <p:nvPr/>
        </p:nvSpPr>
        <p:spPr>
          <a:xfrm>
            <a:off x="14161312" y="-702184"/>
            <a:ext cx="4372111" cy="3306906"/>
          </a:xfrm>
          <a:custGeom>
            <a:avLst/>
            <a:gdLst/>
            <a:ahLst/>
            <a:cxnLst/>
            <a:rect l="l" t="t" r="r" b="b"/>
            <a:pathLst>
              <a:path w="4372111" h="3306906">
                <a:moveTo>
                  <a:pt x="0" y="0"/>
                </a:moveTo>
                <a:lnTo>
                  <a:pt x="4372111" y="0"/>
                </a:lnTo>
                <a:lnTo>
                  <a:pt x="4372111" y="3306906"/>
                </a:lnTo>
                <a:lnTo>
                  <a:pt x="0" y="3306906"/>
                </a:lnTo>
                <a:lnTo>
                  <a:pt x="0" y="0"/>
                </a:lnTo>
                <a:close/>
              </a:path>
            </a:pathLst>
          </a:custGeom>
          <a:blipFill>
            <a:blip r:embed="rId3">
              <a:alphaModFix amt="42000"/>
              <a:extLst>
                <a:ext uri="{96DAC541-7B7A-43D3-8B79-37D633B846F1}">
                  <asvg:svgBlip xmlns:asvg="http://schemas.microsoft.com/office/drawing/2016/SVG/main" r:embed="rId4"/>
                </a:ext>
              </a:extLst>
            </a:blip>
            <a:stretch>
              <a:fillRect/>
            </a:stretch>
          </a:blipFill>
        </p:spPr>
      </p:sp>
      <p:sp>
        <p:nvSpPr>
          <p:cNvPr id="4" name="Freeform 4"/>
          <p:cNvSpPr/>
          <p:nvPr/>
        </p:nvSpPr>
        <p:spPr>
          <a:xfrm>
            <a:off x="11758097" y="5678057"/>
            <a:ext cx="7135220" cy="6330886"/>
          </a:xfrm>
          <a:custGeom>
            <a:avLst/>
            <a:gdLst/>
            <a:ahLst/>
            <a:cxnLst/>
            <a:rect l="l" t="t" r="r" b="b"/>
            <a:pathLst>
              <a:path w="7135220" h="6330886">
                <a:moveTo>
                  <a:pt x="0" y="0"/>
                </a:moveTo>
                <a:lnTo>
                  <a:pt x="7135220" y="0"/>
                </a:lnTo>
                <a:lnTo>
                  <a:pt x="7135220" y="6330887"/>
                </a:lnTo>
                <a:lnTo>
                  <a:pt x="0" y="6330887"/>
                </a:lnTo>
                <a:lnTo>
                  <a:pt x="0" y="0"/>
                </a:lnTo>
                <a:close/>
              </a:path>
            </a:pathLst>
          </a:custGeom>
          <a:blipFill>
            <a:blip r:embed="rId5">
              <a:alphaModFix amt="65999"/>
              <a:extLst>
                <a:ext uri="{96DAC541-7B7A-43D3-8B79-37D633B846F1}">
                  <asvg:svgBlip xmlns:asvg="http://schemas.microsoft.com/office/drawing/2016/SVG/main" r:embed="rId6"/>
                </a:ext>
              </a:extLst>
            </a:blip>
            <a:stretch>
              <a:fillRect/>
            </a:stretch>
          </a:blipFill>
        </p:spPr>
      </p:sp>
      <p:sp>
        <p:nvSpPr>
          <p:cNvPr id="5" name="Freeform 5"/>
          <p:cNvSpPr/>
          <p:nvPr/>
        </p:nvSpPr>
        <p:spPr>
          <a:xfrm>
            <a:off x="-754483" y="-1363553"/>
            <a:ext cx="6803544" cy="6147930"/>
          </a:xfrm>
          <a:custGeom>
            <a:avLst/>
            <a:gdLst/>
            <a:ahLst/>
            <a:cxnLst/>
            <a:rect l="l" t="t" r="r" b="b"/>
            <a:pathLst>
              <a:path w="6803544" h="6147930">
                <a:moveTo>
                  <a:pt x="0" y="0"/>
                </a:moveTo>
                <a:lnTo>
                  <a:pt x="6803544" y="0"/>
                </a:lnTo>
                <a:lnTo>
                  <a:pt x="6803544" y="6147930"/>
                </a:lnTo>
                <a:lnTo>
                  <a:pt x="0" y="6147930"/>
                </a:lnTo>
                <a:lnTo>
                  <a:pt x="0" y="0"/>
                </a:lnTo>
                <a:close/>
              </a:path>
            </a:pathLst>
          </a:custGeom>
          <a:blipFill>
            <a:blip r:embed="rId7">
              <a:alphaModFix amt="58000"/>
              <a:extLst>
                <a:ext uri="{96DAC541-7B7A-43D3-8B79-37D633B846F1}">
                  <asvg:svgBlip xmlns:asvg="http://schemas.microsoft.com/office/drawing/2016/SVG/main" r:embed="rId8"/>
                </a:ext>
              </a:extLst>
            </a:blip>
            <a:stretch>
              <a:fillRect/>
            </a:stretch>
          </a:blipFill>
        </p:spPr>
      </p:sp>
      <p:grpSp>
        <p:nvGrpSpPr>
          <p:cNvPr id="6" name="Group 6"/>
          <p:cNvGrpSpPr/>
          <p:nvPr/>
        </p:nvGrpSpPr>
        <p:grpSpPr>
          <a:xfrm>
            <a:off x="421145" y="420279"/>
            <a:ext cx="17445709" cy="9446442"/>
            <a:chOff x="0" y="0"/>
            <a:chExt cx="4594755" cy="2487952"/>
          </a:xfrm>
        </p:grpSpPr>
        <p:sp>
          <p:nvSpPr>
            <p:cNvPr id="7" name="Freeform 7"/>
            <p:cNvSpPr/>
            <p:nvPr/>
          </p:nvSpPr>
          <p:spPr>
            <a:xfrm>
              <a:off x="0" y="0"/>
              <a:ext cx="4594755" cy="2487952"/>
            </a:xfrm>
            <a:custGeom>
              <a:avLst/>
              <a:gdLst/>
              <a:ahLst/>
              <a:cxnLst/>
              <a:rect l="l" t="t" r="r" b="b"/>
              <a:pathLst>
                <a:path w="4594755" h="2487952">
                  <a:moveTo>
                    <a:pt x="22189" y="0"/>
                  </a:moveTo>
                  <a:lnTo>
                    <a:pt x="4572566" y="0"/>
                  </a:lnTo>
                  <a:cubicBezTo>
                    <a:pt x="4578451" y="0"/>
                    <a:pt x="4584095" y="2338"/>
                    <a:pt x="4588256" y="6499"/>
                  </a:cubicBezTo>
                  <a:cubicBezTo>
                    <a:pt x="4592417" y="10660"/>
                    <a:pt x="4594755" y="16304"/>
                    <a:pt x="4594755" y="22189"/>
                  </a:cubicBezTo>
                  <a:lnTo>
                    <a:pt x="4594755" y="2465763"/>
                  </a:lnTo>
                  <a:cubicBezTo>
                    <a:pt x="4594755" y="2471648"/>
                    <a:pt x="4592417" y="2477292"/>
                    <a:pt x="4588256" y="2481453"/>
                  </a:cubicBezTo>
                  <a:cubicBezTo>
                    <a:pt x="4584095" y="2485614"/>
                    <a:pt x="4578451" y="2487952"/>
                    <a:pt x="4572566" y="2487952"/>
                  </a:cubicBezTo>
                  <a:lnTo>
                    <a:pt x="22189" y="2487952"/>
                  </a:lnTo>
                  <a:cubicBezTo>
                    <a:pt x="16304" y="2487952"/>
                    <a:pt x="10660" y="2485614"/>
                    <a:pt x="6499" y="2481453"/>
                  </a:cubicBezTo>
                  <a:cubicBezTo>
                    <a:pt x="2338" y="2477292"/>
                    <a:pt x="0" y="2471648"/>
                    <a:pt x="0" y="2465763"/>
                  </a:cubicBezTo>
                  <a:lnTo>
                    <a:pt x="0" y="22189"/>
                  </a:lnTo>
                  <a:cubicBezTo>
                    <a:pt x="0" y="16304"/>
                    <a:pt x="2338" y="10660"/>
                    <a:pt x="6499" y="6499"/>
                  </a:cubicBezTo>
                  <a:cubicBezTo>
                    <a:pt x="10660" y="2338"/>
                    <a:pt x="16304" y="0"/>
                    <a:pt x="22189" y="0"/>
                  </a:cubicBezTo>
                  <a:close/>
                </a:path>
              </a:pathLst>
            </a:custGeom>
            <a:solidFill>
              <a:srgbClr val="FAE2C5">
                <a:alpha val="72941"/>
              </a:srgbClr>
            </a:solidFill>
          </p:spPr>
        </p:sp>
        <p:sp>
          <p:nvSpPr>
            <p:cNvPr id="8" name="TextBox 8"/>
            <p:cNvSpPr txBox="1"/>
            <p:nvPr/>
          </p:nvSpPr>
          <p:spPr>
            <a:xfrm>
              <a:off x="0" y="-38100"/>
              <a:ext cx="4594755" cy="2526052"/>
            </a:xfrm>
            <a:prstGeom prst="rect">
              <a:avLst/>
            </a:prstGeom>
          </p:spPr>
          <p:txBody>
            <a:bodyPr lIns="50800" tIns="50800" rIns="50800" bIns="50800" rtlCol="0" anchor="ctr"/>
            <a:lstStyle/>
            <a:p>
              <a:pPr algn="just">
                <a:lnSpc>
                  <a:spcPts val="2659"/>
                </a:lnSpc>
                <a:spcBef>
                  <a:spcPct val="0"/>
                </a:spcBef>
              </a:pPr>
              <a:endParaRPr/>
            </a:p>
          </p:txBody>
        </p:sp>
      </p:grpSp>
      <p:sp>
        <p:nvSpPr>
          <p:cNvPr id="9" name="Freeform 9"/>
          <p:cNvSpPr/>
          <p:nvPr/>
        </p:nvSpPr>
        <p:spPr>
          <a:xfrm rot="953624" flipH="1" flipV="1">
            <a:off x="-592410" y="8494973"/>
            <a:ext cx="2987406" cy="2259565"/>
          </a:xfrm>
          <a:custGeom>
            <a:avLst/>
            <a:gdLst/>
            <a:ahLst/>
            <a:cxnLst/>
            <a:rect l="l" t="t" r="r" b="b"/>
            <a:pathLst>
              <a:path w="2987406" h="2259565">
                <a:moveTo>
                  <a:pt x="2987405" y="2259565"/>
                </a:moveTo>
                <a:lnTo>
                  <a:pt x="0" y="2259565"/>
                </a:lnTo>
                <a:lnTo>
                  <a:pt x="0" y="0"/>
                </a:lnTo>
                <a:lnTo>
                  <a:pt x="2987405" y="0"/>
                </a:lnTo>
                <a:lnTo>
                  <a:pt x="2987405" y="2259565"/>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0" name="Freeform 10"/>
          <p:cNvSpPr/>
          <p:nvPr/>
        </p:nvSpPr>
        <p:spPr>
          <a:xfrm>
            <a:off x="11404724" y="743872"/>
            <a:ext cx="2286240" cy="2857800"/>
          </a:xfrm>
          <a:custGeom>
            <a:avLst/>
            <a:gdLst/>
            <a:ahLst/>
            <a:cxnLst/>
            <a:rect l="l" t="t" r="r" b="b"/>
            <a:pathLst>
              <a:path w="2286240" h="2857800">
                <a:moveTo>
                  <a:pt x="0" y="0"/>
                </a:moveTo>
                <a:lnTo>
                  <a:pt x="2286240" y="0"/>
                </a:lnTo>
                <a:lnTo>
                  <a:pt x="2286240" y="2857800"/>
                </a:lnTo>
                <a:lnTo>
                  <a:pt x="0" y="2857800"/>
                </a:lnTo>
                <a:lnTo>
                  <a:pt x="0" y="0"/>
                </a:lnTo>
                <a:close/>
              </a:path>
            </a:pathLst>
          </a:custGeom>
          <a:blipFill>
            <a:blip r:embed="rId9"/>
            <a:stretch>
              <a:fillRect/>
            </a:stretch>
          </a:blipFill>
        </p:spPr>
      </p:sp>
      <p:sp>
        <p:nvSpPr>
          <p:cNvPr id="11" name="Freeform 11"/>
          <p:cNvSpPr/>
          <p:nvPr/>
        </p:nvSpPr>
        <p:spPr>
          <a:xfrm>
            <a:off x="14161312" y="880862"/>
            <a:ext cx="3258734" cy="2509225"/>
          </a:xfrm>
          <a:custGeom>
            <a:avLst/>
            <a:gdLst/>
            <a:ahLst/>
            <a:cxnLst/>
            <a:rect l="l" t="t" r="r" b="b"/>
            <a:pathLst>
              <a:path w="3258734" h="2509225">
                <a:moveTo>
                  <a:pt x="0" y="0"/>
                </a:moveTo>
                <a:lnTo>
                  <a:pt x="3258734" y="0"/>
                </a:lnTo>
                <a:lnTo>
                  <a:pt x="3258734" y="2509225"/>
                </a:lnTo>
                <a:lnTo>
                  <a:pt x="0" y="2509225"/>
                </a:lnTo>
                <a:lnTo>
                  <a:pt x="0" y="0"/>
                </a:lnTo>
                <a:close/>
              </a:path>
            </a:pathLst>
          </a:custGeom>
          <a:blipFill>
            <a:blip r:embed="rId10"/>
            <a:stretch>
              <a:fillRect/>
            </a:stretch>
          </a:blipFill>
        </p:spPr>
      </p:sp>
      <p:sp>
        <p:nvSpPr>
          <p:cNvPr id="12" name="Freeform 12"/>
          <p:cNvSpPr/>
          <p:nvPr/>
        </p:nvSpPr>
        <p:spPr>
          <a:xfrm>
            <a:off x="901293" y="3691890"/>
            <a:ext cx="3904106" cy="2601110"/>
          </a:xfrm>
          <a:custGeom>
            <a:avLst/>
            <a:gdLst/>
            <a:ahLst/>
            <a:cxnLst/>
            <a:rect l="l" t="t" r="r" b="b"/>
            <a:pathLst>
              <a:path w="3904106" h="2601110">
                <a:moveTo>
                  <a:pt x="0" y="0"/>
                </a:moveTo>
                <a:lnTo>
                  <a:pt x="3904105" y="0"/>
                </a:lnTo>
                <a:lnTo>
                  <a:pt x="3904105" y="2601110"/>
                </a:lnTo>
                <a:lnTo>
                  <a:pt x="0" y="2601110"/>
                </a:lnTo>
                <a:lnTo>
                  <a:pt x="0" y="0"/>
                </a:lnTo>
                <a:close/>
              </a:path>
            </a:pathLst>
          </a:custGeom>
          <a:blipFill>
            <a:blip r:embed="rId11"/>
            <a:stretch>
              <a:fillRect/>
            </a:stretch>
          </a:blipFill>
        </p:spPr>
      </p:sp>
      <p:sp>
        <p:nvSpPr>
          <p:cNvPr id="13" name="Freeform 13"/>
          <p:cNvSpPr/>
          <p:nvPr/>
        </p:nvSpPr>
        <p:spPr>
          <a:xfrm>
            <a:off x="1028700" y="6437332"/>
            <a:ext cx="3395780" cy="2211822"/>
          </a:xfrm>
          <a:custGeom>
            <a:avLst/>
            <a:gdLst/>
            <a:ahLst/>
            <a:cxnLst/>
            <a:rect l="l" t="t" r="r" b="b"/>
            <a:pathLst>
              <a:path w="3395780" h="2211822">
                <a:moveTo>
                  <a:pt x="0" y="0"/>
                </a:moveTo>
                <a:lnTo>
                  <a:pt x="3395780" y="0"/>
                </a:lnTo>
                <a:lnTo>
                  <a:pt x="3395780" y="2211822"/>
                </a:lnTo>
                <a:lnTo>
                  <a:pt x="0" y="2211822"/>
                </a:lnTo>
                <a:lnTo>
                  <a:pt x="0" y="0"/>
                </a:lnTo>
                <a:close/>
              </a:path>
            </a:pathLst>
          </a:custGeom>
          <a:blipFill>
            <a:blip r:embed="rId12"/>
            <a:stretch>
              <a:fillRect t="-7240" r="-11849" b="-7240"/>
            </a:stretch>
          </a:blipFill>
        </p:spPr>
      </p:sp>
      <p:sp>
        <p:nvSpPr>
          <p:cNvPr id="14" name="Freeform 14"/>
          <p:cNvSpPr/>
          <p:nvPr/>
        </p:nvSpPr>
        <p:spPr>
          <a:xfrm>
            <a:off x="10872264" y="6160770"/>
            <a:ext cx="3351160" cy="2232711"/>
          </a:xfrm>
          <a:custGeom>
            <a:avLst/>
            <a:gdLst/>
            <a:ahLst/>
            <a:cxnLst/>
            <a:rect l="l" t="t" r="r" b="b"/>
            <a:pathLst>
              <a:path w="3351160" h="2232711">
                <a:moveTo>
                  <a:pt x="0" y="0"/>
                </a:moveTo>
                <a:lnTo>
                  <a:pt x="3351160" y="0"/>
                </a:lnTo>
                <a:lnTo>
                  <a:pt x="3351160" y="2232711"/>
                </a:lnTo>
                <a:lnTo>
                  <a:pt x="0" y="2232711"/>
                </a:lnTo>
                <a:lnTo>
                  <a:pt x="0" y="0"/>
                </a:lnTo>
                <a:close/>
              </a:path>
            </a:pathLst>
          </a:custGeom>
          <a:blipFill>
            <a:blip r:embed="rId13"/>
            <a:stretch>
              <a:fillRect/>
            </a:stretch>
          </a:blipFill>
        </p:spPr>
      </p:sp>
      <p:sp>
        <p:nvSpPr>
          <p:cNvPr id="15" name="Freeform 15"/>
          <p:cNvSpPr/>
          <p:nvPr/>
        </p:nvSpPr>
        <p:spPr>
          <a:xfrm>
            <a:off x="7867002" y="6050538"/>
            <a:ext cx="2598616" cy="2598616"/>
          </a:xfrm>
          <a:custGeom>
            <a:avLst/>
            <a:gdLst/>
            <a:ahLst/>
            <a:cxnLst/>
            <a:rect l="l" t="t" r="r" b="b"/>
            <a:pathLst>
              <a:path w="2598616" h="2598616">
                <a:moveTo>
                  <a:pt x="0" y="0"/>
                </a:moveTo>
                <a:lnTo>
                  <a:pt x="2598616" y="0"/>
                </a:lnTo>
                <a:lnTo>
                  <a:pt x="2598616" y="2598616"/>
                </a:lnTo>
                <a:lnTo>
                  <a:pt x="0" y="2598616"/>
                </a:lnTo>
                <a:lnTo>
                  <a:pt x="0" y="0"/>
                </a:lnTo>
                <a:close/>
              </a:path>
            </a:pathLst>
          </a:custGeom>
          <a:blipFill>
            <a:blip r:embed="rId14"/>
            <a:stretch>
              <a:fillRect/>
            </a:stretch>
          </a:blipFill>
        </p:spPr>
      </p:sp>
      <p:sp>
        <p:nvSpPr>
          <p:cNvPr id="16" name="Freeform 16"/>
          <p:cNvSpPr/>
          <p:nvPr/>
        </p:nvSpPr>
        <p:spPr>
          <a:xfrm>
            <a:off x="14865919" y="5948117"/>
            <a:ext cx="1481449" cy="2311061"/>
          </a:xfrm>
          <a:custGeom>
            <a:avLst/>
            <a:gdLst/>
            <a:ahLst/>
            <a:cxnLst/>
            <a:rect l="l" t="t" r="r" b="b"/>
            <a:pathLst>
              <a:path w="1481449" h="2311061">
                <a:moveTo>
                  <a:pt x="0" y="0"/>
                </a:moveTo>
                <a:lnTo>
                  <a:pt x="1481449" y="0"/>
                </a:lnTo>
                <a:lnTo>
                  <a:pt x="1481449" y="2311061"/>
                </a:lnTo>
                <a:lnTo>
                  <a:pt x="0" y="2311061"/>
                </a:lnTo>
                <a:lnTo>
                  <a:pt x="0" y="0"/>
                </a:lnTo>
                <a:close/>
              </a:path>
            </a:pathLst>
          </a:custGeom>
          <a:blipFill>
            <a:blip r:embed="rId15"/>
            <a:stretch>
              <a:fillRect/>
            </a:stretch>
          </a:blipFill>
        </p:spPr>
      </p:sp>
      <p:sp>
        <p:nvSpPr>
          <p:cNvPr id="17" name="TextBox 17"/>
          <p:cNvSpPr txBox="1"/>
          <p:nvPr/>
        </p:nvSpPr>
        <p:spPr>
          <a:xfrm>
            <a:off x="901293" y="696247"/>
            <a:ext cx="10121364" cy="2830830"/>
          </a:xfrm>
          <a:prstGeom prst="rect">
            <a:avLst/>
          </a:prstGeom>
        </p:spPr>
        <p:txBody>
          <a:bodyPr lIns="0" tIns="0" rIns="0" bIns="0" rtlCol="0" anchor="t">
            <a:spAutoFit/>
          </a:bodyPr>
          <a:lstStyle/>
          <a:p>
            <a:pPr algn="just">
              <a:lnSpc>
                <a:spcPts val="2520"/>
              </a:lnSpc>
            </a:pPr>
            <a:r>
              <a:rPr lang="en-US" sz="1800">
                <a:solidFill>
                  <a:srgbClr val="000000"/>
                </a:solidFill>
                <a:latin typeface="Carollo Playscript"/>
                <a:ea typeface="Carollo Playscript"/>
                <a:cs typeface="Carollo Playscript"/>
                <a:sym typeface="Carollo Playscript"/>
              </a:rPr>
              <a:t>Патшаның лазурит қондырған </a:t>
            </a:r>
            <a:r>
              <a:rPr lang="en-US" sz="1800">
                <a:solidFill>
                  <a:srgbClr val="CC4E00"/>
                </a:solidFill>
                <a:latin typeface="Carollo Playscript"/>
                <a:ea typeface="Carollo Playscript"/>
                <a:cs typeface="Carollo Playscript"/>
                <a:sym typeface="Carollo Playscript"/>
              </a:rPr>
              <a:t>алтын маска</a:t>
            </a:r>
            <a:r>
              <a:rPr lang="en-US" sz="1800">
                <a:solidFill>
                  <a:srgbClr val="000000"/>
                </a:solidFill>
                <a:latin typeface="Carollo Playscript"/>
                <a:ea typeface="Carollo Playscript"/>
                <a:cs typeface="Carollo Playscript"/>
                <a:sym typeface="Carollo Playscript"/>
              </a:rPr>
              <a:t>сы таңғажайып. Патшаның мумиясы. Картер одан жүздеген әсемдік бұйымдар тапқан. Лотос гүлінен өсіп шыққандай Тутахамонның  портреттік бас суреті қара қабылан үстінде отырған перғауын статуэткісі саркофагтағы дәл соның мүсіндік бейнесі. О дүниедегі өмірдің символдары; қасиетті сиырдың алтын басы мен жыландар құдайы желеп-жебеушісі тәңірінің алтындатылған статуэткілері. Асыл қазынаның қақпасын күзетіп тұрған қорқау қасқыр кейпіндегі о дүние құдайы </a:t>
            </a:r>
            <a:r>
              <a:rPr lang="en-US" sz="1800">
                <a:solidFill>
                  <a:srgbClr val="CC4E00"/>
                </a:solidFill>
                <a:latin typeface="Carollo Playscript"/>
                <a:ea typeface="Carollo Playscript"/>
                <a:cs typeface="Carollo Playscript"/>
                <a:sym typeface="Carollo Playscript"/>
              </a:rPr>
              <a:t>Анубис</a:t>
            </a:r>
            <a:r>
              <a:rPr lang="en-US" sz="1800">
                <a:solidFill>
                  <a:srgbClr val="000000"/>
                </a:solidFill>
                <a:latin typeface="Carollo Playscript"/>
                <a:ea typeface="Carollo Playscript"/>
                <a:cs typeface="Carollo Playscript"/>
                <a:sym typeface="Carollo Playscript"/>
              </a:rPr>
              <a:t> бейнеленген. Көк күмбезі бойынша күннің артынан еріп отырған «Аспан кемелері» де өз орнын тапқандай.  </a:t>
            </a:r>
          </a:p>
        </p:txBody>
      </p:sp>
      <p:sp>
        <p:nvSpPr>
          <p:cNvPr id="18" name="TextBox 18"/>
          <p:cNvSpPr txBox="1"/>
          <p:nvPr/>
        </p:nvSpPr>
        <p:spPr>
          <a:xfrm>
            <a:off x="5170637" y="3644265"/>
            <a:ext cx="12468173" cy="2516505"/>
          </a:xfrm>
          <a:prstGeom prst="rect">
            <a:avLst/>
          </a:prstGeom>
        </p:spPr>
        <p:txBody>
          <a:bodyPr lIns="0" tIns="0" rIns="0" bIns="0" rtlCol="0" anchor="t">
            <a:spAutoFit/>
          </a:bodyPr>
          <a:lstStyle/>
          <a:p>
            <a:pPr algn="just">
              <a:lnSpc>
                <a:spcPts val="2520"/>
              </a:lnSpc>
            </a:pPr>
            <a:r>
              <a:rPr lang="en-US" sz="1800">
                <a:solidFill>
                  <a:srgbClr val="000000"/>
                </a:solidFill>
                <a:latin typeface="Carollo Playscript"/>
                <a:ea typeface="Carollo Playscript"/>
                <a:cs typeface="Carollo Playscript"/>
                <a:sym typeface="Carollo Playscript"/>
              </a:rPr>
              <a:t>Ежелгі египеттің нанымдары мен арман мақсаттары туралы айқын түсінік беретін басқа да көптеген сан алуан мүсіндер мен көркемдік заттар бейнеленген. Қымбат бағалы заттар толтырылған сандықтар мен қобдишалар сан алуан. Сондай-ақ, осылардың бәрінде нәзік шеберлік таңбасы – </a:t>
            </a:r>
            <a:r>
              <a:rPr lang="en-US" sz="1800">
                <a:solidFill>
                  <a:srgbClr val="CC4E00"/>
                </a:solidFill>
                <a:latin typeface="Carollo Playscript"/>
                <a:ea typeface="Carollo Playscript"/>
                <a:cs typeface="Carollo Playscript"/>
                <a:sym typeface="Carollo Playscript"/>
              </a:rPr>
              <a:t>Амарнның таңбасы</a:t>
            </a:r>
            <a:r>
              <a:rPr lang="en-US" sz="1800">
                <a:solidFill>
                  <a:srgbClr val="000000"/>
                </a:solidFill>
                <a:latin typeface="Carollo Playscript"/>
                <a:ea typeface="Carollo Playscript"/>
                <a:cs typeface="Carollo Playscript"/>
                <a:sym typeface="Carollo Playscript"/>
              </a:rPr>
              <a:t> бейнеленген. </a:t>
            </a:r>
          </a:p>
          <a:p>
            <a:pPr algn="just">
              <a:lnSpc>
                <a:spcPts val="2520"/>
              </a:lnSpc>
            </a:pPr>
            <a:endParaRPr lang="en-US" sz="1800">
              <a:solidFill>
                <a:srgbClr val="000000"/>
              </a:solidFill>
              <a:latin typeface="Carollo Playscript"/>
              <a:ea typeface="Carollo Playscript"/>
              <a:cs typeface="Carollo Playscript"/>
              <a:sym typeface="Carollo Playscript"/>
            </a:endParaRPr>
          </a:p>
          <a:p>
            <a:pPr algn="just">
              <a:lnSpc>
                <a:spcPts val="2520"/>
              </a:lnSpc>
            </a:pPr>
            <a:r>
              <a:rPr lang="en-US" sz="1800">
                <a:solidFill>
                  <a:srgbClr val="000000"/>
                </a:solidFill>
                <a:latin typeface="Carollo Playscript"/>
                <a:ea typeface="Carollo Playscript"/>
                <a:cs typeface="Carollo Playscript"/>
                <a:sym typeface="Carollo Playscript"/>
              </a:rPr>
              <a:t>Жаңа патшалықтың ең құдіретті перғауындардың бірі </a:t>
            </a:r>
            <a:r>
              <a:rPr lang="en-US" sz="1800">
                <a:solidFill>
                  <a:srgbClr val="CC4E00"/>
                </a:solidFill>
                <a:latin typeface="Carollo Playscript"/>
                <a:ea typeface="Carollo Playscript"/>
                <a:cs typeface="Carollo Playscript"/>
                <a:sym typeface="Carollo Playscript"/>
              </a:rPr>
              <a:t>ІІ Ремсес</a:t>
            </a:r>
            <a:r>
              <a:rPr lang="en-US" sz="1800">
                <a:solidFill>
                  <a:srgbClr val="000000"/>
                </a:solidFill>
                <a:latin typeface="Carollo Playscript"/>
                <a:ea typeface="Carollo Playscript"/>
                <a:cs typeface="Carollo Playscript"/>
                <a:sym typeface="Carollo Playscript"/>
              </a:rPr>
              <a:t>тің тұсында </a:t>
            </a:r>
            <a:r>
              <a:rPr lang="en-US" sz="1800">
                <a:solidFill>
                  <a:srgbClr val="CC4E00"/>
                </a:solidFill>
                <a:latin typeface="Carollo Playscript"/>
                <a:ea typeface="Carollo Playscript"/>
                <a:cs typeface="Carollo Playscript"/>
                <a:sym typeface="Carollo Playscript"/>
              </a:rPr>
              <a:t>Абу Симбелде жартасты храм мен Карнак храмы</a:t>
            </a:r>
            <a:r>
              <a:rPr lang="en-US" sz="1800">
                <a:solidFill>
                  <a:srgbClr val="000000"/>
                </a:solidFill>
                <a:latin typeface="Carollo Playscript"/>
                <a:ea typeface="Carollo Playscript"/>
                <a:cs typeface="Carollo Playscript"/>
                <a:sym typeface="Carollo Playscript"/>
              </a:rPr>
              <a:t>ның алып колонналы залы тұрғызылады. Жартастық храмға кіре берістегі перғауынның статуялары өзінің көлемімен таңқалдырады.  Олардың биіктігі </a:t>
            </a:r>
            <a:r>
              <a:rPr lang="en-US" sz="1800">
                <a:solidFill>
                  <a:srgbClr val="CC4E00"/>
                </a:solidFill>
                <a:latin typeface="Carollo Playscript"/>
                <a:ea typeface="Carollo Playscript"/>
                <a:cs typeface="Carollo Playscript"/>
                <a:sym typeface="Carollo Playscript"/>
              </a:rPr>
              <a:t>20 </a:t>
            </a:r>
            <a:r>
              <a:rPr lang="en-US" sz="1800">
                <a:solidFill>
                  <a:srgbClr val="000000"/>
                </a:solidFill>
                <a:latin typeface="Carollo Playscript"/>
                <a:ea typeface="Carollo Playscript"/>
                <a:cs typeface="Carollo Playscript"/>
                <a:sym typeface="Carollo Playscript"/>
              </a:rPr>
              <a:t>м. </a:t>
            </a:r>
          </a:p>
          <a:p>
            <a:pPr algn="just">
              <a:lnSpc>
                <a:spcPts val="2520"/>
              </a:lnSpc>
            </a:pPr>
            <a:endParaRPr lang="en-US" sz="1800">
              <a:solidFill>
                <a:srgbClr val="000000"/>
              </a:solidFill>
              <a:latin typeface="Carollo Playscript"/>
              <a:ea typeface="Carollo Playscript"/>
              <a:cs typeface="Carollo Playscript"/>
              <a:sym typeface="Carollo Playscript"/>
            </a:endParaRPr>
          </a:p>
          <a:p>
            <a:pPr algn="just">
              <a:lnSpc>
                <a:spcPts val="2520"/>
              </a:lnSpc>
            </a:pPr>
            <a:endParaRPr lang="en-US" sz="1800">
              <a:solidFill>
                <a:srgbClr val="000000"/>
              </a:solidFill>
              <a:latin typeface="Carollo Playscript"/>
              <a:ea typeface="Carollo Playscript"/>
              <a:cs typeface="Carollo Playscript"/>
              <a:sym typeface="Carollo Playscript"/>
            </a:endParaRPr>
          </a:p>
        </p:txBody>
      </p:sp>
      <p:sp>
        <p:nvSpPr>
          <p:cNvPr id="19" name="TextBox 19"/>
          <p:cNvSpPr txBox="1"/>
          <p:nvPr/>
        </p:nvSpPr>
        <p:spPr>
          <a:xfrm>
            <a:off x="736664" y="8766748"/>
            <a:ext cx="15370114" cy="944880"/>
          </a:xfrm>
          <a:prstGeom prst="rect">
            <a:avLst/>
          </a:prstGeom>
        </p:spPr>
        <p:txBody>
          <a:bodyPr lIns="0" tIns="0" rIns="0" bIns="0" rtlCol="0" anchor="t">
            <a:spAutoFit/>
          </a:bodyPr>
          <a:lstStyle/>
          <a:p>
            <a:pPr algn="just">
              <a:lnSpc>
                <a:spcPts val="2520"/>
              </a:lnSpc>
            </a:pPr>
            <a:r>
              <a:rPr lang="en-US" sz="1800">
                <a:solidFill>
                  <a:srgbClr val="000000"/>
                </a:solidFill>
                <a:latin typeface="Carollo Playscript"/>
                <a:ea typeface="Carollo Playscript"/>
                <a:cs typeface="Carollo Playscript"/>
                <a:sym typeface="Carollo Playscript"/>
              </a:rPr>
              <a:t>Египеттік өнер ұлы державаның жалпы және түпкілікті құлдырағандығын бейнелейді. Жекелеген өнер шоқтықтары жасалады. Бірақ тұтас алынған көркемдік творчество  бар болғаны гүлдену дәуірінде қол жеткенді ғана қайталап, бұрынғы дәрежесіне дейін көтеріле алмады. Техникалық шеберлік болмаған, қанат серпіні жоқ. </a:t>
            </a:r>
          </a:p>
        </p:txBody>
      </p:sp>
      <p:sp>
        <p:nvSpPr>
          <p:cNvPr id="20" name="TextBox 20"/>
          <p:cNvSpPr txBox="1"/>
          <p:nvPr/>
        </p:nvSpPr>
        <p:spPr>
          <a:xfrm>
            <a:off x="4497104" y="6857017"/>
            <a:ext cx="3369898" cy="630555"/>
          </a:xfrm>
          <a:prstGeom prst="rect">
            <a:avLst/>
          </a:prstGeom>
        </p:spPr>
        <p:txBody>
          <a:bodyPr lIns="0" tIns="0" rIns="0" bIns="0" rtlCol="0" anchor="t">
            <a:spAutoFit/>
          </a:bodyPr>
          <a:lstStyle/>
          <a:p>
            <a:pPr algn="just">
              <a:lnSpc>
                <a:spcPts val="2520"/>
              </a:lnSpc>
            </a:pPr>
            <a:r>
              <a:rPr lang="en-US" sz="1800">
                <a:solidFill>
                  <a:srgbClr val="000000"/>
                </a:solidFill>
                <a:latin typeface="Carollo Playscript"/>
                <a:ea typeface="Carollo Playscript"/>
                <a:cs typeface="Carollo Playscript"/>
                <a:sym typeface="Carollo Playscript"/>
              </a:rPr>
              <a:t>Абу Симбелде жартасты храм мен Карнак храмы</a:t>
            </a:r>
          </a:p>
        </p:txBody>
      </p:sp>
      <p:sp>
        <p:nvSpPr>
          <p:cNvPr id="21" name="TextBox 21"/>
          <p:cNvSpPr txBox="1"/>
          <p:nvPr/>
        </p:nvSpPr>
        <p:spPr>
          <a:xfrm>
            <a:off x="14496957" y="8211553"/>
            <a:ext cx="3369898" cy="316230"/>
          </a:xfrm>
          <a:prstGeom prst="rect">
            <a:avLst/>
          </a:prstGeom>
        </p:spPr>
        <p:txBody>
          <a:bodyPr lIns="0" tIns="0" rIns="0" bIns="0" rtlCol="0" anchor="t">
            <a:spAutoFit/>
          </a:bodyPr>
          <a:lstStyle/>
          <a:p>
            <a:pPr algn="just">
              <a:lnSpc>
                <a:spcPts val="2520"/>
              </a:lnSpc>
            </a:pPr>
            <a:r>
              <a:rPr lang="en-US" sz="1800">
                <a:solidFill>
                  <a:srgbClr val="000000"/>
                </a:solidFill>
                <a:latin typeface="Carollo Playscript"/>
                <a:ea typeface="Carollo Playscript"/>
                <a:cs typeface="Carollo Playscript"/>
                <a:sym typeface="Carollo Playscript"/>
              </a:rPr>
              <a:t>Амарнның таңбасы</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TotalTime>
  <Words>1962</Words>
  <Application>Microsoft Macintosh PowerPoint</Application>
  <PresentationFormat>Произвольный</PresentationFormat>
  <Paragraphs>75</Paragraphs>
  <Slides>11</Slides>
  <Notes>0</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11</vt:i4>
      </vt:variant>
    </vt:vector>
  </HeadingPairs>
  <TitlesOfParts>
    <vt:vector size="16" baseType="lpstr">
      <vt:lpstr>Atteron</vt:lpstr>
      <vt:lpstr>Calibri</vt:lpstr>
      <vt:lpstr>Arial</vt:lpstr>
      <vt:lpstr>Carollo Playscript</vt:lpstr>
      <vt:lpstr>Office Theme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Brown and Beige Vintage Project History Presentation</dc:title>
  <cp:lastModifiedBy>Tattigul Samuratova</cp:lastModifiedBy>
  <cp:revision>4</cp:revision>
  <dcterms:created xsi:type="dcterms:W3CDTF">2006-08-16T00:00:00Z</dcterms:created>
  <dcterms:modified xsi:type="dcterms:W3CDTF">2025-09-28T04:09:17Z</dcterms:modified>
  <dc:identifier>DAGzs9IS0j0</dc:identifier>
</cp:coreProperties>
</file>