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1" r:id="rId2"/>
    <p:sldId id="256" r:id="rId3"/>
    <p:sldId id="257" r:id="rId4"/>
    <p:sldId id="258" r:id="rId5"/>
    <p:sldId id="259" r:id="rId6"/>
    <p:sldId id="260" r:id="rId7"/>
    <p:sldId id="261" r:id="rId8"/>
    <p:sldId id="262" r:id="rId9"/>
    <p:sldId id="270" r:id="rId10"/>
    <p:sldId id="273" r:id="rId11"/>
  </p:sldIdLst>
  <p:sldSz cx="18288000" cy="10287000"/>
  <p:notesSz cx="6858000" cy="9144000"/>
  <p:embeddedFontLst>
    <p:embeddedFont>
      <p:font typeface="Atteron" panose="02000503000000020003" pitchFamily="2" charset="0"/>
      <p:regular r:id="rId12"/>
      <p:bold r:id="rId13"/>
      <p:italic r:id="rId14"/>
      <p:boldItalic r:id="rId15"/>
    </p:embeddedFont>
    <p:embeddedFont>
      <p:font typeface="Calibri" panose="020F0502020204030204" pitchFamily="34" charset="0"/>
      <p:regular r:id="rId16"/>
      <p:bold r:id="rId17"/>
      <p:italic r:id="rId18"/>
      <p:boldItalic r:id="rId19"/>
    </p:embeddedFont>
    <p:embeddedFont>
      <p:font typeface="Carollo Playscript" pitchFamily="2"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02" autoAdjust="0"/>
  </p:normalViewPr>
  <p:slideViewPr>
    <p:cSldViewPr>
      <p:cViewPr varScale="1">
        <p:scale>
          <a:sx n="81" d="100"/>
          <a:sy n="81" d="100"/>
        </p:scale>
        <p:origin x="44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9/28/25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1.png"/><Relationship Id="rId7"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22.png"/><Relationship Id="rId5" Type="http://schemas.openxmlformats.org/officeDocument/2006/relationships/image" Target="../media/image13.png"/><Relationship Id="rId10" Type="http://schemas.openxmlformats.org/officeDocument/2006/relationships/image" Target="../media/image21.jpeg"/><Relationship Id="rId4" Type="http://schemas.openxmlformats.org/officeDocument/2006/relationships/image" Target="../media/image12.svg"/><Relationship Id="rId9" Type="http://schemas.openxmlformats.org/officeDocument/2006/relationships/image" Target="../media/image20.jpeg"/></Relationships>
</file>

<file path=ppt/slides/_rels/slide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1.png"/><Relationship Id="rId7" Type="http://schemas.openxmlformats.org/officeDocument/2006/relationships/image" Target="../media/image25.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svg"/><Relationship Id="rId9"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0.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3.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11.png"/><Relationship Id="rId7" Type="http://schemas.openxmlformats.org/officeDocument/2006/relationships/image" Target="../media/image36.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11.png"/><Relationship Id="rId7" Type="http://schemas.openxmlformats.org/officeDocument/2006/relationships/image" Target="../media/image40.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rot="2307379" flipH="1">
            <a:off x="2527361" y="8539612"/>
            <a:ext cx="1458698" cy="4135485"/>
          </a:xfrm>
          <a:custGeom>
            <a:avLst/>
            <a:gdLst/>
            <a:ahLst/>
            <a:cxnLst/>
            <a:rect l="l" t="t" r="r" b="b"/>
            <a:pathLst>
              <a:path w="1458698" h="4135485">
                <a:moveTo>
                  <a:pt x="1458698" y="0"/>
                </a:moveTo>
                <a:lnTo>
                  <a:pt x="0" y="0"/>
                </a:lnTo>
                <a:lnTo>
                  <a:pt x="0" y="4135485"/>
                </a:lnTo>
                <a:lnTo>
                  <a:pt x="1458698" y="4135485"/>
                </a:lnTo>
                <a:lnTo>
                  <a:pt x="1458698"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284624">
            <a:off x="-1195334" y="8229600"/>
            <a:ext cx="3463913" cy="4114800"/>
          </a:xfrm>
          <a:custGeom>
            <a:avLst/>
            <a:gdLst/>
            <a:ahLst/>
            <a:cxnLst/>
            <a:rect l="l" t="t" r="r" b="b"/>
            <a:pathLst>
              <a:path w="3463913" h="4114800">
                <a:moveTo>
                  <a:pt x="0" y="0"/>
                </a:moveTo>
                <a:lnTo>
                  <a:pt x="3463914" y="0"/>
                </a:lnTo>
                <a:lnTo>
                  <a:pt x="346391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6339783" flipV="1">
            <a:off x="-2421083" y="6511448"/>
            <a:ext cx="3549007" cy="3255080"/>
          </a:xfrm>
          <a:custGeom>
            <a:avLst/>
            <a:gdLst/>
            <a:ahLst/>
            <a:cxnLst/>
            <a:rect l="l" t="t" r="r" b="b"/>
            <a:pathLst>
              <a:path w="3549007" h="3255080">
                <a:moveTo>
                  <a:pt x="0" y="3255080"/>
                </a:moveTo>
                <a:lnTo>
                  <a:pt x="3549007" y="3255080"/>
                </a:lnTo>
                <a:lnTo>
                  <a:pt x="3549007" y="0"/>
                </a:lnTo>
                <a:lnTo>
                  <a:pt x="0" y="0"/>
                </a:lnTo>
                <a:lnTo>
                  <a:pt x="0" y="325508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15768689" y="-1352055"/>
            <a:ext cx="2366010" cy="4114800"/>
          </a:xfrm>
          <a:custGeom>
            <a:avLst/>
            <a:gdLst/>
            <a:ahLst/>
            <a:cxnLst/>
            <a:rect l="l" t="t" r="r" b="b"/>
            <a:pathLst>
              <a:path w="2366010" h="4114800">
                <a:moveTo>
                  <a:pt x="0" y="0"/>
                </a:moveTo>
                <a:lnTo>
                  <a:pt x="2366010" y="0"/>
                </a:lnTo>
                <a:lnTo>
                  <a:pt x="236601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5018448">
            <a:off x="13099502" y="-2271420"/>
            <a:ext cx="4683794" cy="4114800"/>
          </a:xfrm>
          <a:custGeom>
            <a:avLst/>
            <a:gdLst/>
            <a:ahLst/>
            <a:cxnLst/>
            <a:rect l="l" t="t" r="r" b="b"/>
            <a:pathLst>
              <a:path w="4683794" h="4114800">
                <a:moveTo>
                  <a:pt x="0" y="0"/>
                </a:moveTo>
                <a:lnTo>
                  <a:pt x="4683795" y="0"/>
                </a:lnTo>
                <a:lnTo>
                  <a:pt x="4683795"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4">
            <a:extLst>
              <a:ext uri="{FF2B5EF4-FFF2-40B4-BE49-F238E27FC236}">
                <a16:creationId xmlns:a16="http://schemas.microsoft.com/office/drawing/2014/main" id="{E2CF2458-1B6A-9BA9-14E2-42ABE8B14CE4}"/>
              </a:ext>
            </a:extLst>
          </p:cNvPr>
          <p:cNvSpPr txBox="1"/>
          <p:nvPr/>
        </p:nvSpPr>
        <p:spPr>
          <a:xfrm>
            <a:off x="914400" y="495300"/>
            <a:ext cx="12801600" cy="838199"/>
          </a:xfrm>
          <a:prstGeom prst="rect">
            <a:avLst/>
          </a:prstGeom>
        </p:spPr>
        <p:txBody>
          <a:bodyPr lIns="50800" tIns="50800" rIns="50800" bIns="50800" rtlCol="0" anchor="ctr"/>
          <a:lstStyle/>
          <a:p>
            <a:pPr algn="ctr">
              <a:lnSpc>
                <a:spcPts val="9799"/>
              </a:lnSpc>
              <a:spcBef>
                <a:spcPct val="0"/>
              </a:spcBef>
            </a:pPr>
            <a:endParaRPr lang="kk-KZ" sz="2800" b="1" dirty="0">
              <a:solidFill>
                <a:srgbClr val="000000"/>
              </a:solidFill>
              <a:latin typeface="Atteron"/>
              <a:ea typeface="Atteron"/>
              <a:cs typeface="Atteron"/>
              <a:sym typeface="Atteron"/>
            </a:endParaRPr>
          </a:p>
          <a:p>
            <a:pPr algn="ctr">
              <a:lnSpc>
                <a:spcPts val="9799"/>
              </a:lnSpc>
              <a:spcBef>
                <a:spcPct val="0"/>
              </a:spcBef>
            </a:pPr>
            <a:r>
              <a:rPr lang="kk-KZ" sz="2800" b="1" dirty="0">
                <a:solidFill>
                  <a:srgbClr val="000000"/>
                </a:solidFill>
                <a:latin typeface="Atteron"/>
                <a:ea typeface="Atteron"/>
                <a:cs typeface="Atteron"/>
                <a:sym typeface="Atteron"/>
              </a:rPr>
              <a:t>Л.Н. Гумилев атындағы Еуразия ұлттық университеті</a:t>
            </a:r>
          </a:p>
          <a:p>
            <a:pPr algn="ctr">
              <a:lnSpc>
                <a:spcPts val="9799"/>
              </a:lnSpc>
              <a:spcBef>
                <a:spcPct val="0"/>
              </a:spcBef>
            </a:pPr>
            <a:endParaRPr lang="en-US" sz="2800" b="1" dirty="0">
              <a:solidFill>
                <a:srgbClr val="000000"/>
              </a:solidFill>
              <a:latin typeface="Atteron"/>
              <a:ea typeface="Atteron"/>
              <a:cs typeface="Atteron"/>
              <a:sym typeface="Atteron"/>
            </a:endParaRPr>
          </a:p>
        </p:txBody>
      </p:sp>
      <p:sp>
        <p:nvSpPr>
          <p:cNvPr id="14" name="TextBox 13">
            <a:extLst>
              <a:ext uri="{FF2B5EF4-FFF2-40B4-BE49-F238E27FC236}">
                <a16:creationId xmlns:a16="http://schemas.microsoft.com/office/drawing/2014/main" id="{EC91FF62-EA06-7DCA-DBAF-248E0B55D298}"/>
              </a:ext>
            </a:extLst>
          </p:cNvPr>
          <p:cNvSpPr txBox="1"/>
          <p:nvPr/>
        </p:nvSpPr>
        <p:spPr>
          <a:xfrm>
            <a:off x="4948034" y="3610303"/>
            <a:ext cx="6100966" cy="1015663"/>
          </a:xfrm>
          <a:prstGeom prst="rect">
            <a:avLst/>
          </a:prstGeom>
          <a:noFill/>
        </p:spPr>
        <p:txBody>
          <a:bodyPr wrap="none" rtlCol="0">
            <a:spAutoFit/>
          </a:bodyPr>
          <a:lstStyle/>
          <a:p>
            <a:r>
              <a:rPr lang="ru-KZ" sz="6000" b="1" dirty="0">
                <a:latin typeface="Arial" panose="020B0604020202020204" pitchFamily="34" charset="0"/>
                <a:cs typeface="Arial" panose="020B0604020202020204" pitchFamily="34" charset="0"/>
              </a:rPr>
              <a:t>ӨНЕР ТАРИХЫ </a:t>
            </a:r>
          </a:p>
        </p:txBody>
      </p:sp>
      <p:sp>
        <p:nvSpPr>
          <p:cNvPr id="15" name="TextBox 14">
            <a:extLst>
              <a:ext uri="{FF2B5EF4-FFF2-40B4-BE49-F238E27FC236}">
                <a16:creationId xmlns:a16="http://schemas.microsoft.com/office/drawing/2014/main" id="{623D0424-8654-7BE4-D687-CC1B9D46374C}"/>
              </a:ext>
            </a:extLst>
          </p:cNvPr>
          <p:cNvSpPr txBox="1"/>
          <p:nvPr/>
        </p:nvSpPr>
        <p:spPr>
          <a:xfrm>
            <a:off x="6700345" y="9116080"/>
            <a:ext cx="2583528" cy="523220"/>
          </a:xfrm>
          <a:prstGeom prst="rect">
            <a:avLst/>
          </a:prstGeom>
          <a:noFill/>
        </p:spPr>
        <p:txBody>
          <a:bodyPr wrap="none" rtlCol="0">
            <a:spAutoFit/>
          </a:bodyPr>
          <a:lstStyle/>
          <a:p>
            <a:pPr algn="ctr"/>
            <a:r>
              <a:rPr lang="ru-KZ" sz="2800" dirty="0">
                <a:latin typeface="Arial" panose="020B0604020202020204" pitchFamily="34" charset="0"/>
                <a:cs typeface="Arial" panose="020B0604020202020204" pitchFamily="34" charset="0"/>
              </a:rPr>
              <a:t>Астана </a:t>
            </a:r>
            <a:r>
              <a:rPr lang="en-US" sz="2800" dirty="0">
                <a:latin typeface="Arial" panose="020B0604020202020204" pitchFamily="34" charset="0"/>
                <a:cs typeface="Arial" panose="020B0604020202020204" pitchFamily="34" charset="0"/>
              </a:rPr>
              <a:t> - 2025</a:t>
            </a:r>
            <a:endParaRPr lang="ru-KZ" sz="2800"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rot="-5399999">
            <a:off x="-208782" y="6000112"/>
            <a:ext cx="6301816" cy="7059061"/>
          </a:xfrm>
          <a:custGeom>
            <a:avLst/>
            <a:gdLst/>
            <a:ahLst/>
            <a:cxnLst/>
            <a:rect l="l" t="t" r="r" b="b"/>
            <a:pathLst>
              <a:path w="6301816" h="7059061">
                <a:moveTo>
                  <a:pt x="0" y="0"/>
                </a:moveTo>
                <a:lnTo>
                  <a:pt x="6301816" y="0"/>
                </a:lnTo>
                <a:lnTo>
                  <a:pt x="6301816" y="7059061"/>
                </a:lnTo>
                <a:lnTo>
                  <a:pt x="0" y="70590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flipH="1" flipV="1">
            <a:off x="13077339" y="4712426"/>
            <a:ext cx="6301816" cy="7059061"/>
          </a:xfrm>
          <a:custGeom>
            <a:avLst/>
            <a:gdLst/>
            <a:ahLst/>
            <a:cxnLst/>
            <a:rect l="l" t="t" r="r" b="b"/>
            <a:pathLst>
              <a:path w="6301816" h="7059061">
                <a:moveTo>
                  <a:pt x="6301816" y="7059061"/>
                </a:moveTo>
                <a:lnTo>
                  <a:pt x="0" y="7059061"/>
                </a:lnTo>
                <a:lnTo>
                  <a:pt x="0" y="0"/>
                </a:lnTo>
                <a:lnTo>
                  <a:pt x="6301816" y="0"/>
                </a:lnTo>
                <a:lnTo>
                  <a:pt x="6301816" y="7059061"/>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TextBox 15">
            <a:extLst>
              <a:ext uri="{FF2B5EF4-FFF2-40B4-BE49-F238E27FC236}">
                <a16:creationId xmlns:a16="http://schemas.microsoft.com/office/drawing/2014/main" id="{5462EF8A-EDCF-5674-F5B8-FAF0DC4F389D}"/>
              </a:ext>
            </a:extLst>
          </p:cNvPr>
          <p:cNvSpPr txBox="1"/>
          <p:nvPr/>
        </p:nvSpPr>
        <p:spPr>
          <a:xfrm>
            <a:off x="1905000" y="4300835"/>
            <a:ext cx="14325600" cy="1015663"/>
          </a:xfrm>
          <a:prstGeom prst="rect">
            <a:avLst/>
          </a:prstGeom>
          <a:noFill/>
        </p:spPr>
        <p:txBody>
          <a:bodyPr wrap="square">
            <a:spAutoFit/>
          </a:bodyPr>
          <a:lstStyle/>
          <a:p>
            <a:pPr algn="ctr">
              <a:spcAft>
                <a:spcPts val="600"/>
              </a:spcAft>
            </a:pPr>
            <a:r>
              <a:rPr lang="ru-RU" sz="6000" b="1" i="1" dirty="0">
                <a:latin typeface="Arial" panose="020B0604020202020204" pitchFamily="34" charset="0"/>
                <a:cs typeface="Arial" panose="020B0604020202020204" pitchFamily="34" charset="0"/>
              </a:rPr>
              <a:t>Н</a:t>
            </a:r>
            <a:r>
              <a:rPr lang="ru-KZ" sz="6000" b="1" i="1" dirty="0">
                <a:latin typeface="Arial" panose="020B0604020202020204" pitchFamily="34" charset="0"/>
                <a:cs typeface="Arial" panose="020B0604020202020204" pitchFamily="34" charset="0"/>
              </a:rPr>
              <a:t>АЗАРЛАРЫҢЫЗҒА РАХМЕТ</a:t>
            </a:r>
            <a:endParaRPr lang="ru-RU" altLang="ru-RU" sz="6000" dirty="0">
              <a:latin typeface="Arial" panose="020B0604020202020204" pitchFamily="34" charset="0"/>
              <a:cs typeface="Arial" panose="020B0604020202020204" pitchFamily="34" charset="0"/>
            </a:endParaRPr>
          </a:p>
        </p:txBody>
      </p:sp>
      <p:sp>
        <p:nvSpPr>
          <p:cNvPr id="21" name="TextBox 4">
            <a:extLst>
              <a:ext uri="{FF2B5EF4-FFF2-40B4-BE49-F238E27FC236}">
                <a16:creationId xmlns:a16="http://schemas.microsoft.com/office/drawing/2014/main" id="{9AAE666C-07F3-8E47-A3A7-47CEFA927C37}"/>
              </a:ext>
            </a:extLst>
          </p:cNvPr>
          <p:cNvSpPr txBox="1"/>
          <p:nvPr/>
        </p:nvSpPr>
        <p:spPr>
          <a:xfrm>
            <a:off x="1676400" y="395673"/>
            <a:ext cx="14097000" cy="937827"/>
          </a:xfrm>
          <a:prstGeom prst="rect">
            <a:avLst/>
          </a:prstGeom>
        </p:spPr>
        <p:txBody>
          <a:bodyPr lIns="50800" tIns="50800" rIns="50800" bIns="50800" rtlCol="0" anchor="ctr"/>
          <a:lstStyle/>
          <a:p>
            <a:pPr algn="ctr">
              <a:lnSpc>
                <a:spcPts val="2659"/>
              </a:lnSpc>
              <a:spcBef>
                <a:spcPct val="0"/>
              </a:spcBef>
            </a:pPr>
            <a:endParaRPr/>
          </a:p>
        </p:txBody>
      </p:sp>
    </p:spTree>
    <p:extLst>
      <p:ext uri="{BB962C8B-B14F-4D97-AF65-F5344CB8AC3E}">
        <p14:creationId xmlns:p14="http://schemas.microsoft.com/office/powerpoint/2010/main" val="656857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659074" y="-1090165"/>
            <a:ext cx="6301816" cy="7059061"/>
          </a:xfrm>
          <a:custGeom>
            <a:avLst/>
            <a:gdLst/>
            <a:ahLst/>
            <a:cxnLst/>
            <a:rect l="l" t="t" r="r" b="b"/>
            <a:pathLst>
              <a:path w="6301816" h="7059061">
                <a:moveTo>
                  <a:pt x="0" y="0"/>
                </a:moveTo>
                <a:lnTo>
                  <a:pt x="6301817" y="0"/>
                </a:lnTo>
                <a:lnTo>
                  <a:pt x="6301817" y="7059061"/>
                </a:lnTo>
                <a:lnTo>
                  <a:pt x="0" y="70590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flipH="1" flipV="1">
            <a:off x="12763072" y="4036979"/>
            <a:ext cx="6301816" cy="7059061"/>
          </a:xfrm>
          <a:custGeom>
            <a:avLst/>
            <a:gdLst/>
            <a:ahLst/>
            <a:cxnLst/>
            <a:rect l="l" t="t" r="r" b="b"/>
            <a:pathLst>
              <a:path w="6301816" h="7059061">
                <a:moveTo>
                  <a:pt x="6301816" y="7059060"/>
                </a:moveTo>
                <a:lnTo>
                  <a:pt x="0" y="7059060"/>
                </a:lnTo>
                <a:lnTo>
                  <a:pt x="0" y="0"/>
                </a:lnTo>
                <a:lnTo>
                  <a:pt x="6301816" y="0"/>
                </a:lnTo>
                <a:lnTo>
                  <a:pt x="6301816" y="705906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928510" y="8377371"/>
            <a:ext cx="4939574" cy="3819258"/>
          </a:xfrm>
          <a:custGeom>
            <a:avLst/>
            <a:gdLst/>
            <a:ahLst/>
            <a:cxnLst/>
            <a:rect l="l" t="t" r="r" b="b"/>
            <a:pathLst>
              <a:path w="4939574" h="3819258">
                <a:moveTo>
                  <a:pt x="0" y="0"/>
                </a:moveTo>
                <a:lnTo>
                  <a:pt x="4939574" y="0"/>
                </a:lnTo>
                <a:lnTo>
                  <a:pt x="4939574" y="3819258"/>
                </a:lnTo>
                <a:lnTo>
                  <a:pt x="0" y="38192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10800000">
            <a:off x="13993708" y="-1675435"/>
            <a:ext cx="4848524" cy="3748859"/>
          </a:xfrm>
          <a:custGeom>
            <a:avLst/>
            <a:gdLst/>
            <a:ahLst/>
            <a:cxnLst/>
            <a:rect l="l" t="t" r="r" b="b"/>
            <a:pathLst>
              <a:path w="4848524" h="3748859">
                <a:moveTo>
                  <a:pt x="0" y="0"/>
                </a:moveTo>
                <a:lnTo>
                  <a:pt x="4848525" y="0"/>
                </a:lnTo>
                <a:lnTo>
                  <a:pt x="4848525" y="3748859"/>
                </a:lnTo>
                <a:lnTo>
                  <a:pt x="0" y="37488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4652278" y="8377371"/>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rot="10050803">
            <a:off x="11418159" y="-1697058"/>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TextBox 10"/>
          <p:cNvSpPr txBox="1"/>
          <p:nvPr/>
        </p:nvSpPr>
        <p:spPr>
          <a:xfrm>
            <a:off x="4294292" y="3921835"/>
            <a:ext cx="9699416" cy="2681454"/>
          </a:xfrm>
          <a:prstGeom prst="rect">
            <a:avLst/>
          </a:prstGeom>
        </p:spPr>
        <p:txBody>
          <a:bodyPr lIns="0" tIns="0" rIns="0" bIns="0" rtlCol="0" anchor="t">
            <a:spAutoFit/>
          </a:bodyPr>
          <a:lstStyle/>
          <a:p>
            <a:pPr algn="ctr">
              <a:lnSpc>
                <a:spcPts val="10311"/>
              </a:lnSpc>
            </a:pPr>
            <a:r>
              <a:rPr lang="en-US" sz="10630">
                <a:solidFill>
                  <a:srgbClr val="2F3954"/>
                </a:solidFill>
                <a:latin typeface="Carollo Playscript"/>
                <a:ea typeface="Carollo Playscript"/>
                <a:cs typeface="Carollo Playscript"/>
                <a:sym typeface="Carollo Playscript"/>
              </a:rPr>
              <a:t>ШЫҒЫС МӘДЕНИЕТІ</a:t>
            </a:r>
          </a:p>
        </p:txBody>
      </p:sp>
      <p:sp>
        <p:nvSpPr>
          <p:cNvPr id="11" name="TextBox 11"/>
          <p:cNvSpPr txBox="1"/>
          <p:nvPr/>
        </p:nvSpPr>
        <p:spPr>
          <a:xfrm>
            <a:off x="2957493" y="7120910"/>
            <a:ext cx="11044098" cy="1152503"/>
          </a:xfrm>
          <a:prstGeom prst="rect">
            <a:avLst/>
          </a:prstGeom>
        </p:spPr>
        <p:txBody>
          <a:bodyPr lIns="0" tIns="0" rIns="0" bIns="0" rtlCol="0" anchor="t">
            <a:spAutoFit/>
          </a:bodyPr>
          <a:lstStyle/>
          <a:p>
            <a:pPr algn="l">
              <a:lnSpc>
                <a:spcPts val="1446"/>
              </a:lnSpc>
            </a:pPr>
            <a:r>
              <a:rPr lang="en-US" sz="2892" dirty="0" err="1">
                <a:solidFill>
                  <a:srgbClr val="2F3954"/>
                </a:solidFill>
                <a:latin typeface="Carollo Playscript"/>
                <a:ea typeface="Carollo Playscript"/>
                <a:cs typeface="Carollo Playscript"/>
                <a:sym typeface="Carollo Playscript"/>
              </a:rPr>
              <a:t>Жоспар</a:t>
            </a:r>
            <a:endParaRPr lang="en-US" sz="2892" dirty="0">
              <a:solidFill>
                <a:srgbClr val="2F3954"/>
              </a:solidFill>
              <a:latin typeface="Carollo Playscript"/>
              <a:ea typeface="Carollo Playscript"/>
              <a:cs typeface="Carollo Playscript"/>
              <a:sym typeface="Carollo Playscript"/>
            </a:endParaRPr>
          </a:p>
          <a:p>
            <a:pPr algn="l">
              <a:lnSpc>
                <a:spcPts val="1446"/>
              </a:lnSpc>
            </a:pPr>
            <a:endParaRPr lang="en-US" sz="2892" dirty="0">
              <a:solidFill>
                <a:srgbClr val="2F3954"/>
              </a:solidFill>
              <a:latin typeface="Carollo Playscript"/>
              <a:ea typeface="Carollo Playscript"/>
              <a:cs typeface="Carollo Playscript"/>
              <a:sym typeface="Carollo Playscript"/>
            </a:endParaRPr>
          </a:p>
          <a:p>
            <a:pPr algn="l">
              <a:lnSpc>
                <a:spcPts val="1446"/>
              </a:lnSpc>
            </a:pPr>
            <a:r>
              <a:rPr lang="en-US" sz="2892" dirty="0">
                <a:solidFill>
                  <a:srgbClr val="2F3954"/>
                </a:solidFill>
                <a:latin typeface="Carollo Playscript"/>
                <a:ea typeface="Carollo Playscript"/>
                <a:cs typeface="Carollo Playscript"/>
                <a:sym typeface="Carollo Playscript"/>
              </a:rPr>
              <a:t>1.	</a:t>
            </a:r>
            <a:r>
              <a:rPr lang="en-US" sz="2892" dirty="0" err="1">
                <a:solidFill>
                  <a:srgbClr val="2F3954"/>
                </a:solidFill>
                <a:latin typeface="Carollo Playscript"/>
                <a:ea typeface="Carollo Playscript"/>
                <a:cs typeface="Carollo Playscript"/>
                <a:sym typeface="Carollo Playscript"/>
              </a:rPr>
              <a:t>Ежелгі</a:t>
            </a:r>
            <a:r>
              <a:rPr lang="en-US" sz="2892" dirty="0">
                <a:solidFill>
                  <a:srgbClr val="2F3954"/>
                </a:solidFill>
                <a:latin typeface="Carollo Playscript"/>
                <a:ea typeface="Carollo Playscript"/>
                <a:cs typeface="Carollo Playscript"/>
                <a:sym typeface="Carollo Playscript"/>
              </a:rPr>
              <a:t> </a:t>
            </a:r>
            <a:r>
              <a:rPr lang="en-US" sz="2892" dirty="0" err="1">
                <a:solidFill>
                  <a:srgbClr val="2F3954"/>
                </a:solidFill>
                <a:latin typeface="Carollo Playscript"/>
                <a:ea typeface="Carollo Playscript"/>
                <a:cs typeface="Carollo Playscript"/>
                <a:sym typeface="Carollo Playscript"/>
              </a:rPr>
              <a:t>Шығыс</a:t>
            </a:r>
            <a:r>
              <a:rPr lang="en-US" sz="2892" dirty="0">
                <a:solidFill>
                  <a:srgbClr val="2F3954"/>
                </a:solidFill>
                <a:latin typeface="Carollo Playscript"/>
                <a:ea typeface="Carollo Playscript"/>
                <a:cs typeface="Carollo Playscript"/>
                <a:sym typeface="Carollo Playscript"/>
              </a:rPr>
              <a:t> </a:t>
            </a:r>
            <a:r>
              <a:rPr lang="en-US" sz="2892" dirty="0" err="1">
                <a:solidFill>
                  <a:srgbClr val="2F3954"/>
                </a:solidFill>
                <a:latin typeface="Carollo Playscript"/>
                <a:ea typeface="Carollo Playscript"/>
                <a:cs typeface="Carollo Playscript"/>
                <a:sym typeface="Carollo Playscript"/>
              </a:rPr>
              <a:t>елдері</a:t>
            </a:r>
            <a:r>
              <a:rPr lang="en-US" sz="2892" dirty="0">
                <a:solidFill>
                  <a:srgbClr val="2F3954"/>
                </a:solidFill>
                <a:latin typeface="Carollo Playscript"/>
                <a:ea typeface="Carollo Playscript"/>
                <a:cs typeface="Carollo Playscript"/>
                <a:sym typeface="Carollo Playscript"/>
              </a:rPr>
              <a:t> </a:t>
            </a:r>
            <a:r>
              <a:rPr lang="en-US" sz="2892" dirty="0" err="1">
                <a:solidFill>
                  <a:srgbClr val="2F3954"/>
                </a:solidFill>
                <a:latin typeface="Carollo Playscript"/>
                <a:ea typeface="Carollo Playscript"/>
                <a:cs typeface="Carollo Playscript"/>
                <a:sym typeface="Carollo Playscript"/>
              </a:rPr>
              <a:t>өнері</a:t>
            </a:r>
            <a:r>
              <a:rPr lang="en-US" sz="2892" dirty="0">
                <a:solidFill>
                  <a:srgbClr val="2F3954"/>
                </a:solidFill>
                <a:latin typeface="Carollo Playscript"/>
                <a:ea typeface="Carollo Playscript"/>
                <a:cs typeface="Carollo Playscript"/>
                <a:sym typeface="Carollo Playscript"/>
              </a:rPr>
              <a:t>. </a:t>
            </a:r>
            <a:r>
              <a:rPr lang="en-US" sz="2892" dirty="0" err="1">
                <a:solidFill>
                  <a:srgbClr val="2F3954"/>
                </a:solidFill>
                <a:latin typeface="Carollo Playscript"/>
                <a:ea typeface="Carollo Playscript"/>
                <a:cs typeface="Carollo Playscript"/>
                <a:sym typeface="Carollo Playscript"/>
              </a:rPr>
              <a:t>Ежелгі</a:t>
            </a:r>
            <a:r>
              <a:rPr lang="en-US" sz="2892" dirty="0">
                <a:solidFill>
                  <a:srgbClr val="2F3954"/>
                </a:solidFill>
                <a:latin typeface="Carollo Playscript"/>
                <a:ea typeface="Carollo Playscript"/>
                <a:cs typeface="Carollo Playscript"/>
                <a:sym typeface="Carollo Playscript"/>
              </a:rPr>
              <a:t> </a:t>
            </a:r>
            <a:r>
              <a:rPr lang="en-US" sz="2892" dirty="0" err="1">
                <a:solidFill>
                  <a:srgbClr val="2F3954"/>
                </a:solidFill>
                <a:latin typeface="Carollo Playscript"/>
                <a:ea typeface="Carollo Playscript"/>
                <a:cs typeface="Carollo Playscript"/>
                <a:sym typeface="Carollo Playscript"/>
              </a:rPr>
              <a:t>Жапон</a:t>
            </a:r>
            <a:r>
              <a:rPr lang="en-US" sz="2892" dirty="0">
                <a:solidFill>
                  <a:srgbClr val="2F3954"/>
                </a:solidFill>
                <a:latin typeface="Carollo Playscript"/>
                <a:ea typeface="Carollo Playscript"/>
                <a:cs typeface="Carollo Playscript"/>
                <a:sym typeface="Carollo Playscript"/>
              </a:rPr>
              <a:t> </a:t>
            </a:r>
            <a:r>
              <a:rPr lang="en-US" sz="2892" dirty="0" err="1">
                <a:solidFill>
                  <a:srgbClr val="2F3954"/>
                </a:solidFill>
                <a:latin typeface="Carollo Playscript"/>
                <a:ea typeface="Carollo Playscript"/>
                <a:cs typeface="Carollo Playscript"/>
                <a:sym typeface="Carollo Playscript"/>
              </a:rPr>
              <a:t>өнері</a:t>
            </a:r>
            <a:r>
              <a:rPr lang="en-US" sz="2892" dirty="0">
                <a:solidFill>
                  <a:srgbClr val="2F3954"/>
                </a:solidFill>
                <a:latin typeface="Carollo Playscript"/>
                <a:ea typeface="Carollo Playscript"/>
                <a:cs typeface="Carollo Playscript"/>
                <a:sym typeface="Carollo Playscript"/>
              </a:rPr>
              <a:t>.</a:t>
            </a:r>
          </a:p>
          <a:p>
            <a:pPr algn="l">
              <a:lnSpc>
                <a:spcPts val="1446"/>
              </a:lnSpc>
            </a:pPr>
            <a:endParaRPr lang="en-US" sz="2892" dirty="0">
              <a:solidFill>
                <a:srgbClr val="2F3954"/>
              </a:solidFill>
              <a:latin typeface="Carollo Playscript"/>
              <a:ea typeface="Carollo Playscript"/>
              <a:cs typeface="Carollo Playscript"/>
              <a:sym typeface="Carollo Playscript"/>
            </a:endParaRPr>
          </a:p>
          <a:p>
            <a:pPr algn="l">
              <a:lnSpc>
                <a:spcPts val="1446"/>
              </a:lnSpc>
            </a:pPr>
            <a:r>
              <a:rPr lang="en-US" sz="2892" dirty="0">
                <a:solidFill>
                  <a:srgbClr val="2F3954"/>
                </a:solidFill>
                <a:latin typeface="Carollo Playscript"/>
                <a:ea typeface="Carollo Playscript"/>
                <a:cs typeface="Carollo Playscript"/>
                <a:sym typeface="Carollo Playscript"/>
              </a:rPr>
              <a:t>2.	</a:t>
            </a:r>
            <a:r>
              <a:rPr lang="en-US" sz="2892" dirty="0" err="1">
                <a:solidFill>
                  <a:srgbClr val="2F3954"/>
                </a:solidFill>
                <a:latin typeface="Carollo Playscript"/>
                <a:ea typeface="Carollo Playscript"/>
                <a:cs typeface="Carollo Playscript"/>
                <a:sym typeface="Carollo Playscript"/>
              </a:rPr>
              <a:t>Ежелгі</a:t>
            </a:r>
            <a:r>
              <a:rPr lang="en-US" sz="2892" dirty="0">
                <a:solidFill>
                  <a:srgbClr val="2F3954"/>
                </a:solidFill>
                <a:latin typeface="Carollo Playscript"/>
                <a:ea typeface="Carollo Playscript"/>
                <a:cs typeface="Carollo Playscript"/>
                <a:sym typeface="Carollo Playscript"/>
              </a:rPr>
              <a:t> </a:t>
            </a:r>
            <a:r>
              <a:rPr lang="en-US" sz="2892" dirty="0" err="1">
                <a:solidFill>
                  <a:srgbClr val="2F3954"/>
                </a:solidFill>
                <a:latin typeface="Carollo Playscript"/>
                <a:ea typeface="Carollo Playscript"/>
                <a:cs typeface="Carollo Playscript"/>
                <a:sym typeface="Carollo Playscript"/>
              </a:rPr>
              <a:t>Қытай</a:t>
            </a:r>
            <a:r>
              <a:rPr lang="en-US" sz="2892" dirty="0">
                <a:solidFill>
                  <a:srgbClr val="2F3954"/>
                </a:solidFill>
                <a:latin typeface="Carollo Playscript"/>
                <a:ea typeface="Carollo Playscript"/>
                <a:cs typeface="Carollo Playscript"/>
                <a:sym typeface="Carollo Playscript"/>
              </a:rPr>
              <a:t> </a:t>
            </a:r>
            <a:r>
              <a:rPr lang="en-US" sz="2892" dirty="0" err="1">
                <a:solidFill>
                  <a:srgbClr val="2F3954"/>
                </a:solidFill>
                <a:latin typeface="Carollo Playscript"/>
                <a:ea typeface="Carollo Playscript"/>
                <a:cs typeface="Carollo Playscript"/>
                <a:sym typeface="Carollo Playscript"/>
              </a:rPr>
              <a:t>өнері</a:t>
            </a:r>
            <a:r>
              <a:rPr lang="en-US" sz="2892" dirty="0">
                <a:solidFill>
                  <a:srgbClr val="2F3954"/>
                </a:solidFill>
                <a:latin typeface="Carollo Playscript"/>
                <a:ea typeface="Carollo Playscript"/>
                <a:cs typeface="Carollo Playscript"/>
                <a:sym typeface="Carollo Playscript"/>
              </a:rPr>
              <a:t>. </a:t>
            </a:r>
          </a:p>
          <a:p>
            <a:pPr algn="l">
              <a:lnSpc>
                <a:spcPts val="1446"/>
              </a:lnSpc>
            </a:pPr>
            <a:endParaRPr lang="en-US" sz="2892" dirty="0">
              <a:solidFill>
                <a:srgbClr val="2F3954"/>
              </a:solidFill>
              <a:latin typeface="Carollo Playscript"/>
              <a:ea typeface="Carollo Playscript"/>
              <a:cs typeface="Carollo Playscript"/>
              <a:sym typeface="Carollo Playscript"/>
            </a:endParaRPr>
          </a:p>
          <a:p>
            <a:pPr algn="l">
              <a:lnSpc>
                <a:spcPts val="1446"/>
              </a:lnSpc>
            </a:pPr>
            <a:r>
              <a:rPr lang="en-US" sz="2892" dirty="0">
                <a:solidFill>
                  <a:srgbClr val="2F3954"/>
                </a:solidFill>
                <a:latin typeface="Carollo Playscript"/>
                <a:ea typeface="Carollo Playscript"/>
                <a:cs typeface="Carollo Playscript"/>
                <a:sym typeface="Carollo Playscript"/>
              </a:rPr>
              <a:t>3.	</a:t>
            </a:r>
            <a:r>
              <a:rPr lang="en-US" sz="2892" dirty="0" err="1">
                <a:solidFill>
                  <a:srgbClr val="2F3954"/>
                </a:solidFill>
                <a:latin typeface="Carollo Playscript"/>
                <a:ea typeface="Carollo Playscript"/>
                <a:cs typeface="Carollo Playscript"/>
                <a:sym typeface="Carollo Playscript"/>
              </a:rPr>
              <a:t>Ежелгі</a:t>
            </a:r>
            <a:r>
              <a:rPr lang="en-US" sz="2892" dirty="0">
                <a:solidFill>
                  <a:srgbClr val="2F3954"/>
                </a:solidFill>
                <a:latin typeface="Carollo Playscript"/>
                <a:ea typeface="Carollo Playscript"/>
                <a:cs typeface="Carollo Playscript"/>
                <a:sym typeface="Carollo Playscript"/>
              </a:rPr>
              <a:t> </a:t>
            </a:r>
            <a:r>
              <a:rPr lang="en-US" sz="2892" dirty="0" err="1">
                <a:solidFill>
                  <a:srgbClr val="2F3954"/>
                </a:solidFill>
                <a:latin typeface="Carollo Playscript"/>
                <a:ea typeface="Carollo Playscript"/>
                <a:cs typeface="Carollo Playscript"/>
                <a:sym typeface="Carollo Playscript"/>
              </a:rPr>
              <a:t>Үнді</a:t>
            </a:r>
            <a:r>
              <a:rPr lang="en-US" sz="2892" dirty="0">
                <a:solidFill>
                  <a:srgbClr val="2F3954"/>
                </a:solidFill>
                <a:latin typeface="Carollo Playscript"/>
                <a:ea typeface="Carollo Playscript"/>
                <a:cs typeface="Carollo Playscript"/>
                <a:sym typeface="Carollo Playscript"/>
              </a:rPr>
              <a:t> </a:t>
            </a:r>
            <a:r>
              <a:rPr lang="en-US" sz="2892" dirty="0" err="1">
                <a:solidFill>
                  <a:srgbClr val="2F3954"/>
                </a:solidFill>
                <a:latin typeface="Carollo Playscript"/>
                <a:ea typeface="Carollo Playscript"/>
                <a:cs typeface="Carollo Playscript"/>
                <a:sym typeface="Carollo Playscript"/>
              </a:rPr>
              <a:t>елдерінің</a:t>
            </a:r>
            <a:r>
              <a:rPr lang="en-US" sz="2892" dirty="0">
                <a:solidFill>
                  <a:srgbClr val="2F3954"/>
                </a:solidFill>
                <a:latin typeface="Carollo Playscript"/>
                <a:ea typeface="Carollo Playscript"/>
                <a:cs typeface="Carollo Playscript"/>
                <a:sym typeface="Carollo Playscript"/>
              </a:rPr>
              <a:t> </a:t>
            </a:r>
            <a:r>
              <a:rPr lang="en-US" sz="2892" dirty="0" err="1">
                <a:solidFill>
                  <a:srgbClr val="2F3954"/>
                </a:solidFill>
                <a:latin typeface="Carollo Playscript"/>
                <a:ea typeface="Carollo Playscript"/>
                <a:cs typeface="Carollo Playscript"/>
                <a:sym typeface="Carollo Playscript"/>
              </a:rPr>
              <a:t>өнері</a:t>
            </a:r>
            <a:r>
              <a:rPr lang="en-US" sz="2892" dirty="0">
                <a:solidFill>
                  <a:srgbClr val="2F3954"/>
                </a:solidFill>
                <a:latin typeface="Carollo Playscript"/>
                <a:ea typeface="Carollo Playscript"/>
                <a:cs typeface="Carollo Playscript"/>
                <a:sym typeface="Carollo Playscript"/>
              </a:rPr>
              <a:t>.</a:t>
            </a:r>
          </a:p>
          <a:p>
            <a:pPr algn="l">
              <a:lnSpc>
                <a:spcPts val="1446"/>
              </a:lnSpc>
            </a:pPr>
            <a:endParaRPr lang="en-US" sz="2892" dirty="0">
              <a:solidFill>
                <a:srgbClr val="2F3954"/>
              </a:solidFill>
              <a:latin typeface="Carollo Playscript"/>
              <a:ea typeface="Carollo Playscript"/>
              <a:cs typeface="Carollo Playscript"/>
              <a:sym typeface="Carollo Playscript"/>
            </a:endParaRPr>
          </a:p>
          <a:p>
            <a:pPr algn="l">
              <a:lnSpc>
                <a:spcPts val="1446"/>
              </a:lnSpc>
            </a:pPr>
            <a:endParaRPr lang="en-US" sz="2892" dirty="0">
              <a:solidFill>
                <a:srgbClr val="2F3954"/>
              </a:solidFill>
              <a:latin typeface="Carollo Playscript"/>
              <a:ea typeface="Carollo Playscript"/>
              <a:cs typeface="Carollo Playscript"/>
              <a:sym typeface="Carollo Playscript"/>
            </a:endParaRPr>
          </a:p>
          <a:p>
            <a:pPr algn="l">
              <a:lnSpc>
                <a:spcPts val="1446"/>
              </a:lnSpc>
            </a:pPr>
            <a:endParaRPr lang="en-US" sz="2892" dirty="0">
              <a:solidFill>
                <a:srgbClr val="2F3954"/>
              </a:solidFill>
              <a:latin typeface="Carollo Playscript"/>
              <a:ea typeface="Carollo Playscript"/>
              <a:cs typeface="Carollo Playscript"/>
              <a:sym typeface="Carollo Playscript"/>
            </a:endParaRPr>
          </a:p>
          <a:p>
            <a:pPr algn="l">
              <a:lnSpc>
                <a:spcPts val="1446"/>
              </a:lnSpc>
            </a:pPr>
            <a:endParaRPr lang="en-US" sz="2892" dirty="0">
              <a:solidFill>
                <a:srgbClr val="2F3954"/>
              </a:solidFill>
              <a:latin typeface="Carollo Playscript"/>
              <a:ea typeface="Carollo Playscript"/>
              <a:cs typeface="Carollo Playscript"/>
              <a:sym typeface="Carollo Playscrip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638897" y="4712426"/>
            <a:ext cx="18751215" cy="20481146"/>
          </a:xfrm>
          <a:custGeom>
            <a:avLst/>
            <a:gdLst/>
            <a:ahLst/>
            <a:cxnLst/>
            <a:rect l="l" t="t" r="r" b="b"/>
            <a:pathLst>
              <a:path w="18751215" h="20481146">
                <a:moveTo>
                  <a:pt x="0" y="0"/>
                </a:moveTo>
                <a:lnTo>
                  <a:pt x="18751215" y="0"/>
                </a:lnTo>
                <a:lnTo>
                  <a:pt x="18751215" y="20481146"/>
                </a:lnTo>
                <a:lnTo>
                  <a:pt x="0" y="20481146"/>
                </a:lnTo>
                <a:lnTo>
                  <a:pt x="0" y="0"/>
                </a:lnTo>
                <a:close/>
              </a:path>
            </a:pathLst>
          </a:custGeom>
          <a:blipFill>
            <a:blip r:embed="rId2"/>
            <a:stretch>
              <a:fillRect/>
            </a:stretch>
          </a:blipFill>
        </p:spPr>
      </p:sp>
      <p:sp>
        <p:nvSpPr>
          <p:cNvPr id="3" name="Freeform 3"/>
          <p:cNvSpPr/>
          <p:nvPr/>
        </p:nvSpPr>
        <p:spPr>
          <a:xfrm>
            <a:off x="10507204" y="-14302305"/>
            <a:ext cx="18751215" cy="20481146"/>
          </a:xfrm>
          <a:custGeom>
            <a:avLst/>
            <a:gdLst/>
            <a:ahLst/>
            <a:cxnLst/>
            <a:rect l="l" t="t" r="r" b="b"/>
            <a:pathLst>
              <a:path w="18751215" h="20481146">
                <a:moveTo>
                  <a:pt x="0" y="0"/>
                </a:moveTo>
                <a:lnTo>
                  <a:pt x="18751215" y="0"/>
                </a:lnTo>
                <a:lnTo>
                  <a:pt x="18751215" y="20481146"/>
                </a:lnTo>
                <a:lnTo>
                  <a:pt x="0" y="20481146"/>
                </a:lnTo>
                <a:lnTo>
                  <a:pt x="0" y="0"/>
                </a:lnTo>
                <a:close/>
              </a:path>
            </a:pathLst>
          </a:custGeom>
          <a:blipFill>
            <a:blip r:embed="rId2"/>
            <a:stretch>
              <a:fillRect/>
            </a:stretch>
          </a:blipFill>
        </p:spPr>
      </p:sp>
      <p:sp>
        <p:nvSpPr>
          <p:cNvPr id="4" name="Freeform 4"/>
          <p:cNvSpPr/>
          <p:nvPr/>
        </p:nvSpPr>
        <p:spPr>
          <a:xfrm rot="311777">
            <a:off x="-1401565" y="-1456106"/>
            <a:ext cx="6301816" cy="7059061"/>
          </a:xfrm>
          <a:custGeom>
            <a:avLst/>
            <a:gdLst/>
            <a:ahLst/>
            <a:cxnLst/>
            <a:rect l="l" t="t" r="r" b="b"/>
            <a:pathLst>
              <a:path w="6301816" h="7059061">
                <a:moveTo>
                  <a:pt x="0" y="0"/>
                </a:moveTo>
                <a:lnTo>
                  <a:pt x="6301816" y="0"/>
                </a:lnTo>
                <a:lnTo>
                  <a:pt x="6301816" y="7059061"/>
                </a:lnTo>
                <a:lnTo>
                  <a:pt x="0" y="70590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185916" flipH="1" flipV="1">
            <a:off x="13077339" y="4712426"/>
            <a:ext cx="6301816" cy="7059061"/>
          </a:xfrm>
          <a:custGeom>
            <a:avLst/>
            <a:gdLst/>
            <a:ahLst/>
            <a:cxnLst/>
            <a:rect l="l" t="t" r="r" b="b"/>
            <a:pathLst>
              <a:path w="6301816" h="7059061">
                <a:moveTo>
                  <a:pt x="6301816" y="7059061"/>
                </a:moveTo>
                <a:lnTo>
                  <a:pt x="0" y="7059061"/>
                </a:lnTo>
                <a:lnTo>
                  <a:pt x="0" y="0"/>
                </a:lnTo>
                <a:lnTo>
                  <a:pt x="6301816" y="0"/>
                </a:lnTo>
                <a:lnTo>
                  <a:pt x="6301816" y="7059061"/>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3686886" y="8929983"/>
            <a:ext cx="4939574" cy="3819258"/>
          </a:xfrm>
          <a:custGeom>
            <a:avLst/>
            <a:gdLst/>
            <a:ahLst/>
            <a:cxnLst/>
            <a:rect l="l" t="t" r="r" b="b"/>
            <a:pathLst>
              <a:path w="4939574" h="3819258">
                <a:moveTo>
                  <a:pt x="0" y="0"/>
                </a:moveTo>
                <a:lnTo>
                  <a:pt x="4939574" y="0"/>
                </a:lnTo>
                <a:lnTo>
                  <a:pt x="4939574" y="3819258"/>
                </a:lnTo>
                <a:lnTo>
                  <a:pt x="0" y="381925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11599134" y="0"/>
            <a:ext cx="3218694" cy="2011684"/>
          </a:xfrm>
          <a:custGeom>
            <a:avLst/>
            <a:gdLst/>
            <a:ahLst/>
            <a:cxnLst/>
            <a:rect l="l" t="t" r="r" b="b"/>
            <a:pathLst>
              <a:path w="3218694" h="2011684">
                <a:moveTo>
                  <a:pt x="0" y="0"/>
                </a:moveTo>
                <a:lnTo>
                  <a:pt x="3218694" y="0"/>
                </a:lnTo>
                <a:lnTo>
                  <a:pt x="3218694" y="2011684"/>
                </a:lnTo>
                <a:lnTo>
                  <a:pt x="0" y="2011684"/>
                </a:lnTo>
                <a:lnTo>
                  <a:pt x="0" y="0"/>
                </a:lnTo>
                <a:close/>
              </a:path>
            </a:pathLst>
          </a:custGeom>
          <a:blipFill>
            <a:blip r:embed="rId7"/>
            <a:stretch>
              <a:fillRect/>
            </a:stretch>
          </a:blipFill>
        </p:spPr>
      </p:sp>
      <p:sp>
        <p:nvSpPr>
          <p:cNvPr id="8" name="Freeform 8"/>
          <p:cNvSpPr/>
          <p:nvPr/>
        </p:nvSpPr>
        <p:spPr>
          <a:xfrm>
            <a:off x="2873349" y="2115408"/>
            <a:ext cx="2906672" cy="1936570"/>
          </a:xfrm>
          <a:custGeom>
            <a:avLst/>
            <a:gdLst/>
            <a:ahLst/>
            <a:cxnLst/>
            <a:rect l="l" t="t" r="r" b="b"/>
            <a:pathLst>
              <a:path w="2906672" h="1936570">
                <a:moveTo>
                  <a:pt x="0" y="0"/>
                </a:moveTo>
                <a:lnTo>
                  <a:pt x="2906672" y="0"/>
                </a:lnTo>
                <a:lnTo>
                  <a:pt x="2906672" y="1936570"/>
                </a:lnTo>
                <a:lnTo>
                  <a:pt x="0" y="1936570"/>
                </a:lnTo>
                <a:lnTo>
                  <a:pt x="0" y="0"/>
                </a:lnTo>
                <a:close/>
              </a:path>
            </a:pathLst>
          </a:custGeom>
          <a:blipFill>
            <a:blip r:embed="rId8"/>
            <a:stretch>
              <a:fillRect/>
            </a:stretch>
          </a:blipFill>
        </p:spPr>
      </p:sp>
      <p:sp>
        <p:nvSpPr>
          <p:cNvPr id="9" name="Freeform 9"/>
          <p:cNvSpPr/>
          <p:nvPr/>
        </p:nvSpPr>
        <p:spPr>
          <a:xfrm>
            <a:off x="5951471" y="2011684"/>
            <a:ext cx="1865860" cy="2440946"/>
          </a:xfrm>
          <a:custGeom>
            <a:avLst/>
            <a:gdLst/>
            <a:ahLst/>
            <a:cxnLst/>
            <a:rect l="l" t="t" r="r" b="b"/>
            <a:pathLst>
              <a:path w="1865860" h="2440946">
                <a:moveTo>
                  <a:pt x="0" y="0"/>
                </a:moveTo>
                <a:lnTo>
                  <a:pt x="1865860" y="0"/>
                </a:lnTo>
                <a:lnTo>
                  <a:pt x="1865860" y="2440945"/>
                </a:lnTo>
                <a:lnTo>
                  <a:pt x="0" y="2440945"/>
                </a:lnTo>
                <a:lnTo>
                  <a:pt x="0" y="0"/>
                </a:lnTo>
                <a:close/>
              </a:path>
            </a:pathLst>
          </a:custGeom>
          <a:blipFill>
            <a:blip r:embed="rId9"/>
            <a:stretch>
              <a:fillRect t="-8381" b="-5921"/>
            </a:stretch>
          </a:blipFill>
        </p:spPr>
      </p:sp>
      <p:sp>
        <p:nvSpPr>
          <p:cNvPr id="10" name="Freeform 10"/>
          <p:cNvSpPr/>
          <p:nvPr/>
        </p:nvSpPr>
        <p:spPr>
          <a:xfrm>
            <a:off x="12617651" y="4051978"/>
            <a:ext cx="5139052" cy="3540090"/>
          </a:xfrm>
          <a:custGeom>
            <a:avLst/>
            <a:gdLst/>
            <a:ahLst/>
            <a:cxnLst/>
            <a:rect l="l" t="t" r="r" b="b"/>
            <a:pathLst>
              <a:path w="5139052" h="3540090">
                <a:moveTo>
                  <a:pt x="0" y="0"/>
                </a:moveTo>
                <a:lnTo>
                  <a:pt x="5139053" y="0"/>
                </a:lnTo>
                <a:lnTo>
                  <a:pt x="5139053" y="3540090"/>
                </a:lnTo>
                <a:lnTo>
                  <a:pt x="0" y="3540090"/>
                </a:lnTo>
                <a:lnTo>
                  <a:pt x="0" y="0"/>
                </a:lnTo>
                <a:close/>
              </a:path>
            </a:pathLst>
          </a:custGeom>
          <a:blipFill>
            <a:blip r:embed="rId10"/>
            <a:stretch>
              <a:fillRect/>
            </a:stretch>
          </a:blipFill>
        </p:spPr>
      </p:sp>
      <p:sp>
        <p:nvSpPr>
          <p:cNvPr id="11" name="Freeform 11"/>
          <p:cNvSpPr/>
          <p:nvPr/>
        </p:nvSpPr>
        <p:spPr>
          <a:xfrm>
            <a:off x="3716625" y="7968016"/>
            <a:ext cx="3839614" cy="2159783"/>
          </a:xfrm>
          <a:custGeom>
            <a:avLst/>
            <a:gdLst/>
            <a:ahLst/>
            <a:cxnLst/>
            <a:rect l="l" t="t" r="r" b="b"/>
            <a:pathLst>
              <a:path w="3839614" h="2159783">
                <a:moveTo>
                  <a:pt x="0" y="0"/>
                </a:moveTo>
                <a:lnTo>
                  <a:pt x="3839614" y="0"/>
                </a:lnTo>
                <a:lnTo>
                  <a:pt x="3839614" y="2159783"/>
                </a:lnTo>
                <a:lnTo>
                  <a:pt x="0" y="2159783"/>
                </a:lnTo>
                <a:lnTo>
                  <a:pt x="0" y="0"/>
                </a:lnTo>
                <a:close/>
              </a:path>
            </a:pathLst>
          </a:custGeom>
          <a:blipFill>
            <a:blip r:embed="rId11"/>
            <a:stretch>
              <a:fillRect/>
            </a:stretch>
          </a:blipFill>
        </p:spPr>
      </p:sp>
      <p:sp>
        <p:nvSpPr>
          <p:cNvPr id="12" name="TextBox 12"/>
          <p:cNvSpPr txBox="1"/>
          <p:nvPr/>
        </p:nvSpPr>
        <p:spPr>
          <a:xfrm>
            <a:off x="1541277" y="518944"/>
            <a:ext cx="10174259" cy="1554480"/>
          </a:xfrm>
          <a:prstGeom prst="rect">
            <a:avLst/>
          </a:prstGeom>
        </p:spPr>
        <p:txBody>
          <a:bodyPr lIns="0" tIns="0" rIns="0" bIns="0" rtlCol="0" anchor="t">
            <a:spAutoFit/>
          </a:bodyPr>
          <a:lstStyle/>
          <a:p>
            <a:pPr algn="l">
              <a:lnSpc>
                <a:spcPts val="2070"/>
              </a:lnSpc>
            </a:pPr>
            <a:r>
              <a:rPr lang="en-US" sz="1800">
                <a:solidFill>
                  <a:srgbClr val="2F3954"/>
                </a:solidFill>
                <a:latin typeface="Carollo Playscript"/>
                <a:ea typeface="Carollo Playscript"/>
                <a:cs typeface="Carollo Playscript"/>
                <a:sym typeface="Carollo Playscript"/>
              </a:rPr>
              <a:t>Ежелгі Шығыс елдері өнері. Ежелгі Жапон өнері. Алғашқы қауымдық мәдениетте V-ІV ғасырда ежелгі Жапон өнерінің ірге тасы қаланды. Алғашқы ғасырларда Қытай өнеріне еліктеді. Соның негізінде астрономия, медицина, ежелгі жазу дамыды және қытай календары пайда болды, адамдар шөптермен емдеудің тәсілдерін игерді. Басқа елдерден суретші, емшілер шақыртылды. </a:t>
            </a:r>
          </a:p>
          <a:p>
            <a:pPr algn="l">
              <a:lnSpc>
                <a:spcPts val="2070"/>
              </a:lnSpc>
            </a:pPr>
            <a:endParaRPr lang="en-US" sz="1800">
              <a:solidFill>
                <a:srgbClr val="2F3954"/>
              </a:solidFill>
              <a:latin typeface="Carollo Playscript"/>
              <a:ea typeface="Carollo Playscript"/>
              <a:cs typeface="Carollo Playscript"/>
              <a:sym typeface="Carollo Playscript"/>
            </a:endParaRPr>
          </a:p>
          <a:p>
            <a:pPr algn="l">
              <a:lnSpc>
                <a:spcPts val="2070"/>
              </a:lnSpc>
            </a:pPr>
            <a:endParaRPr lang="en-US" sz="1800">
              <a:solidFill>
                <a:srgbClr val="2F3954"/>
              </a:solidFill>
              <a:latin typeface="Carollo Playscript"/>
              <a:ea typeface="Carollo Playscript"/>
              <a:cs typeface="Carollo Playscript"/>
              <a:sym typeface="Carollo Playscript"/>
            </a:endParaRPr>
          </a:p>
        </p:txBody>
      </p:sp>
      <p:sp>
        <p:nvSpPr>
          <p:cNvPr id="13" name="TextBox 13"/>
          <p:cNvSpPr txBox="1"/>
          <p:nvPr/>
        </p:nvSpPr>
        <p:spPr>
          <a:xfrm>
            <a:off x="7990209" y="2073424"/>
            <a:ext cx="10174259" cy="1554480"/>
          </a:xfrm>
          <a:prstGeom prst="rect">
            <a:avLst/>
          </a:prstGeom>
        </p:spPr>
        <p:txBody>
          <a:bodyPr lIns="0" tIns="0" rIns="0" bIns="0" rtlCol="0" anchor="t">
            <a:spAutoFit/>
          </a:bodyPr>
          <a:lstStyle/>
          <a:p>
            <a:pPr algn="l">
              <a:lnSpc>
                <a:spcPts val="2070"/>
              </a:lnSpc>
            </a:pPr>
            <a:r>
              <a:rPr lang="en-US" sz="1800">
                <a:solidFill>
                  <a:srgbClr val="2F3954"/>
                </a:solidFill>
                <a:latin typeface="Carollo Playscript"/>
                <a:ea typeface="Carollo Playscript"/>
                <a:cs typeface="Carollo Playscript"/>
                <a:sym typeface="Carollo Playscript"/>
              </a:rPr>
              <a:t>Архитектура саласында түрлі өзгерістер болды. Қатаң табиғатқа, әсіресе теңіз қозғалысы, қар көшкіні, жер сілкінуде төтеп бере алатын архитектуралық құрылыстар салынды. Негізгі құрылыс материалдары ағаш болды. Сәулетшілер ешбір шегесіз қысқа мерзімде орындалатын архитектуралық құрылыстар салуды басты мақсат етті. Сондай-ақ құрылыс қосымша детальдармен өрнектелді.</a:t>
            </a:r>
          </a:p>
        </p:txBody>
      </p:sp>
      <p:sp>
        <p:nvSpPr>
          <p:cNvPr id="14" name="TextBox 14"/>
          <p:cNvSpPr txBox="1"/>
          <p:nvPr/>
        </p:nvSpPr>
        <p:spPr>
          <a:xfrm>
            <a:off x="480474" y="4509817"/>
            <a:ext cx="11702036" cy="3611880"/>
          </a:xfrm>
          <a:prstGeom prst="rect">
            <a:avLst/>
          </a:prstGeom>
        </p:spPr>
        <p:txBody>
          <a:bodyPr lIns="0" tIns="0" rIns="0" bIns="0" rtlCol="0" anchor="t">
            <a:spAutoFit/>
          </a:bodyPr>
          <a:lstStyle/>
          <a:p>
            <a:pPr algn="l">
              <a:lnSpc>
                <a:spcPts val="2070"/>
              </a:lnSpc>
            </a:pPr>
            <a:r>
              <a:rPr lang="en-US" sz="1800">
                <a:solidFill>
                  <a:srgbClr val="2F3954"/>
                </a:solidFill>
                <a:latin typeface="Carollo Playscript"/>
                <a:ea typeface="Carollo Playscript"/>
                <a:cs typeface="Carollo Playscript"/>
                <a:sym typeface="Carollo Playscript"/>
              </a:rPr>
              <a:t>Жапон мәдени өнерінде екі дәстүр сақталды:</a:t>
            </a:r>
          </a:p>
          <a:p>
            <a:pPr algn="l">
              <a:lnSpc>
                <a:spcPts val="2070"/>
              </a:lnSpc>
            </a:pPr>
            <a:r>
              <a:rPr lang="en-US" sz="1800">
                <a:solidFill>
                  <a:srgbClr val="2F3954"/>
                </a:solidFill>
                <a:latin typeface="Carollo Playscript"/>
                <a:ea typeface="Carollo Playscript"/>
                <a:cs typeface="Carollo Playscript"/>
                <a:sym typeface="Carollo Playscript"/>
              </a:rPr>
              <a:t>1. Ежелгі халықтың жергілікті діні – синтоизм;</a:t>
            </a:r>
          </a:p>
          <a:p>
            <a:pPr algn="l">
              <a:lnSpc>
                <a:spcPts val="2070"/>
              </a:lnSpc>
            </a:pPr>
            <a:r>
              <a:rPr lang="en-US" sz="1800">
                <a:solidFill>
                  <a:srgbClr val="2F3954"/>
                </a:solidFill>
                <a:latin typeface="Carollo Playscript"/>
                <a:ea typeface="Carollo Playscript"/>
                <a:cs typeface="Carollo Playscript"/>
                <a:sym typeface="Carollo Playscript"/>
              </a:rPr>
              <a:t>2. VІ ғасырда қабылданған – буддизм.</a:t>
            </a:r>
          </a:p>
          <a:p>
            <a:pPr algn="l">
              <a:lnSpc>
                <a:spcPts val="2070"/>
              </a:lnSpc>
            </a:pPr>
            <a:r>
              <a:rPr lang="en-US" sz="1800">
                <a:solidFill>
                  <a:srgbClr val="2F3954"/>
                </a:solidFill>
                <a:latin typeface="Carollo Playscript"/>
                <a:ea typeface="Carollo Playscript"/>
                <a:cs typeface="Carollo Playscript"/>
                <a:sym typeface="Carollo Playscript"/>
              </a:rPr>
              <a:t>Синтоизмнің ірі құрылыстарының бірі храмдық ансамбль Исғиа жерінде болса, ал буддизм 550-620 жылдары саяси өмірге көп әсерін тигізді. 1710 жылдан бастап астанасы Нара қаласында алтын храм салынды. Онда кітапхана, қоңыраулы қақпа орналасты. Мысалы, Нарадағы Хорюзм монастыры осы буддизмнің негізгі ансамблдерінің бірі болып есептелінді. Құрылыс вертикаль орналасқан, биіктігі 33,5 м. бес төбесі алға қарай шығыңқы, ал алтыншы төбесі 1700 жылы салынып, түрлі-түсті галереямен өрнектелген. Ішкі бөлігінің ортасында будды ілімін насихаттау тақырыбына арналған қабырға жазу салынған. Оның сюжеті бейбітшілік пен тыныштықты құрайды. Осы тұста өнер мен әдебиет тығыз байланыста дамиды. Көбіне лирикалық тақырыптар, оның ішінде махаббат, сезімі, адамдардың көңіл-күйі ерекшеліктері сюжеттік мазмұнда таңдалған. </a:t>
            </a:r>
          </a:p>
          <a:p>
            <a:pPr algn="l">
              <a:lnSpc>
                <a:spcPts val="2070"/>
              </a:lnSpc>
            </a:pPr>
            <a:endParaRPr lang="en-US" sz="1800">
              <a:solidFill>
                <a:srgbClr val="2F3954"/>
              </a:solidFill>
              <a:latin typeface="Carollo Playscript"/>
              <a:ea typeface="Carollo Playscript"/>
              <a:cs typeface="Carollo Playscript"/>
              <a:sym typeface="Carollo Playscript"/>
            </a:endParaRPr>
          </a:p>
          <a:p>
            <a:pPr algn="l">
              <a:lnSpc>
                <a:spcPts val="2070"/>
              </a:lnSpc>
            </a:pPr>
            <a:endParaRPr lang="en-US" sz="1800">
              <a:solidFill>
                <a:srgbClr val="2F3954"/>
              </a:solidFill>
              <a:latin typeface="Carollo Playscript"/>
              <a:ea typeface="Carollo Playscript"/>
              <a:cs typeface="Carollo Playscript"/>
              <a:sym typeface="Carollo Playscript"/>
            </a:endParaRPr>
          </a:p>
        </p:txBody>
      </p:sp>
      <p:sp>
        <p:nvSpPr>
          <p:cNvPr id="15" name="TextBox 15"/>
          <p:cNvSpPr txBox="1"/>
          <p:nvPr/>
        </p:nvSpPr>
        <p:spPr>
          <a:xfrm>
            <a:off x="7990209" y="8218170"/>
            <a:ext cx="10174259" cy="2068830"/>
          </a:xfrm>
          <a:prstGeom prst="rect">
            <a:avLst/>
          </a:prstGeom>
        </p:spPr>
        <p:txBody>
          <a:bodyPr lIns="0" tIns="0" rIns="0" bIns="0" rtlCol="0" anchor="t">
            <a:spAutoFit/>
          </a:bodyPr>
          <a:lstStyle/>
          <a:p>
            <a:pPr algn="l">
              <a:lnSpc>
                <a:spcPts val="2070"/>
              </a:lnSpc>
            </a:pPr>
            <a:r>
              <a:rPr lang="en-US" sz="1800">
                <a:solidFill>
                  <a:srgbClr val="2F3954"/>
                </a:solidFill>
                <a:latin typeface="Carollo Playscript"/>
                <a:ea typeface="Carollo Playscript"/>
                <a:cs typeface="Carollo Playscript"/>
                <a:sym typeface="Carollo Playscript"/>
              </a:rPr>
              <a:t>Киото Алтын павилионы құрылыс 1950 жылы қайта жөндеуден өтті. Бұл ұлттық сәулет өнерінің асылы болып есептелінеді. Монументті мүсін өнері дамыды. Мысалы, 711 жылы күйдірілген саз балшықтан Будды статуэткісі тұрғызылды. Қоладан құйылған монументтің биіктігі 11,4 м., ұзындығы 4 м. будды идеясын насихаттаушы «Ұлы будды статуэткісі» деп аталды. Оның езуінде сәл жымиған күлкі бар, көзі жартылай жабылған күйінде сомдалған.      </a:t>
            </a:r>
          </a:p>
          <a:p>
            <a:pPr algn="l">
              <a:lnSpc>
                <a:spcPts val="2070"/>
              </a:lnSpc>
            </a:pPr>
            <a:endParaRPr lang="en-US" sz="1800">
              <a:solidFill>
                <a:srgbClr val="2F3954"/>
              </a:solidFill>
              <a:latin typeface="Carollo Playscript"/>
              <a:ea typeface="Carollo Playscript"/>
              <a:cs typeface="Carollo Playscript"/>
              <a:sym typeface="Carollo Playscript"/>
            </a:endParaRPr>
          </a:p>
          <a:p>
            <a:pPr algn="l">
              <a:lnSpc>
                <a:spcPts val="2070"/>
              </a:lnSpc>
            </a:pPr>
            <a:endParaRPr lang="en-US" sz="1800">
              <a:solidFill>
                <a:srgbClr val="2F3954"/>
              </a:solidFill>
              <a:latin typeface="Carollo Playscript"/>
              <a:ea typeface="Carollo Playscript"/>
              <a:cs typeface="Carollo Playscript"/>
              <a:sym typeface="Carollo Playscript"/>
            </a:endParaRPr>
          </a:p>
        </p:txBody>
      </p:sp>
      <p:sp>
        <p:nvSpPr>
          <p:cNvPr id="16" name="TextBox 16"/>
          <p:cNvSpPr txBox="1"/>
          <p:nvPr/>
        </p:nvSpPr>
        <p:spPr>
          <a:xfrm>
            <a:off x="12416289" y="7649218"/>
            <a:ext cx="5748180" cy="246634"/>
          </a:xfrm>
          <a:prstGeom prst="rect">
            <a:avLst/>
          </a:prstGeom>
        </p:spPr>
        <p:txBody>
          <a:bodyPr lIns="0" tIns="0" rIns="0" bIns="0" rtlCol="0" anchor="t">
            <a:spAutoFit/>
          </a:bodyPr>
          <a:lstStyle/>
          <a:p>
            <a:pPr algn="l">
              <a:lnSpc>
                <a:spcPts val="1900"/>
              </a:lnSpc>
            </a:pPr>
            <a:r>
              <a:rPr lang="en-US" sz="1652">
                <a:solidFill>
                  <a:srgbClr val="2F3954"/>
                </a:solidFill>
                <a:latin typeface="Carollo Playscript"/>
                <a:ea typeface="Carollo Playscript"/>
                <a:cs typeface="Carollo Playscript"/>
                <a:sym typeface="Carollo Playscript"/>
              </a:rPr>
              <a:t>Hōryū-ji монастырының ішкі тас Будда мүсіні</a:t>
            </a:r>
          </a:p>
        </p:txBody>
      </p:sp>
      <p:sp>
        <p:nvSpPr>
          <p:cNvPr id="17" name="TextBox 17"/>
          <p:cNvSpPr txBox="1"/>
          <p:nvPr/>
        </p:nvSpPr>
        <p:spPr>
          <a:xfrm>
            <a:off x="480474" y="8806521"/>
            <a:ext cx="3236151" cy="482773"/>
          </a:xfrm>
          <a:prstGeom prst="rect">
            <a:avLst/>
          </a:prstGeom>
        </p:spPr>
        <p:txBody>
          <a:bodyPr lIns="0" tIns="0" rIns="0" bIns="0" rtlCol="0" anchor="t">
            <a:spAutoFit/>
          </a:bodyPr>
          <a:lstStyle/>
          <a:p>
            <a:pPr algn="l">
              <a:lnSpc>
                <a:spcPts val="1900"/>
              </a:lnSpc>
            </a:pPr>
            <a:r>
              <a:rPr lang="en-US" sz="1652">
                <a:solidFill>
                  <a:srgbClr val="2F3954"/>
                </a:solidFill>
                <a:latin typeface="Carollo Playscript"/>
                <a:ea typeface="Carollo Playscript"/>
                <a:cs typeface="Carollo Playscript"/>
                <a:sym typeface="Carollo Playscript"/>
              </a:rPr>
              <a:t>Алтын храм Kinkaku-ji Киото қаласындағы көрінісі</a:t>
            </a:r>
          </a:p>
        </p:txBody>
      </p:sp>
      <p:sp>
        <p:nvSpPr>
          <p:cNvPr id="18" name="TextBox 18"/>
          <p:cNvSpPr txBox="1"/>
          <p:nvPr/>
        </p:nvSpPr>
        <p:spPr>
          <a:xfrm>
            <a:off x="14928317" y="570224"/>
            <a:ext cx="3027926" cy="874550"/>
          </a:xfrm>
          <a:prstGeom prst="rect">
            <a:avLst/>
          </a:prstGeom>
        </p:spPr>
        <p:txBody>
          <a:bodyPr lIns="0" tIns="0" rIns="0" bIns="0" rtlCol="0" anchor="t">
            <a:spAutoFit/>
          </a:bodyPr>
          <a:lstStyle/>
          <a:p>
            <a:pPr algn="l">
              <a:lnSpc>
                <a:spcPts val="1778"/>
              </a:lnSpc>
            </a:pPr>
            <a:r>
              <a:rPr lang="en-US" sz="1546">
                <a:solidFill>
                  <a:srgbClr val="2F3954"/>
                </a:solidFill>
                <a:latin typeface="Carollo Playscript"/>
                <a:ea typeface="Carollo Playscript"/>
                <a:cs typeface="Carollo Playscript"/>
                <a:sym typeface="Carollo Playscript"/>
              </a:rPr>
              <a:t>ежелгі жапон ағаш храмдарының бірі, дәстүрлі ағаш құрылыс стилін көрсетеді</a:t>
            </a:r>
          </a:p>
        </p:txBody>
      </p:sp>
      <p:sp>
        <p:nvSpPr>
          <p:cNvPr id="19" name="TextBox 19"/>
          <p:cNvSpPr txBox="1"/>
          <p:nvPr/>
        </p:nvSpPr>
        <p:spPr>
          <a:xfrm>
            <a:off x="323244" y="2583784"/>
            <a:ext cx="2550105" cy="1044120"/>
          </a:xfrm>
          <a:prstGeom prst="rect">
            <a:avLst/>
          </a:prstGeom>
        </p:spPr>
        <p:txBody>
          <a:bodyPr lIns="0" tIns="0" rIns="0" bIns="0" rtlCol="0" anchor="t">
            <a:spAutoFit/>
          </a:bodyPr>
          <a:lstStyle/>
          <a:p>
            <a:pPr algn="l">
              <a:lnSpc>
                <a:spcPts val="1681"/>
              </a:lnSpc>
            </a:pPr>
            <a:r>
              <a:rPr lang="en-US" sz="1461">
                <a:solidFill>
                  <a:srgbClr val="2F3954"/>
                </a:solidFill>
                <a:latin typeface="Carollo Playscript"/>
                <a:ea typeface="Carollo Playscript"/>
                <a:cs typeface="Carollo Playscript"/>
                <a:sym typeface="Carollo Playscript"/>
              </a:rPr>
              <a:t> ағаш құрылыс, дәстүрлі шатырлардың кең перделері, ашық верандалар сияқты элементтері айқын</a:t>
            </a:r>
          </a:p>
        </p:txBody>
      </p:sp>
      <p:sp>
        <p:nvSpPr>
          <p:cNvPr id="20" name="TextBox 20"/>
          <p:cNvSpPr txBox="1"/>
          <p:nvPr/>
        </p:nvSpPr>
        <p:spPr>
          <a:xfrm>
            <a:off x="7817331" y="4050793"/>
            <a:ext cx="3815570" cy="813199"/>
          </a:xfrm>
          <a:prstGeom prst="rect">
            <a:avLst/>
          </a:prstGeom>
        </p:spPr>
        <p:txBody>
          <a:bodyPr lIns="0" tIns="0" rIns="0" bIns="0" rtlCol="0" anchor="t">
            <a:spAutoFit/>
          </a:bodyPr>
          <a:lstStyle/>
          <a:p>
            <a:pPr algn="l">
              <a:lnSpc>
                <a:spcPts val="1637"/>
              </a:lnSpc>
            </a:pPr>
            <a:r>
              <a:rPr lang="en-US" sz="1423">
                <a:solidFill>
                  <a:srgbClr val="2F3954"/>
                </a:solidFill>
                <a:latin typeface="Carollo Playscript"/>
                <a:ea typeface="Carollo Playscript"/>
                <a:cs typeface="Carollo Playscript"/>
                <a:sym typeface="Carollo Playscript"/>
              </a:rPr>
              <a:t>шатыр пішіні күрделі, бірнеше қабатты храм немесе ғибадатхана, қар көшкініне қарсы төзімді архитектуралық элементтері бар</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08473" y="5143500"/>
            <a:ext cx="18751215" cy="20481146"/>
          </a:xfrm>
          <a:custGeom>
            <a:avLst/>
            <a:gdLst/>
            <a:ahLst/>
            <a:cxnLst/>
            <a:rect l="l" t="t" r="r" b="b"/>
            <a:pathLst>
              <a:path w="18751215" h="20481146">
                <a:moveTo>
                  <a:pt x="0" y="0"/>
                </a:moveTo>
                <a:lnTo>
                  <a:pt x="18751216" y="0"/>
                </a:lnTo>
                <a:lnTo>
                  <a:pt x="18751216" y="20481146"/>
                </a:lnTo>
                <a:lnTo>
                  <a:pt x="0" y="20481146"/>
                </a:lnTo>
                <a:lnTo>
                  <a:pt x="0" y="0"/>
                </a:lnTo>
                <a:close/>
              </a:path>
            </a:pathLst>
          </a:custGeom>
          <a:blipFill>
            <a:blip r:embed="rId2"/>
            <a:stretch>
              <a:fillRect/>
            </a:stretch>
          </a:blipFill>
        </p:spPr>
      </p:sp>
      <p:sp>
        <p:nvSpPr>
          <p:cNvPr id="3" name="Freeform 3"/>
          <p:cNvSpPr/>
          <p:nvPr/>
        </p:nvSpPr>
        <p:spPr>
          <a:xfrm>
            <a:off x="12738253" y="-15337646"/>
            <a:ext cx="18751215" cy="20481146"/>
          </a:xfrm>
          <a:custGeom>
            <a:avLst/>
            <a:gdLst/>
            <a:ahLst/>
            <a:cxnLst/>
            <a:rect l="l" t="t" r="r" b="b"/>
            <a:pathLst>
              <a:path w="18751215" h="20481146">
                <a:moveTo>
                  <a:pt x="0" y="0"/>
                </a:moveTo>
                <a:lnTo>
                  <a:pt x="18751216" y="0"/>
                </a:lnTo>
                <a:lnTo>
                  <a:pt x="18751216" y="20481146"/>
                </a:lnTo>
                <a:lnTo>
                  <a:pt x="0" y="20481146"/>
                </a:lnTo>
                <a:lnTo>
                  <a:pt x="0" y="0"/>
                </a:lnTo>
                <a:close/>
              </a:path>
            </a:pathLst>
          </a:custGeom>
          <a:blipFill>
            <a:blip r:embed="rId2"/>
            <a:stretch>
              <a:fillRect/>
            </a:stretch>
          </a:blipFill>
        </p:spPr>
      </p:sp>
      <p:sp>
        <p:nvSpPr>
          <p:cNvPr id="4" name="Freeform 4"/>
          <p:cNvSpPr/>
          <p:nvPr/>
        </p:nvSpPr>
        <p:spPr>
          <a:xfrm>
            <a:off x="-1217099" y="-1456106"/>
            <a:ext cx="6301816" cy="7059061"/>
          </a:xfrm>
          <a:custGeom>
            <a:avLst/>
            <a:gdLst/>
            <a:ahLst/>
            <a:cxnLst/>
            <a:rect l="l" t="t" r="r" b="b"/>
            <a:pathLst>
              <a:path w="6301816" h="7059061">
                <a:moveTo>
                  <a:pt x="0" y="0"/>
                </a:moveTo>
                <a:lnTo>
                  <a:pt x="6301816" y="0"/>
                </a:lnTo>
                <a:lnTo>
                  <a:pt x="6301816" y="7059061"/>
                </a:lnTo>
                <a:lnTo>
                  <a:pt x="0" y="70590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965071" y="3992277"/>
            <a:ext cx="2332337" cy="2216249"/>
          </a:xfrm>
          <a:custGeom>
            <a:avLst/>
            <a:gdLst/>
            <a:ahLst/>
            <a:cxnLst/>
            <a:rect l="l" t="t" r="r" b="b"/>
            <a:pathLst>
              <a:path w="2332337" h="2216249">
                <a:moveTo>
                  <a:pt x="0" y="0"/>
                </a:moveTo>
                <a:lnTo>
                  <a:pt x="2332337" y="0"/>
                </a:lnTo>
                <a:lnTo>
                  <a:pt x="2332337" y="2216249"/>
                </a:lnTo>
                <a:lnTo>
                  <a:pt x="0" y="2216249"/>
                </a:lnTo>
                <a:lnTo>
                  <a:pt x="0" y="0"/>
                </a:lnTo>
                <a:close/>
              </a:path>
            </a:pathLst>
          </a:custGeom>
          <a:blipFill>
            <a:blip r:embed="rId5"/>
            <a:stretch>
              <a:fillRect t="-645" b="-645"/>
            </a:stretch>
          </a:blipFill>
        </p:spPr>
      </p:sp>
      <p:sp>
        <p:nvSpPr>
          <p:cNvPr id="6" name="Freeform 6"/>
          <p:cNvSpPr/>
          <p:nvPr/>
        </p:nvSpPr>
        <p:spPr>
          <a:xfrm>
            <a:off x="2712789" y="197517"/>
            <a:ext cx="4126775" cy="2156240"/>
          </a:xfrm>
          <a:custGeom>
            <a:avLst/>
            <a:gdLst/>
            <a:ahLst/>
            <a:cxnLst/>
            <a:rect l="l" t="t" r="r" b="b"/>
            <a:pathLst>
              <a:path w="4126775" h="2156240">
                <a:moveTo>
                  <a:pt x="0" y="0"/>
                </a:moveTo>
                <a:lnTo>
                  <a:pt x="4126775" y="0"/>
                </a:lnTo>
                <a:lnTo>
                  <a:pt x="4126775" y="2156240"/>
                </a:lnTo>
                <a:lnTo>
                  <a:pt x="0" y="2156240"/>
                </a:lnTo>
                <a:lnTo>
                  <a:pt x="0" y="0"/>
                </a:lnTo>
                <a:close/>
              </a:path>
            </a:pathLst>
          </a:custGeom>
          <a:blipFill>
            <a:blip r:embed="rId6"/>
            <a:stretch>
              <a:fillRect/>
            </a:stretch>
          </a:blipFill>
        </p:spPr>
      </p:sp>
      <p:sp>
        <p:nvSpPr>
          <p:cNvPr id="7" name="Freeform 7"/>
          <p:cNvSpPr/>
          <p:nvPr/>
        </p:nvSpPr>
        <p:spPr>
          <a:xfrm>
            <a:off x="11342039" y="6991481"/>
            <a:ext cx="3081090" cy="2708792"/>
          </a:xfrm>
          <a:custGeom>
            <a:avLst/>
            <a:gdLst/>
            <a:ahLst/>
            <a:cxnLst/>
            <a:rect l="l" t="t" r="r" b="b"/>
            <a:pathLst>
              <a:path w="3081090" h="2708792">
                <a:moveTo>
                  <a:pt x="0" y="0"/>
                </a:moveTo>
                <a:lnTo>
                  <a:pt x="3081090" y="0"/>
                </a:lnTo>
                <a:lnTo>
                  <a:pt x="3081090" y="2708792"/>
                </a:lnTo>
                <a:lnTo>
                  <a:pt x="0" y="2708792"/>
                </a:lnTo>
                <a:lnTo>
                  <a:pt x="0" y="0"/>
                </a:lnTo>
                <a:close/>
              </a:path>
            </a:pathLst>
          </a:custGeom>
          <a:blipFill>
            <a:blip r:embed="rId7"/>
            <a:stretch>
              <a:fillRect/>
            </a:stretch>
          </a:blipFill>
        </p:spPr>
      </p:sp>
      <p:sp>
        <p:nvSpPr>
          <p:cNvPr id="8" name="Freeform 8"/>
          <p:cNvSpPr/>
          <p:nvPr/>
        </p:nvSpPr>
        <p:spPr>
          <a:xfrm>
            <a:off x="10904317" y="2430218"/>
            <a:ext cx="3956535" cy="1483913"/>
          </a:xfrm>
          <a:custGeom>
            <a:avLst/>
            <a:gdLst/>
            <a:ahLst/>
            <a:cxnLst/>
            <a:rect l="l" t="t" r="r" b="b"/>
            <a:pathLst>
              <a:path w="3956535" h="1483913">
                <a:moveTo>
                  <a:pt x="0" y="0"/>
                </a:moveTo>
                <a:lnTo>
                  <a:pt x="3956535" y="0"/>
                </a:lnTo>
                <a:lnTo>
                  <a:pt x="3956535" y="1483913"/>
                </a:lnTo>
                <a:lnTo>
                  <a:pt x="0" y="1483913"/>
                </a:lnTo>
                <a:lnTo>
                  <a:pt x="0" y="0"/>
                </a:lnTo>
                <a:close/>
              </a:path>
            </a:pathLst>
          </a:custGeom>
          <a:blipFill>
            <a:blip r:embed="rId8"/>
            <a:stretch>
              <a:fillRect t="-95796" r="-52220" b="-57868"/>
            </a:stretch>
          </a:blipFill>
        </p:spPr>
      </p:sp>
      <p:sp>
        <p:nvSpPr>
          <p:cNvPr id="9" name="Freeform 9"/>
          <p:cNvSpPr/>
          <p:nvPr/>
        </p:nvSpPr>
        <p:spPr>
          <a:xfrm>
            <a:off x="4776177" y="3914131"/>
            <a:ext cx="2218874" cy="2407269"/>
          </a:xfrm>
          <a:custGeom>
            <a:avLst/>
            <a:gdLst/>
            <a:ahLst/>
            <a:cxnLst/>
            <a:rect l="l" t="t" r="r" b="b"/>
            <a:pathLst>
              <a:path w="2218874" h="2407269">
                <a:moveTo>
                  <a:pt x="0" y="0"/>
                </a:moveTo>
                <a:lnTo>
                  <a:pt x="2218873" y="0"/>
                </a:lnTo>
                <a:lnTo>
                  <a:pt x="2218873" y="2407269"/>
                </a:lnTo>
                <a:lnTo>
                  <a:pt x="0" y="2407269"/>
                </a:lnTo>
                <a:lnTo>
                  <a:pt x="0" y="0"/>
                </a:lnTo>
                <a:close/>
              </a:path>
            </a:pathLst>
          </a:custGeom>
          <a:blipFill>
            <a:blip r:embed="rId9"/>
            <a:stretch>
              <a:fillRect/>
            </a:stretch>
          </a:blipFill>
        </p:spPr>
      </p:sp>
      <p:sp>
        <p:nvSpPr>
          <p:cNvPr id="10" name="TextBox 10"/>
          <p:cNvSpPr txBox="1"/>
          <p:nvPr/>
        </p:nvSpPr>
        <p:spPr>
          <a:xfrm>
            <a:off x="6995050" y="351863"/>
            <a:ext cx="10969101" cy="1811655"/>
          </a:xfrm>
          <a:prstGeom prst="rect">
            <a:avLst/>
          </a:prstGeom>
        </p:spPr>
        <p:txBody>
          <a:bodyPr lIns="0" tIns="0" rIns="0" bIns="0" rtlCol="0" anchor="t">
            <a:spAutoFit/>
          </a:bodyPr>
          <a:lstStyle/>
          <a:p>
            <a:pPr algn="l">
              <a:lnSpc>
                <a:spcPts val="2070"/>
              </a:lnSpc>
            </a:pPr>
            <a:r>
              <a:rPr lang="en-US" sz="1800">
                <a:solidFill>
                  <a:srgbClr val="2F3954"/>
                </a:solidFill>
                <a:latin typeface="Carollo Playscript"/>
                <a:ea typeface="Carollo Playscript"/>
                <a:cs typeface="Carollo Playscript"/>
                <a:sym typeface="Carollo Playscript"/>
              </a:rPr>
              <a:t>Ежелгі Қытай өнері. Қытай өнері бұдан 6 мың жыл бұрын дамыған. Басқа көршілес елдер сияқты алғашқы қауымдық, құл иленушілік, феодалдық құрылыстарды бастан кешірген. Жалпы Қытай өнері бірнеше кезеңдерге бөлінген:</a:t>
            </a:r>
          </a:p>
          <a:p>
            <a:pPr algn="l">
              <a:lnSpc>
                <a:spcPts val="2070"/>
              </a:lnSpc>
            </a:pPr>
            <a:r>
              <a:rPr lang="en-US" sz="1800">
                <a:solidFill>
                  <a:srgbClr val="2F3954"/>
                </a:solidFill>
                <a:latin typeface="Carollo Playscript"/>
                <a:ea typeface="Carollo Playscript"/>
                <a:cs typeface="Carollo Playscript"/>
                <a:sym typeface="Carollo Playscript"/>
              </a:rPr>
              <a:t>1.	Ерте кезең б.э. ІV ғасыр – феодал мәдениетінің негізінде қалыптасты.</a:t>
            </a:r>
          </a:p>
          <a:p>
            <a:pPr algn="l">
              <a:lnSpc>
                <a:spcPts val="2070"/>
              </a:lnSpc>
            </a:pPr>
            <a:r>
              <a:rPr lang="en-US" sz="1800">
                <a:solidFill>
                  <a:srgbClr val="2F3954"/>
                </a:solidFill>
                <a:latin typeface="Carollo Playscript"/>
                <a:ea typeface="Carollo Playscript"/>
                <a:cs typeface="Carollo Playscript"/>
                <a:sym typeface="Carollo Playscript"/>
              </a:rPr>
              <a:t>2.	Шарықтау кезеңі - VІІ-ХІІІ ғасыр өнер жанры мен түрлерінің пайда болу кезеңі.</a:t>
            </a:r>
          </a:p>
          <a:p>
            <a:pPr algn="l">
              <a:lnSpc>
                <a:spcPts val="2070"/>
              </a:lnSpc>
            </a:pPr>
            <a:r>
              <a:rPr lang="en-US" sz="1800">
                <a:solidFill>
                  <a:srgbClr val="2F3954"/>
                </a:solidFill>
                <a:latin typeface="Carollo Playscript"/>
                <a:ea typeface="Carollo Playscript"/>
                <a:cs typeface="Carollo Playscript"/>
                <a:sym typeface="Carollo Playscript"/>
              </a:rPr>
              <a:t>3.	Соңғы кезең ХІV-ХІХ ғасыр – образдардың канондануымен ерекшеленеді.</a:t>
            </a:r>
          </a:p>
          <a:p>
            <a:pPr algn="l">
              <a:lnSpc>
                <a:spcPts val="2070"/>
              </a:lnSpc>
            </a:pPr>
            <a:endParaRPr lang="en-US" sz="1800">
              <a:solidFill>
                <a:srgbClr val="2F3954"/>
              </a:solidFill>
              <a:latin typeface="Carollo Playscript"/>
              <a:ea typeface="Carollo Playscript"/>
              <a:cs typeface="Carollo Playscript"/>
              <a:sym typeface="Carollo Playscript"/>
            </a:endParaRPr>
          </a:p>
          <a:p>
            <a:pPr algn="l">
              <a:lnSpc>
                <a:spcPts val="2070"/>
              </a:lnSpc>
            </a:pPr>
            <a:endParaRPr lang="en-US" sz="1800">
              <a:solidFill>
                <a:srgbClr val="2F3954"/>
              </a:solidFill>
              <a:latin typeface="Carollo Playscript"/>
              <a:ea typeface="Carollo Playscript"/>
              <a:cs typeface="Carollo Playscript"/>
              <a:sym typeface="Carollo Playscript"/>
            </a:endParaRPr>
          </a:p>
        </p:txBody>
      </p:sp>
      <p:sp>
        <p:nvSpPr>
          <p:cNvPr id="11" name="TextBox 11"/>
          <p:cNvSpPr txBox="1"/>
          <p:nvPr/>
        </p:nvSpPr>
        <p:spPr>
          <a:xfrm>
            <a:off x="555613" y="2523522"/>
            <a:ext cx="10174259" cy="1297305"/>
          </a:xfrm>
          <a:prstGeom prst="rect">
            <a:avLst/>
          </a:prstGeom>
        </p:spPr>
        <p:txBody>
          <a:bodyPr lIns="0" tIns="0" rIns="0" bIns="0" rtlCol="0" anchor="t">
            <a:spAutoFit/>
          </a:bodyPr>
          <a:lstStyle/>
          <a:p>
            <a:pPr algn="l">
              <a:lnSpc>
                <a:spcPts val="2070"/>
              </a:lnSpc>
            </a:pPr>
            <a:r>
              <a:rPr lang="en-US" sz="1800">
                <a:solidFill>
                  <a:srgbClr val="2F3954"/>
                </a:solidFill>
                <a:latin typeface="Carollo Playscript"/>
                <a:ea typeface="Carollo Playscript"/>
                <a:cs typeface="Carollo Playscript"/>
                <a:sym typeface="Carollo Playscript"/>
              </a:rPr>
              <a:t>Қытай елі Корея, оңтүстік Шығыс Азия, Монголия, Үнді, Иран елдерімен тығыз байланыста болды. Табиғат сұлулығы ерте кезеңнен-ақ бейнелеу объектісі болды. Табиғат арқылы негізгі тұрмыс заңдарын табуға талпынды. Живопись пен қолөнер шеберлері тығыз байланыста болды. Сарай ансамблдерінде өз алдына ерекше дара қайталанбас образды бейнелер жасалынды. </a:t>
            </a:r>
          </a:p>
        </p:txBody>
      </p:sp>
      <p:sp>
        <p:nvSpPr>
          <p:cNvPr id="12" name="TextBox 12"/>
          <p:cNvSpPr txBox="1"/>
          <p:nvPr/>
        </p:nvSpPr>
        <p:spPr>
          <a:xfrm>
            <a:off x="7990209" y="4084971"/>
            <a:ext cx="10174259" cy="2840355"/>
          </a:xfrm>
          <a:prstGeom prst="rect">
            <a:avLst/>
          </a:prstGeom>
        </p:spPr>
        <p:txBody>
          <a:bodyPr lIns="0" tIns="0" rIns="0" bIns="0" rtlCol="0" anchor="t">
            <a:spAutoFit/>
          </a:bodyPr>
          <a:lstStyle/>
          <a:p>
            <a:pPr algn="l">
              <a:lnSpc>
                <a:spcPts val="2070"/>
              </a:lnSpc>
            </a:pPr>
            <a:r>
              <a:rPr lang="en-US" sz="1800">
                <a:solidFill>
                  <a:srgbClr val="2F3954"/>
                </a:solidFill>
                <a:latin typeface="Carollo Playscript"/>
                <a:ea typeface="Carollo Playscript"/>
                <a:cs typeface="Carollo Playscript"/>
                <a:sym typeface="Carollo Playscript"/>
              </a:rPr>
              <a:t>Ежелгі қытай өнері б.э.д. ІІІ-ІV мыңжылдықты қамтыды. Ежелгі кезеңде керамика, жазу мәдениеті, қолөнер дамыды. Қолөнер шеберлері гончар дөңгелегінде қыштан әр түрлі құмыралар, ыдыс қалыптар жасап шығарды. Бұл ыдыстар басқа елдер керамикасына ұқсас болды. Онда зигзаг, тор сызықтармен өрнектеліп, ақ, қара, сия көк бояулармен боялды.</a:t>
            </a:r>
          </a:p>
          <a:p>
            <a:pPr algn="l">
              <a:lnSpc>
                <a:spcPts val="2070"/>
              </a:lnSpc>
            </a:pPr>
            <a:r>
              <a:rPr lang="en-US" sz="1800">
                <a:solidFill>
                  <a:srgbClr val="2F3954"/>
                </a:solidFill>
                <a:latin typeface="Carollo Playscript"/>
                <a:ea typeface="Carollo Playscript"/>
                <a:cs typeface="Carollo Playscript"/>
                <a:sym typeface="Carollo Playscript"/>
              </a:rPr>
              <a:t>Б.з.д. ІІ-І мыңжылдықта Шан-Инь және Чжоу кезеңі болып аталды. Сюжеттеріндегі басты мазмұнды табиғатпен тығыз байланыстыра отырып, құл иленушілік құрылыстағы адамдардың ауыр тіршілігі құрады. Каркасты жүйеде қала құрылыстары тұрғызылды. Бейнелеу өнерінде аспан, су, құс, айдаһар тағы басқа детальдар басым болды. </a:t>
            </a:r>
          </a:p>
          <a:p>
            <a:pPr algn="l">
              <a:lnSpc>
                <a:spcPts val="2070"/>
              </a:lnSpc>
            </a:pPr>
            <a:endParaRPr lang="en-US" sz="1800">
              <a:solidFill>
                <a:srgbClr val="2F3954"/>
              </a:solidFill>
              <a:latin typeface="Carollo Playscript"/>
              <a:ea typeface="Carollo Playscript"/>
              <a:cs typeface="Carollo Playscript"/>
              <a:sym typeface="Carollo Playscript"/>
            </a:endParaRPr>
          </a:p>
          <a:p>
            <a:pPr algn="l">
              <a:lnSpc>
                <a:spcPts val="2070"/>
              </a:lnSpc>
            </a:pPr>
            <a:endParaRPr lang="en-US" sz="1800">
              <a:solidFill>
                <a:srgbClr val="2F3954"/>
              </a:solidFill>
              <a:latin typeface="Carollo Playscript"/>
              <a:ea typeface="Carollo Playscript"/>
              <a:cs typeface="Carollo Playscript"/>
              <a:sym typeface="Carollo Playscript"/>
            </a:endParaRPr>
          </a:p>
        </p:txBody>
      </p:sp>
      <p:sp>
        <p:nvSpPr>
          <p:cNvPr id="13" name="TextBox 13"/>
          <p:cNvSpPr txBox="1"/>
          <p:nvPr/>
        </p:nvSpPr>
        <p:spPr>
          <a:xfrm>
            <a:off x="555613" y="7189470"/>
            <a:ext cx="10174259" cy="3097530"/>
          </a:xfrm>
          <a:prstGeom prst="rect">
            <a:avLst/>
          </a:prstGeom>
        </p:spPr>
        <p:txBody>
          <a:bodyPr lIns="0" tIns="0" rIns="0" bIns="0" rtlCol="0" anchor="t">
            <a:spAutoFit/>
          </a:bodyPr>
          <a:lstStyle/>
          <a:p>
            <a:pPr algn="l">
              <a:lnSpc>
                <a:spcPts val="2070"/>
              </a:lnSpc>
            </a:pPr>
            <a:r>
              <a:rPr lang="en-US" sz="1800">
                <a:solidFill>
                  <a:srgbClr val="2F3954"/>
                </a:solidFill>
                <a:latin typeface="Carollo Playscript"/>
                <a:ea typeface="Carollo Playscript"/>
                <a:cs typeface="Carollo Playscript"/>
                <a:sym typeface="Carollo Playscript"/>
              </a:rPr>
              <a:t>ХІ-ІІІ ғасыр б.э. Чжоу кезеңі бұл уақытта қала тұрғызу жалғасты. Сондай-ақ, шеберлер музыка аспаптарын, метал, ағаш, тастан ойып түрлі бұйымдар жасады. Оларды алтын, күміспен әшекейледі, бұйымдары көп планда, суреттері нәзік ритм, живописте кеңістік фон арқылы өрнектелді. Алғаш рет өнерде жібек мата, туш қолданылды.</a:t>
            </a:r>
          </a:p>
          <a:p>
            <a:pPr algn="l">
              <a:lnSpc>
                <a:spcPts val="2070"/>
              </a:lnSpc>
            </a:pPr>
            <a:r>
              <a:rPr lang="en-US" sz="1800">
                <a:solidFill>
                  <a:srgbClr val="2F3954"/>
                </a:solidFill>
                <a:latin typeface="Carollo Playscript"/>
                <a:ea typeface="Carollo Playscript"/>
                <a:cs typeface="Carollo Playscript"/>
                <a:sym typeface="Carollo Playscript"/>
              </a:rPr>
              <a:t>Чжанго (І-ІІІ ғ.) және Хань (ІІІ ғ. б.э.д.) кезеңдері бұл кезде елді Цин және Хань династиясы биледі. Өнердің тәрбиелік маңызы зор болды. Ең негізгісі мифологиялық аңызда қабырға рельефті жазу мен живописті шығармалар пайда болды. Сәулет өнерінде ең ірі құрылыс Ұлы Қытай қабырғасы осы кезеңде тұрғызылды. Оның биіктігі 10 м., ені – 5-8 м., саз балшықтан жасалған қабырға  750 км. жерге созылды. </a:t>
            </a:r>
          </a:p>
          <a:p>
            <a:pPr algn="l">
              <a:lnSpc>
                <a:spcPts val="2070"/>
              </a:lnSpc>
            </a:pPr>
            <a:endParaRPr lang="en-US" sz="1800">
              <a:solidFill>
                <a:srgbClr val="2F3954"/>
              </a:solidFill>
              <a:latin typeface="Carollo Playscript"/>
              <a:ea typeface="Carollo Playscript"/>
              <a:cs typeface="Carollo Playscript"/>
              <a:sym typeface="Carollo Playscript"/>
            </a:endParaRPr>
          </a:p>
          <a:p>
            <a:pPr algn="l">
              <a:lnSpc>
                <a:spcPts val="2070"/>
              </a:lnSpc>
            </a:pPr>
            <a:endParaRPr lang="en-US" sz="1800">
              <a:solidFill>
                <a:srgbClr val="2F3954"/>
              </a:solidFill>
              <a:latin typeface="Carollo Playscript"/>
              <a:ea typeface="Carollo Playscript"/>
              <a:cs typeface="Carollo Playscript"/>
              <a:sym typeface="Carollo Playscript"/>
            </a:endParaRPr>
          </a:p>
        </p:txBody>
      </p:sp>
      <p:sp>
        <p:nvSpPr>
          <p:cNvPr id="14" name="Freeform 14"/>
          <p:cNvSpPr/>
          <p:nvPr/>
        </p:nvSpPr>
        <p:spPr>
          <a:xfrm rot="4656473">
            <a:off x="12408609" y="5535441"/>
            <a:ext cx="13115747" cy="14325766"/>
          </a:xfrm>
          <a:custGeom>
            <a:avLst/>
            <a:gdLst/>
            <a:ahLst/>
            <a:cxnLst/>
            <a:rect l="l" t="t" r="r" b="b"/>
            <a:pathLst>
              <a:path w="13115747" h="14325766">
                <a:moveTo>
                  <a:pt x="0" y="0"/>
                </a:moveTo>
                <a:lnTo>
                  <a:pt x="13115747" y="0"/>
                </a:lnTo>
                <a:lnTo>
                  <a:pt x="13115747" y="14325766"/>
                </a:lnTo>
                <a:lnTo>
                  <a:pt x="0" y="14325766"/>
                </a:lnTo>
                <a:lnTo>
                  <a:pt x="0" y="0"/>
                </a:lnTo>
                <a:close/>
              </a:path>
            </a:pathLst>
          </a:custGeom>
          <a:blipFill>
            <a:blip r:embed="rId2"/>
            <a:stretch>
              <a:fillRect/>
            </a:stretch>
          </a:blipFill>
        </p:spPr>
      </p:sp>
      <p:sp>
        <p:nvSpPr>
          <p:cNvPr id="15" name="Freeform 15"/>
          <p:cNvSpPr/>
          <p:nvPr/>
        </p:nvSpPr>
        <p:spPr>
          <a:xfrm flipH="1" flipV="1">
            <a:off x="13077339" y="4756077"/>
            <a:ext cx="6301816" cy="7059061"/>
          </a:xfrm>
          <a:custGeom>
            <a:avLst/>
            <a:gdLst/>
            <a:ahLst/>
            <a:cxnLst/>
            <a:rect l="l" t="t" r="r" b="b"/>
            <a:pathLst>
              <a:path w="6301816" h="7059061">
                <a:moveTo>
                  <a:pt x="6301816" y="7059061"/>
                </a:moveTo>
                <a:lnTo>
                  <a:pt x="0" y="7059061"/>
                </a:lnTo>
                <a:lnTo>
                  <a:pt x="0" y="0"/>
                </a:lnTo>
                <a:lnTo>
                  <a:pt x="6301816" y="0"/>
                </a:lnTo>
                <a:lnTo>
                  <a:pt x="6301816" y="7059061"/>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6" name="TextBox 16"/>
          <p:cNvSpPr txBox="1"/>
          <p:nvPr/>
        </p:nvSpPr>
        <p:spPr>
          <a:xfrm>
            <a:off x="555613" y="6299026"/>
            <a:ext cx="3490555" cy="692455"/>
          </a:xfrm>
          <a:prstGeom prst="rect">
            <a:avLst/>
          </a:prstGeom>
        </p:spPr>
        <p:txBody>
          <a:bodyPr lIns="0" tIns="0" rIns="0" bIns="0" rtlCol="0" anchor="t">
            <a:spAutoFit/>
          </a:bodyPr>
          <a:lstStyle/>
          <a:p>
            <a:pPr algn="l">
              <a:lnSpc>
                <a:spcPts val="1830"/>
              </a:lnSpc>
            </a:pPr>
            <a:r>
              <a:rPr lang="en-US" sz="1591">
                <a:solidFill>
                  <a:srgbClr val="2F3954"/>
                </a:solidFill>
                <a:latin typeface="Carollo Playscript"/>
                <a:ea typeface="Carollo Playscript"/>
                <a:cs typeface="Carollo Playscript"/>
                <a:sym typeface="Carollo Playscript"/>
              </a:rPr>
              <a:t>Шан династиясына тиесілі ақ керамикалық шағын ыдыс, геометриялық өрнек бар.</a:t>
            </a:r>
          </a:p>
        </p:txBody>
      </p:sp>
      <p:sp>
        <p:nvSpPr>
          <p:cNvPr id="17" name="TextBox 17"/>
          <p:cNvSpPr txBox="1"/>
          <p:nvPr/>
        </p:nvSpPr>
        <p:spPr>
          <a:xfrm>
            <a:off x="901678" y="792929"/>
            <a:ext cx="1811111" cy="1135182"/>
          </a:xfrm>
          <a:prstGeom prst="rect">
            <a:avLst/>
          </a:prstGeom>
        </p:spPr>
        <p:txBody>
          <a:bodyPr lIns="0" tIns="0" rIns="0" bIns="0" rtlCol="0" anchor="t">
            <a:spAutoFit/>
          </a:bodyPr>
          <a:lstStyle/>
          <a:p>
            <a:pPr algn="l">
              <a:lnSpc>
                <a:spcPts val="1811"/>
              </a:lnSpc>
            </a:pPr>
            <a:r>
              <a:rPr lang="en-US" sz="1575">
                <a:solidFill>
                  <a:srgbClr val="2F3954"/>
                </a:solidFill>
                <a:latin typeface="Carollo Playscript"/>
                <a:ea typeface="Carollo Playscript"/>
                <a:cs typeface="Carollo Playscript"/>
                <a:sym typeface="Carollo Playscript"/>
              </a:rPr>
              <a:t>Табиғат мотивтері бар живопис / қабырға безендіру стилі</a:t>
            </a:r>
          </a:p>
        </p:txBody>
      </p:sp>
      <p:sp>
        <p:nvSpPr>
          <p:cNvPr id="18" name="TextBox 18"/>
          <p:cNvSpPr txBox="1"/>
          <p:nvPr/>
        </p:nvSpPr>
        <p:spPr>
          <a:xfrm>
            <a:off x="4678192" y="6398068"/>
            <a:ext cx="2414843" cy="494372"/>
          </a:xfrm>
          <a:prstGeom prst="rect">
            <a:avLst/>
          </a:prstGeom>
        </p:spPr>
        <p:txBody>
          <a:bodyPr lIns="0" tIns="0" rIns="0" bIns="0" rtlCol="0" anchor="t">
            <a:spAutoFit/>
          </a:bodyPr>
          <a:lstStyle/>
          <a:p>
            <a:pPr algn="l">
              <a:lnSpc>
                <a:spcPts val="1946"/>
              </a:lnSpc>
            </a:pPr>
            <a:r>
              <a:rPr lang="en-US" sz="1692">
                <a:solidFill>
                  <a:srgbClr val="2F3954"/>
                </a:solidFill>
                <a:latin typeface="Carollo Playscript"/>
                <a:ea typeface="Carollo Playscript"/>
                <a:cs typeface="Carollo Playscript"/>
                <a:sym typeface="Carollo Playscript"/>
              </a:rPr>
              <a:t>Қытай леп-өрнекті сазды ыдыс</a:t>
            </a:r>
          </a:p>
        </p:txBody>
      </p:sp>
      <p:sp>
        <p:nvSpPr>
          <p:cNvPr id="19" name="TextBox 19"/>
          <p:cNvSpPr txBox="1"/>
          <p:nvPr/>
        </p:nvSpPr>
        <p:spPr>
          <a:xfrm>
            <a:off x="14524981" y="7707630"/>
            <a:ext cx="3763019" cy="982184"/>
          </a:xfrm>
          <a:prstGeom prst="rect">
            <a:avLst/>
          </a:prstGeom>
        </p:spPr>
        <p:txBody>
          <a:bodyPr lIns="0" tIns="0" rIns="0" bIns="0" rtlCol="0" anchor="t">
            <a:spAutoFit/>
          </a:bodyPr>
          <a:lstStyle/>
          <a:p>
            <a:pPr algn="l">
              <a:lnSpc>
                <a:spcPts val="1973"/>
              </a:lnSpc>
            </a:pPr>
            <a:r>
              <a:rPr lang="en-US" sz="1716">
                <a:solidFill>
                  <a:srgbClr val="2F3954"/>
                </a:solidFill>
                <a:latin typeface="Carollo Playscript"/>
                <a:ea typeface="Carollo Playscript"/>
                <a:cs typeface="Carollo Playscript"/>
                <a:sym typeface="Carollo Playscript"/>
              </a:rPr>
              <a:t>Қола ыдыс немесе рәсімдік бриллиант элементтері, зооморфтық мотивтері бар металл бұйым.</a:t>
            </a:r>
          </a:p>
        </p:txBody>
      </p:sp>
      <p:sp>
        <p:nvSpPr>
          <p:cNvPr id="20" name="TextBox 20"/>
          <p:cNvSpPr txBox="1"/>
          <p:nvPr/>
        </p:nvSpPr>
        <p:spPr>
          <a:xfrm>
            <a:off x="15032562" y="2573084"/>
            <a:ext cx="2931589" cy="1198182"/>
          </a:xfrm>
          <a:prstGeom prst="rect">
            <a:avLst/>
          </a:prstGeom>
        </p:spPr>
        <p:txBody>
          <a:bodyPr lIns="0" tIns="0" rIns="0" bIns="0" rtlCol="0" anchor="t">
            <a:spAutoFit/>
          </a:bodyPr>
          <a:lstStyle/>
          <a:p>
            <a:pPr algn="l">
              <a:lnSpc>
                <a:spcPts val="1911"/>
              </a:lnSpc>
            </a:pPr>
            <a:r>
              <a:rPr lang="en-US" sz="1662">
                <a:solidFill>
                  <a:srgbClr val="2F3954"/>
                </a:solidFill>
                <a:latin typeface="Carollo Playscript"/>
                <a:ea typeface="Carollo Playscript"/>
                <a:cs typeface="Carollo Playscript"/>
                <a:sym typeface="Carollo Playscript"/>
              </a:rPr>
              <a:t> Қытайдағы ритуалдық қола ыдыстың өрнектері, “таотиэ” сияқты маска мотивтері көрініп тұр.</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08473" y="5143500"/>
            <a:ext cx="18751215" cy="20481146"/>
          </a:xfrm>
          <a:custGeom>
            <a:avLst/>
            <a:gdLst/>
            <a:ahLst/>
            <a:cxnLst/>
            <a:rect l="l" t="t" r="r" b="b"/>
            <a:pathLst>
              <a:path w="18751215" h="20481146">
                <a:moveTo>
                  <a:pt x="0" y="0"/>
                </a:moveTo>
                <a:lnTo>
                  <a:pt x="18751216" y="0"/>
                </a:lnTo>
                <a:lnTo>
                  <a:pt x="18751216" y="20481146"/>
                </a:lnTo>
                <a:lnTo>
                  <a:pt x="0" y="20481146"/>
                </a:lnTo>
                <a:lnTo>
                  <a:pt x="0" y="0"/>
                </a:lnTo>
                <a:close/>
              </a:path>
            </a:pathLst>
          </a:custGeom>
          <a:blipFill>
            <a:blip r:embed="rId2"/>
            <a:stretch>
              <a:fillRect/>
            </a:stretch>
          </a:blipFill>
        </p:spPr>
      </p:sp>
      <p:sp>
        <p:nvSpPr>
          <p:cNvPr id="3" name="Freeform 3"/>
          <p:cNvSpPr/>
          <p:nvPr/>
        </p:nvSpPr>
        <p:spPr>
          <a:xfrm rot="-7282621">
            <a:off x="-13108473" y="-16060136"/>
            <a:ext cx="18751215" cy="20481146"/>
          </a:xfrm>
          <a:custGeom>
            <a:avLst/>
            <a:gdLst/>
            <a:ahLst/>
            <a:cxnLst/>
            <a:rect l="l" t="t" r="r" b="b"/>
            <a:pathLst>
              <a:path w="18751215" h="20481146">
                <a:moveTo>
                  <a:pt x="0" y="0"/>
                </a:moveTo>
                <a:lnTo>
                  <a:pt x="18751216" y="0"/>
                </a:lnTo>
                <a:lnTo>
                  <a:pt x="18751216" y="20481146"/>
                </a:lnTo>
                <a:lnTo>
                  <a:pt x="0" y="20481146"/>
                </a:lnTo>
                <a:lnTo>
                  <a:pt x="0" y="0"/>
                </a:lnTo>
                <a:close/>
              </a:path>
            </a:pathLst>
          </a:custGeom>
          <a:blipFill>
            <a:blip r:embed="rId2"/>
            <a:stretch>
              <a:fillRect/>
            </a:stretch>
          </a:blipFill>
        </p:spPr>
      </p:sp>
      <p:sp>
        <p:nvSpPr>
          <p:cNvPr id="4" name="Freeform 4"/>
          <p:cNvSpPr/>
          <p:nvPr/>
        </p:nvSpPr>
        <p:spPr>
          <a:xfrm rot="5308784">
            <a:off x="13077339" y="-2060543"/>
            <a:ext cx="6301816" cy="7059061"/>
          </a:xfrm>
          <a:custGeom>
            <a:avLst/>
            <a:gdLst/>
            <a:ahLst/>
            <a:cxnLst/>
            <a:rect l="l" t="t" r="r" b="b"/>
            <a:pathLst>
              <a:path w="6301816" h="7059061">
                <a:moveTo>
                  <a:pt x="0" y="0"/>
                </a:moveTo>
                <a:lnTo>
                  <a:pt x="6301816" y="0"/>
                </a:lnTo>
                <a:lnTo>
                  <a:pt x="6301816" y="7059061"/>
                </a:lnTo>
                <a:lnTo>
                  <a:pt x="0" y="70590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flipH="1" flipV="1">
            <a:off x="13077339" y="4712426"/>
            <a:ext cx="6301816" cy="7059061"/>
          </a:xfrm>
          <a:custGeom>
            <a:avLst/>
            <a:gdLst/>
            <a:ahLst/>
            <a:cxnLst/>
            <a:rect l="l" t="t" r="r" b="b"/>
            <a:pathLst>
              <a:path w="6301816" h="7059061">
                <a:moveTo>
                  <a:pt x="6301816" y="7059061"/>
                </a:moveTo>
                <a:lnTo>
                  <a:pt x="0" y="7059061"/>
                </a:lnTo>
                <a:lnTo>
                  <a:pt x="0" y="0"/>
                </a:lnTo>
                <a:lnTo>
                  <a:pt x="6301816" y="0"/>
                </a:lnTo>
                <a:lnTo>
                  <a:pt x="6301816" y="7059061"/>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10741846" y="251460"/>
            <a:ext cx="2239080" cy="4676930"/>
          </a:xfrm>
          <a:custGeom>
            <a:avLst/>
            <a:gdLst/>
            <a:ahLst/>
            <a:cxnLst/>
            <a:rect l="l" t="t" r="r" b="b"/>
            <a:pathLst>
              <a:path w="2239080" h="4676930">
                <a:moveTo>
                  <a:pt x="0" y="0"/>
                </a:moveTo>
                <a:lnTo>
                  <a:pt x="2239080" y="0"/>
                </a:lnTo>
                <a:lnTo>
                  <a:pt x="2239080" y="4676930"/>
                </a:lnTo>
                <a:lnTo>
                  <a:pt x="0" y="4676930"/>
                </a:lnTo>
                <a:lnTo>
                  <a:pt x="0" y="0"/>
                </a:lnTo>
                <a:close/>
              </a:path>
            </a:pathLst>
          </a:custGeom>
          <a:blipFill>
            <a:blip r:embed="rId5"/>
            <a:stretch>
              <a:fillRect/>
            </a:stretch>
          </a:blipFill>
        </p:spPr>
      </p:sp>
      <p:sp>
        <p:nvSpPr>
          <p:cNvPr id="7" name="Freeform 7"/>
          <p:cNvSpPr/>
          <p:nvPr/>
        </p:nvSpPr>
        <p:spPr>
          <a:xfrm>
            <a:off x="11073588" y="6513776"/>
            <a:ext cx="5387463" cy="3456361"/>
          </a:xfrm>
          <a:custGeom>
            <a:avLst/>
            <a:gdLst/>
            <a:ahLst/>
            <a:cxnLst/>
            <a:rect l="l" t="t" r="r" b="b"/>
            <a:pathLst>
              <a:path w="5387463" h="3456361">
                <a:moveTo>
                  <a:pt x="0" y="0"/>
                </a:moveTo>
                <a:lnTo>
                  <a:pt x="5387463" y="0"/>
                </a:lnTo>
                <a:lnTo>
                  <a:pt x="5387463" y="3456361"/>
                </a:lnTo>
                <a:lnTo>
                  <a:pt x="0" y="3456361"/>
                </a:lnTo>
                <a:lnTo>
                  <a:pt x="0" y="0"/>
                </a:lnTo>
                <a:close/>
              </a:path>
            </a:pathLst>
          </a:custGeom>
          <a:blipFill>
            <a:blip r:embed="rId6"/>
            <a:stretch>
              <a:fillRect t="-3032" b="-1010"/>
            </a:stretch>
          </a:blipFill>
        </p:spPr>
      </p:sp>
      <p:sp>
        <p:nvSpPr>
          <p:cNvPr id="8" name="Freeform 8"/>
          <p:cNvSpPr/>
          <p:nvPr/>
        </p:nvSpPr>
        <p:spPr>
          <a:xfrm>
            <a:off x="14527593" y="211378"/>
            <a:ext cx="2553591" cy="4717012"/>
          </a:xfrm>
          <a:custGeom>
            <a:avLst/>
            <a:gdLst/>
            <a:ahLst/>
            <a:cxnLst/>
            <a:rect l="l" t="t" r="r" b="b"/>
            <a:pathLst>
              <a:path w="2553591" h="4717012">
                <a:moveTo>
                  <a:pt x="0" y="0"/>
                </a:moveTo>
                <a:lnTo>
                  <a:pt x="2553591" y="0"/>
                </a:lnTo>
                <a:lnTo>
                  <a:pt x="2553591" y="4717012"/>
                </a:lnTo>
                <a:lnTo>
                  <a:pt x="0" y="4717012"/>
                </a:lnTo>
                <a:lnTo>
                  <a:pt x="0" y="0"/>
                </a:lnTo>
                <a:close/>
              </a:path>
            </a:pathLst>
          </a:custGeom>
          <a:blipFill>
            <a:blip r:embed="rId7"/>
            <a:stretch>
              <a:fillRect l="-22408" r="-25368"/>
            </a:stretch>
          </a:blipFill>
        </p:spPr>
      </p:sp>
      <p:sp>
        <p:nvSpPr>
          <p:cNvPr id="9" name="TextBox 9"/>
          <p:cNvSpPr txBox="1"/>
          <p:nvPr/>
        </p:nvSpPr>
        <p:spPr>
          <a:xfrm>
            <a:off x="555613" y="251460"/>
            <a:ext cx="10174259" cy="1554480"/>
          </a:xfrm>
          <a:prstGeom prst="rect">
            <a:avLst/>
          </a:prstGeom>
        </p:spPr>
        <p:txBody>
          <a:bodyPr lIns="0" tIns="0" rIns="0" bIns="0" rtlCol="0" anchor="t">
            <a:spAutoFit/>
          </a:bodyPr>
          <a:lstStyle/>
          <a:p>
            <a:pPr algn="l">
              <a:lnSpc>
                <a:spcPts val="2070"/>
              </a:lnSpc>
            </a:pPr>
            <a:r>
              <a:rPr lang="en-US" sz="1800">
                <a:solidFill>
                  <a:srgbClr val="2F3954"/>
                </a:solidFill>
                <a:latin typeface="Carollo Playscript"/>
                <a:ea typeface="Carollo Playscript"/>
                <a:cs typeface="Carollo Playscript"/>
                <a:sym typeface="Carollo Playscript"/>
              </a:rPr>
              <a:t>Ежелгі Үнді елдерінің өнері. Үнді өнері қалыптасу, гүлдену, құлдырау кезеңдерін бастан кешіріп отырды. Ерте үнді өнерінің өзіндік қалыптасу кезеңі б.д.д. ХІІ-Х ғасырлардан ІV-V ғасырларға дейін қамтылды. Біздің дәуірге дейінгі І мыңжылдықта мәдени мұралары қалыптасты. Матхура, Паталиптура қалалары жүйелі жобамен салынды. Маурья мемлекеті тұсында (б.з.б. ІV-ІІ ғасыр) Үнді өнері гүлдене түсті. </a:t>
            </a:r>
          </a:p>
        </p:txBody>
      </p:sp>
      <p:sp>
        <p:nvSpPr>
          <p:cNvPr id="10" name="TextBox 10"/>
          <p:cNvSpPr txBox="1"/>
          <p:nvPr/>
        </p:nvSpPr>
        <p:spPr>
          <a:xfrm>
            <a:off x="555613" y="2200586"/>
            <a:ext cx="10174259" cy="3611880"/>
          </a:xfrm>
          <a:prstGeom prst="rect">
            <a:avLst/>
          </a:prstGeom>
        </p:spPr>
        <p:txBody>
          <a:bodyPr lIns="0" tIns="0" rIns="0" bIns="0" rtlCol="0" anchor="t">
            <a:spAutoFit/>
          </a:bodyPr>
          <a:lstStyle/>
          <a:p>
            <a:pPr algn="l">
              <a:lnSpc>
                <a:spcPts val="2070"/>
              </a:lnSpc>
            </a:pPr>
            <a:r>
              <a:rPr lang="en-US" sz="1800">
                <a:solidFill>
                  <a:srgbClr val="2F3954"/>
                </a:solidFill>
                <a:latin typeface="Carollo Playscript"/>
                <a:ea typeface="Carollo Playscript"/>
                <a:cs typeface="Carollo Playscript"/>
                <a:sym typeface="Carollo Playscript"/>
              </a:rPr>
              <a:t>Буддизм таралуынан кейін ғибадатханалар мен мемориалды құрылыстар көптеп тұрғызыла бастады. Мүсін өнері дамыды. Кушан патшалығы тұсында бейнелеу өнері, әсіресе Будданы антропоморфтық тұрғыда пішіндеу кең етек алды. ІV-VІ- ғасырларда елдің оңтүстік және орталық аудандарында сарай, монастыр, ғибадатхана (Санчидегі №17 ғибадатхана) салу өрістеді.   </a:t>
            </a:r>
          </a:p>
          <a:p>
            <a:pPr algn="l">
              <a:lnSpc>
                <a:spcPts val="2070"/>
              </a:lnSpc>
            </a:pPr>
            <a:endParaRPr lang="en-US" sz="1800">
              <a:solidFill>
                <a:srgbClr val="2F3954"/>
              </a:solidFill>
              <a:latin typeface="Carollo Playscript"/>
              <a:ea typeface="Carollo Playscript"/>
              <a:cs typeface="Carollo Playscript"/>
              <a:sym typeface="Carollo Playscript"/>
            </a:endParaRPr>
          </a:p>
          <a:p>
            <a:pPr algn="l">
              <a:lnSpc>
                <a:spcPts val="2070"/>
              </a:lnSpc>
            </a:pPr>
            <a:endParaRPr lang="en-US" sz="1800">
              <a:solidFill>
                <a:srgbClr val="2F3954"/>
              </a:solidFill>
              <a:latin typeface="Carollo Playscript"/>
              <a:ea typeface="Carollo Playscript"/>
              <a:cs typeface="Carollo Playscript"/>
              <a:sym typeface="Carollo Playscript"/>
            </a:endParaRPr>
          </a:p>
          <a:p>
            <a:pPr algn="l">
              <a:lnSpc>
                <a:spcPts val="2070"/>
              </a:lnSpc>
            </a:pPr>
            <a:r>
              <a:rPr lang="en-US" sz="1800">
                <a:solidFill>
                  <a:srgbClr val="2F3954"/>
                </a:solidFill>
                <a:latin typeface="Carollo Playscript"/>
                <a:ea typeface="Carollo Playscript"/>
                <a:cs typeface="Carollo Playscript"/>
                <a:sym typeface="Carollo Playscript"/>
              </a:rPr>
              <a:t>Ерте үнді өнерінің өзіндік қалыптасу кезеңі б.д.д. ХІІІ-Х ғасырлардан ІV-Vғасырларға дейінгі уақытты қамтыды.  Жалпы Үнді өнерінің дамуы төмендегі кезеңдерді қамтиды:</a:t>
            </a:r>
          </a:p>
          <a:p>
            <a:pPr algn="l">
              <a:lnSpc>
                <a:spcPts val="2070"/>
              </a:lnSpc>
            </a:pPr>
            <a:r>
              <a:rPr lang="en-US" sz="1800">
                <a:solidFill>
                  <a:srgbClr val="2F3954"/>
                </a:solidFill>
                <a:latin typeface="Carollo Playscript"/>
                <a:ea typeface="Carollo Playscript"/>
                <a:cs typeface="Carollo Playscript"/>
                <a:sym typeface="Carollo Playscript"/>
              </a:rPr>
              <a:t>1. Гуптар әулеті билеген уақытпен сәйкес келетін классикалық және постклассикалық кезең.</a:t>
            </a:r>
          </a:p>
          <a:p>
            <a:pPr algn="l">
              <a:lnSpc>
                <a:spcPts val="2070"/>
              </a:lnSpc>
            </a:pPr>
            <a:r>
              <a:rPr lang="en-US" sz="1800">
                <a:solidFill>
                  <a:srgbClr val="2F3954"/>
                </a:solidFill>
                <a:latin typeface="Carollo Playscript"/>
                <a:ea typeface="Carollo Playscript"/>
                <a:cs typeface="Carollo Playscript"/>
                <a:sym typeface="Carollo Playscript"/>
              </a:rPr>
              <a:t>2. Жоғары үнді өнерінің қалыптасу және кемелденген кезеңдері.</a:t>
            </a:r>
          </a:p>
          <a:p>
            <a:pPr algn="l">
              <a:lnSpc>
                <a:spcPts val="2070"/>
              </a:lnSpc>
            </a:pPr>
            <a:r>
              <a:rPr lang="en-US" sz="1800">
                <a:solidFill>
                  <a:srgbClr val="2F3954"/>
                </a:solidFill>
                <a:latin typeface="Carollo Playscript"/>
                <a:ea typeface="Carollo Playscript"/>
                <a:cs typeface="Carollo Playscript"/>
                <a:sym typeface="Carollo Playscript"/>
              </a:rPr>
              <a:t>3. Жаңа Үнді өнері</a:t>
            </a:r>
          </a:p>
          <a:p>
            <a:pPr algn="l">
              <a:lnSpc>
                <a:spcPts val="2070"/>
              </a:lnSpc>
            </a:pPr>
            <a:r>
              <a:rPr lang="en-US" sz="1800">
                <a:solidFill>
                  <a:srgbClr val="2F3954"/>
                </a:solidFill>
                <a:latin typeface="Carollo Playscript"/>
                <a:ea typeface="Carollo Playscript"/>
                <a:cs typeface="Carollo Playscript"/>
                <a:sym typeface="Carollo Playscript"/>
              </a:rPr>
              <a:t>4. Осы заманғы Үнді өнері</a:t>
            </a:r>
          </a:p>
        </p:txBody>
      </p:sp>
      <p:sp>
        <p:nvSpPr>
          <p:cNvPr id="11" name="TextBox 11"/>
          <p:cNvSpPr txBox="1"/>
          <p:nvPr/>
        </p:nvSpPr>
        <p:spPr>
          <a:xfrm>
            <a:off x="555613" y="6460166"/>
            <a:ext cx="10174259" cy="1554480"/>
          </a:xfrm>
          <a:prstGeom prst="rect">
            <a:avLst/>
          </a:prstGeom>
        </p:spPr>
        <p:txBody>
          <a:bodyPr lIns="0" tIns="0" rIns="0" bIns="0" rtlCol="0" anchor="t">
            <a:spAutoFit/>
          </a:bodyPr>
          <a:lstStyle/>
          <a:p>
            <a:pPr algn="l">
              <a:lnSpc>
                <a:spcPts val="2070"/>
              </a:lnSpc>
            </a:pPr>
            <a:r>
              <a:rPr lang="en-US" sz="1800">
                <a:solidFill>
                  <a:srgbClr val="2F3954"/>
                </a:solidFill>
                <a:latin typeface="Carollo Playscript"/>
                <a:ea typeface="Carollo Playscript"/>
                <a:cs typeface="Carollo Playscript"/>
                <a:sym typeface="Carollo Playscript"/>
              </a:rPr>
              <a:t>Бұл кезеңдер билеуші тап өкілдеріне байланысты үш топтағы өнермен біріктіріледі. Олар:</a:t>
            </a:r>
          </a:p>
          <a:p>
            <a:pPr algn="l">
              <a:lnSpc>
                <a:spcPts val="2070"/>
              </a:lnSpc>
            </a:pPr>
            <a:r>
              <a:rPr lang="en-US" sz="1800">
                <a:solidFill>
                  <a:srgbClr val="2F3954"/>
                </a:solidFill>
                <a:latin typeface="Carollo Playscript"/>
                <a:ea typeface="Carollo Playscript"/>
                <a:cs typeface="Carollo Playscript"/>
                <a:sym typeface="Carollo Playscript"/>
              </a:rPr>
              <a:t>1. Храппа дәуірінің өнері;</a:t>
            </a:r>
          </a:p>
          <a:p>
            <a:pPr algn="l">
              <a:lnSpc>
                <a:spcPts val="2070"/>
              </a:lnSpc>
            </a:pPr>
            <a:r>
              <a:rPr lang="en-US" sz="1800">
                <a:solidFill>
                  <a:srgbClr val="2F3954"/>
                </a:solidFill>
                <a:latin typeface="Carollo Playscript"/>
                <a:ea typeface="Carollo Playscript"/>
                <a:cs typeface="Carollo Playscript"/>
                <a:sym typeface="Carollo Playscript"/>
              </a:rPr>
              <a:t>2. Буддизм дәуірінің өнері;</a:t>
            </a:r>
          </a:p>
          <a:p>
            <a:pPr algn="l">
              <a:lnSpc>
                <a:spcPts val="2070"/>
              </a:lnSpc>
            </a:pPr>
            <a:r>
              <a:rPr lang="en-US" sz="1800">
                <a:solidFill>
                  <a:srgbClr val="2F3954"/>
                </a:solidFill>
                <a:latin typeface="Carollo Playscript"/>
                <a:ea typeface="Carollo Playscript"/>
                <a:cs typeface="Carollo Playscript"/>
                <a:sym typeface="Carollo Playscript"/>
              </a:rPr>
              <a:t>3. Гуптар кезеңінің классикалық өнері. </a:t>
            </a:r>
          </a:p>
          <a:p>
            <a:pPr algn="l">
              <a:lnSpc>
                <a:spcPts val="2070"/>
              </a:lnSpc>
            </a:pPr>
            <a:endParaRPr lang="en-US" sz="1800">
              <a:solidFill>
                <a:srgbClr val="2F3954"/>
              </a:solidFill>
              <a:latin typeface="Carollo Playscript"/>
              <a:ea typeface="Carollo Playscript"/>
              <a:cs typeface="Carollo Playscript"/>
              <a:sym typeface="Carollo Playscript"/>
            </a:endParaRPr>
          </a:p>
          <a:p>
            <a:pPr algn="l">
              <a:lnSpc>
                <a:spcPts val="2070"/>
              </a:lnSpc>
            </a:pPr>
            <a:endParaRPr lang="en-US" sz="1800">
              <a:solidFill>
                <a:srgbClr val="2F3954"/>
              </a:solidFill>
              <a:latin typeface="Carollo Playscript"/>
              <a:ea typeface="Carollo Playscript"/>
              <a:cs typeface="Carollo Playscript"/>
              <a:sym typeface="Carollo Playscript"/>
            </a:endParaRPr>
          </a:p>
        </p:txBody>
      </p:sp>
      <p:sp>
        <p:nvSpPr>
          <p:cNvPr id="12" name="TextBox 12"/>
          <p:cNvSpPr txBox="1"/>
          <p:nvPr/>
        </p:nvSpPr>
        <p:spPr>
          <a:xfrm>
            <a:off x="555613" y="8014646"/>
            <a:ext cx="10174259" cy="1811655"/>
          </a:xfrm>
          <a:prstGeom prst="rect">
            <a:avLst/>
          </a:prstGeom>
        </p:spPr>
        <p:txBody>
          <a:bodyPr lIns="0" tIns="0" rIns="0" bIns="0" rtlCol="0" anchor="t">
            <a:spAutoFit/>
          </a:bodyPr>
          <a:lstStyle/>
          <a:p>
            <a:pPr algn="l">
              <a:lnSpc>
                <a:spcPts val="2070"/>
              </a:lnSpc>
            </a:pPr>
            <a:r>
              <a:rPr lang="en-US" sz="1800">
                <a:solidFill>
                  <a:srgbClr val="2F3954"/>
                </a:solidFill>
                <a:latin typeface="Carollo Playscript"/>
                <a:ea typeface="Carollo Playscript"/>
                <a:cs typeface="Carollo Playscript"/>
                <a:sym typeface="Carollo Playscript"/>
              </a:rPr>
              <a:t>Үндістан территориясында табылған өнер туындылары деп атауға болатын көне археологиялық олжалардың бәрі де негізінен алғанда ежелгі цивилизацияның алдыңғы сатысы іспеттес немесе соған бағыттар баспалдақ болып табылатын Храппа дәуірінің өнеріне біріктіріледі. Археологтар храппа мәдениетінен табылған бүкіл олжаларға сәулет құрылыстары қалдықтарына, ұсақ пластикаға, ыдыстар және оймышты төрлерге тұтынушылық тұрғысынан белгілі бір тарихи куәліктер ретінде қарап келеді. </a:t>
            </a:r>
          </a:p>
        </p:txBody>
      </p:sp>
      <p:sp>
        <p:nvSpPr>
          <p:cNvPr id="13" name="TextBox 13"/>
          <p:cNvSpPr txBox="1"/>
          <p:nvPr/>
        </p:nvSpPr>
        <p:spPr>
          <a:xfrm>
            <a:off x="10338292" y="5058986"/>
            <a:ext cx="3760862" cy="1268043"/>
          </a:xfrm>
          <a:prstGeom prst="rect">
            <a:avLst/>
          </a:prstGeom>
        </p:spPr>
        <p:txBody>
          <a:bodyPr lIns="0" tIns="0" rIns="0" bIns="0" rtlCol="0" anchor="t">
            <a:spAutoFit/>
          </a:bodyPr>
          <a:lstStyle/>
          <a:p>
            <a:pPr algn="l">
              <a:lnSpc>
                <a:spcPts val="2023"/>
              </a:lnSpc>
            </a:pPr>
            <a:r>
              <a:rPr lang="en-US" sz="1759">
                <a:solidFill>
                  <a:srgbClr val="2F3954"/>
                </a:solidFill>
                <a:latin typeface="Carollo Playscript"/>
                <a:ea typeface="Carollo Playscript"/>
                <a:cs typeface="Carollo Playscript"/>
                <a:sym typeface="Carollo Playscript"/>
              </a:rPr>
              <a:t>Гупта дәуіріндегі Будда мүсіні, тыныш, медитативті бет әлпеті, әлсіз қозғалыс, классикалық стиль ерекшеліктері бар.</a:t>
            </a:r>
          </a:p>
        </p:txBody>
      </p:sp>
      <p:sp>
        <p:nvSpPr>
          <p:cNvPr id="14" name="TextBox 14"/>
          <p:cNvSpPr txBox="1"/>
          <p:nvPr/>
        </p:nvSpPr>
        <p:spPr>
          <a:xfrm>
            <a:off x="14099154" y="5058986"/>
            <a:ext cx="3760862" cy="1268043"/>
          </a:xfrm>
          <a:prstGeom prst="rect">
            <a:avLst/>
          </a:prstGeom>
        </p:spPr>
        <p:txBody>
          <a:bodyPr lIns="0" tIns="0" rIns="0" bIns="0" rtlCol="0" anchor="t">
            <a:spAutoFit/>
          </a:bodyPr>
          <a:lstStyle/>
          <a:p>
            <a:pPr algn="l">
              <a:lnSpc>
                <a:spcPts val="2023"/>
              </a:lnSpc>
            </a:pPr>
            <a:r>
              <a:rPr lang="en-US" sz="1759">
                <a:solidFill>
                  <a:srgbClr val="2F3954"/>
                </a:solidFill>
                <a:latin typeface="Carollo Playscript"/>
                <a:ea typeface="Carollo Playscript"/>
                <a:cs typeface="Carollo Playscript"/>
                <a:sym typeface="Carollo Playscript"/>
              </a:rPr>
              <a:t>Қоладан жасалған кенеп немесе шағын стендтік мүсін, Будда немесе басқа діни фигура, күрделі сәндік элементтерімен.</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08473" y="5143500"/>
            <a:ext cx="18751215" cy="20481146"/>
          </a:xfrm>
          <a:custGeom>
            <a:avLst/>
            <a:gdLst/>
            <a:ahLst/>
            <a:cxnLst/>
            <a:rect l="l" t="t" r="r" b="b"/>
            <a:pathLst>
              <a:path w="18751215" h="20481146">
                <a:moveTo>
                  <a:pt x="0" y="0"/>
                </a:moveTo>
                <a:lnTo>
                  <a:pt x="18751216" y="0"/>
                </a:lnTo>
                <a:lnTo>
                  <a:pt x="18751216" y="20481146"/>
                </a:lnTo>
                <a:lnTo>
                  <a:pt x="0" y="20481146"/>
                </a:lnTo>
                <a:lnTo>
                  <a:pt x="0" y="0"/>
                </a:lnTo>
                <a:close/>
              </a:path>
            </a:pathLst>
          </a:custGeom>
          <a:blipFill>
            <a:blip r:embed="rId2"/>
            <a:stretch>
              <a:fillRect/>
            </a:stretch>
          </a:blipFill>
        </p:spPr>
      </p:sp>
      <p:sp>
        <p:nvSpPr>
          <p:cNvPr id="3" name="Freeform 3"/>
          <p:cNvSpPr/>
          <p:nvPr/>
        </p:nvSpPr>
        <p:spPr>
          <a:xfrm rot="-7282621">
            <a:off x="-13108473" y="-16060136"/>
            <a:ext cx="18751215" cy="20481146"/>
          </a:xfrm>
          <a:custGeom>
            <a:avLst/>
            <a:gdLst/>
            <a:ahLst/>
            <a:cxnLst/>
            <a:rect l="l" t="t" r="r" b="b"/>
            <a:pathLst>
              <a:path w="18751215" h="20481146">
                <a:moveTo>
                  <a:pt x="0" y="0"/>
                </a:moveTo>
                <a:lnTo>
                  <a:pt x="18751216" y="0"/>
                </a:lnTo>
                <a:lnTo>
                  <a:pt x="18751216" y="20481146"/>
                </a:lnTo>
                <a:lnTo>
                  <a:pt x="0" y="20481146"/>
                </a:lnTo>
                <a:lnTo>
                  <a:pt x="0" y="0"/>
                </a:lnTo>
                <a:close/>
              </a:path>
            </a:pathLst>
          </a:custGeom>
          <a:blipFill>
            <a:blip r:embed="rId2"/>
            <a:stretch>
              <a:fillRect/>
            </a:stretch>
          </a:blipFill>
        </p:spPr>
      </p:sp>
      <p:sp>
        <p:nvSpPr>
          <p:cNvPr id="4" name="Freeform 4"/>
          <p:cNvSpPr/>
          <p:nvPr/>
        </p:nvSpPr>
        <p:spPr>
          <a:xfrm>
            <a:off x="-1609935" y="-1412641"/>
            <a:ext cx="6301816" cy="7059061"/>
          </a:xfrm>
          <a:custGeom>
            <a:avLst/>
            <a:gdLst/>
            <a:ahLst/>
            <a:cxnLst/>
            <a:rect l="l" t="t" r="r" b="b"/>
            <a:pathLst>
              <a:path w="6301816" h="7059061">
                <a:moveTo>
                  <a:pt x="0" y="0"/>
                </a:moveTo>
                <a:lnTo>
                  <a:pt x="6301816" y="0"/>
                </a:lnTo>
                <a:lnTo>
                  <a:pt x="6301816" y="7059061"/>
                </a:lnTo>
                <a:lnTo>
                  <a:pt x="0" y="70590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flipH="1" flipV="1">
            <a:off x="13077339" y="4712426"/>
            <a:ext cx="6301816" cy="7059061"/>
          </a:xfrm>
          <a:custGeom>
            <a:avLst/>
            <a:gdLst/>
            <a:ahLst/>
            <a:cxnLst/>
            <a:rect l="l" t="t" r="r" b="b"/>
            <a:pathLst>
              <a:path w="6301816" h="7059061">
                <a:moveTo>
                  <a:pt x="6301816" y="7059061"/>
                </a:moveTo>
                <a:lnTo>
                  <a:pt x="0" y="7059061"/>
                </a:lnTo>
                <a:lnTo>
                  <a:pt x="0" y="0"/>
                </a:lnTo>
                <a:lnTo>
                  <a:pt x="6301816" y="0"/>
                </a:lnTo>
                <a:lnTo>
                  <a:pt x="6301816" y="7059061"/>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425872" y="502920"/>
            <a:ext cx="3597666" cy="3597666"/>
          </a:xfrm>
          <a:custGeom>
            <a:avLst/>
            <a:gdLst/>
            <a:ahLst/>
            <a:cxnLst/>
            <a:rect l="l" t="t" r="r" b="b"/>
            <a:pathLst>
              <a:path w="3597666" h="3597666">
                <a:moveTo>
                  <a:pt x="0" y="0"/>
                </a:moveTo>
                <a:lnTo>
                  <a:pt x="3597666" y="0"/>
                </a:lnTo>
                <a:lnTo>
                  <a:pt x="3597666" y="3597666"/>
                </a:lnTo>
                <a:lnTo>
                  <a:pt x="0" y="3597666"/>
                </a:lnTo>
                <a:lnTo>
                  <a:pt x="0" y="0"/>
                </a:lnTo>
                <a:close/>
              </a:path>
            </a:pathLst>
          </a:custGeom>
          <a:blipFill>
            <a:blip r:embed="rId5"/>
            <a:stretch>
              <a:fillRect/>
            </a:stretch>
          </a:blipFill>
        </p:spPr>
      </p:sp>
      <p:sp>
        <p:nvSpPr>
          <p:cNvPr id="7" name="Freeform 7"/>
          <p:cNvSpPr/>
          <p:nvPr/>
        </p:nvSpPr>
        <p:spPr>
          <a:xfrm>
            <a:off x="4219283" y="502920"/>
            <a:ext cx="3575180" cy="3597666"/>
          </a:xfrm>
          <a:custGeom>
            <a:avLst/>
            <a:gdLst/>
            <a:ahLst/>
            <a:cxnLst/>
            <a:rect l="l" t="t" r="r" b="b"/>
            <a:pathLst>
              <a:path w="3575180" h="3597666">
                <a:moveTo>
                  <a:pt x="0" y="0"/>
                </a:moveTo>
                <a:lnTo>
                  <a:pt x="3575181" y="0"/>
                </a:lnTo>
                <a:lnTo>
                  <a:pt x="3575181" y="3597666"/>
                </a:lnTo>
                <a:lnTo>
                  <a:pt x="0" y="3597666"/>
                </a:lnTo>
                <a:lnTo>
                  <a:pt x="0" y="0"/>
                </a:lnTo>
                <a:close/>
              </a:path>
            </a:pathLst>
          </a:custGeom>
          <a:blipFill>
            <a:blip r:embed="rId6"/>
            <a:stretch>
              <a:fillRect/>
            </a:stretch>
          </a:blipFill>
        </p:spPr>
      </p:sp>
      <p:sp>
        <p:nvSpPr>
          <p:cNvPr id="8" name="Freeform 8"/>
          <p:cNvSpPr/>
          <p:nvPr/>
        </p:nvSpPr>
        <p:spPr>
          <a:xfrm>
            <a:off x="11094623" y="5646420"/>
            <a:ext cx="6164677" cy="3352043"/>
          </a:xfrm>
          <a:custGeom>
            <a:avLst/>
            <a:gdLst/>
            <a:ahLst/>
            <a:cxnLst/>
            <a:rect l="l" t="t" r="r" b="b"/>
            <a:pathLst>
              <a:path w="6164677" h="3352043">
                <a:moveTo>
                  <a:pt x="0" y="0"/>
                </a:moveTo>
                <a:lnTo>
                  <a:pt x="6164677" y="0"/>
                </a:lnTo>
                <a:lnTo>
                  <a:pt x="6164677" y="3352043"/>
                </a:lnTo>
                <a:lnTo>
                  <a:pt x="0" y="3352043"/>
                </a:lnTo>
                <a:lnTo>
                  <a:pt x="0" y="0"/>
                </a:lnTo>
                <a:close/>
              </a:path>
            </a:pathLst>
          </a:custGeom>
          <a:blipFill>
            <a:blip r:embed="rId7"/>
            <a:stretch>
              <a:fillRect/>
            </a:stretch>
          </a:blipFill>
        </p:spPr>
      </p:sp>
      <p:sp>
        <p:nvSpPr>
          <p:cNvPr id="9" name="TextBox 9"/>
          <p:cNvSpPr txBox="1"/>
          <p:nvPr/>
        </p:nvSpPr>
        <p:spPr>
          <a:xfrm>
            <a:off x="7990209" y="502920"/>
            <a:ext cx="10174259" cy="4640580"/>
          </a:xfrm>
          <a:prstGeom prst="rect">
            <a:avLst/>
          </a:prstGeom>
        </p:spPr>
        <p:txBody>
          <a:bodyPr lIns="0" tIns="0" rIns="0" bIns="0" rtlCol="0" anchor="t">
            <a:spAutoFit/>
          </a:bodyPr>
          <a:lstStyle/>
          <a:p>
            <a:pPr algn="l">
              <a:lnSpc>
                <a:spcPts val="2070"/>
              </a:lnSpc>
            </a:pPr>
            <a:r>
              <a:rPr lang="en-US" sz="1800">
                <a:solidFill>
                  <a:srgbClr val="2F3954"/>
                </a:solidFill>
                <a:latin typeface="Carollo Playscript"/>
                <a:ea typeface="Carollo Playscript"/>
                <a:cs typeface="Carollo Playscript"/>
                <a:sym typeface="Carollo Playscript"/>
              </a:rPr>
              <a:t>Храппа дәуіріндегі ыдыстарды әшекейлеген бейнелер кең жазықтықтағы, қабырғалардағы аумақты бейнелер көшірмесі екенін ескерсек, ыдыстардың дөңіс бейнелерінен гөрі қабырғалардың жазира кеңістігіне дәлірек келетін кейбір әшекейлер мен ою-өрнектер басым. Оймышты мөрлер мен өрнекті құмыралардың болуының өзі-ақ көне Храппа тұрғындарының сәндік бейнелеу өнеріне деген бейімділікті айғақтай түседі. Заттарды мұқият қарағанда олардың арасынан өзіндік көркемдік жүйе ерекшеленеді. Мөрлерден жануарлар пішіндес буйволдардың, мүйіз тұмсықтардың, жолбарыстар мен пілдердің сұлбасына қарап, қаз-қалпында түсірілген натурализмді көреміз. Сонымен бірге кейде жануарлардың табиғи кейпін жинақтап көрсететін, кей жағдайларда абстрактілі-геометриялық формалар түріндегі ашамайларды, қосарлы дөңгелектер мен шоғырланған шеңберлер нұсқаларын пайдаланатын символдық бейнелеулерде байқалады. Бұған мөрлердегі жануарлар бейнелері мен биші әйелдердің қола келбеті Махенджо-Дароның ерекше әшекейлі киімді ер адамның тас мүсінді жұрнағы мысал бола алады. Храппадан табылған тас мүсіндер иықтарында әдейі қолдарын бекіту үшін әдейілеп жасалған тесік ойықтар бар. Бір таңғаларлық өзгешелігі – бұл ойықтар қос-қостан. Олар әр иыққа екі екіден қол орнату үшін жасалған болуы керек. </a:t>
            </a:r>
          </a:p>
        </p:txBody>
      </p:sp>
      <p:sp>
        <p:nvSpPr>
          <p:cNvPr id="10" name="TextBox 10"/>
          <p:cNvSpPr txBox="1"/>
          <p:nvPr/>
        </p:nvSpPr>
        <p:spPr>
          <a:xfrm>
            <a:off x="555613" y="5646420"/>
            <a:ext cx="10174259" cy="4640580"/>
          </a:xfrm>
          <a:prstGeom prst="rect">
            <a:avLst/>
          </a:prstGeom>
        </p:spPr>
        <p:txBody>
          <a:bodyPr lIns="0" tIns="0" rIns="0" bIns="0" rtlCol="0" anchor="t">
            <a:spAutoFit/>
          </a:bodyPr>
          <a:lstStyle/>
          <a:p>
            <a:pPr algn="l">
              <a:lnSpc>
                <a:spcPts val="2070"/>
              </a:lnSpc>
            </a:pPr>
            <a:r>
              <a:rPr lang="en-US" sz="1800">
                <a:solidFill>
                  <a:srgbClr val="2F3954"/>
                </a:solidFill>
                <a:latin typeface="Carollo Playscript"/>
                <a:ea typeface="Carollo Playscript"/>
                <a:cs typeface="Carollo Playscript"/>
                <a:sym typeface="Carollo Playscript"/>
              </a:rPr>
              <a:t>Буддизм дәуірінің өнерінде алғаш рет мүсіндер жасауда тас қолданатындығымен ерекшеленеді. Мысалы, Кумахарада жүргізілген қазбалар кезінде сарай коллонасының қалдықтары табылды. </a:t>
            </a:r>
          </a:p>
          <a:p>
            <a:pPr algn="l">
              <a:lnSpc>
                <a:spcPts val="2070"/>
              </a:lnSpc>
            </a:pPr>
            <a:endParaRPr lang="en-US" sz="1800">
              <a:solidFill>
                <a:srgbClr val="2F3954"/>
              </a:solidFill>
              <a:latin typeface="Carollo Playscript"/>
              <a:ea typeface="Carollo Playscript"/>
              <a:cs typeface="Carollo Playscript"/>
              <a:sym typeface="Carollo Playscript"/>
            </a:endParaRPr>
          </a:p>
          <a:p>
            <a:pPr algn="l">
              <a:lnSpc>
                <a:spcPts val="2070"/>
              </a:lnSpc>
            </a:pPr>
            <a:r>
              <a:rPr lang="en-US" sz="1800">
                <a:solidFill>
                  <a:srgbClr val="2F3954"/>
                </a:solidFill>
                <a:latin typeface="Carollo Playscript"/>
                <a:ea typeface="Carollo Playscript"/>
                <a:cs typeface="Carollo Playscript"/>
                <a:sym typeface="Carollo Playscript"/>
              </a:rPr>
              <a:t>Колонналар жылтыратылып өнделген граниттен жасалған. Залы 100 колоннадан тұратын бұл үлкен құрылыс Ахетениттер әулетінен шыққан Дарий патшаның персополдағы сарайы залына ұқсайды. Біздің дәуірімізге дейінгі V ғасырда Паталипатраға келген қытайлық Жан Фа Сянь да бұл сарайдың келбетіне шектен тыс таң қалды. Мұндай ғимарат адам қолымен салынды дегенге сенбеген. Тас өндеу техникасы, бүгінгі күнге дейінгі ғажайып жылтырау тәсілі өте ғажап. Биіктігі 10 метрден асатын тас колонналар мейлінше әдемі иықшалармен тұйықталып отырған. Ал олардың үстіңгі бөлігіне әдетте жануарлардың – арыстан, бұқа, піл, жылқылардың бейнелері салынған. Сәулет өнерінің ең үздік ескерткіштерінің бірі үлкен будда монастырлары, сол сияқты джайни монахтары мен одан гөрі ұсағырақ секталар жолын ұстаушылардың тұрғын үйлері мен діни орындары. Буддалық дін ескерткіштерінің негізгі түрі – буддизмнің кірпіштен қаланған символикалық күмбезі. </a:t>
            </a:r>
          </a:p>
          <a:p>
            <a:pPr algn="l">
              <a:lnSpc>
                <a:spcPts val="2070"/>
              </a:lnSpc>
            </a:pPr>
            <a:endParaRPr lang="en-US" sz="1800">
              <a:solidFill>
                <a:srgbClr val="2F3954"/>
              </a:solidFill>
              <a:latin typeface="Carollo Playscript"/>
              <a:ea typeface="Carollo Playscript"/>
              <a:cs typeface="Carollo Playscript"/>
              <a:sym typeface="Carollo Playscript"/>
            </a:endParaRPr>
          </a:p>
          <a:p>
            <a:pPr algn="l">
              <a:lnSpc>
                <a:spcPts val="2070"/>
              </a:lnSpc>
            </a:pPr>
            <a:endParaRPr lang="en-US" sz="1800">
              <a:solidFill>
                <a:srgbClr val="2F3954"/>
              </a:solidFill>
              <a:latin typeface="Carollo Playscript"/>
              <a:ea typeface="Carollo Playscript"/>
              <a:cs typeface="Carollo Playscript"/>
              <a:sym typeface="Carollo Playscript"/>
            </a:endParaRPr>
          </a:p>
        </p:txBody>
      </p:sp>
      <p:sp>
        <p:nvSpPr>
          <p:cNvPr id="11" name="TextBox 11"/>
          <p:cNvSpPr txBox="1"/>
          <p:nvPr/>
        </p:nvSpPr>
        <p:spPr>
          <a:xfrm>
            <a:off x="425872" y="4181582"/>
            <a:ext cx="3636941" cy="983169"/>
          </a:xfrm>
          <a:prstGeom prst="rect">
            <a:avLst/>
          </a:prstGeom>
        </p:spPr>
        <p:txBody>
          <a:bodyPr lIns="0" tIns="0" rIns="0" bIns="0" rtlCol="0" anchor="t">
            <a:spAutoFit/>
          </a:bodyPr>
          <a:lstStyle/>
          <a:p>
            <a:pPr algn="l">
              <a:lnSpc>
                <a:spcPts val="1956"/>
              </a:lnSpc>
            </a:pPr>
            <a:r>
              <a:rPr lang="en-US" sz="1701">
                <a:solidFill>
                  <a:srgbClr val="2F3954"/>
                </a:solidFill>
                <a:latin typeface="Carollo Playscript"/>
                <a:ea typeface="Carollo Playscript"/>
                <a:cs typeface="Carollo Playscript"/>
                <a:sym typeface="Carollo Playscript"/>
              </a:rPr>
              <a:t>Бұқа бейнеленген глиня мүсін, Храппа дәуіріндегі жануар бейнелерінің натурализмі байқалады.</a:t>
            </a:r>
          </a:p>
        </p:txBody>
      </p:sp>
      <p:sp>
        <p:nvSpPr>
          <p:cNvPr id="12" name="TextBox 12"/>
          <p:cNvSpPr txBox="1"/>
          <p:nvPr/>
        </p:nvSpPr>
        <p:spPr>
          <a:xfrm>
            <a:off x="4219283" y="4181582"/>
            <a:ext cx="3548061" cy="1196293"/>
          </a:xfrm>
          <a:prstGeom prst="rect">
            <a:avLst/>
          </a:prstGeom>
        </p:spPr>
        <p:txBody>
          <a:bodyPr lIns="0" tIns="0" rIns="0" bIns="0" rtlCol="0" anchor="t">
            <a:spAutoFit/>
          </a:bodyPr>
          <a:lstStyle/>
          <a:p>
            <a:pPr algn="l">
              <a:lnSpc>
                <a:spcPts val="1908"/>
              </a:lnSpc>
            </a:pPr>
            <a:r>
              <a:rPr lang="en-US" sz="1659">
                <a:solidFill>
                  <a:srgbClr val="2F3954"/>
                </a:solidFill>
                <a:latin typeface="Carollo Playscript"/>
                <a:ea typeface="Carollo Playscript"/>
                <a:cs typeface="Carollo Playscript"/>
                <a:sym typeface="Carollo Playscript"/>
              </a:rPr>
              <a:t>Pashupati” мөрі — жануарлар мен адамның аралас бейнелері; жануар-натурализмі мен символикалық мотив бар.</a:t>
            </a:r>
          </a:p>
        </p:txBody>
      </p:sp>
      <p:sp>
        <p:nvSpPr>
          <p:cNvPr id="13" name="TextBox 13"/>
          <p:cNvSpPr txBox="1"/>
          <p:nvPr/>
        </p:nvSpPr>
        <p:spPr>
          <a:xfrm>
            <a:off x="11563090" y="9117834"/>
            <a:ext cx="5139656" cy="741432"/>
          </a:xfrm>
          <a:prstGeom prst="rect">
            <a:avLst/>
          </a:prstGeom>
        </p:spPr>
        <p:txBody>
          <a:bodyPr lIns="0" tIns="0" rIns="0" bIns="0" rtlCol="0" anchor="t">
            <a:spAutoFit/>
          </a:bodyPr>
          <a:lstStyle/>
          <a:p>
            <a:pPr algn="l">
              <a:lnSpc>
                <a:spcPts val="1985"/>
              </a:lnSpc>
            </a:pPr>
            <a:r>
              <a:rPr lang="en-US" sz="1726">
                <a:solidFill>
                  <a:srgbClr val="2F3954"/>
                </a:solidFill>
                <a:latin typeface="Carollo Playscript"/>
                <a:ea typeface="Carollo Playscript"/>
                <a:cs typeface="Carollo Playscript"/>
                <a:sym typeface="Carollo Playscript"/>
              </a:rPr>
              <a:t>Жануарлар мен символдық көріністері бар мөр немесе пластика, өрнек пен абстракция араласқан стиль көрінісі.</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08473" y="5143500"/>
            <a:ext cx="18751215" cy="20481146"/>
          </a:xfrm>
          <a:custGeom>
            <a:avLst/>
            <a:gdLst/>
            <a:ahLst/>
            <a:cxnLst/>
            <a:rect l="l" t="t" r="r" b="b"/>
            <a:pathLst>
              <a:path w="18751215" h="20481146">
                <a:moveTo>
                  <a:pt x="0" y="0"/>
                </a:moveTo>
                <a:lnTo>
                  <a:pt x="18751216" y="0"/>
                </a:lnTo>
                <a:lnTo>
                  <a:pt x="18751216" y="20481146"/>
                </a:lnTo>
                <a:lnTo>
                  <a:pt x="0" y="20481146"/>
                </a:lnTo>
                <a:lnTo>
                  <a:pt x="0" y="0"/>
                </a:lnTo>
                <a:close/>
              </a:path>
            </a:pathLst>
          </a:custGeom>
          <a:blipFill>
            <a:blip r:embed="rId2"/>
            <a:stretch>
              <a:fillRect/>
            </a:stretch>
          </a:blipFill>
        </p:spPr>
      </p:sp>
      <p:sp>
        <p:nvSpPr>
          <p:cNvPr id="3" name="Freeform 3"/>
          <p:cNvSpPr/>
          <p:nvPr/>
        </p:nvSpPr>
        <p:spPr>
          <a:xfrm rot="-7282621">
            <a:off x="-13108473" y="-16060136"/>
            <a:ext cx="18751215" cy="20481146"/>
          </a:xfrm>
          <a:custGeom>
            <a:avLst/>
            <a:gdLst/>
            <a:ahLst/>
            <a:cxnLst/>
            <a:rect l="l" t="t" r="r" b="b"/>
            <a:pathLst>
              <a:path w="18751215" h="20481146">
                <a:moveTo>
                  <a:pt x="0" y="0"/>
                </a:moveTo>
                <a:lnTo>
                  <a:pt x="18751216" y="0"/>
                </a:lnTo>
                <a:lnTo>
                  <a:pt x="18751216" y="20481146"/>
                </a:lnTo>
                <a:lnTo>
                  <a:pt x="0" y="20481146"/>
                </a:lnTo>
                <a:lnTo>
                  <a:pt x="0" y="0"/>
                </a:lnTo>
                <a:close/>
              </a:path>
            </a:pathLst>
          </a:custGeom>
          <a:blipFill>
            <a:blip r:embed="rId2"/>
            <a:stretch>
              <a:fillRect/>
            </a:stretch>
          </a:blipFill>
        </p:spPr>
      </p:sp>
      <p:sp>
        <p:nvSpPr>
          <p:cNvPr id="4" name="Freeform 4"/>
          <p:cNvSpPr/>
          <p:nvPr/>
        </p:nvSpPr>
        <p:spPr>
          <a:xfrm rot="-5399999">
            <a:off x="-208782" y="6000112"/>
            <a:ext cx="6301816" cy="7059061"/>
          </a:xfrm>
          <a:custGeom>
            <a:avLst/>
            <a:gdLst/>
            <a:ahLst/>
            <a:cxnLst/>
            <a:rect l="l" t="t" r="r" b="b"/>
            <a:pathLst>
              <a:path w="6301816" h="7059061">
                <a:moveTo>
                  <a:pt x="0" y="0"/>
                </a:moveTo>
                <a:lnTo>
                  <a:pt x="6301816" y="0"/>
                </a:lnTo>
                <a:lnTo>
                  <a:pt x="6301816" y="7059061"/>
                </a:lnTo>
                <a:lnTo>
                  <a:pt x="0" y="70590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flipH="1" flipV="1">
            <a:off x="13077339" y="4712426"/>
            <a:ext cx="6301816" cy="7059061"/>
          </a:xfrm>
          <a:custGeom>
            <a:avLst/>
            <a:gdLst/>
            <a:ahLst/>
            <a:cxnLst/>
            <a:rect l="l" t="t" r="r" b="b"/>
            <a:pathLst>
              <a:path w="6301816" h="7059061">
                <a:moveTo>
                  <a:pt x="6301816" y="7059061"/>
                </a:moveTo>
                <a:lnTo>
                  <a:pt x="0" y="7059061"/>
                </a:lnTo>
                <a:lnTo>
                  <a:pt x="0" y="0"/>
                </a:lnTo>
                <a:lnTo>
                  <a:pt x="6301816" y="0"/>
                </a:lnTo>
                <a:lnTo>
                  <a:pt x="6301816" y="7059061"/>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443179" y="311676"/>
            <a:ext cx="4921554" cy="3709621"/>
          </a:xfrm>
          <a:custGeom>
            <a:avLst/>
            <a:gdLst/>
            <a:ahLst/>
            <a:cxnLst/>
            <a:rect l="l" t="t" r="r" b="b"/>
            <a:pathLst>
              <a:path w="4921554" h="3709621">
                <a:moveTo>
                  <a:pt x="0" y="0"/>
                </a:moveTo>
                <a:lnTo>
                  <a:pt x="4921554" y="0"/>
                </a:lnTo>
                <a:lnTo>
                  <a:pt x="4921554" y="3709621"/>
                </a:lnTo>
                <a:lnTo>
                  <a:pt x="0" y="3709621"/>
                </a:lnTo>
                <a:lnTo>
                  <a:pt x="0" y="0"/>
                </a:lnTo>
                <a:close/>
              </a:path>
            </a:pathLst>
          </a:custGeom>
          <a:blipFill>
            <a:blip r:embed="rId5"/>
            <a:stretch>
              <a:fillRect/>
            </a:stretch>
          </a:blipFill>
        </p:spPr>
      </p:sp>
      <p:sp>
        <p:nvSpPr>
          <p:cNvPr id="7" name="Freeform 7"/>
          <p:cNvSpPr/>
          <p:nvPr/>
        </p:nvSpPr>
        <p:spPr>
          <a:xfrm>
            <a:off x="5771647" y="174815"/>
            <a:ext cx="3713133" cy="4400750"/>
          </a:xfrm>
          <a:custGeom>
            <a:avLst/>
            <a:gdLst/>
            <a:ahLst/>
            <a:cxnLst/>
            <a:rect l="l" t="t" r="r" b="b"/>
            <a:pathLst>
              <a:path w="3713133" h="4400750">
                <a:moveTo>
                  <a:pt x="0" y="0"/>
                </a:moveTo>
                <a:lnTo>
                  <a:pt x="3713133" y="0"/>
                </a:lnTo>
                <a:lnTo>
                  <a:pt x="3713133" y="4400750"/>
                </a:lnTo>
                <a:lnTo>
                  <a:pt x="0" y="4400750"/>
                </a:lnTo>
                <a:lnTo>
                  <a:pt x="0" y="0"/>
                </a:lnTo>
                <a:close/>
              </a:path>
            </a:pathLst>
          </a:custGeom>
          <a:blipFill>
            <a:blip r:embed="rId6"/>
            <a:stretch>
              <a:fillRect/>
            </a:stretch>
          </a:blipFill>
        </p:spPr>
      </p:sp>
      <p:sp>
        <p:nvSpPr>
          <p:cNvPr id="8" name="Freeform 8"/>
          <p:cNvSpPr/>
          <p:nvPr/>
        </p:nvSpPr>
        <p:spPr>
          <a:xfrm>
            <a:off x="813996" y="4849512"/>
            <a:ext cx="3991379" cy="4134819"/>
          </a:xfrm>
          <a:custGeom>
            <a:avLst/>
            <a:gdLst/>
            <a:ahLst/>
            <a:cxnLst/>
            <a:rect l="l" t="t" r="r" b="b"/>
            <a:pathLst>
              <a:path w="3991379" h="4134819">
                <a:moveTo>
                  <a:pt x="0" y="0"/>
                </a:moveTo>
                <a:lnTo>
                  <a:pt x="3991379" y="0"/>
                </a:lnTo>
                <a:lnTo>
                  <a:pt x="3991379" y="4134819"/>
                </a:lnTo>
                <a:lnTo>
                  <a:pt x="0" y="4134819"/>
                </a:lnTo>
                <a:lnTo>
                  <a:pt x="0" y="0"/>
                </a:lnTo>
                <a:close/>
              </a:path>
            </a:pathLst>
          </a:custGeom>
          <a:blipFill>
            <a:blip r:embed="rId7"/>
            <a:stretch>
              <a:fillRect/>
            </a:stretch>
          </a:blipFill>
        </p:spPr>
      </p:sp>
      <p:sp>
        <p:nvSpPr>
          <p:cNvPr id="9" name="Freeform 9"/>
          <p:cNvSpPr/>
          <p:nvPr/>
        </p:nvSpPr>
        <p:spPr>
          <a:xfrm>
            <a:off x="5169384" y="5160890"/>
            <a:ext cx="4315397" cy="3823441"/>
          </a:xfrm>
          <a:custGeom>
            <a:avLst/>
            <a:gdLst/>
            <a:ahLst/>
            <a:cxnLst/>
            <a:rect l="l" t="t" r="r" b="b"/>
            <a:pathLst>
              <a:path w="4315397" h="3823441">
                <a:moveTo>
                  <a:pt x="0" y="0"/>
                </a:moveTo>
                <a:lnTo>
                  <a:pt x="4315396" y="0"/>
                </a:lnTo>
                <a:lnTo>
                  <a:pt x="4315396" y="3823441"/>
                </a:lnTo>
                <a:lnTo>
                  <a:pt x="0" y="3823441"/>
                </a:lnTo>
                <a:lnTo>
                  <a:pt x="0" y="0"/>
                </a:lnTo>
                <a:close/>
              </a:path>
            </a:pathLst>
          </a:custGeom>
          <a:blipFill>
            <a:blip r:embed="rId8"/>
            <a:stretch>
              <a:fillRect/>
            </a:stretch>
          </a:blipFill>
        </p:spPr>
      </p:sp>
      <p:sp>
        <p:nvSpPr>
          <p:cNvPr id="10" name="TextBox 10"/>
          <p:cNvSpPr txBox="1"/>
          <p:nvPr/>
        </p:nvSpPr>
        <p:spPr>
          <a:xfrm>
            <a:off x="9891695" y="593484"/>
            <a:ext cx="7957860" cy="8664816"/>
          </a:xfrm>
          <a:prstGeom prst="rect">
            <a:avLst/>
          </a:prstGeom>
        </p:spPr>
        <p:txBody>
          <a:bodyPr lIns="0" tIns="0" rIns="0" bIns="0" rtlCol="0" anchor="t">
            <a:spAutoFit/>
          </a:bodyPr>
          <a:lstStyle/>
          <a:p>
            <a:pPr algn="l">
              <a:lnSpc>
                <a:spcPts val="2112"/>
              </a:lnSpc>
            </a:pPr>
            <a:r>
              <a:rPr lang="en-US" sz="1837">
                <a:solidFill>
                  <a:srgbClr val="2F3954"/>
                </a:solidFill>
                <a:latin typeface="Carollo Playscript"/>
                <a:ea typeface="Carollo Playscript"/>
                <a:cs typeface="Carollo Playscript"/>
                <a:sym typeface="Carollo Playscript"/>
              </a:rPr>
              <a:t>Ертедегі буддалық шығарма «Дигганикаяда» ол туралы былай делінген: «Төрт жолдың тоғысар торабында Будда үшін символикалық күмбезді тұрғызу керек. Кімде-кім бұл күмбезге гүл шоғын немесе хош иісті бірнеше гүл қоятын болса, әйтпесе тек құрметпен бас иіп өтетін болса, бұл оның ұзақ уақыт бойына денінің сауына және бақытты өмір сүруіне ықпал етеді». Бхархуттағы буддизмнің символикалық күмбезі бұлардың ең көнесі. Ол қазірде бейнелі тас қоршау жұрнағы ретінде Калькутта мұражайында тұр. Ал ғимараттың өзі де сақталмаған. Сол себепті де күмбездің сәулет түрімен біраз кейініректе Саниида салынған күмбез арқылы танысып білуге болады.</a:t>
            </a:r>
          </a:p>
          <a:p>
            <a:pPr algn="l">
              <a:lnSpc>
                <a:spcPts val="2112"/>
              </a:lnSpc>
            </a:pPr>
            <a:endParaRPr lang="en-US" sz="1837">
              <a:solidFill>
                <a:srgbClr val="2F3954"/>
              </a:solidFill>
              <a:latin typeface="Carollo Playscript"/>
              <a:ea typeface="Carollo Playscript"/>
              <a:cs typeface="Carollo Playscript"/>
              <a:sym typeface="Carollo Playscript"/>
            </a:endParaRPr>
          </a:p>
          <a:p>
            <a:pPr algn="l">
              <a:lnSpc>
                <a:spcPts val="2112"/>
              </a:lnSpc>
            </a:pPr>
            <a:r>
              <a:rPr lang="en-US" sz="1837">
                <a:solidFill>
                  <a:srgbClr val="2F3954"/>
                </a:solidFill>
                <a:latin typeface="Carollo Playscript"/>
                <a:ea typeface="Carollo Playscript"/>
                <a:cs typeface="Carollo Playscript"/>
                <a:sym typeface="Carollo Playscript"/>
              </a:rPr>
              <a:t>Ежелгі үнді өнеріндегі кең тараған қияли бейнелер тоғысы. Мәселен, осы күнге дейін беймәлім болып келе жатқан ұшатын аңдар, әсіресе, ұшатын арыстандар жиі кездеседі. Дидаргандждағы әйел бейнесіне тән дене бітімінің үнділік кемел мұраты Санчада бұрынғыдан да айқынырақ көрініс тапқан. Әйелдің жетілген сымбатты, сезімтал денесі үнді мүсін өнерінің ең биік өлшеміне айналады. Үндістанның ерте буддалық өнерінде айрықша ашық аспан астында зәулім күмбездермен бірге жартасты таулар жоталарында ойып жасалған, көбіне бір-бірімен іргелес үңгірлер тобынан тұратын тұтас монастырлар сияқты діни орындар мен тұрғын жайлар, үңгірлер шешуші роль атқарады. Сәулет өнерінің осы тәріздес ескерткіштері осы кезден басталып, тек үнді өнеріне тән үлгілер болып қана қоймай, олармен буддалық басқа дін мектептері пайдаланатын болғандықтан, олар бір мезгілде ақ, әрі сәулет өнері, әрі кескіндеме саласынан көркем өнер насихаттаушылары мен сараптаушыларына айналып кеткен. Жартастан ойып жасалған ең ежелгі храмдар көлемі мейлінше шағын оның үстіне ешқандай әшекейлер болмайды. </a:t>
            </a:r>
          </a:p>
          <a:p>
            <a:pPr algn="l">
              <a:lnSpc>
                <a:spcPts val="2112"/>
              </a:lnSpc>
            </a:pPr>
            <a:endParaRPr lang="en-US" sz="1837">
              <a:solidFill>
                <a:srgbClr val="2F3954"/>
              </a:solidFill>
              <a:latin typeface="Carollo Playscript"/>
              <a:ea typeface="Carollo Playscript"/>
              <a:cs typeface="Carollo Playscript"/>
              <a:sym typeface="Carollo Playscript"/>
            </a:endParaRPr>
          </a:p>
          <a:p>
            <a:pPr algn="l">
              <a:lnSpc>
                <a:spcPts val="2112"/>
              </a:lnSpc>
            </a:pPr>
            <a:endParaRPr lang="en-US" sz="1837">
              <a:solidFill>
                <a:srgbClr val="2F3954"/>
              </a:solidFill>
              <a:latin typeface="Carollo Playscript"/>
              <a:ea typeface="Carollo Playscript"/>
              <a:cs typeface="Carollo Playscript"/>
              <a:sym typeface="Carollo Playscript"/>
            </a:endParaRPr>
          </a:p>
        </p:txBody>
      </p:sp>
      <p:sp>
        <p:nvSpPr>
          <p:cNvPr id="11" name="TextBox 11"/>
          <p:cNvSpPr txBox="1"/>
          <p:nvPr/>
        </p:nvSpPr>
        <p:spPr>
          <a:xfrm>
            <a:off x="813996" y="4048413"/>
            <a:ext cx="3927396" cy="527152"/>
          </a:xfrm>
          <a:prstGeom prst="rect">
            <a:avLst/>
          </a:prstGeom>
        </p:spPr>
        <p:txBody>
          <a:bodyPr lIns="0" tIns="0" rIns="0" bIns="0" rtlCol="0" anchor="t">
            <a:spAutoFit/>
          </a:bodyPr>
          <a:lstStyle/>
          <a:p>
            <a:pPr algn="l">
              <a:lnSpc>
                <a:spcPts val="2112"/>
              </a:lnSpc>
            </a:pPr>
            <a:r>
              <a:rPr lang="en-US" sz="1837">
                <a:solidFill>
                  <a:srgbClr val="2F3954"/>
                </a:solidFill>
                <a:latin typeface="Carollo Playscript"/>
                <a:ea typeface="Carollo Playscript"/>
                <a:cs typeface="Carollo Playscript"/>
                <a:sym typeface="Carollo Playscript"/>
              </a:rPr>
              <a:t>Бхархут ступасының қоршау мүсіні бар панель</a:t>
            </a:r>
          </a:p>
        </p:txBody>
      </p:sp>
      <p:sp>
        <p:nvSpPr>
          <p:cNvPr id="12" name="TextBox 12"/>
          <p:cNvSpPr txBox="1"/>
          <p:nvPr/>
        </p:nvSpPr>
        <p:spPr>
          <a:xfrm>
            <a:off x="5771647" y="4584865"/>
            <a:ext cx="3927396" cy="264647"/>
          </a:xfrm>
          <a:prstGeom prst="rect">
            <a:avLst/>
          </a:prstGeom>
        </p:spPr>
        <p:txBody>
          <a:bodyPr lIns="0" tIns="0" rIns="0" bIns="0" rtlCol="0" anchor="t">
            <a:spAutoFit/>
          </a:bodyPr>
          <a:lstStyle/>
          <a:p>
            <a:pPr algn="l">
              <a:lnSpc>
                <a:spcPts val="2112"/>
              </a:lnSpc>
            </a:pPr>
            <a:r>
              <a:rPr lang="en-US" sz="1837">
                <a:solidFill>
                  <a:srgbClr val="2F3954"/>
                </a:solidFill>
                <a:latin typeface="Carollo Playscript"/>
                <a:ea typeface="Carollo Playscript"/>
                <a:cs typeface="Carollo Playscript"/>
                <a:sym typeface="Carollo Playscript"/>
              </a:rPr>
              <a:t>Дхарма доңғалағы символы</a:t>
            </a:r>
          </a:p>
        </p:txBody>
      </p:sp>
      <p:sp>
        <p:nvSpPr>
          <p:cNvPr id="13" name="TextBox 13"/>
          <p:cNvSpPr txBox="1"/>
          <p:nvPr/>
        </p:nvSpPr>
        <p:spPr>
          <a:xfrm>
            <a:off x="877978" y="9114996"/>
            <a:ext cx="3927396" cy="527152"/>
          </a:xfrm>
          <a:prstGeom prst="rect">
            <a:avLst/>
          </a:prstGeom>
        </p:spPr>
        <p:txBody>
          <a:bodyPr lIns="0" tIns="0" rIns="0" bIns="0" rtlCol="0" anchor="t">
            <a:spAutoFit/>
          </a:bodyPr>
          <a:lstStyle/>
          <a:p>
            <a:pPr algn="l">
              <a:lnSpc>
                <a:spcPts val="2112"/>
              </a:lnSpc>
            </a:pPr>
            <a:r>
              <a:rPr lang="en-US" sz="1837">
                <a:solidFill>
                  <a:srgbClr val="2F3954"/>
                </a:solidFill>
                <a:latin typeface="Carollo Playscript"/>
                <a:ea typeface="Carollo Playscript"/>
                <a:cs typeface="Carollo Playscript"/>
                <a:sym typeface="Carollo Playscript"/>
              </a:rPr>
              <a:t>Адам мен жануар бейнелері, Ятака әңгімелерінен сахналар</a:t>
            </a:r>
          </a:p>
        </p:txBody>
      </p:sp>
      <p:sp>
        <p:nvSpPr>
          <p:cNvPr id="14" name="TextBox 14"/>
          <p:cNvSpPr txBox="1"/>
          <p:nvPr/>
        </p:nvSpPr>
        <p:spPr>
          <a:xfrm>
            <a:off x="5557384" y="9008324"/>
            <a:ext cx="3927396" cy="1052163"/>
          </a:xfrm>
          <a:prstGeom prst="rect">
            <a:avLst/>
          </a:prstGeom>
        </p:spPr>
        <p:txBody>
          <a:bodyPr lIns="0" tIns="0" rIns="0" bIns="0" rtlCol="0" anchor="t">
            <a:spAutoFit/>
          </a:bodyPr>
          <a:lstStyle/>
          <a:p>
            <a:pPr algn="l">
              <a:lnSpc>
                <a:spcPts val="2112"/>
              </a:lnSpc>
            </a:pPr>
            <a:r>
              <a:rPr lang="en-US" sz="1837">
                <a:solidFill>
                  <a:srgbClr val="2F3954"/>
                </a:solidFill>
                <a:latin typeface="Carollo Playscript"/>
                <a:ea typeface="Carollo Playscript"/>
                <a:cs typeface="Carollo Playscript"/>
                <a:sym typeface="Carollo Playscript"/>
              </a:rPr>
              <a:t>Буддаға қатысты рельеф тақтасы, дарма доңғалағы немесе бос орынды тақ символы.</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08473" y="5143500"/>
            <a:ext cx="18751215" cy="20481146"/>
          </a:xfrm>
          <a:custGeom>
            <a:avLst/>
            <a:gdLst/>
            <a:ahLst/>
            <a:cxnLst/>
            <a:rect l="l" t="t" r="r" b="b"/>
            <a:pathLst>
              <a:path w="18751215" h="20481146">
                <a:moveTo>
                  <a:pt x="0" y="0"/>
                </a:moveTo>
                <a:lnTo>
                  <a:pt x="18751216" y="0"/>
                </a:lnTo>
                <a:lnTo>
                  <a:pt x="18751216" y="20481146"/>
                </a:lnTo>
                <a:lnTo>
                  <a:pt x="0" y="20481146"/>
                </a:lnTo>
                <a:lnTo>
                  <a:pt x="0" y="0"/>
                </a:lnTo>
                <a:close/>
              </a:path>
            </a:pathLst>
          </a:custGeom>
          <a:blipFill>
            <a:blip r:embed="rId2"/>
            <a:stretch>
              <a:fillRect/>
            </a:stretch>
          </a:blipFill>
        </p:spPr>
      </p:sp>
      <p:sp>
        <p:nvSpPr>
          <p:cNvPr id="3" name="Freeform 3"/>
          <p:cNvSpPr/>
          <p:nvPr/>
        </p:nvSpPr>
        <p:spPr>
          <a:xfrm rot="-7282621">
            <a:off x="-13108473" y="-16060136"/>
            <a:ext cx="18751215" cy="20481146"/>
          </a:xfrm>
          <a:custGeom>
            <a:avLst/>
            <a:gdLst/>
            <a:ahLst/>
            <a:cxnLst/>
            <a:rect l="l" t="t" r="r" b="b"/>
            <a:pathLst>
              <a:path w="18751215" h="20481146">
                <a:moveTo>
                  <a:pt x="0" y="0"/>
                </a:moveTo>
                <a:lnTo>
                  <a:pt x="18751216" y="0"/>
                </a:lnTo>
                <a:lnTo>
                  <a:pt x="18751216" y="20481146"/>
                </a:lnTo>
                <a:lnTo>
                  <a:pt x="0" y="20481146"/>
                </a:lnTo>
                <a:lnTo>
                  <a:pt x="0" y="0"/>
                </a:lnTo>
                <a:close/>
              </a:path>
            </a:pathLst>
          </a:custGeom>
          <a:blipFill>
            <a:blip r:embed="rId2"/>
            <a:stretch>
              <a:fillRect/>
            </a:stretch>
          </a:blipFill>
        </p:spPr>
      </p:sp>
      <p:sp>
        <p:nvSpPr>
          <p:cNvPr id="4" name="Freeform 4"/>
          <p:cNvSpPr/>
          <p:nvPr/>
        </p:nvSpPr>
        <p:spPr>
          <a:xfrm rot="-5399999">
            <a:off x="-208782" y="6000112"/>
            <a:ext cx="6301816" cy="7059061"/>
          </a:xfrm>
          <a:custGeom>
            <a:avLst/>
            <a:gdLst/>
            <a:ahLst/>
            <a:cxnLst/>
            <a:rect l="l" t="t" r="r" b="b"/>
            <a:pathLst>
              <a:path w="6301816" h="7059061">
                <a:moveTo>
                  <a:pt x="0" y="0"/>
                </a:moveTo>
                <a:lnTo>
                  <a:pt x="6301816" y="0"/>
                </a:lnTo>
                <a:lnTo>
                  <a:pt x="6301816" y="7059061"/>
                </a:lnTo>
                <a:lnTo>
                  <a:pt x="0" y="70590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flipH="1" flipV="1">
            <a:off x="13077339" y="4712426"/>
            <a:ext cx="6301816" cy="7059061"/>
          </a:xfrm>
          <a:custGeom>
            <a:avLst/>
            <a:gdLst/>
            <a:ahLst/>
            <a:cxnLst/>
            <a:rect l="l" t="t" r="r" b="b"/>
            <a:pathLst>
              <a:path w="6301816" h="7059061">
                <a:moveTo>
                  <a:pt x="6301816" y="7059061"/>
                </a:moveTo>
                <a:lnTo>
                  <a:pt x="0" y="7059061"/>
                </a:lnTo>
                <a:lnTo>
                  <a:pt x="0" y="0"/>
                </a:lnTo>
                <a:lnTo>
                  <a:pt x="6301816" y="0"/>
                </a:lnTo>
                <a:lnTo>
                  <a:pt x="6301816" y="7059061"/>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470448" y="693066"/>
            <a:ext cx="4943356" cy="3466528"/>
          </a:xfrm>
          <a:custGeom>
            <a:avLst/>
            <a:gdLst/>
            <a:ahLst/>
            <a:cxnLst/>
            <a:rect l="l" t="t" r="r" b="b"/>
            <a:pathLst>
              <a:path w="4943356" h="3466528">
                <a:moveTo>
                  <a:pt x="0" y="0"/>
                </a:moveTo>
                <a:lnTo>
                  <a:pt x="4943356" y="0"/>
                </a:lnTo>
                <a:lnTo>
                  <a:pt x="4943356" y="3466529"/>
                </a:lnTo>
                <a:lnTo>
                  <a:pt x="0" y="3466529"/>
                </a:lnTo>
                <a:lnTo>
                  <a:pt x="0" y="0"/>
                </a:lnTo>
                <a:close/>
              </a:path>
            </a:pathLst>
          </a:custGeom>
          <a:blipFill>
            <a:blip r:embed="rId5"/>
            <a:stretch>
              <a:fillRect/>
            </a:stretch>
          </a:blipFill>
        </p:spPr>
      </p:sp>
      <p:sp>
        <p:nvSpPr>
          <p:cNvPr id="7" name="Freeform 7"/>
          <p:cNvSpPr/>
          <p:nvPr/>
        </p:nvSpPr>
        <p:spPr>
          <a:xfrm>
            <a:off x="470448" y="5455420"/>
            <a:ext cx="4927843" cy="3301655"/>
          </a:xfrm>
          <a:custGeom>
            <a:avLst/>
            <a:gdLst/>
            <a:ahLst/>
            <a:cxnLst/>
            <a:rect l="l" t="t" r="r" b="b"/>
            <a:pathLst>
              <a:path w="4927843" h="3301655">
                <a:moveTo>
                  <a:pt x="0" y="0"/>
                </a:moveTo>
                <a:lnTo>
                  <a:pt x="4927843" y="0"/>
                </a:lnTo>
                <a:lnTo>
                  <a:pt x="4927843" y="3301654"/>
                </a:lnTo>
                <a:lnTo>
                  <a:pt x="0" y="3301654"/>
                </a:lnTo>
                <a:lnTo>
                  <a:pt x="0" y="0"/>
                </a:lnTo>
                <a:close/>
              </a:path>
            </a:pathLst>
          </a:custGeom>
          <a:blipFill>
            <a:blip r:embed="rId6"/>
            <a:stretch>
              <a:fillRect/>
            </a:stretch>
          </a:blipFill>
        </p:spPr>
      </p:sp>
      <p:sp>
        <p:nvSpPr>
          <p:cNvPr id="8" name="Freeform 8"/>
          <p:cNvSpPr/>
          <p:nvPr/>
        </p:nvSpPr>
        <p:spPr>
          <a:xfrm>
            <a:off x="12539562" y="693066"/>
            <a:ext cx="5232496" cy="3466528"/>
          </a:xfrm>
          <a:custGeom>
            <a:avLst/>
            <a:gdLst/>
            <a:ahLst/>
            <a:cxnLst/>
            <a:rect l="l" t="t" r="r" b="b"/>
            <a:pathLst>
              <a:path w="5232496" h="3466528">
                <a:moveTo>
                  <a:pt x="0" y="0"/>
                </a:moveTo>
                <a:lnTo>
                  <a:pt x="5232495" y="0"/>
                </a:lnTo>
                <a:lnTo>
                  <a:pt x="5232495" y="3466529"/>
                </a:lnTo>
                <a:lnTo>
                  <a:pt x="0" y="3466529"/>
                </a:lnTo>
                <a:lnTo>
                  <a:pt x="0" y="0"/>
                </a:lnTo>
                <a:close/>
              </a:path>
            </a:pathLst>
          </a:custGeom>
          <a:blipFill>
            <a:blip r:embed="rId7"/>
            <a:stretch>
              <a:fillRect/>
            </a:stretch>
          </a:blipFill>
        </p:spPr>
      </p:sp>
      <p:sp>
        <p:nvSpPr>
          <p:cNvPr id="9" name="Freeform 9"/>
          <p:cNvSpPr/>
          <p:nvPr/>
        </p:nvSpPr>
        <p:spPr>
          <a:xfrm>
            <a:off x="12691888" y="5455420"/>
            <a:ext cx="4927843" cy="3301655"/>
          </a:xfrm>
          <a:custGeom>
            <a:avLst/>
            <a:gdLst/>
            <a:ahLst/>
            <a:cxnLst/>
            <a:rect l="l" t="t" r="r" b="b"/>
            <a:pathLst>
              <a:path w="4927843" h="3301655">
                <a:moveTo>
                  <a:pt x="0" y="0"/>
                </a:moveTo>
                <a:lnTo>
                  <a:pt x="4927843" y="0"/>
                </a:lnTo>
                <a:lnTo>
                  <a:pt x="4927843" y="3301654"/>
                </a:lnTo>
                <a:lnTo>
                  <a:pt x="0" y="3301654"/>
                </a:lnTo>
                <a:lnTo>
                  <a:pt x="0" y="0"/>
                </a:lnTo>
                <a:close/>
              </a:path>
            </a:pathLst>
          </a:custGeom>
          <a:blipFill>
            <a:blip r:embed="rId8"/>
            <a:stretch>
              <a:fillRect/>
            </a:stretch>
          </a:blipFill>
        </p:spPr>
      </p:sp>
      <p:sp>
        <p:nvSpPr>
          <p:cNvPr id="10" name="TextBox 10"/>
          <p:cNvSpPr txBox="1"/>
          <p:nvPr/>
        </p:nvSpPr>
        <p:spPr>
          <a:xfrm>
            <a:off x="5870483" y="712116"/>
            <a:ext cx="6441338" cy="8313380"/>
          </a:xfrm>
          <a:prstGeom prst="rect">
            <a:avLst/>
          </a:prstGeom>
        </p:spPr>
        <p:txBody>
          <a:bodyPr lIns="0" tIns="0" rIns="0" bIns="0" rtlCol="0" anchor="t">
            <a:spAutoFit/>
          </a:bodyPr>
          <a:lstStyle/>
          <a:p>
            <a:pPr algn="l">
              <a:lnSpc>
                <a:spcPts val="2092"/>
              </a:lnSpc>
            </a:pPr>
            <a:r>
              <a:rPr lang="en-US" sz="1819">
                <a:solidFill>
                  <a:srgbClr val="2F3954"/>
                </a:solidFill>
                <a:latin typeface="Carollo Playscript"/>
                <a:ea typeface="Carollo Playscript"/>
                <a:cs typeface="Carollo Playscript"/>
                <a:sym typeface="Carollo Playscript"/>
              </a:rPr>
              <a:t>Гуптар кезеңінің классикалық өнері. Гуптар билеген кезеңінде сәулет өнерінде пластика мен кескіндеме аса ірі жетістіктерге қол жеткізгендіктен де, бұл кезеңді әдетте үнді өнерінің классикалық кезеңі деп те атайды. Бұл кезеңнен индуистік храмдар сақталып қалған. Алайда, олардың алғашқы үлгілері біздің дәуіріміздің ІІІ ғасырындағы Нағапджунакондода кездеседі. Гуптар метал ақшаларына қарағанда, тек ұлы индуистік құдайларды ғана құрметтемеген, сонымен қатар буддизмді қолдаушыларға да тиым салмаған. Сол себептен, будда өнерінің үздіксіз дамуына жағдай жасалған. Будда бейнесінің Матхура мектебіндегі Кушан кезеңінде жасалған дөрекілеу бейнесі Гупптар кезеңінде өзгерістерге ұшырып отырған. Гупптар дәуірінде үнді өнерінің теориясы жасалады. Бұл кезеңдегі туындылардың мөлшері мен пропорциясы, материалдары, шеберлер құрал-жабдықтары анықталып қана қоймай, көңіл-күй, қозғалыстары, сезім туралы, пластикалық бейнедегі сұлулық пен ұқсастық толығырақ айтылатын болды. Гупптар кезеңінің ең негізгі туындылары Аджантадағы буддалық үңгір-храмдар қабырғаларында салынған суреттер. Бұлардағы нобайланған суреттер, сол сияқты қабырғалар мен төбелердегі кескіндер көркемдік тас түйінінің тұтастығын береді. V-VІІІ ғасырларда архитектура және әр түрлі типтегі скульптуралар дамыды. Соның ішінде Вишня мен Шива құдайына арналған құрылыс осы күнге дейін сақталған. </a:t>
            </a:r>
          </a:p>
        </p:txBody>
      </p:sp>
      <p:sp>
        <p:nvSpPr>
          <p:cNvPr id="11" name="TextBox 11"/>
          <p:cNvSpPr txBox="1"/>
          <p:nvPr/>
        </p:nvSpPr>
        <p:spPr>
          <a:xfrm>
            <a:off x="1028700" y="4191107"/>
            <a:ext cx="3927396" cy="1052163"/>
          </a:xfrm>
          <a:prstGeom prst="rect">
            <a:avLst/>
          </a:prstGeom>
        </p:spPr>
        <p:txBody>
          <a:bodyPr lIns="0" tIns="0" rIns="0" bIns="0" rtlCol="0" anchor="t">
            <a:spAutoFit/>
          </a:bodyPr>
          <a:lstStyle/>
          <a:p>
            <a:pPr algn="l">
              <a:lnSpc>
                <a:spcPts val="2112"/>
              </a:lnSpc>
            </a:pPr>
            <a:r>
              <a:rPr lang="en-US" sz="1837">
                <a:solidFill>
                  <a:srgbClr val="2F3954"/>
                </a:solidFill>
                <a:latin typeface="Carollo Playscript"/>
                <a:ea typeface="Carollo Playscript"/>
                <a:cs typeface="Carollo Playscript"/>
                <a:sym typeface="Carollo Playscript"/>
              </a:rPr>
              <a:t>Аджанта үңгірлерінде салынған фреска, буддалық сюжет, құбылмалы композиция.</a:t>
            </a:r>
          </a:p>
        </p:txBody>
      </p:sp>
      <p:sp>
        <p:nvSpPr>
          <p:cNvPr id="12" name="TextBox 12"/>
          <p:cNvSpPr txBox="1"/>
          <p:nvPr/>
        </p:nvSpPr>
        <p:spPr>
          <a:xfrm>
            <a:off x="1181087" y="8868234"/>
            <a:ext cx="3927396" cy="789658"/>
          </a:xfrm>
          <a:prstGeom prst="rect">
            <a:avLst/>
          </a:prstGeom>
        </p:spPr>
        <p:txBody>
          <a:bodyPr lIns="0" tIns="0" rIns="0" bIns="0" rtlCol="0" anchor="t">
            <a:spAutoFit/>
          </a:bodyPr>
          <a:lstStyle/>
          <a:p>
            <a:pPr algn="l">
              <a:lnSpc>
                <a:spcPts val="2112"/>
              </a:lnSpc>
            </a:pPr>
            <a:r>
              <a:rPr lang="en-US" sz="1837">
                <a:solidFill>
                  <a:srgbClr val="2F3954"/>
                </a:solidFill>
                <a:latin typeface="Carollo Playscript"/>
                <a:ea typeface="Carollo Playscript"/>
                <a:cs typeface="Carollo Playscript"/>
                <a:sym typeface="Carollo Playscript"/>
              </a:rPr>
              <a:t>Гуптар дәуіріндегі мүсін-рельеф: адам фигурасы, табиғат элементтері.</a:t>
            </a:r>
          </a:p>
        </p:txBody>
      </p:sp>
      <p:sp>
        <p:nvSpPr>
          <p:cNvPr id="13" name="TextBox 13"/>
          <p:cNvSpPr txBox="1"/>
          <p:nvPr/>
        </p:nvSpPr>
        <p:spPr>
          <a:xfrm>
            <a:off x="13192111" y="4191107"/>
            <a:ext cx="3927396" cy="789658"/>
          </a:xfrm>
          <a:prstGeom prst="rect">
            <a:avLst/>
          </a:prstGeom>
        </p:spPr>
        <p:txBody>
          <a:bodyPr lIns="0" tIns="0" rIns="0" bIns="0" rtlCol="0" anchor="t">
            <a:spAutoFit/>
          </a:bodyPr>
          <a:lstStyle/>
          <a:p>
            <a:pPr algn="l">
              <a:lnSpc>
                <a:spcPts val="2112"/>
              </a:lnSpc>
            </a:pPr>
            <a:r>
              <a:rPr lang="en-US" sz="1837">
                <a:solidFill>
                  <a:srgbClr val="2F3954"/>
                </a:solidFill>
                <a:latin typeface="Carollo Playscript"/>
                <a:ea typeface="Carollo Playscript"/>
                <a:cs typeface="Carollo Playscript"/>
                <a:sym typeface="Carollo Playscript"/>
              </a:rPr>
              <a:t>Аджанта үңгірлерінің ішкі пейзаждары: колонналар, әшекейлеу, бөлме кеңістігі.</a:t>
            </a:r>
          </a:p>
        </p:txBody>
      </p:sp>
      <p:sp>
        <p:nvSpPr>
          <p:cNvPr id="14" name="TextBox 14"/>
          <p:cNvSpPr txBox="1"/>
          <p:nvPr/>
        </p:nvSpPr>
        <p:spPr>
          <a:xfrm>
            <a:off x="13331904" y="8868234"/>
            <a:ext cx="3927396" cy="1052163"/>
          </a:xfrm>
          <a:prstGeom prst="rect">
            <a:avLst/>
          </a:prstGeom>
        </p:spPr>
        <p:txBody>
          <a:bodyPr lIns="0" tIns="0" rIns="0" bIns="0" rtlCol="0" anchor="t">
            <a:spAutoFit/>
          </a:bodyPr>
          <a:lstStyle/>
          <a:p>
            <a:pPr algn="l">
              <a:lnSpc>
                <a:spcPts val="2112"/>
              </a:lnSpc>
            </a:pPr>
            <a:r>
              <a:rPr lang="en-US" sz="1837">
                <a:solidFill>
                  <a:srgbClr val="2F3954"/>
                </a:solidFill>
                <a:latin typeface="Carollo Playscript"/>
                <a:ea typeface="Carollo Playscript"/>
                <a:cs typeface="Carollo Playscript"/>
                <a:sym typeface="Carollo Playscript"/>
              </a:rPr>
              <a:t>Үңгір интерьері, көбінесе медальон-формада орналасқан суреттер, мінсіздігімен көз тартады.</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rot="-5399999">
            <a:off x="-208782" y="6000112"/>
            <a:ext cx="6301816" cy="7059061"/>
          </a:xfrm>
          <a:custGeom>
            <a:avLst/>
            <a:gdLst/>
            <a:ahLst/>
            <a:cxnLst/>
            <a:rect l="l" t="t" r="r" b="b"/>
            <a:pathLst>
              <a:path w="6301816" h="7059061">
                <a:moveTo>
                  <a:pt x="0" y="0"/>
                </a:moveTo>
                <a:lnTo>
                  <a:pt x="6301816" y="0"/>
                </a:lnTo>
                <a:lnTo>
                  <a:pt x="6301816" y="7059061"/>
                </a:lnTo>
                <a:lnTo>
                  <a:pt x="0" y="70590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flipH="1" flipV="1">
            <a:off x="13077339" y="4712426"/>
            <a:ext cx="6301816" cy="7059061"/>
          </a:xfrm>
          <a:custGeom>
            <a:avLst/>
            <a:gdLst/>
            <a:ahLst/>
            <a:cxnLst/>
            <a:rect l="l" t="t" r="r" b="b"/>
            <a:pathLst>
              <a:path w="6301816" h="7059061">
                <a:moveTo>
                  <a:pt x="6301816" y="7059061"/>
                </a:moveTo>
                <a:lnTo>
                  <a:pt x="0" y="7059061"/>
                </a:lnTo>
                <a:lnTo>
                  <a:pt x="0" y="0"/>
                </a:lnTo>
                <a:lnTo>
                  <a:pt x="6301816" y="0"/>
                </a:lnTo>
                <a:lnTo>
                  <a:pt x="6301816" y="7059061"/>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TextBox 15">
            <a:extLst>
              <a:ext uri="{FF2B5EF4-FFF2-40B4-BE49-F238E27FC236}">
                <a16:creationId xmlns:a16="http://schemas.microsoft.com/office/drawing/2014/main" id="{5462EF8A-EDCF-5674-F5B8-FAF0DC4F389D}"/>
              </a:ext>
            </a:extLst>
          </p:cNvPr>
          <p:cNvSpPr txBox="1"/>
          <p:nvPr/>
        </p:nvSpPr>
        <p:spPr>
          <a:xfrm>
            <a:off x="2362200" y="1361651"/>
            <a:ext cx="14325600" cy="7589001"/>
          </a:xfrm>
          <a:prstGeom prst="rect">
            <a:avLst/>
          </a:prstGeom>
          <a:noFill/>
        </p:spPr>
        <p:txBody>
          <a:bodyPr wrap="square">
            <a:spAutoFit/>
          </a:bodyPr>
          <a:lstStyle/>
          <a:p>
            <a:pPr marL="294005" indent="-342900">
              <a:spcAft>
                <a:spcPts val="600"/>
              </a:spcAft>
              <a:buFont typeface="+mj-lt"/>
              <a:buAutoNum type="arabicPeriod"/>
            </a:pPr>
            <a:r>
              <a:rPr lang="kk-KZ" sz="2400" dirty="0">
                <a:latin typeface="Arial" panose="020B0604020202020204" pitchFamily="34" charset="0"/>
                <a:cs typeface="Arial" panose="020B0604020202020204" pitchFamily="34" charset="0"/>
              </a:rPr>
              <a:t>Бейнелеу өнері тарихы. Оқулық: ҚР БҒМ баспаға ұсынған.  – Астана, 2013. –2</a:t>
            </a:r>
            <a:r>
              <a:rPr lang="ru-RU" sz="2400" dirty="0">
                <a:latin typeface="Arial" panose="020B0604020202020204" pitchFamily="34" charset="0"/>
                <a:cs typeface="Arial" panose="020B0604020202020204" pitchFamily="34" charset="0"/>
              </a:rPr>
              <a:t>48</a:t>
            </a:r>
            <a:r>
              <a:rPr lang="kk-KZ" sz="2400" dirty="0" err="1">
                <a:latin typeface="Arial" panose="020B0604020202020204" pitchFamily="34" charset="0"/>
                <a:cs typeface="Arial" panose="020B0604020202020204" pitchFamily="34" charset="0"/>
              </a:rPr>
              <a:t>б</a:t>
            </a:r>
            <a:r>
              <a:rPr lang="kk-KZ" sz="2400" dirty="0">
                <a:latin typeface="Arial" panose="020B0604020202020204" pitchFamily="34" charset="0"/>
                <a:cs typeface="Arial" panose="020B0604020202020204" pitchFamily="34" charset="0"/>
              </a:rPr>
              <a:t>. </a:t>
            </a:r>
            <a:endParaRPr lang="ru-KZ" sz="2400" dirty="0">
              <a:latin typeface="Arial" panose="020B0604020202020204" pitchFamily="34" charset="0"/>
              <a:cs typeface="Arial" panose="020B0604020202020204" pitchFamily="34" charset="0"/>
            </a:endParaRPr>
          </a:p>
          <a:p>
            <a:pPr marL="342900" indent="-342900">
              <a:buFont typeface="+mj-lt"/>
              <a:buAutoNum type="arabicPeriod"/>
            </a:pPr>
            <a:r>
              <a:rPr lang="ru-RU" sz="2400" i="0" u="none" strike="noStrike" dirty="0" err="1">
                <a:effectLst/>
                <a:latin typeface="Arial" panose="020B0604020202020204" pitchFamily="34" charset="0"/>
                <a:cs typeface="Arial" panose="020B0604020202020204" pitchFamily="34" charset="0"/>
              </a:rPr>
              <a:t>Келімбетов</a:t>
            </a:r>
            <a:r>
              <a:rPr lang="ru-RU" sz="2400" i="0" u="none" strike="noStrike" dirty="0">
                <a:effectLst/>
                <a:latin typeface="Arial" panose="020B0604020202020204" pitchFamily="34" charset="0"/>
                <a:cs typeface="Arial" panose="020B0604020202020204" pitchFamily="34" charset="0"/>
              </a:rPr>
              <a:t>, Н. «</a:t>
            </a:r>
            <a:r>
              <a:rPr lang="ru-RU" sz="2400" i="0" u="none" strike="noStrike" dirty="0" err="1">
                <a:effectLst/>
                <a:latin typeface="Arial" panose="020B0604020202020204" pitchFamily="34" charset="0"/>
                <a:cs typeface="Arial" panose="020B0604020202020204" pitchFamily="34" charset="0"/>
              </a:rPr>
              <a:t>Ежелгі</a:t>
            </a:r>
            <a:r>
              <a:rPr lang="ru-RU" sz="2400" i="0" u="none" strike="noStrike" dirty="0">
                <a:effectLst/>
                <a:latin typeface="Arial" panose="020B0604020202020204" pitchFamily="34" charset="0"/>
                <a:cs typeface="Arial" panose="020B0604020202020204" pitchFamily="34" charset="0"/>
              </a:rPr>
              <a:t> </a:t>
            </a:r>
            <a:r>
              <a:rPr lang="ru-RU" sz="2400" i="0" u="none" strike="noStrike" dirty="0" err="1">
                <a:effectLst/>
                <a:latin typeface="Arial" panose="020B0604020202020204" pitchFamily="34" charset="0"/>
                <a:cs typeface="Arial" panose="020B0604020202020204" pitchFamily="34" charset="0"/>
              </a:rPr>
              <a:t>дүние</a:t>
            </a:r>
            <a:r>
              <a:rPr lang="ru-RU" sz="2400" i="0" u="none" strike="noStrike" dirty="0">
                <a:effectLst/>
                <a:latin typeface="Arial" panose="020B0604020202020204" pitchFamily="34" charset="0"/>
                <a:cs typeface="Arial" panose="020B0604020202020204" pitchFamily="34" charset="0"/>
              </a:rPr>
              <a:t> </a:t>
            </a:r>
            <a:r>
              <a:rPr lang="ru-RU" sz="2400" i="0" u="none" strike="noStrike" dirty="0" err="1">
                <a:effectLst/>
                <a:latin typeface="Arial" panose="020B0604020202020204" pitchFamily="34" charset="0"/>
                <a:cs typeface="Arial" panose="020B0604020202020204" pitchFamily="34" charset="0"/>
              </a:rPr>
              <a:t>өнері</a:t>
            </a:r>
            <a:r>
              <a:rPr lang="ru-RU" sz="2400" i="0" u="none" strike="noStrike" dirty="0">
                <a:effectLst/>
                <a:latin typeface="Arial" panose="020B0604020202020204" pitchFamily="34" charset="0"/>
                <a:cs typeface="Arial" panose="020B0604020202020204" pitchFamily="34" charset="0"/>
              </a:rPr>
              <a:t>». – Алматы: «</a:t>
            </a:r>
            <a:r>
              <a:rPr lang="ru-RU" sz="2400" i="0" u="none" strike="noStrike" dirty="0" err="1">
                <a:effectLst/>
                <a:latin typeface="Arial" panose="020B0604020202020204" pitchFamily="34" charset="0"/>
                <a:cs typeface="Arial" panose="020B0604020202020204" pitchFamily="34" charset="0"/>
              </a:rPr>
              <a:t>Өнер</a:t>
            </a:r>
            <a:r>
              <a:rPr lang="ru-RU" sz="2400" i="0" u="none" strike="noStrike" dirty="0">
                <a:effectLst/>
                <a:latin typeface="Arial" panose="020B0604020202020204" pitchFamily="34" charset="0"/>
                <a:cs typeface="Arial" panose="020B0604020202020204" pitchFamily="34" charset="0"/>
              </a:rPr>
              <a:t>» </a:t>
            </a:r>
            <a:r>
              <a:rPr lang="ru-RU" sz="2400" i="0" u="none" strike="noStrike" dirty="0" err="1">
                <a:effectLst/>
                <a:latin typeface="Arial" panose="020B0604020202020204" pitchFamily="34" charset="0"/>
                <a:cs typeface="Arial" panose="020B0604020202020204" pitchFamily="34" charset="0"/>
              </a:rPr>
              <a:t>баспасы</a:t>
            </a:r>
            <a:r>
              <a:rPr lang="ru-RU" sz="2400" i="0" u="none" strike="noStrike" dirty="0">
                <a:effectLst/>
                <a:latin typeface="Arial" panose="020B0604020202020204" pitchFamily="34" charset="0"/>
                <a:cs typeface="Arial" panose="020B0604020202020204" pitchFamily="34" charset="0"/>
              </a:rPr>
              <a:t>, 2005. – 320 б. – </a:t>
            </a:r>
            <a:r>
              <a:rPr lang="en" sz="2400" i="0" u="none" strike="noStrike" dirty="0">
                <a:effectLst/>
                <a:latin typeface="Arial" panose="020B0604020202020204" pitchFamily="34" charset="0"/>
                <a:cs typeface="Arial" panose="020B0604020202020204" pitchFamily="34" charset="0"/>
              </a:rPr>
              <a:t>ISBN 9965-12-123-4.</a:t>
            </a:r>
            <a:endParaRPr lang="kk-KZ" sz="2400" dirty="0">
              <a:latin typeface="Arial" panose="020B0604020202020204" pitchFamily="34" charset="0"/>
              <a:cs typeface="Arial" panose="020B0604020202020204" pitchFamily="34" charset="0"/>
            </a:endParaRPr>
          </a:p>
          <a:p>
            <a:pPr marL="342900" indent="-342900">
              <a:buFont typeface="+mj-lt"/>
              <a:buAutoNum type="arabicPeriod"/>
            </a:pPr>
            <a:r>
              <a:rPr lang="ru-RU" sz="2400" i="0" u="none" strike="noStrike" dirty="0" err="1">
                <a:effectLst/>
                <a:latin typeface="Arial" panose="020B0604020202020204" pitchFamily="34" charset="0"/>
                <a:cs typeface="Arial" panose="020B0604020202020204" pitchFamily="34" charset="0"/>
              </a:rPr>
              <a:t>Тұрсынов</a:t>
            </a:r>
            <a:r>
              <a:rPr lang="ru-RU" sz="2400" i="0" u="none" strike="noStrike" dirty="0">
                <a:effectLst/>
                <a:latin typeface="Arial" panose="020B0604020202020204" pitchFamily="34" charset="0"/>
                <a:cs typeface="Arial" panose="020B0604020202020204" pitchFamily="34" charset="0"/>
              </a:rPr>
              <a:t>, </a:t>
            </a:r>
            <a:r>
              <a:rPr lang="ru-RU" sz="2400" i="0" u="none" strike="noStrike" dirty="0" err="1">
                <a:effectLst/>
                <a:latin typeface="Arial" panose="020B0604020202020204" pitchFamily="34" charset="0"/>
                <a:cs typeface="Arial" panose="020B0604020202020204" pitchFamily="34" charset="0"/>
              </a:rPr>
              <a:t>Қ</a:t>
            </a:r>
            <a:r>
              <a:rPr lang="ru-RU" sz="2400" i="0" u="none" strike="noStrike" dirty="0">
                <a:effectLst/>
                <a:latin typeface="Arial" panose="020B0604020202020204" pitchFamily="34" charset="0"/>
                <a:cs typeface="Arial" panose="020B0604020202020204" pitchFamily="34" charset="0"/>
              </a:rPr>
              <a:t>. «</a:t>
            </a:r>
            <a:r>
              <a:rPr lang="ru-RU" sz="2400" i="0" u="none" strike="noStrike" dirty="0" err="1">
                <a:effectLst/>
                <a:latin typeface="Arial" panose="020B0604020202020204" pitchFamily="34" charset="0"/>
                <a:cs typeface="Arial" panose="020B0604020202020204" pitchFamily="34" charset="0"/>
              </a:rPr>
              <a:t>Қазақ</a:t>
            </a:r>
            <a:r>
              <a:rPr lang="ru-RU" sz="2400" i="0" u="none" strike="noStrike" dirty="0">
                <a:effectLst/>
                <a:latin typeface="Arial" panose="020B0604020202020204" pitchFamily="34" charset="0"/>
                <a:cs typeface="Arial" panose="020B0604020202020204" pitchFamily="34" charset="0"/>
              </a:rPr>
              <a:t> </a:t>
            </a:r>
            <a:r>
              <a:rPr lang="ru-RU" sz="2400" i="0" u="none" strike="noStrike" dirty="0" err="1">
                <a:effectLst/>
                <a:latin typeface="Arial" panose="020B0604020202020204" pitchFamily="34" charset="0"/>
                <a:cs typeface="Arial" panose="020B0604020202020204" pitchFamily="34" charset="0"/>
              </a:rPr>
              <a:t>бейнелеу</a:t>
            </a:r>
            <a:r>
              <a:rPr lang="ru-RU" sz="2400" i="0" u="none" strike="noStrike" dirty="0">
                <a:effectLst/>
                <a:latin typeface="Arial" panose="020B0604020202020204" pitchFamily="34" charset="0"/>
                <a:cs typeface="Arial" panose="020B0604020202020204" pitchFamily="34" charset="0"/>
              </a:rPr>
              <a:t> </a:t>
            </a:r>
            <a:r>
              <a:rPr lang="ru-RU" sz="2400" i="0" u="none" strike="noStrike" dirty="0" err="1">
                <a:effectLst/>
                <a:latin typeface="Arial" panose="020B0604020202020204" pitchFamily="34" charset="0"/>
                <a:cs typeface="Arial" panose="020B0604020202020204" pitchFamily="34" charset="0"/>
              </a:rPr>
              <a:t>өнерінің</a:t>
            </a:r>
            <a:r>
              <a:rPr lang="ru-RU" sz="2400" i="0" u="none" strike="noStrike" dirty="0">
                <a:effectLst/>
                <a:latin typeface="Arial" panose="020B0604020202020204" pitchFamily="34" charset="0"/>
                <a:cs typeface="Arial" panose="020B0604020202020204" pitchFamily="34" charset="0"/>
              </a:rPr>
              <a:t> </a:t>
            </a:r>
            <a:r>
              <a:rPr lang="ru-RU" sz="2400" i="0" u="none" strike="noStrike" dirty="0" err="1">
                <a:effectLst/>
                <a:latin typeface="Arial" panose="020B0604020202020204" pitchFamily="34" charset="0"/>
                <a:cs typeface="Arial" panose="020B0604020202020204" pitchFamily="34" charset="0"/>
              </a:rPr>
              <a:t>тарихы</a:t>
            </a:r>
            <a:r>
              <a:rPr lang="ru-RU" sz="2400" i="0" u="none" strike="noStrike" dirty="0">
                <a:effectLst/>
                <a:latin typeface="Arial" panose="020B0604020202020204" pitchFamily="34" charset="0"/>
                <a:cs typeface="Arial" panose="020B0604020202020204" pitchFamily="34" charset="0"/>
              </a:rPr>
              <a:t>». – Алматы: </a:t>
            </a:r>
            <a:r>
              <a:rPr lang="ru-RU" sz="2400" i="0" u="none" strike="noStrike" dirty="0" err="1">
                <a:effectLst/>
                <a:latin typeface="Arial" panose="020B0604020202020204" pitchFamily="34" charset="0"/>
                <a:cs typeface="Arial" panose="020B0604020202020204" pitchFamily="34" charset="0"/>
              </a:rPr>
              <a:t>ҚазҰӨ</a:t>
            </a:r>
            <a:r>
              <a:rPr lang="ru-RU" sz="2400" i="0" u="none" strike="noStrike" dirty="0">
                <a:effectLst/>
                <a:latin typeface="Arial" panose="020B0604020202020204" pitchFamily="34" charset="0"/>
                <a:cs typeface="Arial" panose="020B0604020202020204" pitchFamily="34" charset="0"/>
              </a:rPr>
              <a:t> </a:t>
            </a:r>
            <a:r>
              <a:rPr lang="ru-RU" sz="2400" i="0" u="none" strike="noStrike" dirty="0" err="1">
                <a:effectLst/>
                <a:latin typeface="Arial" panose="020B0604020202020204" pitchFamily="34" charset="0"/>
                <a:cs typeface="Arial" panose="020B0604020202020204" pitchFamily="34" charset="0"/>
              </a:rPr>
              <a:t>баспасы</a:t>
            </a:r>
            <a:r>
              <a:rPr lang="ru-RU" sz="2400" i="0" u="none" strike="noStrike" dirty="0">
                <a:effectLst/>
                <a:latin typeface="Arial" panose="020B0604020202020204" pitchFamily="34" charset="0"/>
                <a:cs typeface="Arial" panose="020B0604020202020204" pitchFamily="34" charset="0"/>
              </a:rPr>
              <a:t>, 2012. – 256 б. – </a:t>
            </a:r>
            <a:r>
              <a:rPr lang="en" sz="2400" i="0" u="none" strike="noStrike" dirty="0">
                <a:effectLst/>
                <a:latin typeface="Arial" panose="020B0604020202020204" pitchFamily="34" charset="0"/>
                <a:cs typeface="Arial" panose="020B0604020202020204" pitchFamily="34" charset="0"/>
              </a:rPr>
              <a:t>ISBN 978-601-217-112-4.</a:t>
            </a:r>
            <a:endParaRPr lang="kk-KZ" sz="2400" dirty="0">
              <a:latin typeface="Arial" panose="020B0604020202020204" pitchFamily="34" charset="0"/>
              <a:cs typeface="Arial" panose="020B0604020202020204" pitchFamily="34" charset="0"/>
            </a:endParaRPr>
          </a:p>
          <a:p>
            <a:pPr marL="342900" indent="-342900">
              <a:buFont typeface="+mj-lt"/>
              <a:buAutoNum type="arabicPeriod"/>
            </a:pPr>
            <a:r>
              <a:rPr lang="ru-RU" sz="2400" i="0" u="none" strike="noStrike" dirty="0" err="1">
                <a:effectLst/>
                <a:latin typeface="Arial" panose="020B0604020202020204" pitchFamily="34" charset="0"/>
                <a:cs typeface="Arial" panose="020B0604020202020204" pitchFamily="34" charset="0"/>
              </a:rPr>
              <a:t>Тұрсынов</a:t>
            </a:r>
            <a:r>
              <a:rPr lang="ru-RU" sz="2400" i="0" u="none" strike="noStrike" dirty="0">
                <a:effectLst/>
                <a:latin typeface="Arial" panose="020B0604020202020204" pitchFamily="34" charset="0"/>
                <a:cs typeface="Arial" panose="020B0604020202020204" pitchFamily="34" charset="0"/>
              </a:rPr>
              <a:t>, </a:t>
            </a:r>
            <a:r>
              <a:rPr lang="ru-RU" sz="2400" i="0" u="none" strike="noStrike" dirty="0" err="1">
                <a:effectLst/>
                <a:latin typeface="Arial" panose="020B0604020202020204" pitchFamily="34" charset="0"/>
                <a:cs typeface="Arial" panose="020B0604020202020204" pitchFamily="34" charset="0"/>
              </a:rPr>
              <a:t>Қ</a:t>
            </a:r>
            <a:r>
              <a:rPr lang="ru-RU" sz="2400" i="0" u="none" strike="noStrike" dirty="0">
                <a:effectLst/>
                <a:latin typeface="Arial" panose="020B0604020202020204" pitchFamily="34" charset="0"/>
                <a:cs typeface="Arial" panose="020B0604020202020204" pitchFamily="34" charset="0"/>
              </a:rPr>
              <a:t>. «</a:t>
            </a:r>
            <a:r>
              <a:rPr lang="ru-RU" sz="2400" i="0" u="none" strike="noStrike" dirty="0" err="1">
                <a:effectLst/>
                <a:latin typeface="Arial" panose="020B0604020202020204" pitchFamily="34" charset="0"/>
                <a:cs typeface="Arial" panose="020B0604020202020204" pitchFamily="34" charset="0"/>
              </a:rPr>
              <a:t>Қазақ</a:t>
            </a:r>
            <a:r>
              <a:rPr lang="ru-RU" sz="2400" i="0" u="none" strike="noStrike" dirty="0">
                <a:effectLst/>
                <a:latin typeface="Arial" panose="020B0604020202020204" pitchFamily="34" charset="0"/>
                <a:cs typeface="Arial" panose="020B0604020202020204" pitchFamily="34" charset="0"/>
              </a:rPr>
              <a:t> </a:t>
            </a:r>
            <a:r>
              <a:rPr lang="ru-RU" sz="2400" i="0" u="none" strike="noStrike" dirty="0" err="1">
                <a:effectLst/>
                <a:latin typeface="Arial" panose="020B0604020202020204" pitchFamily="34" charset="0"/>
                <a:cs typeface="Arial" panose="020B0604020202020204" pitchFamily="34" charset="0"/>
              </a:rPr>
              <a:t>бейнелеу</a:t>
            </a:r>
            <a:r>
              <a:rPr lang="ru-RU" sz="2400" i="0" u="none" strike="noStrike" dirty="0">
                <a:effectLst/>
                <a:latin typeface="Arial" panose="020B0604020202020204" pitchFamily="34" charset="0"/>
                <a:cs typeface="Arial" panose="020B0604020202020204" pitchFamily="34" charset="0"/>
              </a:rPr>
              <a:t> </a:t>
            </a:r>
            <a:r>
              <a:rPr lang="ru-RU" sz="2400" i="0" u="none" strike="noStrike" dirty="0" err="1">
                <a:effectLst/>
                <a:latin typeface="Arial" panose="020B0604020202020204" pitchFamily="34" charset="0"/>
                <a:cs typeface="Arial" panose="020B0604020202020204" pitchFamily="34" charset="0"/>
              </a:rPr>
              <a:t>өнерінің</a:t>
            </a:r>
            <a:r>
              <a:rPr lang="ru-RU" sz="2400" i="0" u="none" strike="noStrike" dirty="0">
                <a:effectLst/>
                <a:latin typeface="Arial" panose="020B0604020202020204" pitchFamily="34" charset="0"/>
                <a:cs typeface="Arial" panose="020B0604020202020204" pitchFamily="34" charset="0"/>
              </a:rPr>
              <a:t> </a:t>
            </a:r>
            <a:r>
              <a:rPr lang="ru-RU" sz="2400" i="0" u="none" strike="noStrike" dirty="0" err="1">
                <a:effectLst/>
                <a:latin typeface="Arial" panose="020B0604020202020204" pitchFamily="34" charset="0"/>
                <a:cs typeface="Arial" panose="020B0604020202020204" pitchFamily="34" charset="0"/>
              </a:rPr>
              <a:t>тарихы</a:t>
            </a:r>
            <a:r>
              <a:rPr lang="ru-RU" sz="2400" i="0" u="none" strike="noStrike" dirty="0">
                <a:effectLst/>
                <a:latin typeface="Arial" panose="020B0604020202020204" pitchFamily="34" charset="0"/>
                <a:cs typeface="Arial" panose="020B0604020202020204" pitchFamily="34" charset="0"/>
              </a:rPr>
              <a:t> </a:t>
            </a:r>
            <a:r>
              <a:rPr lang="ru-RU" sz="2400" i="0" u="none" strike="noStrike" dirty="0" err="1">
                <a:effectLst/>
                <a:latin typeface="Arial" panose="020B0604020202020204" pitchFamily="34" charset="0"/>
                <a:cs typeface="Arial" panose="020B0604020202020204" pitchFamily="34" charset="0"/>
              </a:rPr>
              <a:t>және</a:t>
            </a:r>
            <a:r>
              <a:rPr lang="ru-RU" sz="2400" i="0" u="none" strike="noStrike" dirty="0">
                <a:effectLst/>
                <a:latin typeface="Arial" panose="020B0604020202020204" pitchFamily="34" charset="0"/>
                <a:cs typeface="Arial" panose="020B0604020202020204" pitchFamily="34" charset="0"/>
              </a:rPr>
              <a:t> </a:t>
            </a:r>
            <a:r>
              <a:rPr lang="ru-RU" sz="2400" i="0" u="none" strike="noStrike" dirty="0" err="1">
                <a:effectLst/>
                <a:latin typeface="Arial" panose="020B0604020202020204" pitchFamily="34" charset="0"/>
                <a:cs typeface="Arial" panose="020B0604020202020204" pitchFamily="34" charset="0"/>
              </a:rPr>
              <a:t>жанрлары</a:t>
            </a:r>
            <a:r>
              <a:rPr lang="ru-RU" sz="2400" i="0" u="none" strike="noStrike" dirty="0">
                <a:effectLst/>
                <a:latin typeface="Arial" panose="020B0604020202020204" pitchFamily="34" charset="0"/>
                <a:cs typeface="Arial" panose="020B0604020202020204" pitchFamily="34" charset="0"/>
              </a:rPr>
              <a:t>». – Алматы: </a:t>
            </a:r>
            <a:r>
              <a:rPr lang="ru-RU" sz="2400" i="0" u="none" strike="noStrike" dirty="0" err="1">
                <a:effectLst/>
                <a:latin typeface="Arial" panose="020B0604020202020204" pitchFamily="34" charset="0"/>
                <a:cs typeface="Arial" panose="020B0604020202020204" pitchFamily="34" charset="0"/>
              </a:rPr>
              <a:t>ҚазҰӨ</a:t>
            </a:r>
            <a:r>
              <a:rPr lang="ru-RU" sz="2400" i="0" u="none" strike="noStrike" dirty="0">
                <a:effectLst/>
                <a:latin typeface="Arial" panose="020B0604020202020204" pitchFamily="34" charset="0"/>
                <a:cs typeface="Arial" panose="020B0604020202020204" pitchFamily="34" charset="0"/>
              </a:rPr>
              <a:t> </a:t>
            </a:r>
            <a:r>
              <a:rPr lang="ru-RU" sz="2400" i="0" u="none" strike="noStrike" dirty="0" err="1">
                <a:effectLst/>
                <a:latin typeface="Arial" panose="020B0604020202020204" pitchFamily="34" charset="0"/>
                <a:cs typeface="Arial" panose="020B0604020202020204" pitchFamily="34" charset="0"/>
              </a:rPr>
              <a:t>баспасы</a:t>
            </a:r>
            <a:r>
              <a:rPr lang="ru-RU" sz="2400" i="0" u="none" strike="noStrike" dirty="0">
                <a:effectLst/>
                <a:latin typeface="Arial" panose="020B0604020202020204" pitchFamily="34" charset="0"/>
                <a:cs typeface="Arial" panose="020B0604020202020204" pitchFamily="34" charset="0"/>
              </a:rPr>
              <a:t>, 2012. – 256 б. – </a:t>
            </a:r>
            <a:r>
              <a:rPr lang="en" sz="2400" i="0" u="none" strike="noStrike" dirty="0">
                <a:effectLst/>
                <a:latin typeface="Arial" panose="020B0604020202020204" pitchFamily="34" charset="0"/>
                <a:cs typeface="Arial" panose="020B0604020202020204" pitchFamily="34" charset="0"/>
              </a:rPr>
              <a:t>ISBN 978-601-217-112-4.</a:t>
            </a:r>
            <a:endParaRPr lang="kk-KZ" sz="2400" i="0" u="none" strike="noStrike" dirty="0">
              <a:effectLst/>
              <a:latin typeface="Arial" panose="020B0604020202020204" pitchFamily="34" charset="0"/>
              <a:cs typeface="Arial" panose="020B0604020202020204" pitchFamily="34" charset="0"/>
            </a:endParaRPr>
          </a:p>
          <a:p>
            <a:pPr marL="342900" indent="-342900">
              <a:buFont typeface="+mj-lt"/>
              <a:buAutoNum type="arabicPeriod"/>
            </a:pPr>
            <a:r>
              <a:rPr lang="ru-RU" sz="2400" i="0" u="none" strike="noStrike" dirty="0" err="1">
                <a:effectLst/>
                <a:latin typeface="Arial" panose="020B0604020202020204" pitchFamily="34" charset="0"/>
                <a:cs typeface="Arial" panose="020B0604020202020204" pitchFamily="34" charset="0"/>
              </a:rPr>
              <a:t>Самашев</a:t>
            </a:r>
            <a:r>
              <a:rPr lang="ru-RU" sz="2400" i="0" u="none" strike="noStrike" dirty="0">
                <a:effectLst/>
                <a:latin typeface="Arial" panose="020B0604020202020204" pitchFamily="34" charset="0"/>
                <a:cs typeface="Arial" panose="020B0604020202020204" pitchFamily="34" charset="0"/>
              </a:rPr>
              <a:t>, З. «</a:t>
            </a:r>
            <a:r>
              <a:rPr lang="ru-RU" sz="2400" i="0" u="none" strike="noStrike" dirty="0" err="1">
                <a:effectLst/>
                <a:latin typeface="Arial" panose="020B0604020202020204" pitchFamily="34" charset="0"/>
                <a:cs typeface="Arial" panose="020B0604020202020204" pitchFamily="34" charset="0"/>
              </a:rPr>
              <a:t>Қазақстанның</a:t>
            </a:r>
            <a:r>
              <a:rPr lang="ru-RU" sz="2400" i="0" u="none" strike="noStrike" dirty="0">
                <a:effectLst/>
                <a:latin typeface="Arial" panose="020B0604020202020204" pitchFamily="34" charset="0"/>
                <a:cs typeface="Arial" panose="020B0604020202020204" pitchFamily="34" charset="0"/>
              </a:rPr>
              <a:t> </a:t>
            </a:r>
            <a:r>
              <a:rPr lang="ru-RU" sz="2400" i="0" u="none" strike="noStrike" dirty="0" err="1">
                <a:effectLst/>
                <a:latin typeface="Arial" panose="020B0604020202020204" pitchFamily="34" charset="0"/>
                <a:cs typeface="Arial" panose="020B0604020202020204" pitchFamily="34" charset="0"/>
              </a:rPr>
              <a:t>жеті</a:t>
            </a:r>
            <a:r>
              <a:rPr lang="ru-RU" sz="2400" i="0" u="none" strike="noStrike" dirty="0">
                <a:effectLst/>
                <a:latin typeface="Arial" panose="020B0604020202020204" pitchFamily="34" charset="0"/>
                <a:cs typeface="Arial" panose="020B0604020202020204" pitchFamily="34" charset="0"/>
              </a:rPr>
              <a:t> </a:t>
            </a:r>
            <a:r>
              <a:rPr lang="ru-RU" sz="2400" i="0" u="none" strike="noStrike" dirty="0" err="1">
                <a:effectLst/>
                <a:latin typeface="Arial" panose="020B0604020202020204" pitchFamily="34" charset="0"/>
                <a:cs typeface="Arial" panose="020B0604020202020204" pitchFamily="34" charset="0"/>
              </a:rPr>
              <a:t>кереметі</a:t>
            </a:r>
            <a:r>
              <a:rPr lang="ru-RU" sz="2400" i="0" u="none" strike="noStrike" dirty="0">
                <a:effectLst/>
                <a:latin typeface="Arial" panose="020B0604020202020204" pitchFamily="34" charset="0"/>
                <a:cs typeface="Arial" panose="020B0604020202020204" pitchFamily="34" charset="0"/>
              </a:rPr>
              <a:t>». – Алматы: Таймас, 2006. – 200 б. – </a:t>
            </a:r>
            <a:r>
              <a:rPr lang="en" sz="2400" i="0" u="none" strike="noStrike" dirty="0">
                <a:effectLst/>
                <a:latin typeface="Arial" panose="020B0604020202020204" pitchFamily="34" charset="0"/>
                <a:cs typeface="Arial" panose="020B0604020202020204" pitchFamily="34" charset="0"/>
              </a:rPr>
              <a:t>ISBN 9965-806-16-0.</a:t>
            </a:r>
          </a:p>
          <a:p>
            <a:pPr marL="342900" indent="-342900">
              <a:buFont typeface="+mj-lt"/>
              <a:buAutoNum type="arabicPeriod"/>
            </a:pPr>
            <a:r>
              <a:rPr lang="ru-RU" sz="2400" dirty="0" err="1">
                <a:latin typeface="Arial" panose="020B0604020202020204" pitchFamily="34" charset="0"/>
                <a:cs typeface="Arial" panose="020B0604020202020204" pitchFamily="34" charset="0"/>
              </a:rPr>
              <a:t>Қасымбеков</a:t>
            </a:r>
            <a:r>
              <a:rPr lang="ru-RU" sz="2400" dirty="0">
                <a:latin typeface="Arial" panose="020B0604020202020204" pitchFamily="34" charset="0"/>
                <a:cs typeface="Arial" panose="020B0604020202020204" pitchFamily="34" charset="0"/>
              </a:rPr>
              <a:t>, М. </a:t>
            </a:r>
            <a:r>
              <a:rPr lang="ru-RU" sz="2400" dirty="0" err="1">
                <a:latin typeface="Arial" panose="020B0604020202020204" pitchFamily="34" charset="0"/>
                <a:cs typeface="Arial" panose="020B0604020202020204" pitchFamily="34" charset="0"/>
              </a:rPr>
              <a:t>Өнер</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тарихы</a:t>
            </a:r>
            <a:r>
              <a:rPr lang="ru-RU" sz="2400" dirty="0">
                <a:latin typeface="Arial" panose="020B0604020202020204" pitchFamily="34" charset="0"/>
                <a:cs typeface="Arial" panose="020B0604020202020204" pitchFamily="34" charset="0"/>
              </a:rPr>
              <a:t>. – Алматы: </a:t>
            </a:r>
            <a:r>
              <a:rPr lang="ru-RU" sz="2400" dirty="0" err="1">
                <a:latin typeface="Arial" panose="020B0604020202020204" pitchFamily="34" charset="0"/>
                <a:cs typeface="Arial" panose="020B0604020202020204" pitchFamily="34" charset="0"/>
              </a:rPr>
              <a:t>Білім</a:t>
            </a:r>
            <a:r>
              <a:rPr lang="ru-RU" sz="2400" dirty="0">
                <a:latin typeface="Arial" panose="020B0604020202020204" pitchFamily="34" charset="0"/>
                <a:cs typeface="Arial" panose="020B0604020202020204" pitchFamily="34" charset="0"/>
              </a:rPr>
              <a:t>, 2004. – 288 б.</a:t>
            </a:r>
          </a:p>
          <a:p>
            <a:pPr marL="342900" indent="-342900">
              <a:buFont typeface="+mj-lt"/>
              <a:buAutoNum type="arabicPeriod"/>
            </a:pPr>
            <a:r>
              <a:rPr lang="ru-RU" sz="2400" dirty="0" err="1">
                <a:latin typeface="Arial" panose="020B0604020202020204" pitchFamily="34" charset="0"/>
                <a:cs typeface="Arial" panose="020B0604020202020204" pitchFamily="34" charset="0"/>
              </a:rPr>
              <a:t>Нұрқатова</a:t>
            </a:r>
            <a:r>
              <a:rPr lang="ru-RU" sz="2400" dirty="0">
                <a:latin typeface="Arial" panose="020B0604020202020204" pitchFamily="34" charset="0"/>
                <a:cs typeface="Arial" panose="020B0604020202020204" pitchFamily="34" charset="0"/>
              </a:rPr>
              <a:t>, Л. </a:t>
            </a:r>
            <a:r>
              <a:rPr lang="ru-RU" sz="2400" dirty="0" err="1">
                <a:latin typeface="Arial" panose="020B0604020202020204" pitchFamily="34" charset="0"/>
                <a:cs typeface="Arial" panose="020B0604020202020204" pitchFamily="34" charset="0"/>
              </a:rPr>
              <a:t>Бейнелеу</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өнерінің</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тарихы</a:t>
            </a:r>
            <a:r>
              <a:rPr lang="ru-RU" sz="2400" dirty="0">
                <a:latin typeface="Arial" panose="020B0604020202020204" pitchFamily="34" charset="0"/>
                <a:cs typeface="Arial" panose="020B0604020202020204" pitchFamily="34" charset="0"/>
              </a:rPr>
              <a:t>. – Алматы: </a:t>
            </a:r>
            <a:r>
              <a:rPr lang="ru-RU" sz="2400" dirty="0" err="1">
                <a:latin typeface="Arial" panose="020B0604020202020204" pitchFamily="34" charset="0"/>
                <a:cs typeface="Arial" panose="020B0604020202020204" pitchFamily="34" charset="0"/>
              </a:rPr>
              <a:t>Рауан</a:t>
            </a:r>
            <a:r>
              <a:rPr lang="ru-RU" sz="2400" dirty="0">
                <a:latin typeface="Arial" panose="020B0604020202020204" pitchFamily="34" charset="0"/>
                <a:cs typeface="Arial" panose="020B0604020202020204" pitchFamily="34" charset="0"/>
              </a:rPr>
              <a:t>, 2001. – 240 б.</a:t>
            </a:r>
            <a:endParaRPr lang="en-US" sz="2400" dirty="0">
              <a:latin typeface="Arial" panose="020B0604020202020204" pitchFamily="34" charset="0"/>
              <a:cs typeface="Arial" panose="020B0604020202020204" pitchFamily="34" charset="0"/>
            </a:endParaRPr>
          </a:p>
          <a:p>
            <a:pPr marL="342900" indent="-342900">
              <a:buFont typeface="+mj-lt"/>
              <a:buAutoNum type="arabicPeriod"/>
            </a:pPr>
            <a:r>
              <a:rPr lang="ru-RU" sz="2400" dirty="0">
                <a:latin typeface="Arial" panose="020B0604020202020204" pitchFamily="34" charset="0"/>
                <a:cs typeface="Arial" panose="020B0604020202020204" pitchFamily="34" charset="0"/>
              </a:rPr>
              <a:t>Лазарев, В. Н. </a:t>
            </a:r>
            <a:r>
              <a:rPr lang="ru-RU" sz="2400" i="1" dirty="0" err="1">
                <a:latin typeface="Arial" panose="020B0604020202020204" pitchFamily="34" charset="0"/>
                <a:cs typeface="Arial" panose="020B0604020202020204" pitchFamily="34" charset="0"/>
              </a:rPr>
              <a:t>Батыс</a:t>
            </a:r>
            <a:r>
              <a:rPr lang="ru-RU" sz="2400" i="1" dirty="0">
                <a:latin typeface="Arial" panose="020B0604020202020204" pitchFamily="34" charset="0"/>
                <a:cs typeface="Arial" panose="020B0604020202020204" pitchFamily="34" charset="0"/>
              </a:rPr>
              <a:t> </a:t>
            </a:r>
            <a:r>
              <a:rPr lang="ru-RU" sz="2400" i="1" dirty="0" err="1">
                <a:latin typeface="Arial" panose="020B0604020202020204" pitchFamily="34" charset="0"/>
                <a:cs typeface="Arial" panose="020B0604020202020204" pitchFamily="34" charset="0"/>
              </a:rPr>
              <a:t>Еуропа</a:t>
            </a:r>
            <a:r>
              <a:rPr lang="ru-RU" sz="2400" i="1" dirty="0">
                <a:latin typeface="Arial" panose="020B0604020202020204" pitchFamily="34" charset="0"/>
                <a:cs typeface="Arial" panose="020B0604020202020204" pitchFamily="34" charset="0"/>
              </a:rPr>
              <a:t> </a:t>
            </a:r>
            <a:r>
              <a:rPr lang="ru-RU" sz="2400" i="1" dirty="0" err="1">
                <a:latin typeface="Arial" panose="020B0604020202020204" pitchFamily="34" charset="0"/>
                <a:cs typeface="Arial" panose="020B0604020202020204" pitchFamily="34" charset="0"/>
              </a:rPr>
              <a:t>өнері</a:t>
            </a:r>
            <a:r>
              <a:rPr lang="ru-RU" sz="2400" i="1" dirty="0">
                <a:latin typeface="Arial" panose="020B0604020202020204" pitchFamily="34" charset="0"/>
                <a:cs typeface="Arial" panose="020B0604020202020204" pitchFamily="34" charset="0"/>
              </a:rPr>
              <a:t> </a:t>
            </a:r>
            <a:r>
              <a:rPr lang="ru-RU" sz="2400" i="1" dirty="0" err="1">
                <a:latin typeface="Arial" panose="020B0604020202020204" pitchFamily="34" charset="0"/>
                <a:cs typeface="Arial" panose="020B0604020202020204" pitchFamily="34" charset="0"/>
              </a:rPr>
              <a:t>тарихы</a:t>
            </a:r>
            <a:r>
              <a:rPr lang="ru-RU" sz="2400" i="1" dirty="0">
                <a:latin typeface="Arial" panose="020B0604020202020204" pitchFamily="34" charset="0"/>
                <a:cs typeface="Arial" panose="020B0604020202020204" pitchFamily="34" charset="0"/>
              </a:rPr>
              <a:t>.</a:t>
            </a:r>
            <a:r>
              <a:rPr lang="ru-RU" sz="2400" dirty="0">
                <a:latin typeface="Arial" panose="020B0604020202020204" pitchFamily="34" charset="0"/>
                <a:cs typeface="Arial" panose="020B0604020202020204" pitchFamily="34" charset="0"/>
              </a:rPr>
              <a:t> – Алматы: «</a:t>
            </a:r>
            <a:r>
              <a:rPr lang="ru-RU" sz="2400" dirty="0" err="1">
                <a:latin typeface="Arial" panose="020B0604020202020204" pitchFamily="34" charset="0"/>
                <a:cs typeface="Arial" panose="020B0604020202020204" pitchFamily="34" charset="0"/>
              </a:rPr>
              <a:t>Қазақ</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университеті</a:t>
            </a:r>
            <a:r>
              <a:rPr lang="ru-RU" sz="2400" dirty="0">
                <a:latin typeface="Arial" panose="020B0604020202020204" pitchFamily="34" charset="0"/>
                <a:cs typeface="Arial" panose="020B0604020202020204" pitchFamily="34" charset="0"/>
              </a:rPr>
              <a:t>», 2010.</a:t>
            </a:r>
            <a:endParaRPr lang="en-US" sz="2400" dirty="0">
              <a:latin typeface="Arial" panose="020B0604020202020204" pitchFamily="34" charset="0"/>
              <a:cs typeface="Arial" panose="020B0604020202020204" pitchFamily="34" charset="0"/>
            </a:endParaRPr>
          </a:p>
          <a:p>
            <a:pPr marL="342900" indent="-342900">
              <a:buFont typeface="+mj-lt"/>
              <a:buAutoNum type="arabicPeriod"/>
            </a:pPr>
            <a:r>
              <a:rPr lang="ru-KZ" sz="2400" dirty="0">
                <a:effectLst/>
                <a:latin typeface="Arial" panose="020B0604020202020204" pitchFamily="34" charset="0"/>
                <a:ea typeface="Times New Roman" panose="02020603050405020304" pitchFamily="18" charset="0"/>
                <a:cs typeface="Arial" panose="020B0604020202020204" pitchFamily="34" charset="0"/>
              </a:rPr>
              <a:t>Бейсенова, Ә., Садырова, М. </a:t>
            </a:r>
            <a:r>
              <a:rPr lang="ru-KZ" sz="2400" i="1" dirty="0">
                <a:effectLst/>
                <a:latin typeface="Arial" panose="020B0604020202020204" pitchFamily="34" charset="0"/>
                <a:ea typeface="Times New Roman" panose="02020603050405020304" pitchFamily="18" charset="0"/>
                <a:cs typeface="Arial" panose="020B0604020202020204" pitchFamily="34" charset="0"/>
              </a:rPr>
              <a:t>Әлем өркениеті тарихы</a:t>
            </a:r>
            <a:r>
              <a:rPr lang="ru-KZ" sz="2400" dirty="0">
                <a:effectLst/>
                <a:latin typeface="Arial" panose="020B0604020202020204" pitchFamily="34" charset="0"/>
                <a:ea typeface="Times New Roman" panose="02020603050405020304" pitchFamily="18" charset="0"/>
                <a:cs typeface="Arial" panose="020B0604020202020204" pitchFamily="34" charset="0"/>
              </a:rPr>
              <a:t>. – Алматы: Қазақ университеті, 2015.</a:t>
            </a:r>
            <a:endParaRPr lang="ru-KZ" sz="2400" dirty="0">
              <a:latin typeface="Arial" panose="020B0604020202020204" pitchFamily="34" charset="0"/>
              <a:ea typeface="Times New Roman" panose="02020603050405020304" pitchFamily="18" charset="0"/>
              <a:cs typeface="Arial" panose="020B0604020202020204" pitchFamily="34" charset="0"/>
            </a:endParaRPr>
          </a:p>
          <a:p>
            <a:pPr marL="514350" lvl="0" indent="-514350">
              <a:lnSpc>
                <a:spcPct val="120000"/>
              </a:lnSpc>
              <a:spcBef>
                <a:spcPts val="0"/>
              </a:spcBef>
              <a:buFont typeface="+mj-lt"/>
              <a:buAutoNum type="arabicPeriod"/>
            </a:pPr>
            <a:r>
              <a:rPr lang="kk-KZ" sz="2400" dirty="0" err="1">
                <a:effectLst/>
                <a:latin typeface="Arial" panose="020B0604020202020204" pitchFamily="34" charset="0"/>
                <a:ea typeface="Times New Roman" panose="02020603050405020304" pitchFamily="18" charset="0"/>
                <a:cs typeface="Arial" panose="020B0604020202020204" pitchFamily="34" charset="0"/>
              </a:rPr>
              <a:t>СамуратоваТ.К</a:t>
            </a:r>
            <a:r>
              <a:rPr lang="kk-KZ" sz="2400" dirty="0">
                <a:effectLst/>
                <a:latin typeface="Arial" panose="020B0604020202020204" pitchFamily="34" charset="0"/>
                <a:ea typeface="Times New Roman" panose="02020603050405020304" pitchFamily="18" charset="0"/>
                <a:cs typeface="Arial" panose="020B0604020202020204" pitchFamily="34" charset="0"/>
              </a:rPr>
              <a:t>., Ермекова Ж.К., Ахметова - </a:t>
            </a:r>
            <a:r>
              <a:rPr lang="kk-KZ" sz="2400" dirty="0" err="1">
                <a:effectLst/>
                <a:latin typeface="Arial" panose="020B0604020202020204" pitchFamily="34" charset="0"/>
                <a:ea typeface="Times New Roman" panose="02020603050405020304" pitchFamily="18" charset="0"/>
                <a:cs typeface="Arial" panose="020B0604020202020204" pitchFamily="34" charset="0"/>
              </a:rPr>
              <a:t>Әбдік</a:t>
            </a:r>
            <a:r>
              <a:rPr lang="kk-KZ" sz="2400" cap="all" dirty="0">
                <a:effectLst/>
                <a:latin typeface="Arial" panose="020B0604020202020204" pitchFamily="34" charset="0"/>
                <a:ea typeface="Times New Roman" panose="02020603050405020304" pitchFamily="18" charset="0"/>
                <a:cs typeface="Arial" panose="020B0604020202020204" pitchFamily="34" charset="0"/>
              </a:rPr>
              <a:t> Г.А. «</a:t>
            </a:r>
            <a:r>
              <a:rPr lang="kk-KZ" sz="2400" dirty="0">
                <a:effectLst/>
                <a:latin typeface="Arial" panose="020B0604020202020204" pitchFamily="34" charset="0"/>
                <a:ea typeface="Times New Roman" panose="02020603050405020304" pitchFamily="18" charset="0"/>
                <a:cs typeface="Arial" panose="020B0604020202020204" pitchFamily="34" charset="0"/>
              </a:rPr>
              <a:t>Қазақтың дәстүрлі қолданбалы өнерінің қысқаша энциклопедиялық сөздігі. Астана. ЕҰУ: 2025., 225б.</a:t>
            </a:r>
            <a:endParaRPr lang="ru-KZ" sz="2400" dirty="0">
              <a:effectLst/>
              <a:latin typeface="Arial" panose="020B0604020202020204" pitchFamily="34" charset="0"/>
              <a:ea typeface="Times New Roman" panose="02020603050405020304" pitchFamily="18" charset="0"/>
              <a:cs typeface="Arial" panose="020B0604020202020204" pitchFamily="34" charset="0"/>
            </a:endParaRPr>
          </a:p>
          <a:p>
            <a:pPr marL="514350" lvl="0" indent="-514350">
              <a:lnSpc>
                <a:spcPct val="120000"/>
              </a:lnSpc>
              <a:spcBef>
                <a:spcPts val="0"/>
              </a:spcBef>
              <a:buFont typeface="+mj-lt"/>
              <a:buAutoNum type="arabicPeriod"/>
            </a:pPr>
            <a:r>
              <a:rPr lang="kk-KZ" sz="2400" dirty="0" err="1">
                <a:latin typeface="Arial" panose="020B0604020202020204" pitchFamily="34" charset="0"/>
                <a:ea typeface="Times New Roman" panose="02020603050405020304" pitchFamily="18" charset="0"/>
                <a:cs typeface="Arial" panose="020B0604020202020204" pitchFamily="34" charset="0"/>
              </a:rPr>
              <a:t>СамуратоваТ</a:t>
            </a:r>
            <a:r>
              <a:rPr lang="kk-KZ" sz="2400" dirty="0">
                <a:latin typeface="Arial" panose="020B0604020202020204" pitchFamily="34" charset="0"/>
                <a:ea typeface="Times New Roman" panose="02020603050405020304" pitchFamily="18" charset="0"/>
                <a:cs typeface="Arial" panose="020B0604020202020204" pitchFamily="34" charset="0"/>
              </a:rPr>
              <a:t>. </a:t>
            </a:r>
            <a:r>
              <a:rPr lang="kk-KZ" sz="2400" dirty="0" err="1">
                <a:latin typeface="Arial" panose="020B0604020202020204" pitchFamily="34" charset="0"/>
                <a:ea typeface="Times New Roman" panose="02020603050405020304" pitchFamily="18" charset="0"/>
                <a:cs typeface="Arial" panose="020B0604020202020204" pitchFamily="34" charset="0"/>
              </a:rPr>
              <a:t>К</a:t>
            </a:r>
            <a:r>
              <a:rPr lang="kk-KZ" sz="2400" dirty="0">
                <a:latin typeface="Arial" panose="020B0604020202020204" pitchFamily="34" charset="0"/>
                <a:ea typeface="Times New Roman" panose="02020603050405020304" pitchFamily="18" charset="0"/>
                <a:cs typeface="Arial" panose="020B0604020202020204" pitchFamily="34" charset="0"/>
              </a:rPr>
              <a:t>., </a:t>
            </a:r>
            <a:r>
              <a:rPr lang="kk-KZ" sz="2400" dirty="0" err="1">
                <a:latin typeface="Arial" panose="020B0604020202020204" pitchFamily="34" charset="0"/>
                <a:ea typeface="Times New Roman" panose="02020603050405020304" pitchFamily="18" charset="0"/>
                <a:cs typeface="Arial" panose="020B0604020202020204" pitchFamily="34" charset="0"/>
              </a:rPr>
              <a:t>Туркпенова</a:t>
            </a:r>
            <a:r>
              <a:rPr lang="kk-KZ" sz="2400" dirty="0">
                <a:latin typeface="Arial" panose="020B0604020202020204" pitchFamily="34" charset="0"/>
                <a:ea typeface="Times New Roman" panose="02020603050405020304" pitchFamily="18" charset="0"/>
                <a:cs typeface="Arial" panose="020B0604020202020204" pitchFamily="34" charset="0"/>
              </a:rPr>
              <a:t> С.Ж. </a:t>
            </a:r>
            <a:r>
              <a:rPr lang="kk-KZ" sz="2400" dirty="0">
                <a:effectLst/>
                <a:latin typeface="Arial" panose="020B0604020202020204" pitchFamily="34" charset="0"/>
                <a:ea typeface="Times New Roman" panose="02020603050405020304" pitchFamily="18" charset="0"/>
                <a:cs typeface="Arial" panose="020B0604020202020204" pitchFamily="34" charset="0"/>
              </a:rPr>
              <a:t>«Қазақ қол өнерінің тарихы мен қолданылуы» </a:t>
            </a:r>
            <a:r>
              <a:rPr lang="kk-KZ" sz="2400" dirty="0" err="1">
                <a:effectLst/>
                <a:latin typeface="Arial" panose="020B0604020202020204" pitchFamily="34" charset="0"/>
                <a:ea typeface="Calibri" panose="020F0502020204030204" pitchFamily="34" charset="0"/>
                <a:cs typeface="Arial" panose="020B0604020202020204" pitchFamily="34" charset="0"/>
              </a:rPr>
              <a:t>к</a:t>
            </a:r>
            <a:r>
              <a:rPr lang="ru-KZ" sz="2400" dirty="0">
                <a:effectLst/>
                <a:latin typeface="Arial" panose="020B0604020202020204" pitchFamily="34" charset="0"/>
                <a:ea typeface="Calibri" panose="020F0502020204030204" pitchFamily="34" charset="0"/>
                <a:cs typeface="Arial" panose="020B0604020202020204" pitchFamily="34" charset="0"/>
              </a:rPr>
              <a:t>аталог альбом  </a:t>
            </a:r>
            <a:r>
              <a:rPr lang="kk-KZ" sz="2400" dirty="0">
                <a:latin typeface="Arial" panose="020B0604020202020204" pitchFamily="34" charset="0"/>
                <a:ea typeface="Times New Roman" panose="02020603050405020304" pitchFamily="18" charset="0"/>
                <a:cs typeface="Arial" panose="020B0604020202020204" pitchFamily="34" charset="0"/>
              </a:rPr>
              <a:t>Астана. ЕҰУ: 2025., 225б.</a:t>
            </a:r>
            <a:endParaRPr lang="ru-KZ" sz="2400" dirty="0">
              <a:latin typeface="Arial" panose="020B0604020202020204" pitchFamily="34" charset="0"/>
              <a:ea typeface="Times New Roman" panose="02020603050405020304" pitchFamily="18" charset="0"/>
              <a:cs typeface="Arial" panose="020B0604020202020204" pitchFamily="34" charset="0"/>
            </a:endParaRPr>
          </a:p>
          <a:p>
            <a:pPr marL="514350" indent="-514350">
              <a:lnSpc>
                <a:spcPct val="120000"/>
              </a:lnSpc>
              <a:spcBef>
                <a:spcPts val="0"/>
              </a:spcBef>
              <a:buFont typeface="+mj-lt"/>
              <a:buAutoNum type="arabicPeriod"/>
            </a:pPr>
            <a:r>
              <a:rPr lang="ru-RU" altLang="ru-RU" sz="2400" dirty="0" err="1">
                <a:latin typeface="Arial" panose="020B0604020202020204" pitchFamily="34" charset="0"/>
                <a:cs typeface="Arial" panose="020B0604020202020204" pitchFamily="34" charset="0"/>
              </a:rPr>
              <a:t>Нұрғалиұлы</a:t>
            </a:r>
            <a:r>
              <a:rPr lang="ru-RU" altLang="ru-RU" sz="2400" dirty="0">
                <a:latin typeface="Arial" panose="020B0604020202020204" pitchFamily="34" charset="0"/>
                <a:cs typeface="Arial" panose="020B0604020202020204" pitchFamily="34" charset="0"/>
              </a:rPr>
              <a:t>, </a:t>
            </a:r>
            <a:r>
              <a:rPr lang="ru-RU" altLang="ru-RU" sz="2400" dirty="0" err="1">
                <a:latin typeface="Arial" panose="020B0604020202020204" pitchFamily="34" charset="0"/>
                <a:cs typeface="Arial" panose="020B0604020202020204" pitchFamily="34" charset="0"/>
              </a:rPr>
              <a:t>Қ</a:t>
            </a:r>
            <a:r>
              <a:rPr lang="ru-RU" altLang="ru-RU" sz="2400" dirty="0">
                <a:latin typeface="Arial" panose="020B0604020202020204" pitchFamily="34" charset="0"/>
                <a:cs typeface="Arial" panose="020B0604020202020204" pitchFamily="34" charset="0"/>
              </a:rPr>
              <a:t>. </a:t>
            </a:r>
            <a:r>
              <a:rPr lang="ru-RU" altLang="ru-RU" sz="2400" dirty="0" err="1">
                <a:latin typeface="Arial" panose="020B0604020202020204" pitchFamily="34" charset="0"/>
                <a:cs typeface="Arial" panose="020B0604020202020204" pitchFamily="34" charset="0"/>
              </a:rPr>
              <a:t>Қазақстанның</a:t>
            </a:r>
            <a:r>
              <a:rPr lang="ru-RU" altLang="ru-RU" sz="2400" dirty="0">
                <a:latin typeface="Arial" panose="020B0604020202020204" pitchFamily="34" charset="0"/>
                <a:cs typeface="Arial" panose="020B0604020202020204" pitchFamily="34" charset="0"/>
              </a:rPr>
              <a:t> </a:t>
            </a:r>
            <a:r>
              <a:rPr lang="ru-RU" altLang="ru-RU" sz="2400" dirty="0" err="1">
                <a:latin typeface="Arial" panose="020B0604020202020204" pitchFamily="34" charset="0"/>
                <a:cs typeface="Arial" panose="020B0604020202020204" pitchFamily="34" charset="0"/>
              </a:rPr>
              <a:t>мәдени</a:t>
            </a:r>
            <a:r>
              <a:rPr lang="ru-RU" altLang="ru-RU" sz="2400" dirty="0">
                <a:latin typeface="Arial" panose="020B0604020202020204" pitchFamily="34" charset="0"/>
                <a:cs typeface="Arial" panose="020B0604020202020204" pitchFamily="34" charset="0"/>
              </a:rPr>
              <a:t> </a:t>
            </a:r>
            <a:r>
              <a:rPr lang="ru-RU" altLang="ru-RU" sz="2400" dirty="0" err="1">
                <a:latin typeface="Arial" panose="020B0604020202020204" pitchFamily="34" charset="0"/>
                <a:cs typeface="Arial" panose="020B0604020202020204" pitchFamily="34" charset="0"/>
              </a:rPr>
              <a:t>мұрасы</a:t>
            </a:r>
            <a:r>
              <a:rPr lang="ru-RU" altLang="ru-RU" sz="2400" dirty="0">
                <a:latin typeface="Arial" panose="020B0604020202020204" pitchFamily="34" charset="0"/>
                <a:cs typeface="Arial" panose="020B0604020202020204" pitchFamily="34" charset="0"/>
              </a:rPr>
              <a:t>. – Алматы: </a:t>
            </a:r>
            <a:r>
              <a:rPr lang="ru-RU" altLang="ru-RU" sz="2400" dirty="0" err="1">
                <a:latin typeface="Arial" panose="020B0604020202020204" pitchFamily="34" charset="0"/>
                <a:cs typeface="Arial" panose="020B0604020202020204" pitchFamily="34" charset="0"/>
              </a:rPr>
              <a:t>Атамұра</a:t>
            </a:r>
            <a:r>
              <a:rPr lang="ru-RU" altLang="ru-RU" sz="2400" dirty="0">
                <a:latin typeface="Arial" panose="020B0604020202020204" pitchFamily="34" charset="0"/>
                <a:cs typeface="Arial" panose="020B0604020202020204" pitchFamily="34" charset="0"/>
              </a:rPr>
              <a:t>, 2018. – 256 б.</a:t>
            </a:r>
          </a:p>
          <a:p>
            <a:pPr marL="514350" indent="-514350">
              <a:lnSpc>
                <a:spcPct val="120000"/>
              </a:lnSpc>
              <a:spcBef>
                <a:spcPts val="0"/>
              </a:spcBef>
              <a:buFont typeface="+mj-lt"/>
              <a:buAutoNum type="arabicPeriod"/>
            </a:pPr>
            <a:r>
              <a:rPr lang="ru-RU" altLang="ru-RU" sz="2400" dirty="0" err="1">
                <a:latin typeface="Arial" panose="020B0604020202020204" pitchFamily="34" charset="0"/>
                <a:cs typeface="Arial" panose="020B0604020202020204" pitchFamily="34" charset="0"/>
              </a:rPr>
              <a:t>Төлегенова</a:t>
            </a:r>
            <a:r>
              <a:rPr lang="ru-RU" altLang="ru-RU" sz="2400" dirty="0">
                <a:latin typeface="Arial" panose="020B0604020202020204" pitchFamily="34" charset="0"/>
                <a:cs typeface="Arial" panose="020B0604020202020204" pitchFamily="34" charset="0"/>
              </a:rPr>
              <a:t>, С. </a:t>
            </a:r>
            <a:r>
              <a:rPr lang="ru-RU" altLang="ru-RU" sz="2400" dirty="0" err="1">
                <a:latin typeface="Arial" panose="020B0604020202020204" pitchFamily="34" charset="0"/>
                <a:cs typeface="Arial" panose="020B0604020202020204" pitchFamily="34" charset="0"/>
              </a:rPr>
              <a:t>Қазақ</a:t>
            </a:r>
            <a:r>
              <a:rPr lang="ru-RU" altLang="ru-RU" sz="2400" dirty="0">
                <a:latin typeface="Arial" panose="020B0604020202020204" pitchFamily="34" charset="0"/>
                <a:cs typeface="Arial" panose="020B0604020202020204" pitchFamily="34" charset="0"/>
              </a:rPr>
              <a:t> </a:t>
            </a:r>
            <a:r>
              <a:rPr lang="ru-RU" altLang="ru-RU" sz="2400" dirty="0" err="1">
                <a:latin typeface="Arial" panose="020B0604020202020204" pitchFamily="34" charset="0"/>
                <a:cs typeface="Arial" panose="020B0604020202020204" pitchFamily="34" charset="0"/>
              </a:rPr>
              <a:t>халқының</a:t>
            </a:r>
            <a:r>
              <a:rPr lang="ru-RU" altLang="ru-RU" sz="2400" dirty="0">
                <a:latin typeface="Arial" panose="020B0604020202020204" pitchFamily="34" charset="0"/>
                <a:cs typeface="Arial" panose="020B0604020202020204" pitchFamily="34" charset="0"/>
              </a:rPr>
              <a:t> </a:t>
            </a:r>
            <a:r>
              <a:rPr lang="ru-RU" altLang="ru-RU" sz="2400" dirty="0" err="1">
                <a:latin typeface="Arial" panose="020B0604020202020204" pitchFamily="34" charset="0"/>
                <a:cs typeface="Arial" panose="020B0604020202020204" pitchFamily="34" charset="0"/>
              </a:rPr>
              <a:t>этнографиясы</a:t>
            </a:r>
            <a:r>
              <a:rPr lang="ru-RU" altLang="ru-RU" sz="2400" dirty="0">
                <a:latin typeface="Arial" panose="020B0604020202020204" pitchFamily="34" charset="0"/>
                <a:cs typeface="Arial" panose="020B0604020202020204" pitchFamily="34" charset="0"/>
              </a:rPr>
              <a:t>. – </a:t>
            </a:r>
            <a:r>
              <a:rPr lang="ru-RU" altLang="ru-RU" sz="2400" dirty="0" err="1">
                <a:latin typeface="Arial" panose="020B0604020202020204" pitchFamily="34" charset="0"/>
                <a:cs typeface="Arial" panose="020B0604020202020204" pitchFamily="34" charset="0"/>
              </a:rPr>
              <a:t>Нұр-Сұлтан</a:t>
            </a:r>
            <a:r>
              <a:rPr lang="ru-RU" altLang="ru-RU" sz="2400" dirty="0">
                <a:latin typeface="Arial" panose="020B0604020202020204" pitchFamily="34" charset="0"/>
                <a:cs typeface="Arial" panose="020B0604020202020204" pitchFamily="34" charset="0"/>
              </a:rPr>
              <a:t>: Фолиант, 2020. – 312 б.</a:t>
            </a:r>
          </a:p>
        </p:txBody>
      </p:sp>
      <p:sp>
        <p:nvSpPr>
          <p:cNvPr id="21" name="TextBox 4">
            <a:extLst>
              <a:ext uri="{FF2B5EF4-FFF2-40B4-BE49-F238E27FC236}">
                <a16:creationId xmlns:a16="http://schemas.microsoft.com/office/drawing/2014/main" id="{9AAE666C-07F3-8E47-A3A7-47CEFA927C37}"/>
              </a:ext>
            </a:extLst>
          </p:cNvPr>
          <p:cNvSpPr txBox="1"/>
          <p:nvPr/>
        </p:nvSpPr>
        <p:spPr>
          <a:xfrm>
            <a:off x="1676400" y="395673"/>
            <a:ext cx="14097000" cy="937827"/>
          </a:xfrm>
          <a:prstGeom prst="rect">
            <a:avLst/>
          </a:prstGeom>
        </p:spPr>
        <p:txBody>
          <a:bodyPr lIns="50800" tIns="50800" rIns="50800" bIns="50800" rtlCol="0" anchor="ctr"/>
          <a:lstStyle/>
          <a:p>
            <a:pPr algn="ctr">
              <a:lnSpc>
                <a:spcPts val="2659"/>
              </a:lnSpc>
              <a:spcBef>
                <a:spcPct val="0"/>
              </a:spcBef>
            </a:pPr>
            <a:endParaRPr/>
          </a:p>
        </p:txBody>
      </p:sp>
      <p:sp>
        <p:nvSpPr>
          <p:cNvPr id="22" name="TextBox 21">
            <a:extLst>
              <a:ext uri="{FF2B5EF4-FFF2-40B4-BE49-F238E27FC236}">
                <a16:creationId xmlns:a16="http://schemas.microsoft.com/office/drawing/2014/main" id="{18232A23-42EC-AA11-119E-A95AA1EE6D7B}"/>
              </a:ext>
            </a:extLst>
          </p:cNvPr>
          <p:cNvSpPr txBox="1"/>
          <p:nvPr/>
        </p:nvSpPr>
        <p:spPr>
          <a:xfrm>
            <a:off x="5325977" y="252248"/>
            <a:ext cx="7323223" cy="923330"/>
          </a:xfrm>
          <a:prstGeom prst="rect">
            <a:avLst/>
          </a:prstGeom>
          <a:noFill/>
        </p:spPr>
        <p:txBody>
          <a:bodyPr wrap="none" rtlCol="0">
            <a:spAutoFit/>
          </a:bodyPr>
          <a:lstStyle/>
          <a:p>
            <a:pPr algn="ctr"/>
            <a:r>
              <a:rPr lang="ru-RU" sz="36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Қолданылған</a:t>
            </a:r>
            <a:r>
              <a:rPr lang="ru-RU"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36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әдебиеттер</a:t>
            </a:r>
            <a:r>
              <a:rPr lang="ru-RU"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36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тізімі</a:t>
            </a:r>
            <a:endParaRPr lang="ru-RU"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ru-KZ" dirty="0"/>
          </a:p>
        </p:txBody>
      </p:sp>
    </p:spTree>
    <p:extLst>
      <p:ext uri="{BB962C8B-B14F-4D97-AF65-F5344CB8AC3E}">
        <p14:creationId xmlns:p14="http://schemas.microsoft.com/office/powerpoint/2010/main" val="566910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TotalTime>
  <Words>2343</Words>
  <Application>Microsoft Macintosh PowerPoint</Application>
  <PresentationFormat>Произвольный</PresentationFormat>
  <Paragraphs>90</Paragraphs>
  <Slides>10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Atteron</vt:lpstr>
      <vt:lpstr>Calibri</vt:lpstr>
      <vt:lpstr>Arial</vt:lpstr>
      <vt:lpstr>Carollo Playscript</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Watercolor Leaves Illustration Presentation</dc:title>
  <cp:lastModifiedBy>Tattigul Samuratova</cp:lastModifiedBy>
  <cp:revision>3</cp:revision>
  <dcterms:created xsi:type="dcterms:W3CDTF">2006-08-16T00:00:00Z</dcterms:created>
  <dcterms:modified xsi:type="dcterms:W3CDTF">2025-09-28T03:13:57Z</dcterms:modified>
  <dc:identifier>DAGzs_cLaH4</dc:identifier>
</cp:coreProperties>
</file>