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63" r:id="rId2"/>
    <p:sldId id="258" r:id="rId3"/>
    <p:sldId id="400" r:id="rId4"/>
    <p:sldId id="401" r:id="rId5"/>
    <p:sldId id="405" r:id="rId6"/>
    <p:sldId id="406" r:id="rId7"/>
    <p:sldId id="402" r:id="rId8"/>
    <p:sldId id="407" r:id="rId9"/>
    <p:sldId id="403" r:id="rId10"/>
    <p:sldId id="410" r:id="rId11"/>
    <p:sldId id="408" r:id="rId12"/>
    <p:sldId id="411" r:id="rId13"/>
    <p:sldId id="409" r:id="rId14"/>
    <p:sldId id="404" r:id="rId15"/>
    <p:sldId id="412" r:id="rId16"/>
    <p:sldId id="399" r:id="rId17"/>
    <p:sldId id="26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9522" autoAdjust="0"/>
  </p:normalViewPr>
  <p:slideViewPr>
    <p:cSldViewPr snapToGrid="0">
      <p:cViewPr varScale="1">
        <p:scale>
          <a:sx n="100" d="100"/>
          <a:sy n="100" d="100"/>
        </p:scale>
        <p:origin x="10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9190B-529A-4F21-BA7F-172E9B5B1B16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56EC9-A7A8-49A7-BB88-956F40406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5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Георадарное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AutoNum type="arabicPeriod"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«Глубина»</a:t>
            </a:r>
          </a:p>
          <a:p>
            <a:pPr marL="228600" indent="-228600">
              <a:buAutoNum type="arabicPeriod"/>
            </a:pP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«Диэлектрическая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проницаемость»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56EC9-A7A8-49A7-BB88-956F404060F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7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3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291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7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7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29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2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0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8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60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1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3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51C6-874F-468C-85C4-C1ABAB00C3C2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89B322-4C73-4D94-A5ED-277ECA84B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D9DA77-0B59-EC2F-1AD9-E9E7DCD214BC}"/>
              </a:ext>
            </a:extLst>
          </p:cNvPr>
          <p:cNvSpPr txBox="1"/>
          <p:nvPr/>
        </p:nvSpPr>
        <p:spPr>
          <a:xfrm>
            <a:off x="696322" y="2829735"/>
            <a:ext cx="9566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программного обеспечения по определению геоэлектрического разреза</a:t>
            </a:r>
            <a:endParaRPr lang="ru-KZ" sz="2800" b="1" dirty="0"/>
          </a:p>
        </p:txBody>
      </p:sp>
      <p:pic>
        <p:nvPicPr>
          <p:cNvPr id="1026" name="Picture 2" descr="Ену логотип (65 фото) » Рисунки для срисовки и не только">
            <a:extLst>
              <a:ext uri="{FF2B5EF4-FFF2-40B4-BE49-F238E27FC236}">
                <a16:creationId xmlns:a16="http://schemas.microsoft.com/office/drawing/2014/main" id="{EAD67B5D-D455-532B-A668-9EF97EB52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222" y="150124"/>
            <a:ext cx="3077838" cy="218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7598AB-1897-D9BE-E5EE-775FC0E167C5}"/>
              </a:ext>
            </a:extLst>
          </p:cNvPr>
          <p:cNvSpPr txBox="1"/>
          <p:nvPr/>
        </p:nvSpPr>
        <p:spPr>
          <a:xfrm>
            <a:off x="696322" y="4940490"/>
            <a:ext cx="4599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Искаков Казизат Такуадинович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.ф.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м.н., профессор 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Евразийского национального университета 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Л.Н. Гумилева</a:t>
            </a:r>
          </a:p>
        </p:txBody>
      </p:sp>
    </p:spTree>
    <p:extLst>
      <p:ext uri="{BB962C8B-B14F-4D97-AF65-F5344CB8AC3E}">
        <p14:creationId xmlns:p14="http://schemas.microsoft.com/office/powerpoint/2010/main" val="193976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3. Диалоговый экран расчета относительной диэлектрической проницаемости среды</a:t>
            </a:r>
          </a:p>
        </p:txBody>
      </p:sp>
      <p:pic>
        <p:nvPicPr>
          <p:cNvPr id="6" name="Рисунок 5" descr="J:\_Сабактар 2019_2\Проект 2019_2\Статья 2020\Суреттер\Диэлектрическая проницаемость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44" y="1669096"/>
            <a:ext cx="6135453" cy="4348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27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</p:spPr>
            <p:txBody>
              <a:bodyPr>
                <a:noAutofit/>
              </a:bodyPr>
              <a:lstStyle/>
              <a:p>
                <a:pPr marL="0" indent="539750" algn="just">
                  <a:spcBef>
                    <a:spcPts val="0"/>
                  </a:spcBef>
                  <a:tabLst>
                    <a:tab pos="90170" algn="l"/>
                  </a:tabLst>
                </a:pPr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При заданной глубине залегания подповерхностного объекта относительная диэлектрическая проницаемость среды вычисляется по формуле:</a:t>
                </a:r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ru-RU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ru-RU" sz="2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𝑚𝑖𝑛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:r>
                  <a:rPr lang="ru-RU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 marL="0" indent="0" algn="just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:r>
                  <a:rPr lang="ru-RU" sz="2400" b="1" i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Расчет электрической проводимости среды</a:t>
                </a:r>
              </a:p>
              <a:p>
                <a:pPr marL="0" indent="539750" algn="just">
                  <a:spcBef>
                    <a:spcPts val="0"/>
                  </a:spcBef>
                  <a:tabLst>
                    <a:tab pos="90170" algn="l"/>
                  </a:tabLst>
                </a:pPr>
                <a:r>
                  <a:rPr lang="ru-RU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Расчет электрической </a:t>
                </a:r>
                <a:r>
                  <a:rPr lang="ru-RU" sz="24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проводимостисреды</a:t>
                </a:r>
                <a:r>
                  <a:rPr lang="ru-RU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в программе осуществляется выбором параметра «Электрическая проводимость». После ввода пользователем значения относительной диэлектрической проницаемости среды и коэффициента затухания программа вычисляет электрическую проводимость подповерхностной среды (рис. 4).</a:t>
                </a:r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  <a:blipFill rotWithShape="0">
                <a:blip r:embed="rId2"/>
                <a:stretch>
                  <a:fillRect l="-1013" t="-866" r="-1080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04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4. Диалоговый экран расчета электрической проводимости среды</a:t>
            </a:r>
          </a:p>
        </p:txBody>
      </p:sp>
      <p:pic>
        <p:nvPicPr>
          <p:cNvPr id="7" name="Рисунок 6" descr="J:\_Сабактар 2019_2\Проект 2019_2\Статья 2020\Суреттер\Проводимость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26" y="1615627"/>
            <a:ext cx="6319289" cy="4485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98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539750" algn="just">
                  <a:spcBef>
                    <a:spcPts val="0"/>
                  </a:spcBef>
                  <a:tabLst>
                    <a:tab pos="90170" algn="l"/>
                  </a:tabLst>
                </a:pPr>
                <a:r>
                  <a:rPr lang="kk-KZ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Электрическая проводимость 𝜎, связана с относительной диэлектрической проницаемостью среды и затуханием электромагнитных волн следующим образом:</a:t>
                </a:r>
              </a:p>
              <a:p>
                <a:pPr marL="0" indent="539750" algn="just">
                  <a:spcBef>
                    <a:spcPts val="0"/>
                  </a:spcBef>
                  <a:tabLst>
                    <a:tab pos="90170" algn="l"/>
                  </a:tabLst>
                </a:pPr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kk-KZ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kk-KZ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∝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k-KZ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>
                            <a:rPr lang="kk-KZ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1,69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:br>
                  <a:rPr lang="kk-KZ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kk-KZ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где ∝ - </a:t>
                </a:r>
                <a:r>
                  <a:rPr lang="ru-RU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коэффициент затухания радиоимпульса в подповерхностной среде.</a:t>
                </a:r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  <a:blipFill rotWithShape="0">
                <a:blip r:embed="rId2"/>
                <a:stretch>
                  <a:fillRect l="-1013" r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14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программы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определения геоэлектрического разреза дополняет и улучшает интерпретацию результатов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георадарных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исследований с помощью фирменных ПО, поставляемых вместе с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георадарами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Функциональные возможности программы: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 Ввод данных из файла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Визуализация профиля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Определение глубины залегания подповерхностного объекта;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Определение относительной диэлектрической проницаемости среды;</a:t>
            </a:r>
          </a:p>
        </p:txBody>
      </p:sp>
    </p:spTree>
    <p:extLst>
      <p:ext uri="{BB962C8B-B14F-4D97-AF65-F5344CB8AC3E}">
        <p14:creationId xmlns:p14="http://schemas.microsoft.com/office/powerpoint/2010/main" val="2265990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Определение электрической проводимости подповерхностной среды;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6. Сохранение профиля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различных форматах.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Просмотр графика трассы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 Сохранение графика трассы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различных форматах.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Относительная погрешность вычисления определяемых параметров геологического разреза находиться в пределах 5 -8%.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программу получена авторское свидетельство №9319 от 20.04.2020г. Программный комплекс разработан в среде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Embarcadero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C++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Builder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XE5.</a:t>
            </a:r>
          </a:p>
        </p:txBody>
      </p:sp>
    </p:spTree>
    <p:extLst>
      <p:ext uri="{BB962C8B-B14F-4D97-AF65-F5344CB8AC3E}">
        <p14:creationId xmlns:p14="http://schemas.microsoft.com/office/powerpoint/2010/main" val="3863265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вопросы. 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97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Какое обследование выполняется в виде серии измерений в отдельных точках, расположенных на профиле?</a:t>
            </a:r>
          </a:p>
          <a:p>
            <a:pPr marL="0" indent="5397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параметром осуществляется расчет глубины залегания подповерхностного объекта в программе?</a:t>
            </a:r>
          </a:p>
          <a:p>
            <a:pPr marL="0" indent="53975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помощью какого параметра осуществляется расчет относительной диэлектрической проницаемости среды в программе?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5" y="4416921"/>
            <a:ext cx="2441080" cy="2441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9458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132200"/>
            <a:ext cx="10737918" cy="249381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1994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Построение профиля </a:t>
            </a:r>
          </a:p>
          <a:p>
            <a:pPr marL="0" indent="533400" algn="just"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Георадарное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обследование выполняется в виде серии измерений в отдельных точках, расположенных на профиле. Полученные при каждом отдельном измерении трассы формируют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представляет собой графическое изображение, построенное методом переменной плотности, у которого координаты каждого пикселя обозначают соответственно: абсцисса – расстояние от начала профиля, ордината – время прихода сигнала. Амплитуды сигналов на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радарограммекодируется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цветом из заданной палитры цветов или в градациях серого цвета. Местоположения подповерхностного объекта определяется вершиной гиперболы построенного по точкам максимальных значений амплитуд каждой трассы.</a:t>
            </a:r>
          </a:p>
        </p:txBody>
      </p:sp>
    </p:spTree>
    <p:extLst>
      <p:ext uri="{BB962C8B-B14F-4D97-AF65-F5344CB8AC3E}">
        <p14:creationId xmlns:p14="http://schemas.microsoft.com/office/powerpoint/2010/main" val="231898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глубины залегания подповерхностного объекта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глубины залегания подповерхностного объекта в программе осуществляется выбором параметра «Глубина». После ввода пользователем значения относительной диэлектрической проницаемости среды программа вычисляет расстояние от антенны до подповерхностного объекта (рис. 1).</a:t>
            </a:r>
          </a:p>
        </p:txBody>
      </p:sp>
    </p:spTree>
    <p:extLst>
      <p:ext uri="{BB962C8B-B14F-4D97-AF65-F5344CB8AC3E}">
        <p14:creationId xmlns:p14="http://schemas.microsoft.com/office/powerpoint/2010/main" val="380040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1. Диалоговый экран расчета глубины залегания подповерхностного объекта</a:t>
            </a:r>
          </a:p>
        </p:txBody>
      </p:sp>
      <p:pic>
        <p:nvPicPr>
          <p:cNvPr id="6" name="Рисунок 5" descr="J:\_Сабактар 2019_2\Проект 2019_2\Статья 2020\Суреттер\Глубина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76" y="1540042"/>
            <a:ext cx="6415790" cy="4547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39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обнаружения объекта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георадиолокационным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методом необходимо, чтобы объект заметно отличался от вмещающего грунта по электрическим характеристикам (по диэлектрической проницаемости или проводимости).</a:t>
            </a:r>
          </a:p>
          <a:p>
            <a:pPr marL="0" indent="533400" algn="just"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грунте скорость электромагнитных волн уменьшается, поскольку она зависит от относительной диэлектрической проницаемости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ru-RU" sz="2400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относительной магнитной проницаемости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ru-RU" sz="2400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проводимости среды σ. </a:t>
            </a:r>
          </a:p>
        </p:txBody>
      </p:sp>
    </p:spTree>
    <p:extLst>
      <p:ext uri="{BB962C8B-B14F-4D97-AF65-F5344CB8AC3E}">
        <p14:creationId xmlns:p14="http://schemas.microsoft.com/office/powerpoint/2010/main" val="69473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</p:spPr>
            <p:txBody>
              <a:bodyPr>
                <a:noAutofit/>
              </a:bodyPr>
              <a:lstStyle/>
              <a:p>
                <a:pPr marL="0" indent="539750" algn="just" defTabSz="179388">
                  <a:spcBef>
                    <a:spcPts val="0"/>
                  </a:spcBef>
                  <a:tabLst>
                    <a:tab pos="90170" algn="l"/>
                  </a:tabLst>
                </a:pPr>
                <a:r>
                  <a:rPr lang="ru-RU" sz="22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Скорость электромагнитных волн в среде определяется следующей формулой:</a:t>
                </a:r>
                <a:endParaRPr lang="ru-RU" sz="2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defTabSz="179388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ru-RU" sz="2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sz="2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sz="2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ru-RU" sz="2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sz="2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(</m:t>
                                          </m:r>
                                          <m:f>
                                            <m:fPr>
                                              <m:ctrlPr>
                                                <a:rPr lang="ru-RU" sz="2200" i="1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ru-RU" sz="2200" i="1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num>
                                            <m:den>
                                              <m:r>
                                                <a:rPr lang="ru-RU" sz="2200" i="1">
                                                  <a:solidFill>
                                                    <a:schemeClr val="tx1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𝜔𝜀</m:t>
                                              </m:r>
                                            </m:den>
                                          </m:f>
                                          <m:r>
                                            <a:rPr lang="ru-RU" sz="2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ru-RU" sz="2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num>
                                <m:den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defTabSz="179388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где c - скорость электромагнитной волны в вакууме (0,3м/</a:t>
                </a:r>
                <a:r>
                  <a:rPr lang="ru-RU" sz="22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нс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), ɛ=ɛ</a:t>
                </a:r>
                <a:r>
                  <a:rPr lang="ru-RU" sz="2200" baseline="-25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ɛ</a:t>
                </a:r>
                <a:r>
                  <a:rPr lang="ru-RU" sz="2200" baseline="-25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- диэлектрическая проницаемость и ɛ</a:t>
                </a:r>
                <a:r>
                  <a:rPr lang="ru-RU" sz="2200" baseline="-25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- диэлектрическая проницаемость в свободном пространстве (8,854 10</a:t>
                </a:r>
                <a:r>
                  <a:rPr lang="ru-RU" sz="2200" baseline="30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12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F/м), 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ω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2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πf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угловая частота, где f - частота, а выражение 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σ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ω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ɛ коэффициент потерь. В немагнитных (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μ</a:t>
                </a:r>
                <a:r>
                  <a:rPr lang="ru-RU" sz="2200" baseline="-25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1) материалах с малыми потерями, таких как чистый песок и гравий, где 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σ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ω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ɛ≈0, скорость электромагнитных волн вычисляется по формуле:</a:t>
                </a:r>
              </a:p>
              <a:p>
                <a:pPr marL="0" indent="0" algn="just" defTabSz="179388">
                  <a:spcBef>
                    <a:spcPts val="0"/>
                  </a:spcBef>
                  <a:buNone/>
                  <a:tabLst>
                    <a:tab pos="9017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ru-RU" sz="2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  <a:blipFill rotWithShape="0">
                <a:blip r:embed="rId2"/>
                <a:stretch>
                  <a:fillRect l="-878" t="-743" r="-878" b="-18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09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</p:spPr>
            <p:txBody>
              <a:bodyPr>
                <a:noAutofit/>
              </a:bodyPr>
              <a:lstStyle/>
              <a:p>
                <a:pPr marL="0" indent="539750" algn="just">
                  <a:lnSpc>
                    <a:spcPct val="115000"/>
                  </a:lnSpc>
                  <a:tabLst>
                    <a:tab pos="90170" algn="l"/>
                  </a:tabLst>
                </a:pPr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При заданной относительной диэлектрической проницаемости среды, расстояние от антенны до объекта вычисляется по формуле:</a:t>
                </a:r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buNone/>
                  <a:tabLst>
                    <a:tab pos="9017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sSub>
                            <m:sSub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buNone/>
                  <a:tabLst>
                    <a:tab pos="90170" algn="l"/>
                  </a:tabLst>
                </a:pPr>
                <a:r>
                  <a:rPr lang="en-US" sz="2400" i="1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</a:t>
                </a:r>
                <a:r>
                  <a:rPr lang="en-US" sz="2400" i="1" baseline="-25000" dirty="0" err="1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min</a:t>
                </a:r>
                <a:r>
                  <a:rPr lang="ru-RU" sz="2400" i="1" baseline="-250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определяется как минимальное время прихода радиосигнала выбранное из всех трасс с максимальной амплитудой (рис. 2).</a:t>
                </a:r>
                <a:endParaRPr lang="ru-RU" sz="24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341" y="1540042"/>
                <a:ext cx="9027103" cy="4924926"/>
              </a:xfrm>
              <a:blipFill rotWithShape="0">
                <a:blip r:embed="rId2"/>
                <a:stretch>
                  <a:fillRect l="-1013" t="-495" r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31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ctr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2. Схема определения минимального времени прихода сигнала</a:t>
            </a:r>
          </a:p>
        </p:txBody>
      </p:sp>
      <p:pic>
        <p:nvPicPr>
          <p:cNvPr id="7" name="Рисунок 6" descr="J:\_Сабактар 2019_2\Проект 2019_2\Статья 2020\Суреттер\Трасса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836" y="1567676"/>
            <a:ext cx="5073469" cy="4444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534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8341" y="272716"/>
            <a:ext cx="8830460" cy="126732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Описание ПО определения геоэлектрического разреза.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8341" y="1540042"/>
            <a:ext cx="9027103" cy="4924926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</a:pP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относительной диэлектрической проницаемости среды</a:t>
            </a:r>
          </a:p>
          <a:p>
            <a:pPr marL="0" indent="533400" algn="just">
              <a:spcBef>
                <a:spcPts val="0"/>
              </a:spcBef>
            </a:pPr>
            <a:endParaRPr lang="ru-RU" sz="24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3400" algn="just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относительной диэлектрической проницаемости среды в программе осуществляется выбором параметра «Диэлектрической проницаемость». После ввода пользователем относительной диэлектрической проницаемости среды программа вычисляет относительную диэлектрическую проницаемость подповерхностной среды (рис. 3).</a:t>
            </a:r>
          </a:p>
        </p:txBody>
      </p:sp>
    </p:spTree>
    <p:extLst>
      <p:ext uri="{BB962C8B-B14F-4D97-AF65-F5344CB8AC3E}">
        <p14:creationId xmlns:p14="http://schemas.microsoft.com/office/powerpoint/2010/main" val="268061915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846</TotalTime>
  <Words>791</Words>
  <Application>Microsoft Macintosh PowerPoint</Application>
  <PresentationFormat>Широкоэкранный</PresentationFormat>
  <Paragraphs>134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Презентация PowerPoint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Описание ПО определения геоэлектрического разреза.</vt:lpstr>
      <vt:lpstr>Обзорные вопросы. 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Задачи курса</dc:title>
  <dc:creator>Snitsar</dc:creator>
  <cp:lastModifiedBy>shakhatovaa@list.ru</cp:lastModifiedBy>
  <cp:revision>303</cp:revision>
  <dcterms:created xsi:type="dcterms:W3CDTF">2022-09-05T06:29:42Z</dcterms:created>
  <dcterms:modified xsi:type="dcterms:W3CDTF">2022-10-12T04:52:38Z</dcterms:modified>
</cp:coreProperties>
</file>