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563" r:id="rId2"/>
    <p:sldId id="258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410" r:id="rId13"/>
    <p:sldId id="411" r:id="rId14"/>
    <p:sldId id="412" r:id="rId15"/>
    <p:sldId id="415" r:id="rId16"/>
    <p:sldId id="417" r:id="rId17"/>
    <p:sldId id="418" r:id="rId18"/>
    <p:sldId id="423" r:id="rId19"/>
    <p:sldId id="424" r:id="rId20"/>
    <p:sldId id="425" r:id="rId21"/>
    <p:sldId id="416" r:id="rId22"/>
    <p:sldId id="426" r:id="rId23"/>
    <p:sldId id="432" r:id="rId24"/>
    <p:sldId id="433" r:id="rId25"/>
    <p:sldId id="399" r:id="rId26"/>
    <p:sldId id="266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9538" autoAdjust="0"/>
  </p:normalViewPr>
  <p:slideViewPr>
    <p:cSldViewPr snapToGrid="0">
      <p:cViewPr varScale="1">
        <p:scale>
          <a:sx n="100" d="100"/>
          <a:sy n="100" d="100"/>
        </p:scale>
        <p:origin x="10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9190B-529A-4F21-BA7F-172E9B5B1B16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56EC9-A7A8-49A7-BB88-956F40406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656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Электромагнитные </a:t>
            </a:r>
          </a:p>
          <a:p>
            <a:pPr marL="228600" indent="-228600">
              <a:buAutoNum type="arabicPeriod"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Генераторная </a:t>
            </a:r>
          </a:p>
          <a:p>
            <a:pPr marL="228600" indent="-228600">
              <a:buAutoNum type="arabicPeriod"/>
            </a:pPr>
            <a:r>
              <a:rPr lang="ru-R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Обратное преобразование Фурье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56EC9-A7A8-49A7-BB88-956F404060F4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901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038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9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2915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67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4672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474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329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72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50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68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18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60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31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36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43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93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35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7D9DA77-0B59-EC2F-1AD9-E9E7DCD214BC}"/>
              </a:ext>
            </a:extLst>
          </p:cNvPr>
          <p:cNvSpPr txBox="1"/>
          <p:nvPr/>
        </p:nvSpPr>
        <p:spPr>
          <a:xfrm>
            <a:off x="696322" y="2829735"/>
            <a:ext cx="95667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Обработка сигналов. Преобразование Фурье, вейвлеты</a:t>
            </a:r>
            <a:endParaRPr lang="ru-KZ" sz="2800" b="1" dirty="0"/>
          </a:p>
        </p:txBody>
      </p:sp>
      <p:pic>
        <p:nvPicPr>
          <p:cNvPr id="1026" name="Picture 2" descr="Ену логотип (65 фото) » Рисунки для срисовки и не только">
            <a:extLst>
              <a:ext uri="{FF2B5EF4-FFF2-40B4-BE49-F238E27FC236}">
                <a16:creationId xmlns:a16="http://schemas.microsoft.com/office/drawing/2014/main" id="{EAD67B5D-D455-532B-A668-9EF97EB52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222" y="150124"/>
            <a:ext cx="3077838" cy="2180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7598AB-1897-D9BE-E5EE-775FC0E167C5}"/>
              </a:ext>
            </a:extLst>
          </p:cNvPr>
          <p:cNvSpPr txBox="1"/>
          <p:nvPr/>
        </p:nvSpPr>
        <p:spPr>
          <a:xfrm>
            <a:off x="696322" y="4940490"/>
            <a:ext cx="4599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Искаков Казизат Такуадинович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.ф.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м.н., профессор </a:t>
            </a:r>
          </a:p>
          <a:p>
            <a:r>
              <a:rPr 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Евразийского национального университета </a:t>
            </a:r>
          </a:p>
          <a:p>
            <a:r>
              <a:rPr 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 Л.Н. Гумилева</a:t>
            </a:r>
          </a:p>
        </p:txBody>
      </p:sp>
    </p:spTree>
    <p:extLst>
      <p:ext uri="{BB962C8B-B14F-4D97-AF65-F5344CB8AC3E}">
        <p14:creationId xmlns:p14="http://schemas.microsoft.com/office/powerpoint/2010/main" val="1939761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Преобразование Фурье.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 1. Функции разложения в ряд Фурье</a:t>
            </a:r>
          </a:p>
        </p:txBody>
      </p:sp>
      <p:pic>
        <p:nvPicPr>
          <p:cNvPr id="6" name="Рисунок 5" descr="http://digteh.ru/dsp/DFT/01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820" y="1235513"/>
            <a:ext cx="3902595" cy="5142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4137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Преобразование Фурье.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Спектр сигнала показан на рисунке 2.  </a:t>
            </a: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Рис.2. Спектр функции x(t) при анализе на ограниченном интервале времени</a:t>
            </a:r>
          </a:p>
        </p:txBody>
      </p:sp>
      <p:pic>
        <p:nvPicPr>
          <p:cNvPr id="6" name="Рисунок 5" descr="http://digteh.ru/dsp/DFT/02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338" y="2555056"/>
            <a:ext cx="7164466" cy="2894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3046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Процедура выполнения цифровой фильтрации.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Большинство фильтров работают не с самим сигналом, а с его спектром. Если вычислить спектр сигнала, удалить из него (или существенно уменьшить) определенные частоты, а затем выполнить обратное преобразование Фурье, то результатом будет фильтрованный сигнал. Эта процедура производится в тех случаях, когда частотный спектр помехи или шума занимают на оси частот интервал, отличный или лишь частично перекрывающийся с частотным диапазоном сигнала.</a:t>
            </a:r>
          </a:p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рисунке 3 приведен график модуля спектра трассы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радарограммы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полученное БПФ.</a:t>
            </a:r>
          </a:p>
        </p:txBody>
      </p:sp>
    </p:spTree>
    <p:extLst>
      <p:ext uri="{BB962C8B-B14F-4D97-AF65-F5344CB8AC3E}">
        <p14:creationId xmlns:p14="http://schemas.microsoft.com/office/powerpoint/2010/main" val="3063653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Процедура выполнения цифровой фильтрации.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 3. График модуля спектра трассы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радарограммы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6" name="Рисунок 5" descr="Новый рисунок (1)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115" y="1955561"/>
            <a:ext cx="7942911" cy="3620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5024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Процедура выполнения цифровой фильтрации.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Полученный комплексный спектр трассы умножается на комплексный спектр фильтра и результат подвергается обратному преобразованию Фурье. На рисунке 4 представлен график фильтрованный трассы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радарограммы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 4. График фильтрованный трассы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радарограммы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6" name="Рисунок 5" descr="J:\_Сабактар 2016 2\Проект 2016\Статья\16 05\Баттерворд 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496" y="3294095"/>
            <a:ext cx="7166150" cy="24321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5424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Обработка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радарограммы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вейвлет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преобразованиями.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3400" algn="just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Основная область применения </a:t>
            </a:r>
            <a:r>
              <a:rPr lang="ru-RU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вейвлетных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преобразований – анализ и обработка сигналов и функций, нестационарных во времени или неоднородных в пространстве</a:t>
            </a:r>
            <a:r>
              <a:rPr lang="ru-RU"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По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сравнению с разложением сигналов на ряды Фурье вейвлеты способны с гораздо более высокой точностью представлять локальные особенности сигналов.</a:t>
            </a:r>
          </a:p>
        </p:txBody>
      </p:sp>
    </p:spTree>
    <p:extLst>
      <p:ext uri="{BB962C8B-B14F-4D97-AF65-F5344CB8AC3E}">
        <p14:creationId xmlns:p14="http://schemas.microsoft.com/office/powerpoint/2010/main" val="1782495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Обработка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радарограммы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вейвлет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преобразованиями.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3400" algn="just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Объектом исследования является медный кабель закопанная на глубине 122 см. Результатом </a:t>
            </a:r>
            <a:r>
              <a:rPr lang="ru-RU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георадиолокационного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обследования является набор одиночных трасс (сигналов), зарегистрированных приемной антенной при каждом положении </a:t>
            </a:r>
            <a:r>
              <a:rPr lang="ru-RU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георадара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Радарограмма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сканирования кабеля получена </a:t>
            </a:r>
            <a:r>
              <a:rPr lang="ru-RU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георададаром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Лоза, см. Рисунок 5. Трасса этой </a:t>
            </a:r>
            <a:r>
              <a:rPr lang="ru-RU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радарограммы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обработана пакетом  </a:t>
            </a:r>
            <a:r>
              <a:rPr lang="ru-RU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WaveletToolbox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системы численно-математического моделирования </a:t>
            </a:r>
            <a:r>
              <a:rPr lang="ru-RU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MatLab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0849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Обработка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радарограммы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вейвлет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преобразованиями.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Рис.5.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Радарограма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график трассы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радарограммы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330" y="1689057"/>
            <a:ext cx="4560481" cy="462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12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Обработка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радарограммы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вейвлет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преобразованиями.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Обработка трассы </a:t>
            </a:r>
            <a:r>
              <a:rPr lang="ru-RU" sz="24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вейвлетами</a:t>
            </a: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Хаара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 многократное применение вейвлет- обработки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георадиолокационного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сигнала, что приводит к увеличению детализации исходного сигнала вплоть до частоты самого вейвлета. </a:t>
            </a:r>
          </a:p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преобразования трассы вейвлетами Хаара представлены на рисунке 6.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706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Обработка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радарограммы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вейвлет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преобразованиями.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 6. Результаты обработки трассы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вейвлетами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Хаара</a:t>
            </a:r>
          </a:p>
        </p:txBody>
      </p:sp>
      <p:pic>
        <p:nvPicPr>
          <p:cNvPr id="6" name="Рисунок 5" descr="J:\_Сабактар 2015 2\Проект\Аннот отчет 08 06\Рис\Хаар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182" y="1540042"/>
            <a:ext cx="6430778" cy="4767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142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Обработка сигналов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Электромагнитные импульсы, возникающие в результате возбуждения передающей антенны генератором наносекундных импульсов, распространяются в зондируемой среде. </a:t>
            </a:r>
          </a:p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Приемная антенна принимает данные сигналы, преобразует электромагнитный отклик в электрический сигнал. </a:t>
            </a:r>
          </a:p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Полученный сигнал оцифровывается и передается в блок цифровой обработки (возможно компьютер), где проводится первичная обработка сигнала, запись во встроенную память для последующей обработки и визуализации.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2318980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Обработка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радарограммы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вейвлет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преобразованиями.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Дискретное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вейвлет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-преобразование может использоваться для простого и быстрого удаления шума с зашумлённого сигнала. Если оставить только ограниченное число наиболее высоких коэффициентов спектра дискретного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вейвлет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-преобразования, и проведём обратное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вейвлет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-преобразование (с тем же базисом) мы можем получить сигнал очищенный от шума(рисунок 7).</a:t>
            </a:r>
          </a:p>
        </p:txBody>
      </p:sp>
    </p:spTree>
    <p:extLst>
      <p:ext uri="{BB962C8B-B14F-4D97-AF65-F5344CB8AC3E}">
        <p14:creationId xmlns:p14="http://schemas.microsoft.com/office/powerpoint/2010/main" val="606576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Обработка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радарограммы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вейвлет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преобразованиями.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 7. Трасса очищенная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вейвлетами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Хаара</a:t>
            </a:r>
          </a:p>
        </p:txBody>
      </p:sp>
      <p:pic>
        <p:nvPicPr>
          <p:cNvPr id="6" name="Рисунок 5" descr="J:\_Сабактар 2015 2\Проект\Аннот отчет 08 06\Рис\Хаар очищенный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534" y="2122850"/>
            <a:ext cx="5744073" cy="29802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1461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Обработка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радарограммы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вейвлет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преобразованиями.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Обработка трассы </a:t>
            </a:r>
            <a:r>
              <a:rPr lang="ru-RU" sz="24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вейвлетами</a:t>
            </a: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Добеши</a:t>
            </a:r>
            <a:endParaRPr lang="ru-RU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Вейвлеты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Добешине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имеют аналитического выражения и определяются только фильтрами. В практических приложениях используются детализирующие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2400" baseline="-2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аппроксимирующие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ru-RU" sz="2400" baseline="-2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вейвлет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-коэффициенты, без вычисления конкретной формы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вейвлетов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преобразования и очищения трассы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вейвлетами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Добеши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представлены на рисунках 8, 9.</a:t>
            </a:r>
          </a:p>
        </p:txBody>
      </p:sp>
    </p:spTree>
    <p:extLst>
      <p:ext uri="{BB962C8B-B14F-4D97-AF65-F5344CB8AC3E}">
        <p14:creationId xmlns:p14="http://schemas.microsoft.com/office/powerpoint/2010/main" val="19293228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Обработка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радарограммы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вейвлет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преобразованиями.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 8. Результаты обработки трассы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вейвлетами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Добеши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 descr="J:\_Сабактар 2015 2\Проект\Аннот отчет 08 06\Рис\Добеши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942" y="1697732"/>
            <a:ext cx="7373257" cy="45805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2082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Обработка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радарограммы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вейвлет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преобразованиями.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 9. Трасса очищенная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вейвлетами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Добеши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J:\_Сабактар 2015 2\Проект\Аннот отчет 08 06\Рис\Добеши очищенный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531" y="1861863"/>
            <a:ext cx="7140080" cy="39873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0349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Обзорные вопросы. 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9750"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импульсы, возникающие в результате возбуждения передающей антенны генератором наносекундных импульсов, распространяются в зондируемой среде?</a:t>
            </a:r>
          </a:p>
          <a:p>
            <a:pPr marL="0" indent="539750"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Какая часть прибора обеспечивает возбуждение зондирующих импульсов в генераторной антенне на различных частотах?</a:t>
            </a:r>
          </a:p>
          <a:p>
            <a:pPr marL="0" indent="539750"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Какое преобразование позволяет определить соответствующий сигнал во временной области при известной частотной характеристики сигнала?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365" y="4416921"/>
            <a:ext cx="2441080" cy="2441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94584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132200"/>
            <a:ext cx="10737918" cy="249381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71994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Обработка сигналов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Генераторная часть прибора обеспечивает возбуждение зондирующих импульсов в генераторной антенне на различных частотах. </a:t>
            </a:r>
          </a:p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Измерительная часть прибора обеспечивает регистрацию отраженных волн с приемной антенны, автоматическую временную регулировку усиления, стробирование и оцифровку сигнала.</a:t>
            </a:r>
          </a:p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решения прикладных задач необходимо иметь зависимость амплитуды сигнала от глубины его отражения, а исходная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радарограмма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выражает зависимость амплитуды сигнала от времени отражения. Затем необходимо избавиться от различных помех, скрывающих полезный сигнал.</a:t>
            </a:r>
          </a:p>
        </p:txBody>
      </p:sp>
    </p:spTree>
    <p:extLst>
      <p:ext uri="{BB962C8B-B14F-4D97-AF65-F5344CB8AC3E}">
        <p14:creationId xmlns:p14="http://schemas.microsoft.com/office/powerpoint/2010/main" val="3699897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Обработка сигналов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этой целью рассматриваются алгоритмы снижения уровня шума в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радарограмме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использованием различных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вейвлетов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Использовались: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вейвлет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Хаара и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вейвлеты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Добеши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4 - порядка. Основная область применения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вейвлетных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преобразований – анализ и обработка сигналов и функций, нестационарных во времени и неоднородных в пространстве. Результаты анализа должны содержать частотную характеристику сигнала распределение энергии сигнала по частотным составляющим. По сравнению с разложением сигналов на ряды Фурье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вейвлеты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способны с более высокой точностью представлять локальные особенности сигналов.</a:t>
            </a:r>
          </a:p>
        </p:txBody>
      </p:sp>
    </p:spTree>
    <p:extLst>
      <p:ext uri="{BB962C8B-B14F-4D97-AF65-F5344CB8AC3E}">
        <p14:creationId xmlns:p14="http://schemas.microsoft.com/office/powerpoint/2010/main" val="1789153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Преобразование Фурье.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Преобразование Фурье – это разложение функций на синусоиды. Если рассмотреть, то преобразование Фурье позволяет сопоставить сигналу, заданному во временной области, его эквивалентное представление в частотной области. </a:t>
            </a:r>
          </a:p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Обратное преобразование Фурье позволяет определить соответствующий сигнал во временной области при известной частотной характеристики сигнала.</a:t>
            </a:r>
          </a:p>
        </p:txBody>
      </p:sp>
    </p:spTree>
    <p:extLst>
      <p:ext uri="{BB962C8B-B14F-4D97-AF65-F5344CB8AC3E}">
        <p14:creationId xmlns:p14="http://schemas.microsoft.com/office/powerpoint/2010/main" val="921773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Преобразование Фурье.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Дискретное преобразование Фурье (ДПФ)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преобразования сигналов в частотную область применяется прямое преобразование Фурье: </a:t>
            </a:r>
          </a:p>
          <a:p>
            <a:pPr marL="0" indent="0" algn="r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551834"/>
              </p:ext>
            </p:extLst>
          </p:nvPr>
        </p:nvGraphicFramePr>
        <p:xfrm>
          <a:off x="3911444" y="4758492"/>
          <a:ext cx="2244253" cy="847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86016" imgH="485657" progId="Equation.DSMT4">
                  <p:embed/>
                </p:oleObj>
              </mc:Choice>
              <mc:Fallback>
                <p:oleObj name="Equation" r:id="rId2" imgW="1286016" imgH="48565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11444" y="4758492"/>
                        <a:ext cx="2244253" cy="8478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3324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Преобразование Фурье.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Сигнал, представленный в частотной области можно снова перевести во временное представление при помощи обратного преобразования Фурье. Обобщенная формула обратного преобразования Фурье: </a:t>
            </a:r>
          </a:p>
          <a:p>
            <a:pPr marL="0" indent="0" algn="r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5837" y="3651827"/>
            <a:ext cx="2572109" cy="89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196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Преобразование Фурье.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формуле (2) используется интегрирование по времени от минус бесконечности до бесконечности. В реальных условиях мы можем провести интегрирование от данного момента времени, который мы можем обозначить за 0, до момента времени T. Формула прямого преобразования Фурье преобразована к следующему виду: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</a:p>
          <a:p>
            <a:pPr marL="0" indent="0" algn="r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результате существенно меняются свойства преобразования Фурье. Спектр сигнала вместо непрерывной функции становится дискретным рядом значений. Минимальный частота и шаг частотных значений спектра сигнала становится: </a:t>
            </a: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6665" y="3807633"/>
            <a:ext cx="1813809" cy="62423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5838" y="6092565"/>
            <a:ext cx="2915461" cy="60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432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Преобразование Фурье.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функции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 частотами k/T будут взаимно ортогональны, а это является непременным условием преобразования Фурье. </a:t>
            </a:r>
          </a:p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Набор первых функций разложения в ряд Фурье приведен на рисунке 1. </a:t>
            </a:r>
          </a:p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этом длительность функций совпадает с длительностью анализа T. </a:t>
            </a:r>
          </a:p>
        </p:txBody>
      </p:sp>
    </p:spTree>
    <p:extLst>
      <p:ext uri="{BB962C8B-B14F-4D97-AF65-F5344CB8AC3E}">
        <p14:creationId xmlns:p14="http://schemas.microsoft.com/office/powerpoint/2010/main" val="314585362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921</TotalTime>
  <Words>1031</Words>
  <Application>Microsoft Macintosh PowerPoint</Application>
  <PresentationFormat>Широкоэкранный</PresentationFormat>
  <Paragraphs>209</Paragraphs>
  <Slides>26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Times New Roman</vt:lpstr>
      <vt:lpstr>Trebuchet MS</vt:lpstr>
      <vt:lpstr>Wingdings 3</vt:lpstr>
      <vt:lpstr>Грань</vt:lpstr>
      <vt:lpstr>Equation</vt:lpstr>
      <vt:lpstr>Презентация PowerPoint</vt:lpstr>
      <vt:lpstr>Обработка сигналов.</vt:lpstr>
      <vt:lpstr>Обработка сигналов.</vt:lpstr>
      <vt:lpstr>Обработка сигналов.</vt:lpstr>
      <vt:lpstr>Преобразование Фурье.</vt:lpstr>
      <vt:lpstr>Преобразование Фурье.</vt:lpstr>
      <vt:lpstr>Преобразование Фурье.</vt:lpstr>
      <vt:lpstr>Преобразование Фурье.</vt:lpstr>
      <vt:lpstr>Преобразование Фурье.</vt:lpstr>
      <vt:lpstr>Преобразование Фурье.</vt:lpstr>
      <vt:lpstr>Преобразование Фурье.</vt:lpstr>
      <vt:lpstr>Процедура выполнения цифровой фильтрации.</vt:lpstr>
      <vt:lpstr>Процедура выполнения цифровой фильтрации.</vt:lpstr>
      <vt:lpstr>Процедура выполнения цифровой фильтрации.</vt:lpstr>
      <vt:lpstr>Обработка радарограммы вейвлет преобразованиями.</vt:lpstr>
      <vt:lpstr>Обработка радарограммы вейвлет преобразованиями.</vt:lpstr>
      <vt:lpstr>Обработка радарограммы вейвлет преобразованиями.</vt:lpstr>
      <vt:lpstr>Обработка радарограммы вейвлет преобразованиями.</vt:lpstr>
      <vt:lpstr>Обработка радарограммы вейвлет преобразованиями.</vt:lpstr>
      <vt:lpstr>Обработка радарограммы вейвлет преобразованиями.</vt:lpstr>
      <vt:lpstr>Обработка радарограммы вейвлет преобразованиями.</vt:lpstr>
      <vt:lpstr>Обработка радарограммы вейвлет преобразованиями.</vt:lpstr>
      <vt:lpstr>Обработка радарограммы вейвлет преобразованиями.</vt:lpstr>
      <vt:lpstr>Обработка радарограммы вейвлет преобразованиями.</vt:lpstr>
      <vt:lpstr>Обзорные вопросы. </vt:lpstr>
      <vt:lpstr>БЛАГОДАРЮ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 Введение Задачи курса</dc:title>
  <dc:creator>Snitsar</dc:creator>
  <cp:lastModifiedBy>shakhatovaa@list.ru</cp:lastModifiedBy>
  <cp:revision>302</cp:revision>
  <dcterms:created xsi:type="dcterms:W3CDTF">2022-09-05T06:29:42Z</dcterms:created>
  <dcterms:modified xsi:type="dcterms:W3CDTF">2022-10-12T05:48:36Z</dcterms:modified>
</cp:coreProperties>
</file>