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AB81BC-D615-1FEA-2BCC-FD403E70E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CC00CDF-EDBE-74B7-01F0-8548B7641B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CCF1E2-5DAD-6601-CE93-42B231C69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2E38B-C357-4A26-9A39-71061723369D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4272CB-38E3-09A0-EE0A-9EADE4EC6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7EC38B-30E4-6820-16C0-27E9EDE92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48-EB16-4AC4-9B5C-CD44E71C8CD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7176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104812-D681-723A-F586-A8718864B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ACAB64A-FD0A-ED5D-838F-0DC07A4E1E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516604-A97A-D029-5DE7-B05F7885C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2E38B-C357-4A26-9A39-71061723369D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54E098-7AB8-95C0-E660-6E613ACA6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4CD348-2FB0-C9EC-8F8F-D26167EC4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48-EB16-4AC4-9B5C-CD44E71C8CD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55400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A2A9F0-B714-EE0C-1A9D-D0206625DF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84B21BE-ED98-6A9C-F2D1-80BFCB55B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09B5C1-D7C5-B60B-81B3-65A48D3D1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2E38B-C357-4A26-9A39-71061723369D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D27B38-E3BF-3335-EED8-6B84820CB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D15091-2816-F43D-9FBF-33A84276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48-EB16-4AC4-9B5C-CD44E71C8CD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8057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D3AFB2-BE46-AA4E-3D59-73A85E831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E0BB18-346B-B71B-5C77-B3FC1FA93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FCEB43-42FD-A572-21FC-B08DFE73B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2E38B-C357-4A26-9A39-71061723369D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645852-BE57-642D-EE43-161BD2F2A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5CA8AC-89AA-1D39-C7BA-E0107F016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48-EB16-4AC4-9B5C-CD44E71C8CD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87858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258B4C-BF02-588D-D478-CEF151C2E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99EAB34-6BED-62B3-C5E8-F56DAE0EE6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1EF37F-C16D-BD3D-6ED3-D6CBD6C84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2E38B-C357-4A26-9A39-71061723369D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DD1EE1-3B33-7B8B-3E27-74A34C6CB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E77538-720F-3F70-11B5-FDDA3C0F1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48-EB16-4AC4-9B5C-CD44E71C8CD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2765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DD2A20-C367-E9F6-80E3-E67C3506D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A5B48C-C9B0-8C8C-BCB7-CF9F5BF83D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F966310-826E-BCF8-1356-0F7F0F7D3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C2B85A-5B2C-6D3F-0983-CEA635A36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2E38B-C357-4A26-9A39-71061723369D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491A1BA-5FEB-6E6E-6588-E3087A52F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1A385C-C2DD-4482-4278-6D8E822AD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48-EB16-4AC4-9B5C-CD44E71C8CD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8048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8866DE-397A-2685-7007-0CBE08899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E6B030-6C16-BEAD-3DA4-D3A704101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9946136-73FA-AC0A-74E2-C96A80305D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4E20166-0C63-8A68-6EEF-E02DB9E14E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986CB9E-E1DD-BBAF-F233-A88F280A0C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A7EDA0E-C4BC-953F-3C5B-38BE489EC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2E38B-C357-4A26-9A39-71061723369D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5252B12-93A0-980F-C84E-1AF2BB8BC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7A0A7D8-5D3B-0C3F-D15D-D39070F37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48-EB16-4AC4-9B5C-CD44E71C8CD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79744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BAE84D-493C-3BF6-0FC4-892398198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6D46403-19DE-DE8A-3A2E-0F8C4AB83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2E38B-C357-4A26-9A39-71061723369D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B777AAF-4626-B00D-0080-8AAE7412D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9AF5510-0BF8-95AE-C05A-CF173A4A5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48-EB16-4AC4-9B5C-CD44E71C8CD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0453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9931AF7-939E-ADA6-12E0-8EA773895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2E38B-C357-4A26-9A39-71061723369D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61D50C7-E78E-E43E-9524-BCE0B06BA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44F8C4F-CCC8-9555-C35B-713E2C4EC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48-EB16-4AC4-9B5C-CD44E71C8CD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43234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81C2ED-A775-6253-3404-34DFB87DB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F48E5B-8BB2-27BB-C4A2-691023AF5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7D09EBB-5EF5-29D9-ACCE-ECA338FFD4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9925C10-3E90-F585-73A0-B14EFF4A1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2E38B-C357-4A26-9A39-71061723369D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A228878-757A-2CA6-840A-697991B46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5017A8-BD84-176F-3F3D-8A2776A14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48-EB16-4AC4-9B5C-CD44E71C8CD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18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7EE90B-5104-C970-54D1-04A26FC1B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1E84DE9-89B9-98F2-9006-A078A86A8E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6A37F3-8B58-250A-00FD-7A60238AAA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7F95BF-4171-DAC2-68D6-EE30B4709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2E38B-C357-4A26-9A39-71061723369D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835280-6EE5-E793-F8D5-5A9581208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685ABD7-0D2F-EE8C-84B5-44A223F8A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5E48-EB16-4AC4-9B5C-CD44E71C8CD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67149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19C928-98F5-1965-AB5F-85E78BE5F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BD95B50-A008-48F0-1465-D01DABD15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6C94ED-50D2-9333-7476-996A825C05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2E38B-C357-4A26-9A39-71061723369D}" type="datetimeFigureOut">
              <a:rPr lang="ru-KZ" smtClean="0"/>
              <a:t>05.11.2022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588FD5-1EA5-513C-762F-48B38C2C5F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DC97D8-541D-9C34-D628-42AA446BA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05E48-EB16-4AC4-9B5C-CD44E71C8CD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77184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917907-963F-8EC5-E823-3C8657CD7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4615"/>
            <a:ext cx="9144000" cy="852731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Методы защиты программного обеспечения от исследования</a:t>
            </a:r>
            <a:endParaRPr lang="ru-KZ" sz="3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A5B9D4C-778D-83BC-3D48-4DD7D6F996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8231" y="1107347"/>
            <a:ext cx="10922466" cy="5327009"/>
          </a:xfrm>
        </p:spPr>
        <p:txBody>
          <a:bodyPr/>
          <a:lstStyle/>
          <a:p>
            <a:pPr algn="l"/>
            <a:endParaRPr lang="ru-RU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Средства исследования ПО:</a:t>
            </a:r>
          </a:p>
          <a:p>
            <a:pPr marL="285750" indent="-396000" algn="l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статические </a:t>
            </a:r>
          </a:p>
          <a:p>
            <a:pPr marL="285750" indent="-396000" algn="l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динамические </a:t>
            </a:r>
          </a:p>
          <a:p>
            <a:pPr algn="l"/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Типы программ, предназначенных для исследования ПО:</a:t>
            </a:r>
          </a:p>
          <a:p>
            <a:pPr marL="285750" indent="-468000" algn="l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отладчик (динамическое средство) </a:t>
            </a:r>
          </a:p>
          <a:p>
            <a:pPr marL="285750" indent="-468000" algn="l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дизассемблер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(средство статистического исследования)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306557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BB627A-921B-A8F0-102E-D960B7025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73" y="629174"/>
            <a:ext cx="10947633" cy="5729681"/>
          </a:xfrm>
        </p:spPr>
        <p:txBody>
          <a:bodyPr/>
          <a:lstStyle/>
          <a:p>
            <a:pPr marL="237490" indent="0" algn="just">
              <a:lnSpc>
                <a:spcPct val="106000"/>
              </a:lnSpc>
              <a:spcAft>
                <a:spcPts val="20"/>
              </a:spcAft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способы организации преобразования кода программы: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7490" indent="0" algn="just">
              <a:lnSpc>
                <a:spcPct val="106000"/>
              </a:lnSpc>
              <a:spcAft>
                <a:spcPts val="20"/>
              </a:spcAft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Замещение фрагмента кода функцией от находящейся на данном месте команды и некоторых данных.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7490" indent="0" algn="just">
              <a:lnSpc>
                <a:spcPct val="106000"/>
              </a:lnSpc>
              <a:spcAft>
                <a:spcPts val="20"/>
              </a:spcAft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Определение стека в области кода и перемещение фрагментов кода с использованием стековых команд.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7490" indent="0" algn="just">
              <a:lnSpc>
                <a:spcPct val="106000"/>
              </a:lnSpc>
              <a:spcAft>
                <a:spcPts val="20"/>
              </a:spcAft>
              <a:buNone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Преобразование кода в зависимости от содержания предыдущего фрагмента кода или некоторых условий, полученных при работе предыдущего фрагмента.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7490" indent="0" algn="just">
              <a:lnSpc>
                <a:spcPct val="106000"/>
              </a:lnSpc>
              <a:spcAft>
                <a:spcPts val="20"/>
              </a:spcAft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Преобразование кода в зависимости от (внешней к программе) информации.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7490" indent="0" algn="just">
              <a:lnSpc>
                <a:spcPct val="106000"/>
              </a:lnSpc>
              <a:spcAft>
                <a:spcPts val="20"/>
              </a:spcAft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Преобразование кода, совмещенное с действиями, характерными для работы отладочных средств.</a:t>
            </a:r>
            <a:endParaRPr lang="ru-KZ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304778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BB627A-921B-A8F0-102E-D960B7025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73" y="629174"/>
            <a:ext cx="10947633" cy="5729681"/>
          </a:xfrm>
        </p:spPr>
        <p:txBody>
          <a:bodyPr>
            <a:normAutofit/>
          </a:bodyPr>
          <a:lstStyle/>
          <a:p>
            <a:pPr marL="237490" marR="1116965" indent="0" algn="l">
              <a:lnSpc>
                <a:spcPct val="106000"/>
              </a:lnSpc>
              <a:spcAft>
                <a:spcPts val="20"/>
              </a:spcAft>
              <a:buNone/>
            </a:pP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СПОСОБЫ ВСТРАИВАНИЯ ЗАЩИТНЫХ МЕХАНИЗМОВ В ПРОГРАММНОЕ ОБЕСПЕЧЕНИЕ</a:t>
            </a:r>
            <a:endParaRPr lang="ru-KZ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01295" lvl="0" indent="-342900" algn="just" fontAlgn="base">
              <a:lnSpc>
                <a:spcPct val="106000"/>
              </a:lnSpc>
              <a:spcAft>
                <a:spcPts val="20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"/>
            </a:pPr>
            <a:r>
              <a:rPr lang="ru-RU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Вставкой фрагмента проверочного кода в исполняемый файл;</a:t>
            </a:r>
            <a:endParaRPr lang="ru-KZ" sz="18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01295" lvl="0" indent="-342900" algn="just" fontAlgn="base">
              <a:lnSpc>
                <a:spcPct val="106000"/>
              </a:lnSpc>
              <a:spcAft>
                <a:spcPts val="20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"/>
            </a:pPr>
            <a:r>
              <a:rPr lang="ru-RU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Преобразованием исполняемого </a:t>
            </a:r>
            <a:r>
              <a:rPr lang="ru-RU" sz="1800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фаила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 к неисполняемому виду (шифрование, архивация с неизвестным параметром и </a:t>
            </a:r>
            <a:r>
              <a:rPr lang="ru-RU" sz="1800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т.Д.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) И применением для загрузки не средств операционной среды, а некоторой программы, в теле которой и осуществляются необходимые проверки;</a:t>
            </a:r>
            <a:endParaRPr lang="ru-KZ" sz="18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01295" lvl="0" indent="-342900" algn="just" fontAlgn="base">
              <a:lnSpc>
                <a:spcPct val="106000"/>
              </a:lnSpc>
              <a:spcAft>
                <a:spcPts val="20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"/>
            </a:pPr>
            <a:r>
              <a:rPr lang="ru-RU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Вставкой проверочного механизма в исходный код на этапе разработки и отладки программного продукта;</a:t>
            </a:r>
            <a:endParaRPr lang="ru-KZ" sz="18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01295" lvl="0" indent="-342900" algn="just" fontAlgn="base">
              <a:lnSpc>
                <a:spcPct val="106000"/>
              </a:lnSpc>
              <a:spcAft>
                <a:spcPts val="20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"/>
            </a:pPr>
            <a:r>
              <a:rPr lang="en-US" sz="1800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Комбинированием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указанных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методов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KZ" sz="18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7490" marR="503555" indent="0" algn="just">
              <a:lnSpc>
                <a:spcPct val="106000"/>
              </a:lnSpc>
              <a:spcAft>
                <a:spcPts val="20"/>
              </a:spcAft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Требования предъявляемые к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процессу и результату встраивания защитных механизмов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KZ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01295" lvl="0" indent="-342900" algn="just" fontAlgn="base">
              <a:lnSpc>
                <a:spcPct val="106000"/>
              </a:lnSpc>
              <a:spcAft>
                <a:spcPts val="20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"/>
            </a:pPr>
            <a:r>
              <a:rPr lang="ru-RU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высокая трудоемкость обнаружения защитного фрагмента при статическом исследовании (особенно актуальна при встраивании в исходный код программного продукта);</a:t>
            </a:r>
            <a:endParaRPr lang="ru-KZ" sz="18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01295" lvl="0" indent="-342900" algn="just" fontAlgn="base">
              <a:lnSpc>
                <a:spcPct val="106000"/>
              </a:lnSpc>
              <a:spcAft>
                <a:spcPts val="20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"/>
            </a:pPr>
            <a:r>
              <a:rPr lang="ru-RU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высокая трудоемкость обнаружения защитного фрагмента при динамическом исследовании (при отладке и трассировке по внешним событиям);</a:t>
            </a:r>
            <a:endParaRPr lang="ru-KZ" sz="18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01295" lvl="0" indent="-342900" algn="just" fontAlgn="base">
              <a:lnSpc>
                <a:spcPct val="106000"/>
              </a:lnSpc>
              <a:spcAft>
                <a:spcPts val="20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"/>
            </a:pPr>
            <a:r>
              <a:rPr lang="ru-RU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высокая трудоемкость обхода или редуцирования защитного файла.</a:t>
            </a:r>
            <a:endParaRPr lang="ru-KZ" sz="18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269609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BB627A-921B-A8F0-102E-D960B7025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73" y="629174"/>
            <a:ext cx="10947633" cy="572968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ОБФУСКАЦИЯ ПРОГРАММ</a:t>
            </a:r>
          </a:p>
          <a:p>
            <a:pPr marL="0" indent="0">
              <a:buNone/>
            </a:pP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Обфускация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программ - преобразование программ с целью максимального затруднения их анализа и модификации, при сохранении, в то же время, их функциональных возможностей. </a:t>
            </a:r>
          </a:p>
          <a:p>
            <a:pPr marL="0" indent="0">
              <a:buNone/>
            </a:pP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Обфускатор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— это (эффективный, вероятностный) «компилятор», который в качестве входа имеет программу Р и производит новую программу О(Р), которая имеет те же самые функциональные возможности, как и Р, но, в то же время, программа О(Р) является «неясной», («непонятной») для противника (наблюдателя, постороннего лица) в некотором заранее определенном смысле. </a:t>
            </a:r>
          </a:p>
          <a:p>
            <a:pPr marL="180340" marR="361315" indent="0" algn="just">
              <a:lnSpc>
                <a:spcPct val="106000"/>
              </a:lnSpc>
              <a:spcAft>
                <a:spcPts val="20"/>
              </a:spcAft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Пусть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обфускатор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это (эффективный, вероятностный) «компилятор», который по входу программы (схеме) Р выдает новую программу О(Р), удовлетворяющую следующим условиям: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60985" lvl="0" indent="-342900" algn="just">
              <a:lnSpc>
                <a:spcPct val="106000"/>
              </a:lnSpc>
              <a:spcAft>
                <a:spcPts val="20"/>
              </a:spcAft>
              <a:buFont typeface="+mj-lt"/>
              <a:buAutoNum type="arabicPeriod"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Условие функциональности.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Обфусктор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О(Р) должен вычислять ту же самую функцию, что и программа Р.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60985" lvl="0" indent="-342900" algn="just">
              <a:lnSpc>
                <a:spcPct val="106000"/>
              </a:lnSpc>
              <a:spcAft>
                <a:spcPts val="20"/>
              </a:spcAft>
              <a:buFont typeface="+mj-lt"/>
              <a:buAutoNum type="arabicPeriod"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Условие (свойство) «виртуального черного ящика». «Все, что может быть вычислено эффективным образом из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обфускатора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О(Р), может быть эффективно вычислено при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оракульном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доступе к программе Р».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89829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BB627A-921B-A8F0-102E-D960B7025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73" y="629174"/>
            <a:ext cx="10947633" cy="572968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Одна из интерпретаций определения, приведенного выше, неформально можно объяснить так, что: 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во-первых, должна сохраняться функциональная эквивалентность Р и О(Р) и, </a:t>
            </a:r>
            <a:endParaRPr lang="en-US"/>
          </a:p>
          <a:p>
            <a:pPr marL="0" indent="0">
              <a:buNone/>
            </a:pPr>
            <a:r>
              <a:rPr lang="ru-RU"/>
              <a:t>во-вторых</a:t>
            </a:r>
            <a:r>
              <a:rPr lang="ru-RU" dirty="0"/>
              <a:t>, все что противник мог бы получить при доступе к </a:t>
            </a:r>
            <a:r>
              <a:rPr lang="ru-RU" dirty="0" err="1"/>
              <a:t>обфусцирующей</a:t>
            </a:r>
            <a:r>
              <a:rPr lang="ru-RU" dirty="0"/>
              <a:t> программе, оп мог бы с таким же успехом получить при доступе к некоторому «черному ящику».</a:t>
            </a:r>
          </a:p>
          <a:p>
            <a:pPr marL="0" indent="0">
              <a:buNone/>
            </a:pPr>
            <a:r>
              <a:rPr lang="ru-RU" dirty="0"/>
              <a:t>При очень слабой формализации, полная </a:t>
            </a:r>
            <a:r>
              <a:rPr lang="ru-RU" dirty="0" err="1"/>
              <a:t>обфускация</a:t>
            </a:r>
            <a:r>
              <a:rPr lang="ru-RU" dirty="0"/>
              <a:t> программ является теоретически невозможной. 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Это доказывается посредством построения (посредством односторонних функций) семейства функций F, которые являются </a:t>
            </a:r>
            <a:r>
              <a:rPr lang="ru-RU" dirty="0" err="1"/>
              <a:t>необфусцирующими</a:t>
            </a:r>
            <a:r>
              <a:rPr lang="ru-RU" dirty="0"/>
              <a:t> в том смысле, что существует свойство  :   такое, что:</a:t>
            </a:r>
          </a:p>
          <a:p>
            <a:r>
              <a:rPr lang="ru-RU" dirty="0"/>
              <a:t>по данной программе (схеме), которая вычисляет функцию f </a:t>
            </a:r>
            <a:r>
              <a:rPr lang="ru-RU" dirty="0" err="1"/>
              <a:t>F</a:t>
            </a:r>
            <a:r>
              <a:rPr lang="ru-RU" dirty="0"/>
              <a:t>, значение   может быть также эффективно вычислено;</a:t>
            </a:r>
          </a:p>
          <a:p>
            <a:r>
              <a:rPr lang="ru-RU" dirty="0"/>
              <a:t>по данному </a:t>
            </a:r>
            <a:r>
              <a:rPr lang="ru-RU" dirty="0" err="1"/>
              <a:t>оракульному</a:t>
            </a:r>
            <a:r>
              <a:rPr lang="ru-RU" dirty="0"/>
              <a:t> доступу к (случайно выбранной) функции f  </a:t>
            </a:r>
            <a:r>
              <a:rPr lang="ru-RU" dirty="0" err="1"/>
              <a:t>F</a:t>
            </a:r>
            <a:r>
              <a:rPr lang="ru-RU" dirty="0"/>
              <a:t>, никакой эффективный алгоритм не может вычислять   лучше, чем случайным угадыванием.</a:t>
            </a:r>
          </a:p>
          <a:p>
            <a:pPr marL="0" indent="0">
              <a:buNone/>
            </a:pPr>
            <a:r>
              <a:rPr lang="ru-RU" dirty="0"/>
              <a:t>Таким образом, при таком определении семейства функций F, не существует способов </a:t>
            </a:r>
            <a:r>
              <a:rPr lang="ru-RU" dirty="0" err="1"/>
              <a:t>обфускации</a:t>
            </a:r>
            <a:r>
              <a:rPr lang="ru-RU" dirty="0"/>
              <a:t> программ при вычислении F, даже если </a:t>
            </a:r>
            <a:r>
              <a:rPr lang="ru-RU" dirty="0" err="1"/>
              <a:t>обфускация</a:t>
            </a:r>
            <a:r>
              <a:rPr lang="ru-RU" dirty="0"/>
              <a:t> предназначена для сокрытия лишь одного бита информации об этой функции (т.е.   и даже если </a:t>
            </a:r>
            <a:r>
              <a:rPr lang="ru-RU" dirty="0" err="1"/>
              <a:t>обфускатор</a:t>
            </a:r>
            <a:r>
              <a:rPr lang="ru-RU" dirty="0"/>
              <a:t> имеет неограниченное время вычислений.</a:t>
            </a:r>
          </a:p>
        </p:txBody>
      </p:sp>
    </p:spTree>
    <p:extLst>
      <p:ext uri="{BB962C8B-B14F-4D97-AF65-F5344CB8AC3E}">
        <p14:creationId xmlns:p14="http://schemas.microsoft.com/office/powerpoint/2010/main" val="966877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F669403-A453-58C9-F118-3D35178A1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395" y="503339"/>
            <a:ext cx="11048301" cy="5939406"/>
          </a:xfrm>
        </p:spPr>
        <p:txBody>
          <a:bodyPr>
            <a:normAutofit/>
          </a:bodyPr>
          <a:lstStyle/>
          <a:p>
            <a:pPr marL="237490" indent="0" algn="ctr">
              <a:lnSpc>
                <a:spcPct val="107000"/>
              </a:lnSpc>
              <a:spcAft>
                <a:spcPts val="30"/>
              </a:spcAft>
              <a:buNone/>
            </a:pPr>
            <a:r>
              <a:rPr lang="ru-RU" sz="20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Методы защиты программ от исследования</a:t>
            </a:r>
            <a:endParaRPr lang="ru-KZ" sz="2000" b="1" kern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237490" indent="0" algn="just">
              <a:lnSpc>
                <a:spcPct val="106000"/>
              </a:lnSpc>
              <a:spcAft>
                <a:spcPts val="20"/>
              </a:spcAft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Защищаемая от исследования программа должна включать следующие компоненты:</a:t>
            </a:r>
            <a:endParaRPr lang="ru-KZ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6720" lvl="0" indent="-342900" algn="just">
              <a:lnSpc>
                <a:spcPct val="106000"/>
              </a:lnSpc>
              <a:spcAft>
                <a:spcPts val="20"/>
              </a:spcAft>
              <a:buFont typeface="Symbol" panose="05050102010706020507" pitchFamily="18" charset="2"/>
              <a:buChar char="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инициализатор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KZ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6720" lvl="0" indent="-342900" algn="just">
              <a:lnSpc>
                <a:spcPct val="106000"/>
              </a:lnSpc>
              <a:spcAft>
                <a:spcPts val="20"/>
              </a:spcAft>
              <a:buFont typeface="Symbol" panose="05050102010706020507" pitchFamily="18" charset="2"/>
              <a:buChar char="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зашифрованную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конфиденциальную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часть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KZ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6720" lvl="0" indent="-342900" algn="just">
              <a:lnSpc>
                <a:spcPct val="106000"/>
              </a:lnSpc>
              <a:spcAft>
                <a:spcPts val="20"/>
              </a:spcAft>
              <a:buFont typeface="Symbol" panose="05050102010706020507" pitchFamily="18" charset="2"/>
              <a:buChar char="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деструктор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деициниализатор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KZ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7490" indent="0" algn="just">
              <a:lnSpc>
                <a:spcPct val="106000"/>
              </a:lnSpc>
              <a:spcAft>
                <a:spcPts val="20"/>
              </a:spcAft>
              <a:buNone/>
            </a:pP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7490" indent="0" algn="just">
              <a:lnSpc>
                <a:spcPct val="106000"/>
              </a:lnSpc>
              <a:spcAft>
                <a:spcPts val="20"/>
              </a:spcAft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Функции инициализатора :</a:t>
            </a:r>
            <a:endParaRPr lang="ru-KZ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6720" lvl="0" indent="-342900" algn="just">
              <a:lnSpc>
                <a:spcPct val="106000"/>
              </a:lnSpc>
              <a:spcAft>
                <a:spcPts val="20"/>
              </a:spcAft>
              <a:buFont typeface="Symbol" panose="05050102010706020507" pitchFamily="18" charset="2"/>
              <a:buChar char=""/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сохранение параметров операционной среды функционирования (векторов прерываний, содержимого регистров процессора и т.д.); </a:t>
            </a:r>
            <a:endParaRPr lang="ru-KZ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6720" lvl="0" indent="-342900" algn="just">
              <a:lnSpc>
                <a:spcPct val="106000"/>
              </a:lnSpc>
              <a:spcAft>
                <a:spcPts val="20"/>
              </a:spcAft>
              <a:buFont typeface="Symbol" panose="05050102010706020507" pitchFamily="18" charset="2"/>
              <a:buChar char=""/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запрет всех внутренних и внешних прерываний, обработка которых не может быть запротоколирована в защищаемой программе;</a:t>
            </a:r>
            <a:endParaRPr lang="ru-KZ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6720" lvl="0" indent="-342900" algn="just">
              <a:lnSpc>
                <a:spcPct val="106000"/>
              </a:lnSpc>
              <a:spcAft>
                <a:spcPts val="20"/>
              </a:spcAft>
              <a:buFont typeface="Symbol" panose="05050102010706020507" pitchFamily="18" charset="2"/>
              <a:buChar char=""/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загрузка в оперативную память и дешифрование кода конфиденциальной части программы;</a:t>
            </a:r>
            <a:endParaRPr lang="ru-KZ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6720" lvl="0" indent="-342900" algn="just">
              <a:lnSpc>
                <a:spcPct val="106000"/>
              </a:lnSpc>
              <a:spcAft>
                <a:spcPts val="20"/>
              </a:spcAft>
              <a:buFont typeface="Symbol" panose="05050102010706020507" pitchFamily="18" charset="2"/>
              <a:buChar char=""/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передача управления конфиденциальной части программы.</a:t>
            </a:r>
            <a:endParaRPr lang="ru-KZ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929625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2FD3872-6BA5-8842-24F9-7471E7DDF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339" y="377504"/>
            <a:ext cx="11148969" cy="6073629"/>
          </a:xfrm>
        </p:spPr>
        <p:txBody>
          <a:bodyPr/>
          <a:lstStyle/>
          <a:p>
            <a:pPr marL="237490" marR="426720" indent="0" algn="just">
              <a:lnSpc>
                <a:spcPct val="106000"/>
              </a:lnSpc>
              <a:spcAft>
                <a:spcPts val="20"/>
              </a:spcAft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Конфиденциальная часть программы предназначена для выполнения основных целевых функций программы и защищается шифрованием для предупреждения внесения в нее программной закладки.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7490" marR="426720" indent="0" algn="just">
              <a:lnSpc>
                <a:spcPct val="106000"/>
              </a:lnSpc>
              <a:spcAft>
                <a:spcPts val="20"/>
              </a:spcAft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Действия деструктора :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6720" lvl="0" indent="-342900" algn="just">
              <a:lnSpc>
                <a:spcPct val="106000"/>
              </a:lnSpc>
              <a:spcAft>
                <a:spcPts val="20"/>
              </a:spcAft>
              <a:buFont typeface="Symbol" panose="05050102010706020507" pitchFamily="18" charset="2"/>
              <a:buChar char=""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обнуление конфиденциального кода программы в оперативной памяти;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6720" lvl="0" indent="-342900" algn="just">
              <a:lnSpc>
                <a:spcPct val="106000"/>
              </a:lnSpc>
              <a:spcAft>
                <a:spcPts val="20"/>
              </a:spcAft>
              <a:buFont typeface="Symbol" panose="05050102010706020507" pitchFamily="18" charset="2"/>
              <a:buChar char=""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восстановление параметров операционной системы (векторов прерываний, содержимого регистров процессора и т.д.), которые были установлены до запрета неконтролируемых прерываний;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6720" lvl="0" indent="-342900" algn="just">
              <a:lnSpc>
                <a:spcPct val="106000"/>
              </a:lnSpc>
              <a:spcAft>
                <a:spcPts val="20"/>
              </a:spcAft>
              <a:buFont typeface="Symbol" panose="05050102010706020507" pitchFamily="18" charset="2"/>
              <a:buChar char=""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выполнение операций, которые невозможно было выполнить при запрете неконтролируемых прерываний;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6720" lvl="0" indent="-342900" algn="just">
              <a:lnSpc>
                <a:spcPct val="106000"/>
              </a:lnSpc>
              <a:spcAft>
                <a:spcPts val="20"/>
              </a:spcAft>
              <a:buFont typeface="Symbol" panose="05050102010706020507" pitchFamily="18" charset="2"/>
              <a:buChar char=""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освобождение всех незадействованных ресурсов компьютера и завершение работы программы.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606576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BB627A-921B-A8F0-102E-D960B7025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73" y="629174"/>
            <a:ext cx="10947633" cy="5729681"/>
          </a:xfrm>
        </p:spPr>
        <p:txBody>
          <a:bodyPr>
            <a:normAutofit/>
          </a:bodyPr>
          <a:lstStyle/>
          <a:p>
            <a:pPr marL="237490" marR="426720" indent="0" algn="just">
              <a:lnSpc>
                <a:spcPct val="106000"/>
              </a:lnSpc>
              <a:spcAft>
                <a:spcPts val="20"/>
              </a:spcAft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Дополнительных функций безопасности, направленны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защиту от трассировки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6720" lvl="0" indent="-342900" algn="just">
              <a:lnSpc>
                <a:spcPct val="106000"/>
              </a:lnSpc>
              <a:spcAft>
                <a:spcPts val="20"/>
              </a:spcAft>
              <a:buFont typeface="Symbol" panose="05050102010706020507" pitchFamily="18" charset="2"/>
              <a:buChar char=""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периодический подсчет контрольной суммы области оперативной памяти, занимаемой защищаемым исходным кодом; 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6720" lvl="0" indent="-342900" algn="just">
              <a:lnSpc>
                <a:spcPct val="106000"/>
              </a:lnSpc>
              <a:spcAft>
                <a:spcPts val="20"/>
              </a:spcAft>
              <a:buFont typeface="Symbol" panose="05050102010706020507" pitchFamily="18" charset="2"/>
              <a:buChar char=""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сравнение текущей контрольной суммы с предварительно сформированной эталонной и принятие необходимых мер в случае несовпадения;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6720" lvl="0" indent="-342900" algn="just">
              <a:lnSpc>
                <a:spcPct val="106000"/>
              </a:lnSpc>
              <a:spcAft>
                <a:spcPts val="20"/>
              </a:spcAft>
              <a:buFont typeface="Symbol" panose="05050102010706020507" pitchFamily="18" charset="2"/>
              <a:buChar char=""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проверку количества занимаемой защищаемой программой оперативной памяти;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6720" lvl="0" indent="-342900" algn="just">
              <a:lnSpc>
                <a:spcPct val="106000"/>
              </a:lnSpc>
              <a:spcAft>
                <a:spcPts val="20"/>
              </a:spcAft>
              <a:buFont typeface="Symbol" panose="05050102010706020507" pitchFamily="18" charset="2"/>
              <a:buChar char=""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сравнение с объемом, к которому программа адаптирована, и принятие необходимых мер в случае несоответствия;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6720" lvl="0" indent="-342900" algn="just">
              <a:lnSpc>
                <a:spcPct val="106000"/>
              </a:lnSpc>
              <a:spcAft>
                <a:spcPts val="20"/>
              </a:spcAft>
              <a:buFont typeface="Symbol" panose="05050102010706020507" pitchFamily="18" charset="2"/>
              <a:buChar char=""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времени выполнения отдельных частей программы;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6720" lvl="0" indent="-342900" algn="just">
              <a:lnSpc>
                <a:spcPct val="106000"/>
              </a:lnSpc>
              <a:spcAft>
                <a:spcPts val="20"/>
              </a:spcAft>
              <a:buFont typeface="Symbol" panose="05050102010706020507" pitchFamily="18" charset="2"/>
              <a:buChar char=""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блокировку клавиатуры на время отработки особо критичных алгоритмов.</a:t>
            </a:r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3441026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BB627A-921B-A8F0-102E-D960B7025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73" y="629174"/>
            <a:ext cx="10947633" cy="57296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Анализ программ на этапе их эксплуатации </a:t>
            </a:r>
          </a:p>
          <a:p>
            <a:pPr marL="0" indent="0">
              <a:buNone/>
            </a:pPr>
            <a:endParaRPr lang="ru-RU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/>
              <a:t>Этапы анализа нарушителем исполняемого кода:</a:t>
            </a:r>
          </a:p>
          <a:p>
            <a:r>
              <a:rPr lang="ru-RU" sz="2400" dirty="0"/>
              <a:t>выделение чистого кода, то есть удаление кода, отвечающего за  защиту этой программы от несанкционированного запуска, копирования и т.п. и преобразования остального кода в стандартный правильно интерпретируемый дизассемблером; </a:t>
            </a:r>
          </a:p>
          <a:p>
            <a:r>
              <a:rPr lang="ru-RU" sz="2400" dirty="0"/>
              <a:t>лексический анализ; </a:t>
            </a:r>
          </a:p>
          <a:p>
            <a:r>
              <a:rPr lang="ru-RU" sz="2400" dirty="0"/>
              <a:t>дизассемблирование; </a:t>
            </a:r>
          </a:p>
          <a:p>
            <a:r>
              <a:rPr lang="ru-RU" sz="2400" dirty="0"/>
              <a:t>семантический анализ; </a:t>
            </a:r>
          </a:p>
          <a:p>
            <a:r>
              <a:rPr lang="ru-RU" sz="2400" dirty="0"/>
              <a:t>перевод в форму, удобную для следующего этапа (в том числе и перевод па язык высокого уровня);</a:t>
            </a:r>
          </a:p>
          <a:p>
            <a:r>
              <a:rPr lang="ru-RU" sz="2400" dirty="0" err="1"/>
              <a:t>синтаксическии</a:t>
            </a:r>
            <a:r>
              <a:rPr lang="ru-RU" sz="2400" dirty="0"/>
              <a:t> анализ.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1739148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BB627A-921B-A8F0-102E-D960B7025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73" y="629174"/>
            <a:ext cx="10947633" cy="5729681"/>
          </a:xfrm>
        </p:spPr>
        <p:txBody>
          <a:bodyPr/>
          <a:lstStyle/>
          <a:p>
            <a:pPr marL="237490" indent="0" algn="just">
              <a:lnSpc>
                <a:spcPct val="106000"/>
              </a:lnSpc>
              <a:spcAft>
                <a:spcPts val="2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синтаксическом анализе могут встретиться следующие трудности:</a:t>
            </a:r>
            <a:endParaRPr lang="ru-KZ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201295" algn="just" fontAlgn="base">
              <a:lnSpc>
                <a:spcPct val="106000"/>
              </a:lnSpc>
              <a:spcAft>
                <a:spcPts val="20"/>
              </a:spcAft>
              <a:buClr>
                <a:srgbClr val="000000"/>
              </a:buClr>
              <a:buSzPts val="1400"/>
            </a:pPr>
            <a:r>
              <a:rPr lang="ru-RU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могут быть не распознаны некоторые лексемы. Это следует из того, что </a:t>
            </a:r>
            <a:r>
              <a:rPr lang="ru-RU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макроассемблерные</a:t>
            </a:r>
            <a:r>
              <a:rPr lang="ru-RU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 конструкции могут быть представлены бесконечным числом регулярных ассемблерных выражений;</a:t>
            </a:r>
            <a:endParaRPr lang="ru-KZ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201295" algn="just" fontAlgn="base">
              <a:lnSpc>
                <a:spcPct val="106000"/>
              </a:lnSpc>
              <a:spcAft>
                <a:spcPts val="20"/>
              </a:spcAft>
              <a:buClr>
                <a:srgbClr val="000000"/>
              </a:buClr>
              <a:buSzPts val="1400"/>
            </a:pPr>
            <a:r>
              <a:rPr lang="ru-RU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следования лексем может быть известен с некоторой вероятностью или вообще не известен;</a:t>
            </a:r>
            <a:endParaRPr lang="ru-KZ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201295" algn="just" fontAlgn="base">
              <a:lnSpc>
                <a:spcPct val="106000"/>
              </a:lnSpc>
              <a:spcAft>
                <a:spcPts val="20"/>
              </a:spcAft>
              <a:buClr>
                <a:srgbClr val="000000"/>
              </a:buClr>
              <a:buSzPts val="1400"/>
            </a:pPr>
            <a:r>
              <a:rPr lang="ru-RU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грамматика языка может пополняться, так как могут возникать новые типы РПС или механизмы их работы.</a:t>
            </a:r>
            <a:endParaRPr lang="ru-KZ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693198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BB627A-921B-A8F0-102E-D960B7025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73" y="629174"/>
            <a:ext cx="10947633" cy="5729681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СПОСОБЫ ЗАЩИТЫ ПРОГРАММ ОТ ИССЛЕДОВАНИЯ</a:t>
            </a:r>
          </a:p>
          <a:p>
            <a:pPr marL="237490" marR="477520" indent="0" algn="just">
              <a:lnSpc>
                <a:spcPct val="106000"/>
              </a:lnSpc>
              <a:spcAft>
                <a:spcPts val="20"/>
              </a:spcAft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Способ - оказание влияния на процесс функционирования отладочного средства через общие программные аппаратные ресурсы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KZ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01295" lvl="0" indent="-342900" algn="just" fontAlgn="base">
              <a:lnSpc>
                <a:spcPct val="106000"/>
              </a:lnSpc>
              <a:spcAft>
                <a:spcPts val="20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"/>
            </a:pPr>
            <a:r>
              <a:rPr lang="ru-RU" sz="24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использование аппаратных особенностей микропроцессора (особенности очередности выборки команд, особенности выполнения команд и т.д.);</a:t>
            </a:r>
            <a:endParaRPr lang="ru-KZ" sz="24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01295" lvl="0" indent="-342900" algn="just" fontAlgn="base">
              <a:lnSpc>
                <a:spcPct val="106000"/>
              </a:lnSpc>
              <a:spcAft>
                <a:spcPts val="20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"/>
            </a:pPr>
            <a:r>
              <a:rPr lang="ru-RU" sz="24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использование общего программного ресурса (например, общего стека) и разрушение данных или кода отладчика, принадлежащих общему ресурсу, либо проверка использования общего ресурса только защищаемой программой (например, определение стека в области, критичной для выполнения защищаемой программы);</a:t>
            </a:r>
            <a:endParaRPr lang="ru-KZ" sz="24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01295" lvl="0" indent="-342900" algn="just" fontAlgn="base">
              <a:lnSpc>
                <a:spcPct val="106000"/>
              </a:lnSpc>
              <a:spcAft>
                <a:spcPts val="20"/>
              </a:spcAft>
              <a:buClr>
                <a:srgbClr val="000000"/>
              </a:buClr>
              <a:buSzPts val="1400"/>
              <a:buFont typeface="Symbol" panose="05050102010706020507" pitchFamily="18" charset="2"/>
              <a:buChar char=""/>
            </a:pPr>
            <a:r>
              <a:rPr lang="ru-RU" sz="24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переадресация обработчиков отладочных событий (прерываний) от отладочного средства к защищаемой программе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KZ" sz="18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0270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BB627A-921B-A8F0-102E-D960B7025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73" y="629174"/>
            <a:ext cx="10947633" cy="572968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2. Влияние на работу отладочного средства путем использования особенностей его аппаратной или программной среды. Например:</a:t>
            </a:r>
          </a:p>
          <a:p>
            <a:r>
              <a:rPr lang="ru-RU" dirty="0"/>
              <a:t>перемещения фрагментов кода или данных с помощью контроллер прямого доступа к памяти;</a:t>
            </a:r>
          </a:p>
          <a:p>
            <a:r>
              <a:rPr lang="ru-RU" dirty="0"/>
              <a:t>влияния на процесс регенерации оперативной памяти (на некотором участке кода регенерация памяти отключается, а затем опять включается, при нормальной работе никаких изменений нет, при медленном выполнении программы отладчиком она «зависает»);</a:t>
            </a:r>
          </a:p>
          <a:p>
            <a:r>
              <a:rPr lang="ru-RU" dirty="0"/>
              <a:t>перехода микропроцессора в защищенный режим. 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73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BB627A-921B-A8F0-102E-D960B7025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73" y="629174"/>
            <a:ext cx="10947633" cy="572968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3. Влияние на работу отладчика через органы управления ИЛИ/И устройства отображения информации.</a:t>
            </a:r>
          </a:p>
          <a:p>
            <a:pPr marL="0" indent="0">
              <a:buNone/>
            </a:pPr>
            <a:r>
              <a:rPr lang="ru-RU" dirty="0"/>
              <a:t>Выдаваемая отладочными средствами информация анализируется человеком. Следовательно, дополнительный способ защиты от отладки, это нарушение процесса общения оператора и отладчика, а именно искажение или блокирование вводимой с клавиатуры и выводимой па терминал информации,</a:t>
            </a:r>
          </a:p>
          <a:p>
            <a:pPr marL="0" indent="0">
              <a:buNone/>
            </a:pPr>
            <a:r>
              <a:rPr lang="ru-RU" dirty="0"/>
              <a:t>4. Использование принципиальных особенностей работы управляемого человеком отладчика. В данном случае защита от  исследования состоит в навязывании для анализа избыточно большого объема кода (как правило, за счет циклического исполнения некоторого его участка).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429695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1257</Words>
  <Application>Microsoft Office PowerPoint</Application>
  <PresentationFormat>Широкоэкранный</PresentationFormat>
  <Paragraphs>87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Тема Office</vt:lpstr>
      <vt:lpstr>Методы защиты программного обеспечения от исследования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защиты программного обеспечения от исследования</dc:title>
  <dc:creator>Разахова Бибигул Шамшановна</dc:creator>
  <cp:lastModifiedBy>Разахова Бибигул Шамшановна</cp:lastModifiedBy>
  <cp:revision>4</cp:revision>
  <dcterms:created xsi:type="dcterms:W3CDTF">2022-11-05T09:30:58Z</dcterms:created>
  <dcterms:modified xsi:type="dcterms:W3CDTF">2022-11-05T11:07:19Z</dcterms:modified>
</cp:coreProperties>
</file>