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300" r:id="rId3"/>
    <p:sldId id="287" r:id="rId4"/>
    <p:sldId id="288" r:id="rId5"/>
    <p:sldId id="295" r:id="rId6"/>
    <p:sldId id="296" r:id="rId7"/>
    <p:sldId id="297" r:id="rId8"/>
    <p:sldId id="298" r:id="rId9"/>
    <p:sldId id="299" r:id="rId10"/>
    <p:sldId id="289" r:id="rId11"/>
    <p:sldId id="290" r:id="rId12"/>
    <p:sldId id="291" r:id="rId13"/>
    <p:sldId id="292" r:id="rId14"/>
    <p:sldId id="294" r:id="rId15"/>
    <p:sldId id="30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3200"/>
    <a:srgbClr val="094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36" autoAdjust="0"/>
    <p:restoredTop sz="94660"/>
  </p:normalViewPr>
  <p:slideViewPr>
    <p:cSldViewPr>
      <p:cViewPr>
        <p:scale>
          <a:sx n="70" d="100"/>
          <a:sy n="70" d="100"/>
        </p:scale>
        <p:origin x="-1458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0D8AA9-9248-407D-9F25-914B40981F48}" type="datetimeFigureOut">
              <a:rPr lang="ru-RU" smtClean="0"/>
              <a:pPr/>
              <a:t>11.04.2022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C5B55-8517-47BE-9122-9B4B797AD3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3781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DC5B55-8517-47BE-9122-9B4B797AD382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DC5B55-8517-47BE-9122-9B4B797AD382}" type="slidenum">
              <a:rPr lang="ru-RU" smtClean="0"/>
              <a:pPr/>
              <a:t>11</a:t>
            </a:fld>
            <a:endParaRPr lang="ru-R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DC5B55-8517-47BE-9122-9B4B797AD382}" type="slidenum">
              <a:rPr lang="ru-RU" smtClean="0"/>
              <a:pPr/>
              <a:t>12</a:t>
            </a:fld>
            <a:endParaRPr lang="ru-RU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DC5B55-8517-47BE-9122-9B4B797AD382}" type="slidenum">
              <a:rPr lang="ru-RU" smtClean="0"/>
              <a:pPr/>
              <a:t>13</a:t>
            </a:fld>
            <a:endParaRPr lang="ru-RU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DC5B55-8517-47BE-9122-9B4B797AD382}" type="slidenum">
              <a:rPr lang="ru-RU" smtClean="0"/>
              <a:pPr/>
              <a:t>14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DC5B55-8517-47BE-9122-9B4B797AD382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DC5B55-8517-47BE-9122-9B4B797AD382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DC5B55-8517-47BE-9122-9B4B797AD382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DC5B55-8517-47BE-9122-9B4B797AD382}" type="slidenum">
              <a:rPr lang="ru-RU" smtClean="0"/>
              <a:pPr/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DC5B55-8517-47BE-9122-9B4B797AD382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DC5B55-8517-47BE-9122-9B4B797AD382}" type="slidenum">
              <a:rPr lang="ru-RU" smtClean="0"/>
              <a:pPr/>
              <a:t>8</a:t>
            </a:fld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DC5B55-8517-47BE-9122-9B4B797AD382}" type="slidenum">
              <a:rPr lang="ru-RU" smtClean="0"/>
              <a:pPr/>
              <a:t>9</a:t>
            </a:fld>
            <a:endParaRPr lang="ru-R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DC5B55-8517-47BE-9122-9B4B797AD382}" type="slidenum">
              <a:rPr lang="ru-RU" smtClean="0"/>
              <a:pPr/>
              <a:t>10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4DC07-A821-409A-9472-A8B7BE092435}" type="datetimeFigureOut">
              <a:rPr lang="ru-RU" smtClean="0"/>
              <a:pPr/>
              <a:t>11.04.2022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D1160-A37E-4331-B68E-C4DB222F13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4DC07-A821-409A-9472-A8B7BE092435}" type="datetimeFigureOut">
              <a:rPr lang="ru-RU" smtClean="0"/>
              <a:pPr/>
              <a:t>11.04.2022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D1160-A37E-4331-B68E-C4DB222F13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4DC07-A821-409A-9472-A8B7BE092435}" type="datetimeFigureOut">
              <a:rPr lang="ru-RU" smtClean="0"/>
              <a:pPr/>
              <a:t>11.04.2022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D1160-A37E-4331-B68E-C4DB222F13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4DC07-A821-409A-9472-A8B7BE092435}" type="datetimeFigureOut">
              <a:rPr lang="ru-RU" smtClean="0"/>
              <a:pPr/>
              <a:t>11.04.2022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D1160-A37E-4331-B68E-C4DB222F13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4DC07-A821-409A-9472-A8B7BE092435}" type="datetimeFigureOut">
              <a:rPr lang="ru-RU" smtClean="0"/>
              <a:pPr/>
              <a:t>11.04.2022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D1160-A37E-4331-B68E-C4DB222F13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4DC07-A821-409A-9472-A8B7BE092435}" type="datetimeFigureOut">
              <a:rPr lang="ru-RU" smtClean="0"/>
              <a:pPr/>
              <a:t>11.04.2022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D1160-A37E-4331-B68E-C4DB222F13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4DC07-A821-409A-9472-A8B7BE092435}" type="datetimeFigureOut">
              <a:rPr lang="ru-RU" smtClean="0"/>
              <a:pPr/>
              <a:t>11.04.2022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D1160-A37E-4331-B68E-C4DB222F13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4DC07-A821-409A-9472-A8B7BE092435}" type="datetimeFigureOut">
              <a:rPr lang="ru-RU" smtClean="0"/>
              <a:pPr/>
              <a:t>11.04.2022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D1160-A37E-4331-B68E-C4DB222F13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4DC07-A821-409A-9472-A8B7BE092435}" type="datetimeFigureOut">
              <a:rPr lang="ru-RU" smtClean="0"/>
              <a:pPr/>
              <a:t>11.04.2022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D1160-A37E-4331-B68E-C4DB222F13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4DC07-A821-409A-9472-A8B7BE092435}" type="datetimeFigureOut">
              <a:rPr lang="ru-RU" smtClean="0"/>
              <a:pPr/>
              <a:t>11.04.2022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D1160-A37E-4331-B68E-C4DB222F13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4DC07-A821-409A-9472-A8B7BE092435}" type="datetimeFigureOut">
              <a:rPr lang="ru-RU" smtClean="0"/>
              <a:pPr/>
              <a:t>11.04.2022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D1160-A37E-4331-B68E-C4DB222F13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4DC07-A821-409A-9472-A8B7BE092435}" type="datetimeFigureOut">
              <a:rPr lang="ru-RU" smtClean="0"/>
              <a:pPr/>
              <a:t>11.04.2022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D1160-A37E-4331-B68E-C4DB222F138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2000">
              <a:schemeClr val="bg1">
                <a:tint val="80000"/>
                <a:satMod val="300000"/>
                <a:alpha val="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285992"/>
            <a:ext cx="7772400" cy="1470025"/>
          </a:xfrm>
        </p:spPr>
        <p:txBody>
          <a:bodyPr>
            <a:noAutofit/>
          </a:bodyPr>
          <a:lstStyle/>
          <a:p>
            <a:r>
              <a:rPr lang="kk-KZ" sz="8800" b="1" dirty="0" smtClean="0">
                <a:solidFill>
                  <a:srgbClr val="073200"/>
                </a:solidFill>
              </a:rPr>
              <a:t>Биологиялық мониторинг </a:t>
            </a:r>
            <a:endParaRPr lang="ru-RU" sz="8800" b="1" dirty="0">
              <a:solidFill>
                <a:srgbClr val="0732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4725144"/>
            <a:ext cx="5495925" cy="1238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357298"/>
            <a:ext cx="9144000" cy="5500702"/>
          </a:xfrm>
        </p:spPr>
        <p:txBody>
          <a:bodyPr>
            <a:noAutofit/>
          </a:bodyPr>
          <a:lstStyle/>
          <a:p>
            <a:r>
              <a:rPr lang="ru-RU" sz="2800" b="1" dirty="0" err="1">
                <a:solidFill>
                  <a:schemeClr val="tx1"/>
                </a:solidFill>
              </a:rPr>
              <a:t>Биологиялық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әртүрлілікті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бағалау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endParaRPr lang="ru-RU" sz="2800" b="1" dirty="0" smtClean="0">
              <a:solidFill>
                <a:schemeClr val="tx1"/>
              </a:solidFill>
            </a:endParaRPr>
          </a:p>
          <a:p>
            <a:endParaRPr lang="ru-RU" sz="2800" b="1" dirty="0" smtClean="0">
              <a:solidFill>
                <a:schemeClr val="tx1"/>
              </a:solidFill>
            </a:endParaRPr>
          </a:p>
          <a:p>
            <a:pPr algn="just"/>
            <a:r>
              <a:rPr lang="ru-RU" sz="2800" b="1" dirty="0" smtClean="0">
                <a:solidFill>
                  <a:schemeClr val="tx1"/>
                </a:solidFill>
              </a:rPr>
              <a:t>	</a:t>
            </a:r>
            <a:r>
              <a:rPr lang="ru-RU" sz="2800" b="1" dirty="0" err="1" smtClean="0">
                <a:solidFill>
                  <a:schemeClr val="tx1"/>
                </a:solidFill>
              </a:rPr>
              <a:t>Таксономиялық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әртүрлілікті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бағалау-белгілі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бір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түрлердің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болуы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өзі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туралы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айтады</a:t>
            </a:r>
            <a:r>
              <a:rPr lang="ru-RU" sz="2800" b="1" dirty="0">
                <a:solidFill>
                  <a:schemeClr val="tx1"/>
                </a:solidFill>
              </a:rPr>
              <a:t>, </a:t>
            </a:r>
            <a:r>
              <a:rPr lang="ru-RU" sz="2800" b="1" dirty="0" err="1">
                <a:solidFill>
                  <a:schemeClr val="tx1"/>
                </a:solidFill>
              </a:rPr>
              <a:t>бұл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әдіс</a:t>
            </a:r>
            <a:r>
              <a:rPr lang="ru-RU" sz="2800" b="1" dirty="0">
                <a:solidFill>
                  <a:schemeClr val="tx1"/>
                </a:solidFill>
              </a:rPr>
              <a:t> "</a:t>
            </a:r>
            <a:r>
              <a:rPr lang="ru-RU" sz="2800" b="1" dirty="0" err="1">
                <a:solidFill>
                  <a:schemeClr val="tx1"/>
                </a:solidFill>
              </a:rPr>
              <a:t>Биологиялық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әртүрліліктің</a:t>
            </a:r>
            <a:r>
              <a:rPr lang="ru-RU" sz="2800" b="1" dirty="0">
                <a:solidFill>
                  <a:schemeClr val="tx1"/>
                </a:solidFill>
              </a:rPr>
              <a:t>" (</a:t>
            </a:r>
            <a:r>
              <a:rPr lang="ru-RU" sz="2800" b="1" dirty="0" err="1">
                <a:solidFill>
                  <a:schemeClr val="tx1"/>
                </a:solidFill>
              </a:rPr>
              <a:t>биоәртүрліліктің</a:t>
            </a:r>
            <a:r>
              <a:rPr lang="ru-RU" sz="2800" b="1" dirty="0">
                <a:solidFill>
                  <a:schemeClr val="tx1"/>
                </a:solidFill>
              </a:rPr>
              <a:t>) </a:t>
            </a:r>
            <a:r>
              <a:rPr lang="ru-RU" sz="2800" b="1" dirty="0" err="1">
                <a:solidFill>
                  <a:schemeClr val="tx1"/>
                </a:solidFill>
              </a:rPr>
              <a:t>барлық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компоненттерінің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жиынтығы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туралы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қорытынды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жасауға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мүмкіндік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береді</a:t>
            </a:r>
            <a:r>
              <a:rPr lang="ru-RU" sz="2800" b="1" dirty="0">
                <a:solidFill>
                  <a:schemeClr val="tx1"/>
                </a:solidFill>
              </a:rPr>
              <a:t>.</a:t>
            </a:r>
            <a:endParaRPr lang="ru-RU" sz="2000" b="1" dirty="0" smtClean="0">
              <a:solidFill>
                <a:schemeClr val="tx1"/>
              </a:solidFill>
            </a:endParaRPr>
          </a:p>
          <a:p>
            <a:pPr algn="just"/>
            <a:endParaRPr lang="ru-RU" sz="2000" b="1" dirty="0" smtClean="0">
              <a:solidFill>
                <a:schemeClr val="tx1"/>
              </a:solidFill>
            </a:endParaRPr>
          </a:p>
          <a:p>
            <a:pPr marL="742950" indent="-742950" algn="l"/>
            <a:endParaRPr lang="ru-RU" sz="2800" b="1" dirty="0" smtClean="0">
              <a:solidFill>
                <a:srgbClr val="0732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357298"/>
            <a:ext cx="9144000" cy="5500702"/>
          </a:xfrm>
        </p:spPr>
        <p:txBody>
          <a:bodyPr>
            <a:noAutofit/>
          </a:bodyPr>
          <a:lstStyle/>
          <a:p>
            <a:r>
              <a:rPr lang="ru-RU" sz="2400" b="1" dirty="0" err="1">
                <a:solidFill>
                  <a:schemeClr val="tx1"/>
                </a:solidFill>
              </a:rPr>
              <a:t>Биологиялық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мониторингтің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негізгі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көрсеткіштері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</a:p>
          <a:p>
            <a:pPr marL="457200" indent="-457200" algn="just">
              <a:buAutoNum type="arabicPeriod"/>
            </a:pPr>
            <a:r>
              <a:rPr lang="ru-RU" sz="2400" b="1" dirty="0" err="1" smtClean="0">
                <a:solidFill>
                  <a:schemeClr val="tx1"/>
                </a:solidFill>
              </a:rPr>
              <a:t>Кездесуі</a:t>
            </a:r>
            <a:endParaRPr lang="ru-RU" sz="2400" b="1" dirty="0" smtClean="0">
              <a:solidFill>
                <a:schemeClr val="tx1"/>
              </a:solidFill>
            </a:endParaRPr>
          </a:p>
          <a:p>
            <a:pPr algn="just"/>
            <a:r>
              <a:rPr lang="ru-RU" sz="2400" b="1" dirty="0" err="1" smtClean="0">
                <a:solidFill>
                  <a:schemeClr val="tx1"/>
                </a:solidFill>
              </a:rPr>
              <a:t>Түр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пайда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болатын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үлгілердің</a:t>
            </a:r>
            <a:r>
              <a:rPr lang="ru-RU" sz="2400" b="1" dirty="0">
                <a:solidFill>
                  <a:schemeClr val="tx1"/>
                </a:solidFill>
              </a:rPr>
              <a:t> (</a:t>
            </a:r>
            <a:r>
              <a:rPr lang="ru-RU" sz="2400" b="1" dirty="0" err="1">
                <a:solidFill>
                  <a:schemeClr val="tx1"/>
                </a:solidFill>
              </a:rPr>
              <a:t>учаскелердің</a:t>
            </a:r>
            <a:r>
              <a:rPr lang="ru-RU" sz="2400" b="1" dirty="0">
                <a:solidFill>
                  <a:schemeClr val="tx1"/>
                </a:solidFill>
              </a:rPr>
              <a:t>) </a:t>
            </a:r>
            <a:r>
              <a:rPr lang="ru-RU" sz="2400" b="1" dirty="0" err="1">
                <a:solidFill>
                  <a:schemeClr val="tx1"/>
                </a:solidFill>
              </a:rPr>
              <a:t>салыстырмалы</a:t>
            </a:r>
            <a:r>
              <a:rPr lang="ru-RU" sz="2400" b="1" dirty="0">
                <a:solidFill>
                  <a:schemeClr val="tx1"/>
                </a:solidFill>
              </a:rPr>
              <a:t> саны. </a:t>
            </a:r>
            <a:r>
              <a:rPr lang="ru-RU" sz="2400" b="1" dirty="0" err="1">
                <a:solidFill>
                  <a:schemeClr val="tx1"/>
                </a:solidFill>
              </a:rPr>
              <a:t>Егер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іріктеу</a:t>
            </a:r>
            <a:r>
              <a:rPr lang="ru-RU" sz="2400" b="1" dirty="0">
                <a:solidFill>
                  <a:schemeClr val="tx1"/>
                </a:solidFill>
              </a:rPr>
              <a:t> 100 </a:t>
            </a:r>
            <a:r>
              <a:rPr lang="ru-RU" sz="2400" b="1" dirty="0" err="1">
                <a:solidFill>
                  <a:schemeClr val="tx1"/>
                </a:solidFill>
              </a:rPr>
              <a:t>есептік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алаңнан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тұрса</a:t>
            </a:r>
            <a:r>
              <a:rPr lang="ru-RU" sz="2400" b="1" dirty="0">
                <a:solidFill>
                  <a:schemeClr val="tx1"/>
                </a:solidFill>
              </a:rPr>
              <a:t>, ал </a:t>
            </a:r>
            <a:r>
              <a:rPr lang="ru-RU" sz="2400" b="1" dirty="0" err="1">
                <a:solidFill>
                  <a:schemeClr val="tx1"/>
                </a:solidFill>
              </a:rPr>
              <a:t>түрі</a:t>
            </a:r>
            <a:r>
              <a:rPr lang="ru-RU" sz="2400" b="1" dirty="0">
                <a:solidFill>
                  <a:schemeClr val="tx1"/>
                </a:solidFill>
              </a:rPr>
              <a:t> 43-ке </a:t>
            </a:r>
            <a:r>
              <a:rPr lang="ru-RU" sz="2400" b="1" dirty="0" err="1">
                <a:solidFill>
                  <a:schemeClr val="tx1"/>
                </a:solidFill>
              </a:rPr>
              <a:t>белгіленсе</a:t>
            </a:r>
            <a:r>
              <a:rPr lang="ru-RU" sz="2400" b="1" dirty="0">
                <a:solidFill>
                  <a:schemeClr val="tx1"/>
                </a:solidFill>
              </a:rPr>
              <a:t>, </a:t>
            </a:r>
            <a:r>
              <a:rPr lang="ru-RU" sz="2400" b="1" dirty="0" err="1">
                <a:solidFill>
                  <a:schemeClr val="tx1"/>
                </a:solidFill>
              </a:rPr>
              <a:t>онда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кездесу</a:t>
            </a:r>
            <a:r>
              <a:rPr lang="ru-RU" sz="2400" b="1" dirty="0">
                <a:solidFill>
                  <a:schemeClr val="tx1"/>
                </a:solidFill>
              </a:rPr>
              <a:t> 43% - </a:t>
            </a:r>
            <a:r>
              <a:rPr lang="ru-RU" sz="2400" b="1" dirty="0" err="1">
                <a:solidFill>
                  <a:schemeClr val="tx1"/>
                </a:solidFill>
              </a:rPr>
              <a:t>ға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тең</a:t>
            </a:r>
            <a:r>
              <a:rPr lang="ru-RU" sz="2400" b="1" dirty="0">
                <a:solidFill>
                  <a:schemeClr val="tx1"/>
                </a:solidFill>
              </a:rPr>
              <a:t>. 25% </a:t>
            </a:r>
            <a:r>
              <a:rPr lang="ru-RU" sz="2400" b="1" dirty="0" err="1">
                <a:solidFill>
                  <a:schemeClr val="tx1"/>
                </a:solidFill>
              </a:rPr>
              <a:t>кездескенде</a:t>
            </a:r>
            <a:r>
              <a:rPr lang="ru-RU" sz="2400" b="1" dirty="0">
                <a:solidFill>
                  <a:schemeClr val="tx1"/>
                </a:solidFill>
              </a:rPr>
              <a:t>, </a:t>
            </a:r>
            <a:r>
              <a:rPr lang="ru-RU" sz="2400" b="1" dirty="0" err="1">
                <a:solidFill>
                  <a:schemeClr val="tx1"/>
                </a:solidFill>
              </a:rPr>
              <a:t>түр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әрбір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төртінші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есеп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алаңында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кездеседі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және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ол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кездейсоқ</a:t>
            </a:r>
            <a:r>
              <a:rPr lang="ru-RU" sz="2400" b="1" dirty="0">
                <a:solidFill>
                  <a:schemeClr val="tx1"/>
                </a:solidFill>
              </a:rPr>
              <a:t>. </a:t>
            </a:r>
            <a:r>
              <a:rPr lang="ru-RU" sz="2400" b="1" dirty="0" err="1">
                <a:solidFill>
                  <a:schemeClr val="tx1"/>
                </a:solidFill>
              </a:rPr>
              <a:t>Егер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есеп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алаңдарының</a:t>
            </a:r>
            <a:r>
              <a:rPr lang="ru-RU" sz="2400" b="1" dirty="0">
                <a:solidFill>
                  <a:schemeClr val="tx1"/>
                </a:solidFill>
              </a:rPr>
              <a:t> 50% - дан </a:t>
            </a:r>
            <a:r>
              <a:rPr lang="ru-RU" sz="2400" b="1" dirty="0" err="1">
                <a:solidFill>
                  <a:schemeClr val="tx1"/>
                </a:solidFill>
              </a:rPr>
              <a:t>астамы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белгіленген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болса</a:t>
            </a:r>
            <a:r>
              <a:rPr lang="ru-RU" sz="2400" b="1" dirty="0">
                <a:solidFill>
                  <a:schemeClr val="tx1"/>
                </a:solidFill>
              </a:rPr>
              <a:t>, </a:t>
            </a:r>
            <a:r>
              <a:rPr lang="ru-RU" sz="2400" b="1" dirty="0" err="1">
                <a:solidFill>
                  <a:schemeClr val="tx1"/>
                </a:solidFill>
              </a:rPr>
              <a:t>жоғары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кездесу</a:t>
            </a:r>
            <a:r>
              <a:rPr lang="ru-RU" sz="2400" b="1" dirty="0">
                <a:solidFill>
                  <a:schemeClr val="tx1"/>
                </a:solidFill>
              </a:rPr>
              <a:t>. </a:t>
            </a:r>
            <a:r>
              <a:rPr lang="ru-RU" sz="2400" b="1" dirty="0" err="1">
                <a:solidFill>
                  <a:schemeClr val="tx1"/>
                </a:solidFill>
              </a:rPr>
              <a:t>Әдетте</a:t>
            </a:r>
            <a:r>
              <a:rPr lang="ru-RU" sz="2400" b="1" dirty="0">
                <a:solidFill>
                  <a:schemeClr val="tx1"/>
                </a:solidFill>
              </a:rPr>
              <a:t> 50 </a:t>
            </a:r>
            <a:r>
              <a:rPr lang="ru-RU" sz="2400" b="1" dirty="0" err="1">
                <a:solidFill>
                  <a:schemeClr val="tx1"/>
                </a:solidFill>
              </a:rPr>
              <a:t>есептік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алаң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салынады</a:t>
            </a:r>
            <a:r>
              <a:rPr lang="ru-RU" sz="2400" b="1" dirty="0">
                <a:solidFill>
                  <a:schemeClr val="tx1"/>
                </a:solidFill>
              </a:rPr>
              <a:t>, </a:t>
            </a:r>
            <a:r>
              <a:rPr lang="ru-RU" sz="2400" b="1" dirty="0" err="1">
                <a:solidFill>
                  <a:schemeClr val="tx1"/>
                </a:solidFill>
              </a:rPr>
              <a:t>бірақ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кемінде</a:t>
            </a:r>
            <a:r>
              <a:rPr lang="ru-RU" sz="2400" b="1" dirty="0">
                <a:solidFill>
                  <a:schemeClr val="tx1"/>
                </a:solidFill>
              </a:rPr>
              <a:t> 25</a:t>
            </a:r>
            <a:r>
              <a:rPr lang="ru-RU" sz="2400" b="1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sz="2400" b="1" dirty="0" smtClean="0">
                <a:solidFill>
                  <a:schemeClr val="tx1"/>
                </a:solidFill>
              </a:rPr>
              <a:t>2</a:t>
            </a:r>
            <a:r>
              <a:rPr lang="ru-RU" sz="2400" b="1" dirty="0">
                <a:solidFill>
                  <a:schemeClr val="tx1"/>
                </a:solidFill>
              </a:rPr>
              <a:t>. </a:t>
            </a:r>
            <a:r>
              <a:rPr lang="ru-RU" sz="2400" b="1" dirty="0" err="1" smtClean="0">
                <a:solidFill>
                  <a:schemeClr val="tx1"/>
                </a:solidFill>
              </a:rPr>
              <a:t>Молшылық</a:t>
            </a:r>
            <a:endParaRPr lang="ru-RU" sz="2400" b="1" dirty="0" smtClean="0">
              <a:solidFill>
                <a:schemeClr val="tx1"/>
              </a:solidFill>
            </a:endParaRPr>
          </a:p>
          <a:p>
            <a:pPr algn="just"/>
            <a:r>
              <a:rPr lang="ru-RU" sz="2400" b="1" dirty="0" err="1" smtClean="0">
                <a:solidFill>
                  <a:schemeClr val="tx1"/>
                </a:solidFill>
              </a:rPr>
              <a:t>Аудан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немесе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көлем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бірлігіндегі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түрдің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жеке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тұлғаларының</a:t>
            </a:r>
            <a:r>
              <a:rPr lang="ru-RU" sz="2400" b="1" dirty="0">
                <a:solidFill>
                  <a:schemeClr val="tx1"/>
                </a:solidFill>
              </a:rPr>
              <a:t> саны. </a:t>
            </a:r>
            <a:r>
              <a:rPr lang="ru-RU" sz="2400" b="1" dirty="0" err="1">
                <a:solidFill>
                  <a:schemeClr val="tx1"/>
                </a:solidFill>
              </a:rPr>
              <a:t>Ең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жиі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қолданылатын</a:t>
            </a:r>
            <a:r>
              <a:rPr lang="ru-RU" sz="2400" b="1" dirty="0">
                <a:solidFill>
                  <a:schemeClr val="tx1"/>
                </a:solidFill>
              </a:rPr>
              <a:t> шкала-</a:t>
            </a:r>
            <a:r>
              <a:rPr lang="ru-RU" sz="2400" b="1" dirty="0" err="1">
                <a:solidFill>
                  <a:schemeClr val="tx1"/>
                </a:solidFill>
              </a:rPr>
              <a:t>Дурде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және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Хульт</a:t>
            </a:r>
            <a:endParaRPr lang="ru-RU" sz="2000" b="1" dirty="0" smtClean="0">
              <a:solidFill>
                <a:schemeClr val="tx1"/>
              </a:solidFill>
            </a:endParaRPr>
          </a:p>
          <a:p>
            <a:pPr algn="just"/>
            <a:endParaRPr lang="ru-RU" sz="2400" b="1" dirty="0" smtClean="0">
              <a:solidFill>
                <a:schemeClr val="tx1"/>
              </a:solidFill>
            </a:endParaRPr>
          </a:p>
          <a:p>
            <a:pPr algn="just"/>
            <a:endParaRPr lang="ru-RU" sz="2000" b="1" dirty="0" smtClean="0">
              <a:solidFill>
                <a:schemeClr val="tx1"/>
              </a:solidFill>
            </a:endParaRPr>
          </a:p>
          <a:p>
            <a:pPr algn="just"/>
            <a:endParaRPr lang="ru-RU" sz="2000" b="1" dirty="0" smtClean="0">
              <a:solidFill>
                <a:schemeClr val="tx1"/>
              </a:solidFill>
            </a:endParaRPr>
          </a:p>
          <a:p>
            <a:pPr marL="742950" indent="-742950" algn="l"/>
            <a:endParaRPr lang="ru-RU" sz="2800" b="1" dirty="0" smtClean="0">
              <a:solidFill>
                <a:srgbClr val="0732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>
            <a:noAutofit/>
          </a:bodyPr>
          <a:lstStyle/>
          <a:p>
            <a:r>
              <a:rPr lang="ru-RU" sz="2400" b="1" dirty="0" err="1">
                <a:solidFill>
                  <a:schemeClr val="tx1"/>
                </a:solidFill>
              </a:rPr>
              <a:t>Биологиялық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мониторингтің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негізгі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көрсеткіштері</a:t>
            </a:r>
            <a:endParaRPr lang="ru-RU" sz="2400" b="1" dirty="0" smtClean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ru-RU" sz="2400" b="1" dirty="0" smtClean="0">
                <a:solidFill>
                  <a:schemeClr val="tx1"/>
                </a:solidFill>
              </a:rPr>
              <a:t>3</a:t>
            </a:r>
            <a:r>
              <a:rPr lang="ru-RU" sz="2400" b="1" dirty="0">
                <a:solidFill>
                  <a:schemeClr val="tx1"/>
                </a:solidFill>
              </a:rPr>
              <a:t>. </a:t>
            </a:r>
            <a:r>
              <a:rPr lang="ru-RU" sz="2400" b="1" dirty="0" smtClean="0">
                <a:solidFill>
                  <a:schemeClr val="tx1"/>
                </a:solidFill>
              </a:rPr>
              <a:t>Жабу</a:t>
            </a:r>
          </a:p>
          <a:p>
            <a:pPr algn="just">
              <a:spcBef>
                <a:spcPts val="0"/>
              </a:spcBef>
            </a:pPr>
            <a:r>
              <a:rPr lang="ru-RU" sz="2400" b="1" dirty="0" err="1" smtClean="0">
                <a:solidFill>
                  <a:schemeClr val="tx1"/>
                </a:solidFill>
              </a:rPr>
              <a:t>Өсімдіктердің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антенналық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бөліктерімен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жабылған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ауданның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пайызы</a:t>
            </a:r>
            <a:r>
              <a:rPr lang="ru-RU" sz="2400" b="1" dirty="0">
                <a:solidFill>
                  <a:schemeClr val="tx1"/>
                </a:solidFill>
              </a:rPr>
              <a:t>. </a:t>
            </a:r>
            <a:r>
              <a:rPr lang="ru-RU" sz="2400" b="1" dirty="0" err="1">
                <a:solidFill>
                  <a:schemeClr val="tx1"/>
                </a:solidFill>
              </a:rPr>
              <a:t>Өсімдіктердің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негіздері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алып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жатқан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ауданның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пайызы</a:t>
            </a:r>
            <a:r>
              <a:rPr lang="ru-RU" sz="2400" b="1" dirty="0">
                <a:solidFill>
                  <a:schemeClr val="tx1"/>
                </a:solidFill>
              </a:rPr>
              <a:t> – </a:t>
            </a:r>
            <a:r>
              <a:rPr lang="ru-RU" sz="2400" b="1" dirty="0" err="1">
                <a:solidFill>
                  <a:schemeClr val="tx1"/>
                </a:solidFill>
              </a:rPr>
              <a:t>нақты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жабын</a:t>
            </a:r>
            <a:r>
              <a:rPr lang="ru-RU" sz="2400" b="1" dirty="0">
                <a:solidFill>
                  <a:schemeClr val="tx1"/>
                </a:solidFill>
              </a:rPr>
              <a:t>, </a:t>
            </a:r>
            <a:r>
              <a:rPr lang="ru-RU" sz="2400" b="1" dirty="0" err="1">
                <a:solidFill>
                  <a:schemeClr val="tx1"/>
                </a:solidFill>
              </a:rPr>
              <a:t>жоғарғы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бөліктері</a:t>
            </a:r>
            <a:r>
              <a:rPr lang="ru-RU" sz="2400" b="1" dirty="0">
                <a:solidFill>
                  <a:schemeClr val="tx1"/>
                </a:solidFill>
              </a:rPr>
              <a:t> – </a:t>
            </a:r>
            <a:r>
              <a:rPr lang="ru-RU" sz="2400" b="1" dirty="0" err="1">
                <a:solidFill>
                  <a:schemeClr val="tx1"/>
                </a:solidFill>
              </a:rPr>
              <a:t>проектив</a:t>
            </a:r>
            <a:r>
              <a:rPr lang="ru-RU" sz="2400" b="1" dirty="0">
                <a:solidFill>
                  <a:schemeClr val="tx1"/>
                </a:solidFill>
              </a:rPr>
              <a:t>. </a:t>
            </a:r>
            <a:r>
              <a:rPr lang="ru-RU" sz="2400" b="1" dirty="0" err="1">
                <a:solidFill>
                  <a:schemeClr val="tx1"/>
                </a:solidFill>
              </a:rPr>
              <a:t>Проективтік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жабын-жер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үсті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жамылғысын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зерттеудегі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міндетті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көрсеткіш</a:t>
            </a:r>
            <a:r>
              <a:rPr lang="ru-RU" sz="2400" b="1" dirty="0">
                <a:solidFill>
                  <a:schemeClr val="tx1"/>
                </a:solidFill>
              </a:rPr>
              <a:t>. </a:t>
            </a:r>
            <a:r>
              <a:rPr lang="ru-RU" sz="2400" b="1" dirty="0" err="1">
                <a:solidFill>
                  <a:schemeClr val="tx1"/>
                </a:solidFill>
              </a:rPr>
              <a:t>Ағаш-бұта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қабаттарын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зерттеу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кезінде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проективтік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жабынның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синонимі-түйісу-тәждердің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проекциялау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аймағының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алынған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учаскенің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ауданына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қатынасы</a:t>
            </a:r>
            <a:r>
              <a:rPr lang="ru-RU" sz="2400" b="1" dirty="0">
                <a:solidFill>
                  <a:schemeClr val="tx1"/>
                </a:solidFill>
              </a:rPr>
              <a:t>; </a:t>
            </a:r>
            <a:r>
              <a:rPr lang="ru-RU" sz="2400" b="1" dirty="0" err="1">
                <a:solidFill>
                  <a:schemeClr val="tx1"/>
                </a:solidFill>
              </a:rPr>
              <a:t>проективтік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жабыннан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айырмашылығы</a:t>
            </a:r>
            <a:r>
              <a:rPr lang="ru-RU" sz="2400" b="1" dirty="0">
                <a:solidFill>
                  <a:schemeClr val="tx1"/>
                </a:solidFill>
              </a:rPr>
              <a:t>, </a:t>
            </a:r>
            <a:r>
              <a:rPr lang="ru-RU" sz="2400" b="1" dirty="0" err="1">
                <a:solidFill>
                  <a:schemeClr val="tx1"/>
                </a:solidFill>
              </a:rPr>
              <a:t>түйісу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бірліктен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пропорцияда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өлшенеді</a:t>
            </a:r>
            <a:r>
              <a:rPr lang="ru-RU" sz="2400" b="1" dirty="0">
                <a:solidFill>
                  <a:schemeClr val="tx1"/>
                </a:solidFill>
              </a:rPr>
              <a:t>. </a:t>
            </a:r>
            <a:r>
              <a:rPr lang="ru-RU" sz="2400" b="1" dirty="0" err="1">
                <a:solidFill>
                  <a:schemeClr val="tx1"/>
                </a:solidFill>
              </a:rPr>
              <a:t>Сүрекдіңге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арналған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шынайы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жабын-діңдердің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көлденең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қимасы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аудандарының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жиынтығы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және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толымдылығы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сүрекдіңді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қайта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есептеу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деректері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бойынша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есептеу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жолымен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айқындалады</a:t>
            </a:r>
            <a:r>
              <a:rPr lang="ru-RU" sz="2400" b="1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ru-RU" sz="2400" b="1" dirty="0" smtClean="0">
                <a:solidFill>
                  <a:schemeClr val="tx1"/>
                </a:solidFill>
              </a:rPr>
              <a:t>4</a:t>
            </a:r>
            <a:r>
              <a:rPr lang="ru-RU" sz="2400" b="1" dirty="0">
                <a:solidFill>
                  <a:schemeClr val="tx1"/>
                </a:solidFill>
              </a:rPr>
              <a:t>. </a:t>
            </a:r>
            <a:r>
              <a:rPr lang="ru-RU" sz="2400" b="1" dirty="0" smtClean="0">
                <a:solidFill>
                  <a:schemeClr val="tx1"/>
                </a:solidFill>
              </a:rPr>
              <a:t>Биомасса</a:t>
            </a:r>
          </a:p>
          <a:p>
            <a:pPr algn="just">
              <a:spcBef>
                <a:spcPts val="0"/>
              </a:spcBef>
            </a:pPr>
            <a:r>
              <a:rPr lang="ru-RU" sz="2400" b="1" dirty="0" err="1" smtClean="0">
                <a:solidFill>
                  <a:schemeClr val="tx1"/>
                </a:solidFill>
              </a:rPr>
              <a:t>Есепке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алу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сәтіне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жинақталған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Органикалық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заттардың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жалпы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қорлары</a:t>
            </a:r>
            <a:r>
              <a:rPr lang="ru-RU" sz="2400" b="1" dirty="0">
                <a:solidFill>
                  <a:schemeClr val="tx1"/>
                </a:solidFill>
              </a:rPr>
              <a:t>. </a:t>
            </a:r>
            <a:r>
              <a:rPr lang="ru-RU" sz="2400" b="1" dirty="0" err="1">
                <a:solidFill>
                  <a:schemeClr val="tx1"/>
                </a:solidFill>
              </a:rPr>
              <a:t>Олар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мүлдем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құрғақ</a:t>
            </a:r>
            <a:r>
              <a:rPr lang="ru-RU" sz="2400" b="1" dirty="0">
                <a:solidFill>
                  <a:schemeClr val="tx1"/>
                </a:solidFill>
              </a:rPr>
              <a:t>, </a:t>
            </a:r>
            <a:r>
              <a:rPr lang="ru-RU" sz="2400" b="1" dirty="0" err="1">
                <a:solidFill>
                  <a:schemeClr val="tx1"/>
                </a:solidFill>
              </a:rPr>
              <a:t>ауа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құрғақ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немесе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шикі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заттың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массасында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көрінеді</a:t>
            </a:r>
            <a:r>
              <a:rPr lang="ru-RU" sz="2400" b="1" dirty="0">
                <a:solidFill>
                  <a:schemeClr val="tx1"/>
                </a:solidFill>
              </a:rPr>
              <a:t>. </a:t>
            </a:r>
            <a:r>
              <a:rPr lang="ru-RU" sz="2400" b="1" dirty="0" err="1">
                <a:solidFill>
                  <a:schemeClr val="tx1"/>
                </a:solidFill>
              </a:rPr>
              <a:t>Өсімдіктер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биомассасы-өсімдік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массасы</a:t>
            </a:r>
            <a:r>
              <a:rPr lang="ru-RU" sz="2400" b="1" dirty="0">
                <a:solidFill>
                  <a:schemeClr val="tx1"/>
                </a:solidFill>
              </a:rPr>
              <a:t>, </a:t>
            </a:r>
            <a:r>
              <a:rPr lang="ru-RU" sz="2400" b="1" dirty="0" err="1">
                <a:solidFill>
                  <a:schemeClr val="tx1"/>
                </a:solidFill>
              </a:rPr>
              <a:t>фитомасса</a:t>
            </a:r>
            <a:r>
              <a:rPr lang="ru-RU" sz="2400" b="1" dirty="0">
                <a:solidFill>
                  <a:schemeClr val="tx1"/>
                </a:solidFill>
              </a:rPr>
              <a:t>; </a:t>
            </a:r>
            <a:r>
              <a:rPr lang="ru-RU" sz="2400" b="1" dirty="0" err="1">
                <a:solidFill>
                  <a:schemeClr val="tx1"/>
                </a:solidFill>
              </a:rPr>
              <a:t>Жануарлар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биомассасы-зоомасса</a:t>
            </a:r>
            <a:endParaRPr lang="ru-RU" sz="2000" b="1" dirty="0" smtClean="0">
              <a:solidFill>
                <a:schemeClr val="tx1"/>
              </a:solidFill>
            </a:endParaRPr>
          </a:p>
          <a:p>
            <a:pPr algn="just"/>
            <a:endParaRPr lang="ru-RU" sz="2400" b="1" dirty="0" smtClean="0">
              <a:solidFill>
                <a:schemeClr val="tx1"/>
              </a:solidFill>
            </a:endParaRPr>
          </a:p>
          <a:p>
            <a:pPr algn="just"/>
            <a:endParaRPr lang="ru-RU" sz="2000" b="1" dirty="0" smtClean="0">
              <a:solidFill>
                <a:schemeClr val="tx1"/>
              </a:solidFill>
            </a:endParaRPr>
          </a:p>
          <a:p>
            <a:pPr algn="just"/>
            <a:endParaRPr lang="ru-RU" sz="2000" b="1" dirty="0" smtClean="0">
              <a:solidFill>
                <a:schemeClr val="tx1"/>
              </a:solidFill>
            </a:endParaRPr>
          </a:p>
          <a:p>
            <a:pPr marL="742950" indent="-742950" algn="l"/>
            <a:endParaRPr lang="ru-RU" sz="2800" b="1" dirty="0" smtClean="0">
              <a:solidFill>
                <a:srgbClr val="0732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357298"/>
            <a:ext cx="9144000" cy="5500702"/>
          </a:xfrm>
        </p:spPr>
        <p:txBody>
          <a:bodyPr>
            <a:noAutofit/>
          </a:bodyPr>
          <a:lstStyle/>
          <a:p>
            <a:r>
              <a:rPr lang="ru-RU" sz="2400" b="1" dirty="0" err="1">
                <a:solidFill>
                  <a:schemeClr val="tx1"/>
                </a:solidFill>
              </a:rPr>
              <a:t>Биоәртүрлілік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компоненттерін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бағалаудың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математикалық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әдістерін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әлеуетті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қолдану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салалары</a:t>
            </a:r>
            <a:endParaRPr lang="ru-RU" sz="2400" b="1" dirty="0" smtClean="0">
              <a:solidFill>
                <a:schemeClr val="tx1"/>
              </a:solidFill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ru-RU" sz="2400" b="1" dirty="0" err="1" smtClean="0">
                <a:solidFill>
                  <a:schemeClr val="tx1"/>
                </a:solidFill>
              </a:rPr>
              <a:t>Түрлерге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бай </a:t>
            </a:r>
            <a:r>
              <a:rPr lang="ru-RU" sz="2400" b="1" dirty="0" err="1">
                <a:solidFill>
                  <a:schemeClr val="tx1"/>
                </a:solidFill>
              </a:rPr>
              <a:t>қауымдастықтар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кедей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түрлерге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қарағанда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жақсы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деген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пікірге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негізделген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қоршаған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ортаны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қорғау</a:t>
            </a:r>
            <a:endParaRPr lang="ru-RU" sz="2400" b="1" dirty="0" smtClean="0">
              <a:solidFill>
                <a:schemeClr val="tx1"/>
              </a:solidFill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ru-RU" sz="2400" b="1" dirty="0" err="1" smtClean="0">
                <a:solidFill>
                  <a:schemeClr val="tx1"/>
                </a:solidFill>
              </a:rPr>
              <a:t>Әртүрлілік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деңгейінің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төмендеуімен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немесе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түрлердің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көптігінің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таралу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сипатының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өзгеруімен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ластану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деңгейінің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корреляциясынан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туындайтын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қоршаған</a:t>
            </a:r>
            <a:r>
              <a:rPr lang="ru-RU" sz="2400" b="1" dirty="0">
                <a:solidFill>
                  <a:schemeClr val="tx1"/>
                </a:solidFill>
              </a:rPr>
              <a:t> орта </a:t>
            </a:r>
            <a:r>
              <a:rPr lang="ru-RU" sz="2400" b="1" dirty="0" err="1" smtClean="0">
                <a:solidFill>
                  <a:schemeClr val="tx1"/>
                </a:solidFill>
              </a:rPr>
              <a:t>мониторингі</a:t>
            </a:r>
            <a:endParaRPr lang="ru-RU" sz="2400" b="1" dirty="0" smtClean="0">
              <a:solidFill>
                <a:schemeClr val="tx1"/>
              </a:solidFill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ru-RU" sz="2400" b="1" dirty="0" err="1" smtClean="0">
                <a:solidFill>
                  <a:schemeClr val="tx1"/>
                </a:solidFill>
              </a:rPr>
              <a:t>Қауымдастық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құрылымын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зерттеу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әрқашан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зерттелетін</a:t>
            </a:r>
            <a:r>
              <a:rPr lang="ru-RU" sz="2400" b="1" dirty="0">
                <a:solidFill>
                  <a:schemeClr val="tx1"/>
                </a:solidFill>
              </a:rPr>
              <a:t> объект </a:t>
            </a:r>
            <a:r>
              <a:rPr lang="ru-RU" sz="2400" b="1" dirty="0" err="1">
                <a:solidFill>
                  <a:schemeClr val="tx1"/>
                </a:solidFill>
              </a:rPr>
              <a:t>туралы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жаңа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ақпарат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береді</a:t>
            </a:r>
            <a:r>
              <a:rPr lang="ru-RU" sz="2400" b="1" dirty="0">
                <a:solidFill>
                  <a:schemeClr val="tx1"/>
                </a:solidFill>
              </a:rPr>
              <a:t>, </a:t>
            </a:r>
            <a:r>
              <a:rPr lang="ru-RU" sz="2400" b="1" dirty="0" err="1">
                <a:solidFill>
                  <a:schemeClr val="tx1"/>
                </a:solidFill>
              </a:rPr>
              <a:t>нәтижесінде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ғылымның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дамуына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және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практикалық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іс-әрекеттің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әдістерін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түзетуге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жаңа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серпін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береді</a:t>
            </a:r>
            <a:r>
              <a:rPr lang="ru-RU" sz="2400" b="1" dirty="0">
                <a:solidFill>
                  <a:schemeClr val="tx1"/>
                </a:solidFill>
              </a:rPr>
              <a:t>.</a:t>
            </a:r>
            <a:endParaRPr lang="ru-RU" sz="2000" b="1" dirty="0" smtClean="0">
              <a:solidFill>
                <a:schemeClr val="tx1"/>
              </a:solidFill>
            </a:endParaRPr>
          </a:p>
          <a:p>
            <a:pPr algn="just"/>
            <a:endParaRPr lang="ru-RU" sz="2400" b="1" dirty="0" smtClean="0">
              <a:solidFill>
                <a:schemeClr val="tx1"/>
              </a:solidFill>
            </a:endParaRPr>
          </a:p>
          <a:p>
            <a:pPr algn="just"/>
            <a:endParaRPr lang="ru-RU" sz="2000" b="1" dirty="0" smtClean="0">
              <a:solidFill>
                <a:schemeClr val="tx1"/>
              </a:solidFill>
            </a:endParaRPr>
          </a:p>
          <a:p>
            <a:pPr algn="just"/>
            <a:endParaRPr lang="ru-RU" sz="2000" b="1" dirty="0" smtClean="0">
              <a:solidFill>
                <a:schemeClr val="tx1"/>
              </a:solidFill>
            </a:endParaRPr>
          </a:p>
          <a:p>
            <a:pPr marL="742950" indent="-742950" algn="l"/>
            <a:endParaRPr lang="ru-RU" sz="2800" b="1" dirty="0" smtClean="0">
              <a:solidFill>
                <a:srgbClr val="0732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357298"/>
            <a:ext cx="9144000" cy="5500702"/>
          </a:xfrm>
        </p:spPr>
        <p:txBody>
          <a:bodyPr>
            <a:noAutofit/>
          </a:bodyPr>
          <a:lstStyle/>
          <a:p>
            <a:endParaRPr lang="ru-RU" sz="2400" b="1" dirty="0" smtClean="0">
              <a:solidFill>
                <a:schemeClr val="tx1"/>
              </a:solidFill>
            </a:endParaRPr>
          </a:p>
          <a:p>
            <a:endParaRPr lang="ru-RU" sz="2400" b="1" dirty="0">
              <a:solidFill>
                <a:schemeClr val="tx1"/>
              </a:solidFill>
            </a:endParaRPr>
          </a:p>
          <a:p>
            <a:r>
              <a:rPr lang="ru-RU" sz="2400" b="1" dirty="0" err="1">
                <a:solidFill>
                  <a:schemeClr val="tx1"/>
                </a:solidFill>
              </a:rPr>
              <a:t>Биологиялық</a:t>
            </a:r>
            <a:r>
              <a:rPr lang="ru-RU" sz="2400" b="1" dirty="0">
                <a:solidFill>
                  <a:schemeClr val="tx1"/>
                </a:solidFill>
              </a:rPr>
              <a:t> мониторинг </a:t>
            </a:r>
            <a:r>
              <a:rPr lang="ru-RU" sz="2400" b="1" dirty="0" err="1">
                <a:solidFill>
                  <a:schemeClr val="tx1"/>
                </a:solidFill>
              </a:rPr>
              <a:t>жүргізу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схемасы</a:t>
            </a:r>
            <a:endParaRPr lang="ru-RU" sz="2400" b="1" dirty="0" smtClean="0">
              <a:solidFill>
                <a:schemeClr val="tx1"/>
              </a:solidFill>
            </a:endParaRPr>
          </a:p>
          <a:p>
            <a:pPr marL="342900" indent="-342900" algn="l">
              <a:buFont typeface="Wingdings" pitchFamily="2" charset="2"/>
              <a:buChar char="§"/>
            </a:pPr>
            <a:r>
              <a:rPr lang="ru-RU" sz="2400" b="1" dirty="0" err="1" smtClean="0">
                <a:solidFill>
                  <a:schemeClr val="tx1"/>
                </a:solidFill>
              </a:rPr>
              <a:t>Эксперименттің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тиісті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шарттарын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таңдау</a:t>
            </a:r>
            <a:r>
              <a:rPr lang="ru-RU" sz="2400" b="1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 algn="l">
              <a:buFont typeface="Wingdings" pitchFamily="2" charset="2"/>
              <a:buChar char="§"/>
            </a:pPr>
            <a:r>
              <a:rPr lang="ru-RU" sz="2400" b="1" dirty="0" err="1" smtClean="0">
                <a:solidFill>
                  <a:schemeClr val="tx1"/>
                </a:solidFill>
              </a:rPr>
              <a:t>Деректер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жинау</a:t>
            </a:r>
            <a:endParaRPr lang="ru-RU" sz="2400" b="1" dirty="0" smtClean="0">
              <a:solidFill>
                <a:schemeClr val="tx1"/>
              </a:solidFill>
            </a:endParaRPr>
          </a:p>
          <a:p>
            <a:pPr marL="342900" indent="-342900" algn="l">
              <a:buFont typeface="Wingdings" pitchFamily="2" charset="2"/>
              <a:buChar char="§"/>
            </a:pPr>
            <a:r>
              <a:rPr lang="ru-RU" sz="2400" b="1" dirty="0" err="1" smtClean="0">
                <a:solidFill>
                  <a:schemeClr val="tx1"/>
                </a:solidFill>
              </a:rPr>
              <a:t>Деректерді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өңдеу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және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талдау</a:t>
            </a:r>
            <a:endParaRPr lang="ru-RU" sz="2400" b="1" dirty="0" smtClean="0">
              <a:solidFill>
                <a:schemeClr val="tx1"/>
              </a:solidFill>
            </a:endParaRPr>
          </a:p>
          <a:p>
            <a:pPr marL="342900" indent="-342900" algn="l">
              <a:buFont typeface="Wingdings" pitchFamily="2" charset="2"/>
              <a:buChar char="§"/>
            </a:pPr>
            <a:r>
              <a:rPr lang="ru-RU" sz="2400" b="1" dirty="0" err="1" smtClean="0">
                <a:solidFill>
                  <a:schemeClr val="tx1"/>
                </a:solidFill>
              </a:rPr>
              <a:t>Деректерді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түсіндіру</a:t>
            </a:r>
            <a:endParaRPr lang="ru-RU" sz="2000" b="1" dirty="0" smtClean="0">
              <a:solidFill>
                <a:schemeClr val="tx1"/>
              </a:solidFill>
            </a:endParaRPr>
          </a:p>
          <a:p>
            <a:pPr algn="just"/>
            <a:endParaRPr lang="ru-RU" sz="2400" b="1" dirty="0" smtClean="0">
              <a:solidFill>
                <a:schemeClr val="tx1"/>
              </a:solidFill>
            </a:endParaRPr>
          </a:p>
          <a:p>
            <a:pPr algn="just"/>
            <a:endParaRPr lang="ru-RU" sz="2000" b="1" dirty="0" smtClean="0">
              <a:solidFill>
                <a:schemeClr val="tx1"/>
              </a:solidFill>
            </a:endParaRPr>
          </a:p>
          <a:p>
            <a:pPr algn="just"/>
            <a:endParaRPr lang="ru-RU" sz="2000" b="1" dirty="0" smtClean="0">
              <a:solidFill>
                <a:schemeClr val="tx1"/>
              </a:solidFill>
            </a:endParaRPr>
          </a:p>
          <a:p>
            <a:pPr marL="742950" indent="-742950" algn="l"/>
            <a:endParaRPr lang="ru-RU" sz="2800" b="1" dirty="0" smtClean="0">
              <a:solidFill>
                <a:srgbClr val="0732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k-KZ" b="1" dirty="0" smtClean="0"/>
              <a:t>Өздік жұмыс: </a:t>
            </a:r>
          </a:p>
          <a:p>
            <a:pPr marL="0" indent="0">
              <a:buNone/>
            </a:pPr>
            <a:r>
              <a:rPr lang="kk-KZ" b="1" dirty="0" smtClean="0"/>
              <a:t>Биологиялық әртүрлілік көрсеткіштерін бақылау мен бағалау әдістері (</a:t>
            </a:r>
            <a:r>
              <a:rPr lang="kk-KZ" i="1" dirty="0" smtClean="0"/>
              <a:t>Микроағзалар, өсімдіктер, жәндіктер, құстар, сүтқоректілер</a:t>
            </a:r>
            <a:r>
              <a:rPr lang="kk-KZ" b="1" dirty="0" smtClean="0"/>
              <a:t>)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99887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kk-KZ" dirty="0" smtClean="0"/>
              <a:t>Биологиялық мониторинг түсінігі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/>
              <a:t>Биоиндикация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dirty="0" err="1"/>
              <a:t>Биологиялық</a:t>
            </a:r>
            <a:r>
              <a:rPr lang="ru-RU" dirty="0"/>
              <a:t> </a:t>
            </a:r>
            <a:r>
              <a:rPr lang="ru-RU" dirty="0" err="1"/>
              <a:t>әртүрлілікті</a:t>
            </a:r>
            <a:r>
              <a:rPr lang="ru-RU" dirty="0"/>
              <a:t> </a:t>
            </a:r>
            <a:r>
              <a:rPr lang="ru-RU" dirty="0" err="1"/>
              <a:t>бағалау</a:t>
            </a:r>
            <a:r>
              <a:rPr lang="ru-RU" dirty="0"/>
              <a:t>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5334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052736"/>
            <a:ext cx="8424936" cy="3456384"/>
          </a:xfrm>
        </p:spPr>
        <p:txBody>
          <a:bodyPr>
            <a:noAutofit/>
          </a:bodyPr>
          <a:lstStyle/>
          <a:p>
            <a:pPr algn="just"/>
            <a:endParaRPr lang="ru-RU" sz="1100" b="1" dirty="0" smtClean="0">
              <a:solidFill>
                <a:schemeClr val="tx1"/>
              </a:solidFill>
            </a:endParaRPr>
          </a:p>
          <a:p>
            <a:pPr algn="just"/>
            <a:endParaRPr lang="ru-RU" sz="1100" b="1" dirty="0" smtClean="0">
              <a:solidFill>
                <a:schemeClr val="tx1"/>
              </a:solidFill>
            </a:endParaRPr>
          </a:p>
          <a:p>
            <a:pPr algn="just"/>
            <a:endParaRPr lang="ru-RU" sz="1100" b="1" dirty="0" smtClean="0">
              <a:solidFill>
                <a:schemeClr val="tx1"/>
              </a:solidFill>
            </a:endParaRPr>
          </a:p>
          <a:p>
            <a:pPr algn="just"/>
            <a:r>
              <a:rPr lang="ru-RU" sz="2800" b="1" dirty="0" smtClean="0">
                <a:solidFill>
                  <a:schemeClr val="tx1"/>
                </a:solidFill>
              </a:rPr>
              <a:t>	</a:t>
            </a:r>
            <a:r>
              <a:rPr lang="ru-RU" sz="2800" b="1" dirty="0" err="1" smtClean="0">
                <a:solidFill>
                  <a:schemeClr val="tx1"/>
                </a:solidFill>
              </a:rPr>
              <a:t>Биологиялық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объектілерді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бақылау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биологиялық</a:t>
            </a:r>
            <a:r>
              <a:rPr lang="ru-RU" sz="2800" b="1" dirty="0">
                <a:solidFill>
                  <a:schemeClr val="tx1"/>
                </a:solidFill>
              </a:rPr>
              <a:t> мониторинг </a:t>
            </a:r>
            <a:r>
              <a:rPr lang="ru-RU" sz="2800" b="1" dirty="0" err="1">
                <a:solidFill>
                  <a:schemeClr val="tx1"/>
                </a:solidFill>
              </a:rPr>
              <a:t>деп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аталады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Биологиялық</a:t>
            </a:r>
            <a:r>
              <a:rPr lang="ru-RU" sz="2800" b="1" dirty="0">
                <a:solidFill>
                  <a:schemeClr val="tx1"/>
                </a:solidFill>
              </a:rPr>
              <a:t> мониторинг </a:t>
            </a:r>
            <a:r>
              <a:rPr lang="ru-RU" sz="2800" b="1" dirty="0" err="1">
                <a:solidFill>
                  <a:schemeClr val="tx1"/>
                </a:solidFill>
              </a:rPr>
              <a:t>қоршаған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ортаны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ластайтын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заттар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кешенінің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әсеріне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интегралды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баға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береді</a:t>
            </a:r>
            <a:r>
              <a:rPr lang="ru-RU" sz="2800" b="1" dirty="0">
                <a:solidFill>
                  <a:schemeClr val="tx1"/>
                </a:solidFill>
              </a:rPr>
              <a:t>, </a:t>
            </a:r>
            <a:r>
              <a:rPr lang="ru-RU" sz="2800" b="1" dirty="0" err="1">
                <a:solidFill>
                  <a:schemeClr val="tx1"/>
                </a:solidFill>
              </a:rPr>
              <a:t>сондай-ақ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организмдердің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тіршілік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ету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ортасының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сапасын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анықтайды</a:t>
            </a:r>
            <a:r>
              <a:rPr lang="ru-RU" sz="2800" b="1" dirty="0">
                <a:solidFill>
                  <a:schemeClr val="tx1"/>
                </a:solidFill>
              </a:rPr>
              <a:t>.</a:t>
            </a:r>
            <a:endParaRPr lang="ru-RU" sz="2000" dirty="0" smtClean="0">
              <a:solidFill>
                <a:schemeClr val="tx1"/>
              </a:solidFill>
            </a:endParaRPr>
          </a:p>
          <a:p>
            <a:pPr algn="just"/>
            <a:endParaRPr lang="ru-RU" sz="2000" b="1" dirty="0" smtClean="0">
              <a:solidFill>
                <a:schemeClr val="tx1"/>
              </a:solidFill>
            </a:endParaRPr>
          </a:p>
          <a:p>
            <a:pPr marL="742950" indent="-742950" algn="l"/>
            <a:endParaRPr lang="ru-RU" sz="2800" b="1" dirty="0" smtClean="0">
              <a:solidFill>
                <a:srgbClr val="0732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4725144"/>
            <a:ext cx="5495925" cy="1238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48680"/>
            <a:ext cx="9144000" cy="6309320"/>
          </a:xfrm>
        </p:spPr>
        <p:txBody>
          <a:bodyPr>
            <a:noAutofit/>
          </a:bodyPr>
          <a:lstStyle/>
          <a:p>
            <a:r>
              <a:rPr lang="ru-RU" sz="2800" b="1" dirty="0" err="1" smtClean="0">
                <a:solidFill>
                  <a:schemeClr val="tx1"/>
                </a:solidFill>
              </a:rPr>
              <a:t>Биоиндикация</a:t>
            </a:r>
            <a:endParaRPr lang="ru-RU" sz="2800" b="1" dirty="0" smtClean="0">
              <a:solidFill>
                <a:schemeClr val="tx1"/>
              </a:solidFill>
            </a:endParaRPr>
          </a:p>
          <a:p>
            <a:pPr algn="just"/>
            <a:r>
              <a:rPr lang="ru-RU" sz="2000" b="1" dirty="0" err="1">
                <a:solidFill>
                  <a:schemeClr val="tx1"/>
                </a:solidFill>
              </a:rPr>
              <a:t>Биоиндикация-биологиялық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объектілердің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көмегімен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ортадағы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өзгерістерді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бағалау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әдісі.Қоршаған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ортадағы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өзгерістер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туралы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жағдайы</a:t>
            </a:r>
            <a:r>
              <a:rPr lang="ru-RU" sz="2000" b="1" dirty="0">
                <a:solidFill>
                  <a:schemeClr val="tx1"/>
                </a:solidFill>
              </a:rPr>
              <a:t> мен </a:t>
            </a:r>
            <a:r>
              <a:rPr lang="ru-RU" sz="2000" b="1" dirty="0" err="1">
                <a:solidFill>
                  <a:schemeClr val="tx1"/>
                </a:solidFill>
              </a:rPr>
              <a:t>мінез-құлқы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бағаланатын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организмдер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немесе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организмдер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қауымдастықтары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биоиндикаторлар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деп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аталады</a:t>
            </a:r>
            <a:r>
              <a:rPr lang="ru-RU" sz="2000" b="1" dirty="0">
                <a:solidFill>
                  <a:schemeClr val="tx1"/>
                </a:solidFill>
              </a:rPr>
              <a:t>. </a:t>
            </a:r>
            <a:r>
              <a:rPr lang="ru-RU" sz="2000" b="1" dirty="0" err="1">
                <a:solidFill>
                  <a:schemeClr val="tx1"/>
                </a:solidFill>
              </a:rPr>
              <a:t>Биоиндикаторлардың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көмегімен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әр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түрлі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ластаушы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заттардың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экологиялық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жүйелеріндегі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жинақталу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орындарын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анықтауға</a:t>
            </a:r>
            <a:r>
              <a:rPr lang="ru-RU" sz="2000" b="1" dirty="0">
                <a:solidFill>
                  <a:schemeClr val="tx1"/>
                </a:solidFill>
              </a:rPr>
              <a:t>, </a:t>
            </a:r>
            <a:r>
              <a:rPr lang="ru-RU" sz="2000" b="1" dirty="0" err="1">
                <a:solidFill>
                  <a:schemeClr val="tx1"/>
                </a:solidFill>
              </a:rPr>
              <a:t>сондай-ақ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қоршаған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ортадағы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өзгерістердің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жылдамдығын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бақылауға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болады.Биоиндикацияның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негізгі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міндеті-табиғи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қауымдастықтардың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ең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сезімтал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компоненттеріндегі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ерте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бұзылуларды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диагностикалауға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болатын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әдістер</a:t>
            </a:r>
            <a:r>
              <a:rPr lang="ru-RU" sz="2000" b="1" dirty="0">
                <a:solidFill>
                  <a:schemeClr val="tx1"/>
                </a:solidFill>
              </a:rPr>
              <a:t> мен </a:t>
            </a:r>
            <a:r>
              <a:rPr lang="ru-RU" sz="2000" b="1" dirty="0" err="1">
                <a:solidFill>
                  <a:schemeClr val="tx1"/>
                </a:solidFill>
              </a:rPr>
              <a:t>критерийлерді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әзірлеуБиоиндикация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айқын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экологиялық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экстраполяцияға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негізделген</a:t>
            </a:r>
            <a:r>
              <a:rPr lang="ru-RU" sz="2000" b="1" dirty="0">
                <a:solidFill>
                  <a:schemeClr val="tx1"/>
                </a:solidFill>
              </a:rPr>
              <a:t> – </a:t>
            </a:r>
            <a:r>
              <a:rPr lang="ru-RU" sz="2000" b="1" dirty="0" err="1">
                <a:solidFill>
                  <a:schemeClr val="tx1"/>
                </a:solidFill>
              </a:rPr>
              <a:t>белгілі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бір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түрлер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құрамының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болуы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қоршаған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ортаның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белгілі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бір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жағдайларын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көрсетеді</a:t>
            </a:r>
            <a:endParaRPr lang="ru-RU" sz="2000" b="1" dirty="0" smtClean="0">
              <a:solidFill>
                <a:schemeClr val="tx1"/>
              </a:solidFill>
            </a:endParaRPr>
          </a:p>
          <a:p>
            <a:pPr marL="742950" indent="-742950" algn="l"/>
            <a:endParaRPr lang="ru-RU" sz="2800" b="1" dirty="0" smtClean="0">
              <a:solidFill>
                <a:srgbClr val="0732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357298"/>
            <a:ext cx="9144000" cy="5500702"/>
          </a:xfrm>
        </p:spPr>
        <p:txBody>
          <a:bodyPr>
            <a:noAutofit/>
          </a:bodyPr>
          <a:lstStyle/>
          <a:p>
            <a:pPr algn="just"/>
            <a:r>
              <a:rPr lang="ru-RU" sz="2000" b="1" dirty="0" err="1" smtClean="0">
                <a:solidFill>
                  <a:schemeClr val="tx1"/>
                </a:solidFill>
              </a:rPr>
              <a:t>Биоиндикация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формалары</a:t>
            </a:r>
            <a:r>
              <a:rPr lang="ru-RU" sz="2000" b="1" dirty="0" smtClean="0">
                <a:solidFill>
                  <a:schemeClr val="tx1"/>
                </a:solidFill>
              </a:rPr>
              <a:t>:</a:t>
            </a:r>
          </a:p>
          <a:p>
            <a:pPr algn="just"/>
            <a:r>
              <a:rPr lang="ru-RU" sz="2000" b="1" dirty="0" err="1" smtClean="0">
                <a:solidFill>
                  <a:schemeClr val="tx1"/>
                </a:solidFill>
              </a:rPr>
              <a:t>Ерекше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емес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әртүрлі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антропогендік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факторлар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ұқсас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реакцияны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тудырады</a:t>
            </a:r>
            <a:endParaRPr lang="ru-RU" sz="2000" b="1" dirty="0" smtClean="0">
              <a:solidFill>
                <a:schemeClr val="tx1"/>
              </a:solidFill>
            </a:endParaRPr>
          </a:p>
          <a:p>
            <a:pPr algn="just"/>
            <a:r>
              <a:rPr lang="ru-RU" sz="2000" b="1" dirty="0" err="1" smtClean="0">
                <a:solidFill>
                  <a:schemeClr val="tx1"/>
                </a:solidFill>
              </a:rPr>
              <a:t>Ерекше</a:t>
            </a:r>
            <a:r>
              <a:rPr lang="ru-RU" sz="2000" b="1" dirty="0" smtClean="0">
                <a:solidFill>
                  <a:schemeClr val="tx1"/>
                </a:solidFill>
              </a:rPr>
              <a:t> реакция </a:t>
            </a:r>
            <a:r>
              <a:rPr lang="ru-RU" sz="2000" b="1" dirty="0">
                <a:solidFill>
                  <a:schemeClr val="tx1"/>
                </a:solidFill>
              </a:rPr>
              <a:t>тек </a:t>
            </a:r>
            <a:r>
              <a:rPr lang="ru-RU" sz="2000" b="1" dirty="0" err="1">
                <a:solidFill>
                  <a:schemeClr val="tx1"/>
                </a:solidFill>
              </a:rPr>
              <a:t>бір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нақты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фактордан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туындайды</a:t>
            </a:r>
            <a:endParaRPr lang="ru-RU" sz="2000" b="1" dirty="0" smtClean="0">
              <a:solidFill>
                <a:schemeClr val="tx1"/>
              </a:solidFill>
            </a:endParaRPr>
          </a:p>
          <a:p>
            <a:pPr marL="457200" indent="-457200" algn="just">
              <a:buAutoNum type="arabicPeriod"/>
            </a:pPr>
            <a:r>
              <a:rPr lang="ru-RU" sz="2000" b="1" dirty="0" err="1" smtClean="0">
                <a:solidFill>
                  <a:schemeClr val="tx1"/>
                </a:solidFill>
              </a:rPr>
              <a:t>Тікелей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биоиндикацияфактор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тікелей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тірі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организмге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әсер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етеді</a:t>
            </a:r>
            <a:endParaRPr lang="ru-RU" sz="2000" b="1" dirty="0" smtClean="0">
              <a:solidFill>
                <a:schemeClr val="tx1"/>
              </a:solidFill>
            </a:endParaRPr>
          </a:p>
          <a:p>
            <a:pPr marL="457200" indent="-457200" algn="just">
              <a:buAutoNum type="arabicPeriod"/>
            </a:pPr>
            <a:r>
              <a:rPr lang="ru-RU" sz="2000" b="1" dirty="0" err="1" smtClean="0">
                <a:solidFill>
                  <a:schemeClr val="tx1"/>
                </a:solidFill>
              </a:rPr>
              <a:t>Жанама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биоиндикацияфактор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ағзаға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әртүрлі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механизмдер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арқылы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әсер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етеді</a:t>
            </a:r>
            <a:endParaRPr lang="ru-RU" sz="2000" b="1" dirty="0" smtClean="0">
              <a:solidFill>
                <a:schemeClr val="tx1"/>
              </a:solidFill>
            </a:endParaRPr>
          </a:p>
          <a:p>
            <a:pPr algn="just"/>
            <a:endParaRPr lang="ru-RU" sz="2000" b="1" dirty="0" smtClean="0">
              <a:solidFill>
                <a:schemeClr val="tx1"/>
              </a:solidFill>
            </a:endParaRPr>
          </a:p>
          <a:p>
            <a:pPr marL="742950" indent="-742950" algn="l"/>
            <a:endParaRPr lang="ru-RU" sz="2800" b="1" dirty="0" smtClean="0">
              <a:solidFill>
                <a:srgbClr val="0732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357298"/>
            <a:ext cx="9144000" cy="5500702"/>
          </a:xfrm>
        </p:spPr>
        <p:txBody>
          <a:bodyPr>
            <a:noAutofit/>
          </a:bodyPr>
          <a:lstStyle/>
          <a:p>
            <a:pPr algn="just"/>
            <a:r>
              <a:rPr lang="ru-RU" sz="2000" b="1" dirty="0" smtClean="0">
                <a:solidFill>
                  <a:schemeClr val="tx1"/>
                </a:solidFill>
              </a:rPr>
              <a:t>Индикатор </a:t>
            </a:r>
            <a:r>
              <a:rPr lang="ru-RU" sz="2000" b="1" dirty="0" err="1">
                <a:solidFill>
                  <a:schemeClr val="tx1"/>
                </a:solidFill>
              </a:rPr>
              <a:t>ретінде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тірі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организмдерді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қолданудың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артықшылықтары:ОЖ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туралы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барлық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ақпаратты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жинақтайды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және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барлық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өзгерістерді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көрсетедіТірі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организмдер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аналитикалық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әдістермен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салыстырғанда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арзанырақОрганизмдер</a:t>
            </a:r>
            <a:r>
              <a:rPr lang="ru-RU" sz="2000" b="1" dirty="0">
                <a:solidFill>
                  <a:schemeClr val="tx1"/>
                </a:solidFill>
              </a:rPr>
              <a:t> ОЖ - де </a:t>
            </a:r>
            <a:r>
              <a:rPr lang="ru-RU" sz="2000" b="1" dirty="0" err="1">
                <a:solidFill>
                  <a:schemeClr val="tx1"/>
                </a:solidFill>
              </a:rPr>
              <a:t>үнемі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болады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және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оларды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ағзасында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тіркеу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арқылы</a:t>
            </a:r>
            <a:r>
              <a:rPr lang="ru-RU" sz="2000" b="1" dirty="0">
                <a:solidFill>
                  <a:schemeClr val="tx1"/>
                </a:solidFill>
              </a:rPr>
              <a:t> ОЖ-</a:t>
            </a:r>
            <a:r>
              <a:rPr lang="ru-RU" sz="2000" b="1" dirty="0" err="1">
                <a:solidFill>
                  <a:schemeClr val="tx1"/>
                </a:solidFill>
              </a:rPr>
              <a:t>нің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қысқа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мерзімді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өзгеруіне</a:t>
            </a:r>
            <a:r>
              <a:rPr lang="ru-RU" sz="2000" b="1" dirty="0">
                <a:solidFill>
                  <a:schemeClr val="tx1"/>
                </a:solidFill>
              </a:rPr>
              <a:t> де, </a:t>
            </a:r>
            <a:r>
              <a:rPr lang="ru-RU" sz="2000" b="1" dirty="0" err="1">
                <a:solidFill>
                  <a:schemeClr val="tx1"/>
                </a:solidFill>
              </a:rPr>
              <a:t>ұзақ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мерзімді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өзгерістерге</a:t>
            </a:r>
            <a:r>
              <a:rPr lang="ru-RU" sz="2000" b="1" dirty="0">
                <a:solidFill>
                  <a:schemeClr val="tx1"/>
                </a:solidFill>
              </a:rPr>
              <a:t> де </a:t>
            </a:r>
            <a:r>
              <a:rPr lang="ru-RU" sz="2000" b="1" dirty="0" err="1">
                <a:solidFill>
                  <a:schemeClr val="tx1"/>
                </a:solidFill>
              </a:rPr>
              <a:t>жауап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бере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аладыЛастану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жолдары</a:t>
            </a:r>
            <a:r>
              <a:rPr lang="ru-RU" sz="2000" b="1" dirty="0">
                <a:solidFill>
                  <a:schemeClr val="tx1"/>
                </a:solidFill>
              </a:rPr>
              <a:t> мен </a:t>
            </a:r>
            <a:r>
              <a:rPr lang="ru-RU" sz="2000" b="1" dirty="0" err="1">
                <a:solidFill>
                  <a:schemeClr val="tx1"/>
                </a:solidFill>
              </a:rPr>
              <a:t>ластаушы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заттардың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жиналу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орындарын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анықтауға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боладыЛастаушы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заттың</a:t>
            </a:r>
            <a:r>
              <a:rPr lang="ru-RU" sz="2000" b="1" dirty="0">
                <a:solidFill>
                  <a:schemeClr val="tx1"/>
                </a:solidFill>
              </a:rPr>
              <a:t>, </a:t>
            </a:r>
            <a:r>
              <a:rPr lang="ru-RU" sz="2000" b="1" dirty="0" err="1">
                <a:solidFill>
                  <a:schemeClr val="tx1"/>
                </a:solidFill>
              </a:rPr>
              <a:t>оның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ішінде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адамға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зияндылық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дәрежесін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жанама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түрде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бағалауға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боладыАдам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синтездейтін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заттардың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әсерін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бақылауға</a:t>
            </a:r>
            <a:r>
              <a:rPr lang="ru-RU" sz="2000" b="1" dirty="0">
                <a:solidFill>
                  <a:schemeClr val="tx1"/>
                </a:solidFill>
              </a:rPr>
              <a:t>, </a:t>
            </a:r>
            <a:r>
              <a:rPr lang="ru-RU" sz="2000" b="1" dirty="0" err="1">
                <a:solidFill>
                  <a:schemeClr val="tx1"/>
                </a:solidFill>
              </a:rPr>
              <a:t>нормаларды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жасауға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боладыБиоиндикация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тірі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материяның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әртүрлі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деңгейлерінде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жүзеге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асырылуы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мүмкін</a:t>
            </a:r>
            <a:endParaRPr lang="ru-RU" sz="2000" b="1" dirty="0" smtClean="0">
              <a:solidFill>
                <a:schemeClr val="tx1"/>
              </a:solidFill>
            </a:endParaRPr>
          </a:p>
          <a:p>
            <a:pPr marL="457200" indent="-457200" algn="just"/>
            <a:endParaRPr lang="ru-RU" sz="2000" b="1" dirty="0" smtClean="0">
              <a:solidFill>
                <a:schemeClr val="tx1"/>
              </a:solidFill>
            </a:endParaRPr>
          </a:p>
          <a:p>
            <a:pPr algn="just"/>
            <a:endParaRPr lang="ru-RU" sz="2000" b="1" dirty="0" smtClean="0">
              <a:solidFill>
                <a:schemeClr val="tx1"/>
              </a:solidFill>
            </a:endParaRPr>
          </a:p>
          <a:p>
            <a:pPr marL="742950" indent="-742950" algn="l"/>
            <a:endParaRPr lang="ru-RU" sz="2800" b="1" dirty="0" smtClean="0">
              <a:solidFill>
                <a:srgbClr val="073200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357298"/>
            <a:ext cx="9144000" cy="5500702"/>
          </a:xfrm>
        </p:spPr>
        <p:txBody>
          <a:bodyPr>
            <a:noAutofit/>
          </a:bodyPr>
          <a:lstStyle/>
          <a:p>
            <a:endParaRPr lang="ru-RU" sz="2800" b="1" dirty="0" smtClean="0">
              <a:solidFill>
                <a:schemeClr val="tx1"/>
              </a:solidFill>
            </a:endParaRPr>
          </a:p>
          <a:p>
            <a:pPr algn="just"/>
            <a:r>
              <a:rPr lang="ru-RU" sz="2400" b="1" dirty="0" err="1">
                <a:solidFill>
                  <a:schemeClr val="tx1"/>
                </a:solidFill>
              </a:rPr>
              <a:t>Биоиндикация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деңгейлері</a:t>
            </a:r>
            <a:r>
              <a:rPr lang="ru-RU" sz="2400" b="1" dirty="0" smtClean="0">
                <a:solidFill>
                  <a:schemeClr val="tx1"/>
                </a:solidFill>
              </a:rPr>
              <a:t>: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b="1" dirty="0" err="1" smtClean="0">
                <a:solidFill>
                  <a:schemeClr val="tx1"/>
                </a:solidFill>
              </a:rPr>
              <a:t>Биохимиялық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және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физиологиялық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реакциялар</a:t>
            </a:r>
            <a:endParaRPr lang="ru-RU" sz="2400" b="1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b="1" dirty="0" err="1" smtClean="0">
                <a:solidFill>
                  <a:schemeClr val="tx1"/>
                </a:solidFill>
              </a:rPr>
              <a:t>Анатомиялық</a:t>
            </a:r>
            <a:r>
              <a:rPr lang="ru-RU" sz="2400" b="1" dirty="0">
                <a:solidFill>
                  <a:schemeClr val="tx1"/>
                </a:solidFill>
              </a:rPr>
              <a:t>, </a:t>
            </a:r>
            <a:r>
              <a:rPr lang="ru-RU" sz="2400" b="1" dirty="0" err="1">
                <a:solidFill>
                  <a:schemeClr val="tx1"/>
                </a:solidFill>
              </a:rPr>
              <a:t>морфологиялық</a:t>
            </a:r>
            <a:r>
              <a:rPr lang="ru-RU" sz="2400" b="1" dirty="0">
                <a:solidFill>
                  <a:schemeClr val="tx1"/>
                </a:solidFill>
              </a:rPr>
              <a:t>, </a:t>
            </a:r>
            <a:r>
              <a:rPr lang="ru-RU" sz="2400" b="1" dirty="0" err="1">
                <a:solidFill>
                  <a:schemeClr val="tx1"/>
                </a:solidFill>
              </a:rPr>
              <a:t>биоритмикалық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және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мінез-құлық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ауытқулары</a:t>
            </a:r>
            <a:endParaRPr lang="ru-RU" sz="2400" b="1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b="1" dirty="0" err="1" smtClean="0">
                <a:solidFill>
                  <a:schemeClr val="tx1"/>
                </a:solidFill>
              </a:rPr>
              <a:t>Фаунистік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және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флористикалық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реакциялар</a:t>
            </a:r>
            <a:endParaRPr lang="ru-RU" sz="2400" b="1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b="1" dirty="0" err="1" smtClean="0">
                <a:solidFill>
                  <a:schemeClr val="tx1"/>
                </a:solidFill>
              </a:rPr>
              <a:t>Ландшафттардың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өзгеруі</a:t>
            </a:r>
            <a:endParaRPr lang="ru-RU" sz="2000" b="1" dirty="0" smtClean="0">
              <a:solidFill>
                <a:schemeClr val="tx1"/>
              </a:solidFill>
            </a:endParaRPr>
          </a:p>
          <a:p>
            <a:pPr algn="just"/>
            <a:endParaRPr lang="ru-RU" sz="2000" b="1" dirty="0" smtClean="0">
              <a:solidFill>
                <a:schemeClr val="tx1"/>
              </a:solidFill>
            </a:endParaRPr>
          </a:p>
          <a:p>
            <a:pPr marL="457200" indent="-457200" algn="just"/>
            <a:endParaRPr lang="ru-RU" sz="2000" b="1" dirty="0" smtClean="0">
              <a:solidFill>
                <a:schemeClr val="tx1"/>
              </a:solidFill>
            </a:endParaRPr>
          </a:p>
          <a:p>
            <a:pPr algn="just"/>
            <a:endParaRPr lang="ru-RU" sz="2000" b="1" dirty="0" smtClean="0">
              <a:solidFill>
                <a:schemeClr val="tx1"/>
              </a:solidFill>
            </a:endParaRPr>
          </a:p>
          <a:p>
            <a:pPr marL="742950" indent="-742950" algn="l"/>
            <a:endParaRPr lang="ru-RU" sz="2800" b="1" dirty="0" smtClean="0">
              <a:solidFill>
                <a:srgbClr val="0732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357298"/>
            <a:ext cx="9144000" cy="5500702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err="1" smtClean="0">
                <a:solidFill>
                  <a:schemeClr val="tx1"/>
                </a:solidFill>
              </a:rPr>
              <a:t>Биоиндикаторларға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қойылатын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талаптар</a:t>
            </a:r>
            <a:r>
              <a:rPr lang="ru-RU" sz="2400" b="1" dirty="0" smtClean="0">
                <a:solidFill>
                  <a:schemeClr val="tx1"/>
                </a:solidFill>
              </a:rPr>
              <a:t>: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b="1" dirty="0" err="1" smtClean="0">
                <a:solidFill>
                  <a:schemeClr val="tx1"/>
                </a:solidFill>
              </a:rPr>
              <a:t>Үлкен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мөлшерде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болуы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керек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және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біртекті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қасиеттерге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ие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болуы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керек</a:t>
            </a:r>
            <a:endParaRPr lang="ru-RU" sz="2400" b="1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b="1" dirty="0" err="1" smtClean="0">
                <a:solidFill>
                  <a:schemeClr val="tx1"/>
                </a:solidFill>
              </a:rPr>
              <a:t>Ол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әр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түрлі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мекендейтін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жерлерде</a:t>
            </a:r>
            <a:r>
              <a:rPr lang="ru-RU" sz="2400" b="1" dirty="0">
                <a:solidFill>
                  <a:schemeClr val="tx1"/>
                </a:solidFill>
              </a:rPr>
              <a:t>, </a:t>
            </a:r>
            <a:r>
              <a:rPr lang="ru-RU" sz="2400" b="1" dirty="0" err="1">
                <a:solidFill>
                  <a:schemeClr val="tx1"/>
                </a:solidFill>
              </a:rPr>
              <a:t>бүкіл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әлемде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кеңінен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таралуы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керек</a:t>
            </a:r>
            <a:endParaRPr lang="ru-RU" sz="2400" b="1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b="1" dirty="0" err="1" smtClean="0">
                <a:solidFill>
                  <a:schemeClr val="tx1"/>
                </a:solidFill>
              </a:rPr>
              <a:t>Алуға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қолжетімді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және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сәйкестендіруде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жеңіл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болуы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тиіс</a:t>
            </a:r>
            <a:endParaRPr lang="ru-RU" sz="2400" b="1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b="1" dirty="0" err="1" smtClean="0">
                <a:solidFill>
                  <a:schemeClr val="tx1"/>
                </a:solidFill>
              </a:rPr>
              <a:t>Алуға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қол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жетімділікте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маусымдық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айырмашылықтар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болмауы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керек</a:t>
            </a:r>
            <a:r>
              <a:rPr lang="ru-RU" sz="2400" b="1" dirty="0">
                <a:solidFill>
                  <a:schemeClr val="tx1"/>
                </a:solidFill>
              </a:rPr>
              <a:t> (</a:t>
            </a:r>
            <a:r>
              <a:rPr lang="ru-RU" sz="2400" b="1" dirty="0" err="1">
                <a:solidFill>
                  <a:schemeClr val="tx1"/>
                </a:solidFill>
              </a:rPr>
              <a:t>біздің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аймақта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қиын</a:t>
            </a:r>
            <a:r>
              <a:rPr lang="ru-RU" sz="2400" b="1" dirty="0" smtClean="0">
                <a:solidFill>
                  <a:schemeClr val="tx1"/>
                </a:solidFill>
              </a:rPr>
              <a:t>)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b="1" dirty="0" err="1" smtClean="0">
                <a:solidFill>
                  <a:schemeClr val="tx1"/>
                </a:solidFill>
              </a:rPr>
              <a:t>Стресске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және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жинақтауға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төзімді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болуы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керек</a:t>
            </a:r>
            <a:endParaRPr lang="ru-RU" sz="2400" b="1" dirty="0" smtClean="0">
              <a:solidFill>
                <a:schemeClr val="tx1"/>
              </a:solidFill>
            </a:endParaRPr>
          </a:p>
          <a:p>
            <a:pPr algn="just"/>
            <a:endParaRPr lang="ru-RU" sz="2400" b="1" dirty="0">
              <a:solidFill>
                <a:schemeClr val="tx1"/>
              </a:solidFill>
            </a:endParaRPr>
          </a:p>
          <a:p>
            <a:pPr algn="just"/>
            <a:r>
              <a:rPr lang="ru-RU" sz="2000" i="1" dirty="0" err="1" smtClean="0">
                <a:solidFill>
                  <a:schemeClr val="tx1"/>
                </a:solidFill>
              </a:rPr>
              <a:t>Ең</a:t>
            </a:r>
            <a:r>
              <a:rPr lang="ru-RU" sz="2000" i="1" dirty="0" smtClean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жақсы</a:t>
            </a:r>
            <a:r>
              <a:rPr lang="ru-RU" sz="2000" i="1" dirty="0">
                <a:solidFill>
                  <a:schemeClr val="tx1"/>
                </a:solidFill>
              </a:rPr>
              <a:t> биоиндикатор </a:t>
            </a:r>
            <a:r>
              <a:rPr lang="ru-RU" sz="2000" i="1" dirty="0" err="1">
                <a:solidFill>
                  <a:schemeClr val="tx1"/>
                </a:solidFill>
              </a:rPr>
              <a:t>қоршаған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ортаның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ластану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деңгейі</a:t>
            </a:r>
            <a:r>
              <a:rPr lang="ru-RU" sz="2000" i="1" dirty="0">
                <a:solidFill>
                  <a:schemeClr val="tx1"/>
                </a:solidFill>
              </a:rPr>
              <a:t> мен осы </a:t>
            </a:r>
            <a:r>
              <a:rPr lang="ru-RU" sz="2000" i="1" dirty="0" err="1">
                <a:solidFill>
                  <a:schemeClr val="tx1"/>
                </a:solidFill>
              </a:rPr>
              <a:t>факторға</a:t>
            </a:r>
            <a:r>
              <a:rPr lang="ru-RU" sz="2000" i="1" dirty="0">
                <a:solidFill>
                  <a:schemeClr val="tx1"/>
                </a:solidFill>
              </a:rPr>
              <a:t> реакция </a:t>
            </a:r>
            <a:r>
              <a:rPr lang="ru-RU" sz="2000" i="1" dirty="0" err="1">
                <a:solidFill>
                  <a:schemeClr val="tx1"/>
                </a:solidFill>
              </a:rPr>
              <a:t>немесе</a:t>
            </a:r>
            <a:r>
              <a:rPr lang="ru-RU" sz="2000" i="1" dirty="0">
                <a:solidFill>
                  <a:schemeClr val="tx1"/>
                </a:solidFill>
              </a:rPr>
              <a:t> осы </a:t>
            </a:r>
            <a:r>
              <a:rPr lang="ru-RU" sz="2000" i="1" dirty="0" err="1">
                <a:solidFill>
                  <a:schemeClr val="tx1"/>
                </a:solidFill>
              </a:rPr>
              <a:t>фактордың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құрамы</a:t>
            </a:r>
            <a:r>
              <a:rPr lang="ru-RU" sz="2000" i="1" dirty="0">
                <a:solidFill>
                  <a:schemeClr val="tx1"/>
                </a:solidFill>
              </a:rPr>
              <a:t> мен </a:t>
            </a:r>
            <a:r>
              <a:rPr lang="ru-RU" sz="2000" i="1" dirty="0" err="1">
                <a:solidFill>
                  <a:schemeClr val="tx1"/>
                </a:solidFill>
              </a:rPr>
              <a:t>жинақталуы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арасындағы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жеткілікті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сызықтық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корреляцияны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көрсететін</a:t>
            </a:r>
            <a:r>
              <a:rPr lang="ru-RU" sz="2000" i="1" dirty="0">
                <a:solidFill>
                  <a:schemeClr val="tx1"/>
                </a:solidFill>
              </a:rPr>
              <a:t> организм </a:t>
            </a:r>
            <a:r>
              <a:rPr lang="ru-RU" sz="2000" i="1" dirty="0" err="1">
                <a:solidFill>
                  <a:schemeClr val="tx1"/>
                </a:solidFill>
              </a:rPr>
              <a:t>немесе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организмдер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тобы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болады</a:t>
            </a:r>
            <a:endParaRPr lang="ru-RU" sz="2000" i="1" dirty="0" smtClean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just"/>
            <a:endParaRPr lang="ru-RU" sz="2000" b="1" dirty="0" smtClean="0">
              <a:solidFill>
                <a:schemeClr val="tx1"/>
              </a:solidFill>
            </a:endParaRPr>
          </a:p>
          <a:p>
            <a:pPr algn="just"/>
            <a:endParaRPr lang="ru-RU" sz="2000" b="1" dirty="0" smtClean="0">
              <a:solidFill>
                <a:schemeClr val="tx1"/>
              </a:solidFill>
            </a:endParaRPr>
          </a:p>
          <a:p>
            <a:pPr marL="457200" indent="-457200" algn="just"/>
            <a:endParaRPr lang="ru-RU" sz="2000" b="1" dirty="0" smtClean="0">
              <a:solidFill>
                <a:schemeClr val="tx1"/>
              </a:solidFill>
            </a:endParaRPr>
          </a:p>
          <a:p>
            <a:pPr algn="just"/>
            <a:endParaRPr lang="ru-RU" sz="2000" b="1" dirty="0" smtClean="0">
              <a:solidFill>
                <a:schemeClr val="tx1"/>
              </a:solidFill>
            </a:endParaRPr>
          </a:p>
          <a:p>
            <a:pPr marL="742950" indent="-742950" algn="l"/>
            <a:endParaRPr lang="ru-RU" sz="2800" b="1" dirty="0" smtClean="0">
              <a:solidFill>
                <a:srgbClr val="0732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357298"/>
            <a:ext cx="9144000" cy="5500702"/>
          </a:xfrm>
        </p:spPr>
        <p:txBody>
          <a:bodyPr>
            <a:noAutofit/>
          </a:bodyPr>
          <a:lstStyle/>
          <a:p>
            <a:pPr algn="just"/>
            <a:r>
              <a:rPr lang="ru-RU" sz="2000" b="1" dirty="0" err="1" smtClean="0">
                <a:solidFill>
                  <a:schemeClr val="tx1"/>
                </a:solidFill>
              </a:rPr>
              <a:t>Биоиндикаторлар</a:t>
            </a:r>
            <a:r>
              <a:rPr lang="ru-RU" sz="2000" b="1" dirty="0" smtClean="0">
                <a:solidFill>
                  <a:schemeClr val="tx1"/>
                </a:solidFill>
              </a:rPr>
              <a:t>:</a:t>
            </a:r>
          </a:p>
          <a:p>
            <a:pPr algn="just"/>
            <a:r>
              <a:rPr lang="ru-RU" sz="2000" b="1" dirty="0" smtClean="0">
                <a:solidFill>
                  <a:schemeClr val="tx1"/>
                </a:solidFill>
              </a:rPr>
              <a:t>- </a:t>
            </a:r>
            <a:r>
              <a:rPr lang="ru-RU" sz="2000" b="1" dirty="0" err="1" smtClean="0">
                <a:solidFill>
                  <a:schemeClr val="tx1"/>
                </a:solidFill>
              </a:rPr>
              <a:t>Микроорганизмдер</a:t>
            </a:r>
            <a:endParaRPr lang="ru-RU" sz="2000" b="1" dirty="0" smtClean="0">
              <a:solidFill>
                <a:schemeClr val="tx1"/>
              </a:solidFill>
            </a:endParaRPr>
          </a:p>
          <a:p>
            <a:pPr algn="just"/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Олар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>
                <a:solidFill>
                  <a:schemeClr val="tx1"/>
                </a:solidFill>
              </a:rPr>
              <a:t>тез </a:t>
            </a:r>
            <a:r>
              <a:rPr lang="ru-RU" sz="2000" b="1" dirty="0" err="1">
                <a:solidFill>
                  <a:schemeClr val="tx1"/>
                </a:solidFill>
              </a:rPr>
              <a:t>әрекет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етеді</a:t>
            </a:r>
            <a:r>
              <a:rPr lang="ru-RU" sz="2000" b="1" dirty="0">
                <a:solidFill>
                  <a:schemeClr val="tx1"/>
                </a:solidFill>
              </a:rPr>
              <a:t>, </a:t>
            </a:r>
            <a:r>
              <a:rPr lang="ru-RU" sz="2000" b="1" dirty="0" err="1">
                <a:solidFill>
                  <a:schemeClr val="tx1"/>
                </a:solidFill>
              </a:rPr>
              <a:t>экотоксикологияда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көбірек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қолданылады</a:t>
            </a:r>
            <a:r>
              <a:rPr lang="ru-RU" sz="2000" b="1" dirty="0">
                <a:solidFill>
                  <a:schemeClr val="tx1"/>
                </a:solidFill>
              </a:rPr>
              <a:t>, </a:t>
            </a:r>
            <a:r>
              <a:rPr lang="ru-RU" sz="2000" b="1" dirty="0" err="1">
                <a:solidFill>
                  <a:schemeClr val="tx1"/>
                </a:solidFill>
              </a:rPr>
              <a:t>биохимиялық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өзгерістерді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анықтайды</a:t>
            </a:r>
            <a:endParaRPr lang="ru-RU" sz="2000" b="1" dirty="0" smtClean="0">
              <a:solidFill>
                <a:schemeClr val="tx1"/>
              </a:solidFill>
            </a:endParaRPr>
          </a:p>
          <a:p>
            <a:pPr algn="just"/>
            <a:r>
              <a:rPr lang="ru-RU" sz="2000" b="1" dirty="0" smtClean="0">
                <a:solidFill>
                  <a:schemeClr val="tx1"/>
                </a:solidFill>
              </a:rPr>
              <a:t>- </a:t>
            </a:r>
            <a:r>
              <a:rPr lang="ru-RU" sz="2000" b="1" dirty="0" err="1" smtClean="0">
                <a:solidFill>
                  <a:schemeClr val="tx1"/>
                </a:solidFill>
              </a:rPr>
              <a:t>Жануарлар</a:t>
            </a:r>
            <a:endParaRPr lang="ru-RU" sz="2000" b="1" dirty="0" smtClean="0">
              <a:solidFill>
                <a:schemeClr val="tx1"/>
              </a:solidFill>
            </a:endParaRPr>
          </a:p>
          <a:p>
            <a:pPr algn="just"/>
            <a:r>
              <a:rPr lang="ru-RU" sz="2000" b="1" dirty="0" err="1" smtClean="0">
                <a:solidFill>
                  <a:schemeClr val="tx1"/>
                </a:solidFill>
              </a:rPr>
              <a:t>Адамға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ең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жақын</a:t>
            </a:r>
            <a:r>
              <a:rPr lang="ru-RU" sz="2000" b="1" dirty="0">
                <a:solidFill>
                  <a:schemeClr val="tx1"/>
                </a:solidFill>
              </a:rPr>
              <a:t>, </a:t>
            </a:r>
            <a:r>
              <a:rPr lang="ru-RU" sz="2000" b="1" dirty="0" err="1">
                <a:solidFill>
                  <a:schemeClr val="tx1"/>
                </a:solidFill>
              </a:rPr>
              <a:t>сондықтан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әртүрлі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заттардың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адамдарға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әсерін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байқауға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болады</a:t>
            </a:r>
            <a:r>
              <a:rPr lang="ru-RU" sz="2000" b="1" dirty="0">
                <a:solidFill>
                  <a:schemeClr val="tx1"/>
                </a:solidFill>
              </a:rPr>
              <a:t>. </a:t>
            </a:r>
            <a:r>
              <a:rPr lang="ru-RU" sz="2000" b="1" dirty="0" err="1">
                <a:solidFill>
                  <a:schemeClr val="tx1"/>
                </a:solidFill>
              </a:rPr>
              <a:t>Бірақ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олар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өте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мобильді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болғандықтан</a:t>
            </a:r>
            <a:r>
              <a:rPr lang="ru-RU" sz="2000" b="1" dirty="0">
                <a:solidFill>
                  <a:schemeClr val="tx1"/>
                </a:solidFill>
              </a:rPr>
              <a:t>, </a:t>
            </a:r>
            <a:r>
              <a:rPr lang="ru-RU" sz="2000" b="1" dirty="0" err="1">
                <a:solidFill>
                  <a:schemeClr val="tx1"/>
                </a:solidFill>
              </a:rPr>
              <a:t>олардың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денесіндегі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өзгерісті</a:t>
            </a:r>
            <a:r>
              <a:rPr lang="ru-RU" sz="2000" b="1" dirty="0">
                <a:solidFill>
                  <a:schemeClr val="tx1"/>
                </a:solidFill>
              </a:rPr>
              <a:t> табу </a:t>
            </a:r>
            <a:r>
              <a:rPr lang="ru-RU" sz="2000" b="1" dirty="0" err="1" smtClean="0">
                <a:solidFill>
                  <a:schemeClr val="tx1"/>
                </a:solidFill>
              </a:rPr>
              <a:t>қиынырақ</a:t>
            </a:r>
            <a:endParaRPr lang="ru-RU" sz="2000" b="1" dirty="0" smtClean="0">
              <a:solidFill>
                <a:schemeClr val="tx1"/>
              </a:solidFill>
            </a:endParaRPr>
          </a:p>
          <a:p>
            <a:pPr algn="just"/>
            <a:r>
              <a:rPr lang="ru-RU" sz="2000" b="1" dirty="0" smtClean="0">
                <a:solidFill>
                  <a:schemeClr val="tx1"/>
                </a:solidFill>
              </a:rPr>
              <a:t>- </a:t>
            </a:r>
            <a:r>
              <a:rPr lang="ru-RU" sz="2000" b="1" dirty="0" err="1" smtClean="0">
                <a:solidFill>
                  <a:schemeClr val="tx1"/>
                </a:solidFill>
              </a:rPr>
              <a:t>Өсімдіктер</a:t>
            </a:r>
            <a:endParaRPr lang="ru-RU" sz="2000" b="1" dirty="0" smtClean="0">
              <a:solidFill>
                <a:schemeClr val="tx1"/>
              </a:solidFill>
            </a:endParaRPr>
          </a:p>
          <a:p>
            <a:pPr algn="just"/>
            <a:r>
              <a:rPr lang="ru-RU" sz="2000" b="1" dirty="0" err="1" smtClean="0">
                <a:solidFill>
                  <a:schemeClr val="tx1"/>
                </a:solidFill>
              </a:rPr>
              <a:t>Бекітілген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өмір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салты</a:t>
            </a:r>
            <a:r>
              <a:rPr lang="ru-RU" sz="2000" b="1" dirty="0">
                <a:solidFill>
                  <a:schemeClr val="tx1"/>
                </a:solidFill>
              </a:rPr>
              <a:t>, </a:t>
            </a:r>
            <a:r>
              <a:rPr lang="ru-RU" sz="2000" b="1" dirty="0" err="1">
                <a:solidFill>
                  <a:schemeClr val="tx1"/>
                </a:solidFill>
              </a:rPr>
              <a:t>автотрофтар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өзгерістерге</a:t>
            </a:r>
            <a:r>
              <a:rPr lang="ru-RU" sz="2000" b="1" dirty="0">
                <a:solidFill>
                  <a:schemeClr val="tx1"/>
                </a:solidFill>
              </a:rPr>
              <a:t> тез </a:t>
            </a:r>
            <a:r>
              <a:rPr lang="ru-RU" sz="2000" b="1" dirty="0" err="1">
                <a:solidFill>
                  <a:schemeClr val="tx1"/>
                </a:solidFill>
              </a:rPr>
              <a:t>жауап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береді</a:t>
            </a:r>
            <a:r>
              <a:rPr lang="ru-RU" sz="2000" b="1" dirty="0">
                <a:solidFill>
                  <a:schemeClr val="tx1"/>
                </a:solidFill>
              </a:rPr>
              <a:t>, </a:t>
            </a:r>
            <a:r>
              <a:rPr lang="ru-RU" sz="2000" b="1" dirty="0" err="1">
                <a:solidFill>
                  <a:schemeClr val="tx1"/>
                </a:solidFill>
              </a:rPr>
              <a:t>газдардың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жасушаларға</a:t>
            </a:r>
            <a:r>
              <a:rPr lang="ru-RU" sz="2000" b="1" dirty="0">
                <a:solidFill>
                  <a:schemeClr val="tx1"/>
                </a:solidFill>
              </a:rPr>
              <a:t> тез </a:t>
            </a:r>
            <a:r>
              <a:rPr lang="ru-RU" sz="2000" b="1" dirty="0" err="1">
                <a:solidFill>
                  <a:schemeClr val="tx1"/>
                </a:solidFill>
              </a:rPr>
              <a:t>енуі</a:t>
            </a:r>
            <a:r>
              <a:rPr lang="ru-RU" sz="2000" b="1" dirty="0">
                <a:solidFill>
                  <a:schemeClr val="tx1"/>
                </a:solidFill>
              </a:rPr>
              <a:t>, </a:t>
            </a:r>
            <a:r>
              <a:rPr lang="ru-RU" sz="2000" b="1" dirty="0" err="1">
                <a:solidFill>
                  <a:schemeClr val="tx1"/>
                </a:solidFill>
              </a:rPr>
              <a:t>бұл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фактордың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әсеріне</a:t>
            </a:r>
            <a:r>
              <a:rPr lang="ru-RU" sz="2000" b="1" dirty="0">
                <a:solidFill>
                  <a:schemeClr val="tx1"/>
                </a:solidFill>
              </a:rPr>
              <a:t> тез </a:t>
            </a:r>
            <a:r>
              <a:rPr lang="ru-RU" sz="2000" b="1" dirty="0" err="1">
                <a:solidFill>
                  <a:schemeClr val="tx1"/>
                </a:solidFill>
              </a:rPr>
              <a:t>жауап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береді</a:t>
            </a:r>
            <a:endParaRPr lang="ru-RU" sz="2400" b="1" dirty="0" smtClean="0">
              <a:solidFill>
                <a:schemeClr val="tx1"/>
              </a:solidFill>
            </a:endParaRPr>
          </a:p>
          <a:p>
            <a:pPr algn="just"/>
            <a:endParaRPr lang="ru-RU" sz="2000" b="1" dirty="0" smtClean="0">
              <a:solidFill>
                <a:schemeClr val="tx1"/>
              </a:solidFill>
            </a:endParaRPr>
          </a:p>
          <a:p>
            <a:pPr algn="just"/>
            <a:endParaRPr lang="ru-RU" sz="2000" b="1" dirty="0" smtClean="0">
              <a:solidFill>
                <a:schemeClr val="tx1"/>
              </a:solidFill>
            </a:endParaRPr>
          </a:p>
          <a:p>
            <a:pPr marL="457200" indent="-457200" algn="just"/>
            <a:endParaRPr lang="ru-RU" sz="2000" b="1" dirty="0" smtClean="0">
              <a:solidFill>
                <a:schemeClr val="tx1"/>
              </a:solidFill>
            </a:endParaRPr>
          </a:p>
          <a:p>
            <a:pPr algn="just"/>
            <a:endParaRPr lang="ru-RU" sz="2000" b="1" dirty="0" smtClean="0">
              <a:solidFill>
                <a:schemeClr val="tx1"/>
              </a:solidFill>
            </a:endParaRPr>
          </a:p>
          <a:p>
            <a:pPr marL="742950" indent="-742950" algn="l"/>
            <a:endParaRPr lang="ru-RU" sz="2800" b="1" dirty="0" smtClean="0">
              <a:solidFill>
                <a:srgbClr val="0732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1954</TotalTime>
  <Words>669</Words>
  <Application>Microsoft Office PowerPoint</Application>
  <PresentationFormat>Экран (4:3)</PresentationFormat>
  <Paragraphs>95</Paragraphs>
  <Slides>15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Биологиялық мониторинг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ЭКОЛОГИЯ</dc:title>
  <dc:creator>rude girl</dc:creator>
  <cp:lastModifiedBy>NK</cp:lastModifiedBy>
  <cp:revision>52</cp:revision>
  <dcterms:created xsi:type="dcterms:W3CDTF">2012-02-09T18:29:59Z</dcterms:created>
  <dcterms:modified xsi:type="dcterms:W3CDTF">2022-04-11T18:01:13Z</dcterms:modified>
</cp:coreProperties>
</file>