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13"/>
  </p:notesMasterIdLst>
  <p:sldIdLst>
    <p:sldId id="268" r:id="rId2"/>
    <p:sldId id="310" r:id="rId3"/>
    <p:sldId id="311" r:id="rId4"/>
    <p:sldId id="315" r:id="rId5"/>
    <p:sldId id="290" r:id="rId6"/>
    <p:sldId id="306" r:id="rId7"/>
    <p:sldId id="307" r:id="rId8"/>
    <p:sldId id="308" r:id="rId9"/>
    <p:sldId id="309" r:id="rId10"/>
    <p:sldId id="312" r:id="rId11"/>
    <p:sldId id="299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385" autoAdjust="0"/>
    <p:restoredTop sz="94638" autoAdjust="0"/>
  </p:normalViewPr>
  <p:slideViewPr>
    <p:cSldViewPr>
      <p:cViewPr varScale="1">
        <p:scale>
          <a:sx n="54" d="100"/>
          <a:sy n="54" d="100"/>
        </p:scale>
        <p:origin x="-90" y="-2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E51868A-449F-4190-864B-37DB0777744D}" type="datetimeFigureOut">
              <a:rPr lang="ru-RU" smtClean="0"/>
              <a:pPr/>
              <a:t>04.04.2022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4C411AE-C9ED-4B68-97AF-DA3A40D0F255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91858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1</a:t>
            </a:fld>
            <a:endParaRPr lang="ru-RU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4C411AE-C9ED-4B68-97AF-DA3A40D0F255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A2E625-D61C-446F-8E4C-610DFED6956A}" type="datetime1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848632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FE138BB-E29E-419B-A219-638DC162EE97}" type="datetime1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059300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3F6962-8797-40A6-BBE0-51706BCD73A4}" type="datetime1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16988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99E746-771F-43EF-98F5-0271687F33E8}" type="datetime1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854053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EA6B2E-F63F-447C-A5F4-D1A0610FE1BC}" type="datetime1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92256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77308A-D0DF-4790-BDF4-C6DD4ADE0180}" type="datetime1">
              <a:rPr lang="ru-RU" smtClean="0"/>
              <a:pPr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6848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09215B-272B-4FE0-8374-2E8F7D6E810C}" type="datetime1">
              <a:rPr lang="ru-RU" smtClean="0"/>
              <a:pPr/>
              <a:t>04.04.2022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285147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0D6D62-C805-4C44-B378-D7084674771D}" type="datetime1">
              <a:rPr lang="ru-RU" smtClean="0"/>
              <a:pPr/>
              <a:t>04.04.2022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335295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F485B7-0DDE-42CE-B77A-B3E9CDC191CC}" type="datetime1">
              <a:rPr lang="ru-RU" smtClean="0"/>
              <a:pPr/>
              <a:t>04.04.2022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60180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218BAD2-E5DA-4BA5-985E-590FB0F1FF14}" type="datetime1">
              <a:rPr lang="ru-RU" smtClean="0"/>
              <a:pPr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7854934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99B51B-650F-46A6-94AA-991C9B47878D}" type="datetime1">
              <a:rPr lang="ru-RU" smtClean="0"/>
              <a:pPr/>
              <a:t>04.04.2022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409760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93B9D6-818E-40B7-894F-7A5D0605381D}" type="datetime1">
              <a:rPr lang="ru-RU" smtClean="0"/>
              <a:pPr/>
              <a:t>04.04.2022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ru-RU" smtClean="0"/>
              <a:t>Қоршаған ортаны қорғауды басқару және инжиниринг кафедрасы                                        доцент. Зандыбай Аманбек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32436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4143380"/>
            <a:ext cx="7858180" cy="1051560"/>
          </a:xfrm>
        </p:spPr>
        <p:txBody>
          <a:bodyPr>
            <a:normAutofit/>
          </a:bodyPr>
          <a:lstStyle/>
          <a:p>
            <a:pPr algn="r"/>
            <a:r>
              <a:rPr lang="ru-RU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kk-KZ" sz="1800" b="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-дәріс</a:t>
            </a:r>
            <a:endParaRPr lang="ru-RU" sz="1800" b="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2541458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r>
              <a:rPr lang="kk-KZ" sz="3200" dirty="0">
                <a:latin typeface="Times New Roman" pitchFamily="18" charset="0"/>
                <a:cs typeface="Times New Roman" pitchFamily="18" charset="0"/>
              </a:rPr>
              <a:t>Радиоактивті ластану мониторингі. Зиянды физикалық факторлардың әсерін бақылау (Шу, электромагниттік өріс, сәулелену)</a:t>
            </a:r>
            <a:endParaRPr lang="kk-KZ" sz="3200" b="1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7158" y="5429264"/>
            <a:ext cx="8358246" cy="1047737"/>
          </a:xfrm>
        </p:spPr>
        <p:txBody>
          <a:bodyPr/>
          <a:lstStyle/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b="1" i="1" dirty="0" smtClean="0">
                <a:solidFill>
                  <a:srgbClr val="0070C0"/>
                </a:solidFill>
              </a:rPr>
              <a:t>“Экологиялық мониторингі” пәні</a:t>
            </a: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dirty="0" smtClean="0">
                <a:solidFill>
                  <a:srgbClr val="0070C0"/>
                </a:solidFill>
              </a:rPr>
              <a:t>Қоршаған ортаны қорғауды басқару және инжиниринг кафедрасы </a:t>
            </a:r>
            <a:endParaRPr lang="en-US" dirty="0" smtClean="0">
              <a:solidFill>
                <a:srgbClr val="0070C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1"/>
            <a:ext cx="8183880" cy="546811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§"/>
            </a:pPr>
            <a:r>
              <a:rPr lang="ru-RU" sz="2400" dirty="0" smtClean="0"/>
              <a:t>Д</a:t>
            </a:r>
            <a:r>
              <a:rPr lang="en-US" sz="2400" dirty="0"/>
              <a:t>i</a:t>
            </a:r>
            <a:r>
              <a:rPr lang="ru-RU" sz="2400" dirty="0"/>
              <a:t>р</a:t>
            </a:r>
            <a:r>
              <a:rPr lang="en-US" sz="2400" dirty="0"/>
              <a:t>i</a:t>
            </a:r>
            <a:r>
              <a:rPr lang="ru-RU" sz="2400" dirty="0" err="1"/>
              <a:t>лдеу</a:t>
            </a:r>
            <a:r>
              <a:rPr lang="ru-RU" sz="2400" dirty="0"/>
              <a:t> </a:t>
            </a:r>
            <a:r>
              <a:rPr lang="ru-RU" sz="2400" dirty="0" err="1"/>
              <a:t>және</a:t>
            </a:r>
            <a:r>
              <a:rPr lang="ru-RU" sz="2400" dirty="0"/>
              <a:t> шу</a:t>
            </a:r>
            <a:r>
              <a:rPr lang="ru-RU" sz="2400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err="1"/>
              <a:t>Электромагнитт</a:t>
            </a:r>
            <a:r>
              <a:rPr lang="en-US" sz="2400" dirty="0"/>
              <a:t>i </a:t>
            </a:r>
            <a:r>
              <a:rPr lang="ru-RU" sz="2400" dirty="0" err="1"/>
              <a:t>өр</a:t>
            </a:r>
            <a:r>
              <a:rPr lang="en-US" sz="2400" dirty="0"/>
              <a:t>i</a:t>
            </a:r>
            <a:r>
              <a:rPr lang="ru-RU" sz="2400" dirty="0" smtClean="0"/>
              <a:t>стер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err="1"/>
              <a:t>Фондық</a:t>
            </a:r>
            <a:r>
              <a:rPr lang="ru-RU" sz="2400" dirty="0"/>
              <a:t> </a:t>
            </a:r>
            <a:r>
              <a:rPr lang="ru-RU" sz="2400" dirty="0" err="1"/>
              <a:t>электромагниттік</a:t>
            </a:r>
            <a:r>
              <a:rPr lang="ru-RU" sz="2400" dirty="0"/>
              <a:t> </a:t>
            </a:r>
            <a:r>
              <a:rPr lang="ru-RU" sz="2400" dirty="0" err="1"/>
              <a:t>өрістер</a:t>
            </a:r>
            <a:r>
              <a:rPr lang="ru-RU" sz="2400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 err="1" smtClean="0"/>
              <a:t>Радиоэлектронды</a:t>
            </a:r>
            <a:r>
              <a:rPr lang="ru-RU" sz="2400" dirty="0" smtClean="0"/>
              <a:t> </a:t>
            </a:r>
            <a:r>
              <a:rPr lang="ru-RU" sz="2400" dirty="0" err="1"/>
              <a:t>құралдардың</a:t>
            </a:r>
            <a:r>
              <a:rPr lang="ru-RU" sz="2400" dirty="0"/>
              <a:t> ЭМ </a:t>
            </a:r>
            <a:r>
              <a:rPr lang="ru-RU" sz="2400" dirty="0" err="1"/>
              <a:t>өр</a:t>
            </a:r>
            <a:r>
              <a:rPr lang="en-US" sz="2400" dirty="0"/>
              <a:t>i</a:t>
            </a:r>
            <a:r>
              <a:rPr lang="ru-RU" sz="2400" dirty="0"/>
              <a:t>стер</a:t>
            </a:r>
            <a:r>
              <a:rPr lang="en-US" sz="2400" dirty="0" smtClean="0"/>
              <a:t>i</a:t>
            </a:r>
            <a:endParaRPr lang="kk-KZ" sz="2400" dirty="0" smtClean="0"/>
          </a:p>
          <a:p>
            <a:pPr>
              <a:buFont typeface="Wingdings" pitchFamily="2" charset="2"/>
              <a:buChar char="§"/>
            </a:pPr>
            <a:r>
              <a:rPr lang="ru-RU" sz="2400" dirty="0" smtClean="0"/>
              <a:t>ТД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радиохабар</a:t>
            </a:r>
            <a:r>
              <a:rPr lang="ru-RU" sz="2400" dirty="0"/>
              <a:t>. </a:t>
            </a:r>
            <a:endParaRPr lang="ru-RU" sz="2400" dirty="0" smtClean="0"/>
          </a:p>
          <a:p>
            <a:pPr>
              <a:buFont typeface="Wingdings" pitchFamily="2" charset="2"/>
              <a:buChar char="§"/>
            </a:pPr>
            <a:r>
              <a:rPr lang="ru-RU" sz="2400" dirty="0" err="1"/>
              <a:t>Ұялы</a:t>
            </a:r>
            <a:r>
              <a:rPr lang="ru-RU" sz="2400" dirty="0"/>
              <a:t> </a:t>
            </a:r>
            <a:r>
              <a:rPr lang="ru-RU" sz="2400" dirty="0" err="1"/>
              <a:t>байланыс</a:t>
            </a:r>
            <a:r>
              <a:rPr lang="ru-RU" sz="2400" dirty="0" smtClean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ru-RU" sz="2400" dirty="0"/>
              <a:t>Компьютер </a:t>
            </a:r>
            <a:r>
              <a:rPr lang="ru-RU" sz="2400" dirty="0" err="1"/>
              <a:t>және</a:t>
            </a:r>
            <a:r>
              <a:rPr lang="ru-RU" sz="2400" dirty="0"/>
              <a:t> </a:t>
            </a:r>
            <a:r>
              <a:rPr lang="ru-RU" sz="2400" dirty="0" err="1"/>
              <a:t>кеңсе</a:t>
            </a:r>
            <a:r>
              <a:rPr lang="ru-RU" sz="2400" dirty="0"/>
              <a:t> </a:t>
            </a:r>
            <a:r>
              <a:rPr lang="ru-RU" sz="2400" dirty="0" err="1"/>
              <a:t>техникасы</a:t>
            </a:r>
            <a:r>
              <a:rPr lang="ru-RU" sz="2400" dirty="0"/>
              <a:t>. </a:t>
            </a:r>
            <a:endParaRPr lang="ru-RU" sz="2400" dirty="0" smtClean="0"/>
          </a:p>
          <a:p>
            <a:pPr>
              <a:buFont typeface="Wingdings" pitchFamily="2" charset="2"/>
              <a:buChar char="§"/>
            </a:pPr>
            <a:r>
              <a:rPr lang="ru-RU" sz="2400" dirty="0" err="1"/>
              <a:t>Тұрмыстық</a:t>
            </a:r>
            <a:r>
              <a:rPr lang="ru-RU" sz="2400" dirty="0"/>
              <a:t> техника. </a:t>
            </a:r>
            <a:endParaRPr lang="kk-KZ" sz="24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211092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39897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ұрақтар:</a:t>
            </a: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	</a:t>
            </a:r>
          </a:p>
          <a:p>
            <a:pPr marL="514350" indent="-514350" algn="just"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Радияциялық мониторинг.</a:t>
            </a:r>
          </a:p>
          <a:p>
            <a:pPr marL="514350" indent="-514350" algn="just"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ҚР радияциялық мониторинг жүйесі.</a:t>
            </a:r>
          </a:p>
          <a:p>
            <a:pPr marL="514350" indent="-514350" algn="just"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Радияциялық нормалау.</a:t>
            </a:r>
          </a:p>
          <a:p>
            <a:pPr marL="514350" indent="-514350" algn="just"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Радияцияны өлшегіш құралдар</a:t>
            </a:r>
          </a:p>
          <a:p>
            <a:pPr marL="514350" indent="-514350" algn="just">
              <a:buAutoNum type="arabicPeriod"/>
            </a:pPr>
            <a:r>
              <a:rPr lang="kk-KZ" dirty="0" smtClean="0">
                <a:latin typeface="Times New Roman" pitchFamily="18" charset="0"/>
                <a:cs typeface="Times New Roman" pitchFamily="18" charset="0"/>
              </a:rPr>
              <a:t>Физикалық ластану нормалары</a:t>
            </a: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marL="514350" indent="-514350" algn="just">
              <a:buNone/>
            </a:pPr>
            <a:r>
              <a:rPr lang="kk-KZ" dirty="0" smtClean="0"/>
              <a:t> </a:t>
            </a:r>
          </a:p>
          <a:p>
            <a:pPr algn="just">
              <a:buNone/>
            </a:pP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kk-KZ" dirty="0" smtClean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kk-KZ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7158" y="5429264"/>
            <a:ext cx="8358246" cy="1047737"/>
          </a:xfrm>
        </p:spPr>
        <p:txBody>
          <a:bodyPr/>
          <a:lstStyle/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b="1" i="1" dirty="0" smtClean="0">
                <a:solidFill>
                  <a:srgbClr val="0070C0"/>
                </a:solidFill>
              </a:rPr>
              <a:t>“Экологиялық мониторингі” пәні</a:t>
            </a:r>
          </a:p>
          <a:p>
            <a:pPr algn="r"/>
            <a:endParaRPr lang="kk-KZ" b="1" i="1" dirty="0" smtClean="0">
              <a:solidFill>
                <a:srgbClr val="0070C0"/>
              </a:solidFill>
            </a:endParaRPr>
          </a:p>
          <a:p>
            <a:pPr algn="r"/>
            <a:r>
              <a:rPr lang="kk-KZ" dirty="0" smtClean="0">
                <a:solidFill>
                  <a:srgbClr val="0070C0"/>
                </a:solidFill>
              </a:rPr>
              <a:t>Қоршаған ортаны қорғауды басқару және инжиниринг кафедрасы </a:t>
            </a:r>
            <a:endParaRPr lang="en-US" dirty="0" smtClean="0">
              <a:solidFill>
                <a:srgbClr val="0070C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07504" y="530352"/>
            <a:ext cx="8579296" cy="253860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Физикалық</a:t>
            </a:r>
            <a:r>
              <a:rPr lang="ru-RU" sz="18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dirty="0" err="1">
                <a:latin typeface="Times New Roman" pitchFamily="18" charset="0"/>
                <a:cs typeface="Times New Roman" pitchFamily="18" charset="0"/>
              </a:rPr>
              <a:t>ластану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қоршаған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ортаның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 smtClean="0">
                <a:latin typeface="Times New Roman" pitchFamily="18" charset="0"/>
                <a:cs typeface="Times New Roman" pitchFamily="18" charset="0"/>
              </a:rPr>
              <a:t>температуралық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-</a:t>
            </a:r>
            <a:r>
              <a:rPr lang="ru-RU" sz="1800" b="1" i="1" dirty="0" err="1" smtClean="0">
                <a:latin typeface="Times New Roman" pitchFamily="18" charset="0"/>
                <a:cs typeface="Times New Roman" pitchFamily="18" charset="0"/>
              </a:rPr>
              <a:t>энергетикалық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,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 smtClean="0">
                <a:latin typeface="Times New Roman" pitchFamily="18" charset="0"/>
                <a:cs typeface="Times New Roman" pitchFamily="18" charset="0"/>
              </a:rPr>
              <a:t>толқындық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, </a:t>
            </a:r>
            <a:r>
              <a:rPr lang="ru-RU" sz="1800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 smtClean="0">
                <a:latin typeface="Times New Roman" pitchFamily="18" charset="0"/>
                <a:cs typeface="Times New Roman" pitchFamily="18" charset="0"/>
              </a:rPr>
              <a:t>радиациялық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 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басқа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да </a:t>
            </a:r>
            <a:r>
              <a:rPr lang="ru-RU" sz="1800" b="1" i="1" dirty="0" err="1" smtClean="0">
                <a:latin typeface="Times New Roman" pitchFamily="18" charset="0"/>
                <a:cs typeface="Times New Roman" pitchFamily="18" charset="0"/>
              </a:rPr>
              <a:t>физикалық</a:t>
            </a:r>
            <a:r>
              <a:rPr lang="ru-RU" sz="18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b="1" i="1" dirty="0" err="1" smtClean="0">
                <a:latin typeface="Times New Roman" pitchFamily="18" charset="0"/>
                <a:cs typeface="Times New Roman" pitchFamily="18" charset="0"/>
              </a:rPr>
              <a:t>қасиеттерінің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нормадан</a:t>
            </a:r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ауытқуларынан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800" dirty="0" err="1" smtClean="0">
                <a:latin typeface="Times New Roman" pitchFamily="18" charset="0"/>
                <a:cs typeface="Times New Roman" pitchFamily="18" charset="0"/>
              </a:rPr>
              <a:t>болатын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1800" dirty="0" err="1">
                <a:latin typeface="Times New Roman" pitchFamily="18" charset="0"/>
                <a:cs typeface="Times New Roman" pitchFamily="18" charset="0"/>
              </a:rPr>
              <a:t>ластану</a:t>
            </a:r>
            <a:r>
              <a:rPr lang="ru-RU" sz="1800" dirty="0">
                <a:latin typeface="Times New Roman" pitchFamily="18" charset="0"/>
                <a:cs typeface="Times New Roman" pitchFamily="18" charset="0"/>
              </a:rPr>
              <a:t>.</a:t>
            </a:r>
            <a:endParaRPr lang="kk-KZ" sz="1800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Прямоугольник 1"/>
          <p:cNvSpPr/>
          <p:nvPr/>
        </p:nvSpPr>
        <p:spPr>
          <a:xfrm>
            <a:off x="2051720" y="2564904"/>
            <a:ext cx="4572000" cy="2585323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buFont typeface="Wingdings" pitchFamily="2" charset="2"/>
              <a:buChar char="§"/>
            </a:pPr>
            <a:r>
              <a:rPr lang="ru-RU" dirty="0"/>
              <a:t>Д</a:t>
            </a:r>
            <a:r>
              <a:rPr lang="en-US" dirty="0"/>
              <a:t>i</a:t>
            </a:r>
            <a:r>
              <a:rPr lang="ru-RU" dirty="0"/>
              <a:t>р</a:t>
            </a:r>
            <a:r>
              <a:rPr lang="en-US" dirty="0"/>
              <a:t>i</a:t>
            </a:r>
            <a:r>
              <a:rPr lang="ru-RU" dirty="0" err="1"/>
              <a:t>лдеу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шу.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/>
              <a:t>Электромагнитт</a:t>
            </a:r>
            <a:r>
              <a:rPr lang="en-US" dirty="0"/>
              <a:t>i </a:t>
            </a:r>
            <a:r>
              <a:rPr lang="ru-RU" dirty="0" err="1"/>
              <a:t>өр</a:t>
            </a:r>
            <a:r>
              <a:rPr lang="en-US" dirty="0"/>
              <a:t>i</a:t>
            </a:r>
            <a:r>
              <a:rPr lang="ru-RU" dirty="0"/>
              <a:t>стер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/>
              <a:t>Фондық</a:t>
            </a:r>
            <a:r>
              <a:rPr lang="ru-RU" dirty="0"/>
              <a:t> </a:t>
            </a:r>
            <a:r>
              <a:rPr lang="ru-RU" dirty="0" err="1"/>
              <a:t>электромагниттік</a:t>
            </a:r>
            <a:r>
              <a:rPr lang="ru-RU" dirty="0"/>
              <a:t> </a:t>
            </a:r>
            <a:r>
              <a:rPr lang="ru-RU" dirty="0" err="1"/>
              <a:t>өрістер</a:t>
            </a:r>
            <a:r>
              <a:rPr lang="ru-RU" dirty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/>
              <a:t>Радиоэлектронды</a:t>
            </a:r>
            <a:r>
              <a:rPr lang="ru-RU" dirty="0"/>
              <a:t> </a:t>
            </a:r>
            <a:r>
              <a:rPr lang="ru-RU" dirty="0" err="1"/>
              <a:t>құралдардың</a:t>
            </a:r>
            <a:r>
              <a:rPr lang="ru-RU" dirty="0"/>
              <a:t> ЭМ </a:t>
            </a:r>
            <a:r>
              <a:rPr lang="ru-RU" dirty="0" err="1"/>
              <a:t>өр</a:t>
            </a:r>
            <a:r>
              <a:rPr lang="en-US" dirty="0"/>
              <a:t>i</a:t>
            </a:r>
            <a:r>
              <a:rPr lang="ru-RU" dirty="0"/>
              <a:t>стер</a:t>
            </a:r>
            <a:r>
              <a:rPr lang="en-US" dirty="0"/>
              <a:t>i</a:t>
            </a:r>
            <a:endParaRPr lang="kk-KZ" dirty="0"/>
          </a:p>
          <a:p>
            <a:pPr>
              <a:buFont typeface="Wingdings" pitchFamily="2" charset="2"/>
              <a:buChar char="§"/>
            </a:pPr>
            <a:r>
              <a:rPr lang="ru-RU" dirty="0"/>
              <a:t>ТД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радиохабар</a:t>
            </a:r>
            <a:r>
              <a:rPr lang="ru-RU" dirty="0"/>
              <a:t>. 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/>
              <a:t>Ұялы</a:t>
            </a:r>
            <a:r>
              <a:rPr lang="ru-RU" dirty="0"/>
              <a:t> </a:t>
            </a:r>
            <a:r>
              <a:rPr lang="ru-RU" dirty="0" err="1"/>
              <a:t>байланыс</a:t>
            </a:r>
            <a:r>
              <a:rPr lang="ru-RU" dirty="0"/>
              <a:t>.</a:t>
            </a:r>
          </a:p>
          <a:p>
            <a:pPr>
              <a:buFont typeface="Wingdings" pitchFamily="2" charset="2"/>
              <a:buChar char="§"/>
            </a:pPr>
            <a:r>
              <a:rPr lang="ru-RU" dirty="0"/>
              <a:t>Компьютер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кеңсе</a:t>
            </a:r>
            <a:r>
              <a:rPr lang="ru-RU" dirty="0"/>
              <a:t> </a:t>
            </a:r>
            <a:r>
              <a:rPr lang="ru-RU" dirty="0" err="1"/>
              <a:t>техникасы</a:t>
            </a:r>
            <a:r>
              <a:rPr lang="ru-RU" dirty="0"/>
              <a:t>. </a:t>
            </a:r>
          </a:p>
          <a:p>
            <a:pPr>
              <a:buFont typeface="Wingdings" pitchFamily="2" charset="2"/>
              <a:buChar char="§"/>
            </a:pPr>
            <a:r>
              <a:rPr lang="ru-RU" dirty="0" err="1"/>
              <a:t>Тұрмыстық</a:t>
            </a:r>
            <a:r>
              <a:rPr lang="ru-RU" dirty="0"/>
              <a:t> техника.</a:t>
            </a:r>
          </a:p>
        </p:txBody>
      </p:sp>
    </p:spTree>
    <p:extLst>
      <p:ext uri="{BB962C8B-B14F-4D97-AF65-F5344CB8AC3E}">
        <p14:creationId xmlns:p14="http://schemas.microsoft.com/office/powerpoint/2010/main" val="2007912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70350"/>
          </a:xfrm>
        </p:spPr>
        <p:txBody>
          <a:bodyPr>
            <a:normAutofit fontScale="77500" lnSpcReduction="20000"/>
          </a:bodyPr>
          <a:lstStyle/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Атмосфераның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радиоактивт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ластануы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тижес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радиациялық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байқалатын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болғандықтан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саналады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Радиациялық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сер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радиоактивт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ыдырау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кезінде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бөл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нет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радиоактивт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улелерд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ң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сер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Бұл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улелер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кейб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химиялық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элементтерд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ң атом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ядроларының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ыдырауы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сыртқы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ортаға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бөл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нед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Бөл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радиоактивт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улелер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адам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организм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ң 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тканьдер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п,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биологиялық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процесстерд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бұзып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организмде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түрл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ше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физикалық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химиялық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ж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физиологиялық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ең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соңында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патологиялық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өзгер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стер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туғызады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b="1" i="1" dirty="0">
                <a:latin typeface="Times New Roman" pitchFamily="18" charset="0"/>
                <a:cs typeface="Times New Roman" pitchFamily="18" charset="0"/>
              </a:rPr>
            </a:b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Радиациялық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серлерд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ң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шығу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көздер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баршаға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м,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қарапайым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космостық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улелерден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бастап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экологиялық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катастрофалар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болып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табылатын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ядролық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қаруларды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сынау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атом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ядролық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станциялардағы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авариялар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т.с.с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 </a:t>
            </a:r>
            <a:endParaRPr lang="kk-KZ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21478329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970350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Радиоактивт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элементтерд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өнд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атом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қондырғыларын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двигательдер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ске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қосу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жұмыстары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кез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атмосфераға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өте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радиоактивт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заттар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бөл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мүмк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н.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Радиоактивт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заттар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атмосферада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тозаң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 не аэрозоль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түр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нде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болады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олардың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азғантай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дозасының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өз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адамның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нерв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системасы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жыныс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бездер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i,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асқорыту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тыныс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алу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органдары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қалқанша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без бен гипофиз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қызмет</a:t>
            </a:r>
            <a:r>
              <a:rPr lang="en-US" b="1" i="1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не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зиянды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ə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сер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етед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i.</a:t>
            </a:r>
            <a:endParaRPr lang="kk-KZ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  <p:extLst>
      <p:ext uri="{BB962C8B-B14F-4D97-AF65-F5344CB8AC3E}">
        <p14:creationId xmlns:p14="http://schemas.microsoft.com/office/powerpoint/2010/main" val="3658845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25583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Радиациялық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мониторинг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иондаушы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сәулеленд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көздер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пайдаланатын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объект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лерде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де,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қоршаған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ортада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да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радиациялық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жағдайдың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жай-күй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жүйел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түрде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байқап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отыру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kk-KZ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25583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b="1" dirty="0" err="1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Радиациялық</a:t>
            </a:r>
            <a:r>
              <a:rPr lang="ru-RU" b="1" dirty="0" smtClean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қау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пс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 err="1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зд</a:t>
            </a:r>
            <a:r>
              <a:rPr lang="en-US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b="1" dirty="0">
                <a:solidFill>
                  <a:schemeClr val="tx2"/>
                </a:solidFill>
                <a:latin typeface="Times New Roman" pitchFamily="18" charset="0"/>
                <a:cs typeface="Times New Roman" pitchFamily="18" charset="0"/>
              </a:rPr>
              <a:t>к 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белг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ленген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нормаларға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қызметш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лерге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халыққа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қоршаған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ортаға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радиациялық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әсер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шектелет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н, атом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энергиясы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пайдаланылатын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объектінің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ерекшеліктері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сипаттамаларының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жай-күйі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kk-KZ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Прямоугольник 1"/>
          <p:cNvSpPr/>
          <p:nvPr/>
        </p:nvSpPr>
        <p:spPr>
          <a:xfrm>
            <a:off x="1000100" y="3908139"/>
            <a:ext cx="746033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err="1"/>
              <a:t>Радиациялық</a:t>
            </a:r>
            <a:r>
              <a:rPr lang="ru-RU" b="1" dirty="0"/>
              <a:t> </a:t>
            </a:r>
            <a:r>
              <a:rPr lang="ru-RU" b="1" dirty="0" err="1"/>
              <a:t>қорғаныш</a:t>
            </a:r>
            <a:r>
              <a:rPr lang="ru-RU" b="1" dirty="0"/>
              <a:t> — </a:t>
            </a:r>
            <a:r>
              <a:rPr lang="ru-RU" b="1" dirty="0" err="1"/>
              <a:t>радиациялық</a:t>
            </a:r>
            <a:r>
              <a:rPr lang="ru-RU" b="1" dirty="0"/>
              <a:t> </a:t>
            </a:r>
            <a:r>
              <a:rPr lang="ru-RU" b="1" dirty="0" err="1"/>
              <a:t>қау</a:t>
            </a:r>
            <a:r>
              <a:rPr lang="en-US" b="1" dirty="0"/>
              <a:t>i</a:t>
            </a:r>
            <a:r>
              <a:rPr lang="ru-RU" b="1" dirty="0" err="1"/>
              <a:t>пс</a:t>
            </a:r>
            <a:r>
              <a:rPr lang="en-US" b="1" dirty="0"/>
              <a:t>i</a:t>
            </a:r>
            <a:r>
              <a:rPr lang="ru-RU" b="1" dirty="0" err="1"/>
              <a:t>зд</a:t>
            </a:r>
            <a:r>
              <a:rPr lang="en-US" b="1" dirty="0"/>
              <a:t>i</a:t>
            </a:r>
            <a:r>
              <a:rPr lang="ru-RU" b="1" dirty="0" err="1"/>
              <a:t>кт</a:t>
            </a:r>
            <a:r>
              <a:rPr lang="en-US" b="1" dirty="0"/>
              <a:t>i </a:t>
            </a:r>
            <a:r>
              <a:rPr lang="ru-RU" b="1" dirty="0" err="1"/>
              <a:t>қамтамасыз</a:t>
            </a:r>
            <a:r>
              <a:rPr lang="ru-RU" b="1" dirty="0"/>
              <a:t> </a:t>
            </a:r>
            <a:r>
              <a:rPr lang="ru-RU" b="1" dirty="0" err="1"/>
              <a:t>етуге</a:t>
            </a:r>
            <a:r>
              <a:rPr lang="ru-RU" b="1" dirty="0"/>
              <a:t> </a:t>
            </a:r>
            <a:r>
              <a:rPr lang="ru-RU" b="1" dirty="0" err="1"/>
              <a:t>бағытталған</a:t>
            </a:r>
            <a:r>
              <a:rPr lang="ru-RU" b="1" dirty="0"/>
              <a:t> </a:t>
            </a:r>
            <a:r>
              <a:rPr lang="ru-RU" b="1" dirty="0" err="1"/>
              <a:t>радиациялық-гигиеналық</a:t>
            </a:r>
            <a:r>
              <a:rPr lang="ru-RU" b="1" dirty="0"/>
              <a:t>, </a:t>
            </a:r>
            <a:r>
              <a:rPr lang="ru-RU" b="1" dirty="0" err="1"/>
              <a:t>жобалау-конструкторлық</a:t>
            </a:r>
            <a:r>
              <a:rPr lang="ru-RU" b="1" dirty="0"/>
              <a:t>, </a:t>
            </a:r>
            <a:r>
              <a:rPr lang="ru-RU" b="1" dirty="0" err="1"/>
              <a:t>техникалық</a:t>
            </a:r>
            <a:r>
              <a:rPr lang="ru-RU" b="1" dirty="0"/>
              <a:t> </a:t>
            </a:r>
            <a:r>
              <a:rPr lang="ru-RU" b="1" dirty="0" err="1"/>
              <a:t>және</a:t>
            </a:r>
            <a:r>
              <a:rPr lang="ru-RU" b="1" dirty="0"/>
              <a:t> </a:t>
            </a:r>
            <a:r>
              <a:rPr lang="ru-RU" b="1" dirty="0" err="1"/>
              <a:t>ұйымдық</a:t>
            </a:r>
            <a:r>
              <a:rPr lang="ru-RU" b="1" dirty="0"/>
              <a:t> </a:t>
            </a:r>
            <a:r>
              <a:rPr lang="ru-RU" b="1" dirty="0" err="1"/>
              <a:t>шаралар</a:t>
            </a:r>
            <a:r>
              <a:rPr lang="ru-RU" b="1" dirty="0"/>
              <a:t> </a:t>
            </a:r>
            <a:r>
              <a:rPr lang="ru-RU" b="1" dirty="0" err="1"/>
              <a:t>жиынтығы</a:t>
            </a:r>
            <a:r>
              <a:rPr lang="ru-RU" b="1" dirty="0"/>
              <a:t>.</a:t>
            </a:r>
            <a:endParaRPr lang="ru-RU" b="1" dirty="0"/>
          </a:p>
        </p:txBody>
      </p:sp>
    </p:spTree>
    <p:extLst>
      <p:ext uri="{BB962C8B-B14F-4D97-AF65-F5344CB8AC3E}">
        <p14:creationId xmlns:p14="http://schemas.microsoft.com/office/powerpoint/2010/main" val="24490564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36254" y="2780928"/>
            <a:ext cx="7896186" cy="2575758"/>
          </a:xfrm>
        </p:spPr>
        <p:txBody>
          <a:bodyPr>
            <a:normAutofit fontScale="92500" lnSpcReduction="10000"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260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метеостанцияның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метеорологиялық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желісінің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81-і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сағат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сайын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радиация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деректерін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дозиметрлермен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өлшейді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онда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әрбір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үш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сағат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сайын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елдегі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радиация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деңгейі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туралы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ақпарат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жаңартылады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"</a:t>
            </a:r>
            <a:endParaRPr lang="kk-KZ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Прямоугольник 3"/>
          <p:cNvSpPr/>
          <p:nvPr/>
        </p:nvSpPr>
        <p:spPr>
          <a:xfrm>
            <a:off x="698920" y="548680"/>
            <a:ext cx="8049543" cy="19389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	</a:t>
            </a:r>
            <a:r>
              <a:rPr lang="ru-RU" sz="2400" dirty="0" err="1" smtClean="0">
                <a:latin typeface="Times New Roman" pitchFamily="18" charset="0"/>
                <a:cs typeface="Times New Roman" pitchFamily="18" charset="0"/>
              </a:rPr>
              <a:t>Атмосфераның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жерге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жақын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қабатында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радиоактивті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ластануды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бақылау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89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метеобекетте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23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автоматты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бекеттерде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гамма-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сәулеленудің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экспозициялық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дозасының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қуатын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b="1" dirty="0">
                <a:latin typeface="Times New Roman" pitchFamily="18" charset="0"/>
                <a:cs typeface="Times New Roman" pitchFamily="18" charset="0"/>
              </a:rPr>
              <a:t>43 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 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метеобекетте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жиынтық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бета-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белсенділікті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анықтау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арқылы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400" dirty="0" err="1">
                <a:latin typeface="Times New Roman" pitchFamily="18" charset="0"/>
                <a:cs typeface="Times New Roman" pitchFamily="18" charset="0"/>
              </a:rPr>
              <a:t>жүргізіледі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5259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3255838"/>
          </a:xfrm>
        </p:spPr>
        <p:txBody>
          <a:bodyPr>
            <a:normAutofit/>
          </a:bodyPr>
          <a:lstStyle/>
          <a:p>
            <a:pPr algn="just">
              <a:buNone/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		</a:t>
            </a:r>
            <a:r>
              <a:rPr lang="ru-RU" dirty="0" err="1" smtClean="0">
                <a:latin typeface="Times New Roman" pitchFamily="18" charset="0"/>
                <a:cs typeface="Times New Roman" pitchFamily="18" charset="0"/>
              </a:rPr>
              <a:t>Радиациялық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қау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пс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зд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к –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белг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ленген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нормаларға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сәйкес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қызметш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лерге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халыққа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және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қоршаған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ортаға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радиациялық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әсер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шектелет</a:t>
            </a:r>
            <a:r>
              <a:rPr lang="en-US" dirty="0">
                <a:latin typeface="Times New Roman" pitchFamily="18" charset="0"/>
                <a:cs typeface="Times New Roman" pitchFamily="18" charset="0"/>
              </a:rPr>
              <a:t>i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н, атом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энергиясы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пайдаланылатын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объектінің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ерекшеліктері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мен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сипаттамаларының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err="1">
                <a:latin typeface="Times New Roman" pitchFamily="18" charset="0"/>
                <a:cs typeface="Times New Roman" pitchFamily="18" charset="0"/>
              </a:rPr>
              <a:t>жай-күйі</a:t>
            </a:r>
            <a:r>
              <a:rPr lang="ru-RU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b="1" dirty="0" smtClean="0">
              <a:solidFill>
                <a:schemeClr val="accent3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kk-KZ" b="1" dirty="0" smtClean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Прямоугольник 1"/>
          <p:cNvSpPr/>
          <p:nvPr/>
        </p:nvSpPr>
        <p:spPr>
          <a:xfrm>
            <a:off x="663751" y="4077072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/>
              <a:t>Радиациялық</a:t>
            </a:r>
            <a:r>
              <a:rPr lang="ru-RU" dirty="0"/>
              <a:t> </a:t>
            </a:r>
            <a:r>
              <a:rPr lang="ru-RU" dirty="0" err="1"/>
              <a:t>қорғаныш</a:t>
            </a:r>
            <a:r>
              <a:rPr lang="ru-RU" dirty="0"/>
              <a:t> — </a:t>
            </a:r>
            <a:r>
              <a:rPr lang="ru-RU" dirty="0" err="1"/>
              <a:t>радиациялық</a:t>
            </a:r>
            <a:r>
              <a:rPr lang="ru-RU" dirty="0"/>
              <a:t> </a:t>
            </a:r>
            <a:r>
              <a:rPr lang="ru-RU" dirty="0" err="1"/>
              <a:t>қау</a:t>
            </a:r>
            <a:r>
              <a:rPr lang="en-US" dirty="0"/>
              <a:t>i</a:t>
            </a:r>
            <a:r>
              <a:rPr lang="ru-RU" dirty="0" err="1"/>
              <a:t>пс</a:t>
            </a:r>
            <a:r>
              <a:rPr lang="en-US" dirty="0"/>
              <a:t>i</a:t>
            </a:r>
            <a:r>
              <a:rPr lang="ru-RU" dirty="0" err="1"/>
              <a:t>зд</a:t>
            </a:r>
            <a:r>
              <a:rPr lang="en-US" dirty="0"/>
              <a:t>i</a:t>
            </a:r>
            <a:r>
              <a:rPr lang="ru-RU" dirty="0" err="1"/>
              <a:t>кт</a:t>
            </a:r>
            <a:r>
              <a:rPr lang="en-US" dirty="0"/>
              <a:t>i </a:t>
            </a:r>
            <a:r>
              <a:rPr lang="ru-RU" dirty="0" err="1"/>
              <a:t>қамтамасыз</a:t>
            </a:r>
            <a:r>
              <a:rPr lang="ru-RU" dirty="0"/>
              <a:t> </a:t>
            </a:r>
            <a:r>
              <a:rPr lang="ru-RU" dirty="0" err="1"/>
              <a:t>етуге</a:t>
            </a:r>
            <a:r>
              <a:rPr lang="ru-RU" dirty="0"/>
              <a:t> </a:t>
            </a:r>
            <a:r>
              <a:rPr lang="ru-RU" dirty="0" err="1"/>
              <a:t>бағытталған</a:t>
            </a:r>
            <a:r>
              <a:rPr lang="ru-RU" dirty="0"/>
              <a:t> </a:t>
            </a:r>
            <a:r>
              <a:rPr lang="ru-RU" dirty="0" err="1"/>
              <a:t>радиациялық-гигиеналық</a:t>
            </a:r>
            <a:r>
              <a:rPr lang="ru-RU" dirty="0"/>
              <a:t>, </a:t>
            </a:r>
            <a:r>
              <a:rPr lang="ru-RU" dirty="0" err="1"/>
              <a:t>жобалау-конструкторлық</a:t>
            </a:r>
            <a:r>
              <a:rPr lang="ru-RU" dirty="0"/>
              <a:t>, </a:t>
            </a:r>
            <a:r>
              <a:rPr lang="ru-RU" dirty="0" err="1"/>
              <a:t>техникалық</a:t>
            </a:r>
            <a:r>
              <a:rPr lang="ru-RU" dirty="0"/>
              <a:t> </a:t>
            </a:r>
            <a:r>
              <a:rPr lang="ru-RU" dirty="0" err="1"/>
              <a:t>және</a:t>
            </a:r>
            <a:r>
              <a:rPr lang="ru-RU" dirty="0"/>
              <a:t> </a:t>
            </a:r>
            <a:r>
              <a:rPr lang="ru-RU" dirty="0" err="1"/>
              <a:t>ұйымдық</a:t>
            </a:r>
            <a:r>
              <a:rPr lang="ru-RU" dirty="0"/>
              <a:t> </a:t>
            </a:r>
            <a:r>
              <a:rPr lang="ru-RU" dirty="0" err="1"/>
              <a:t>шаралар</a:t>
            </a:r>
            <a:r>
              <a:rPr lang="ru-RU" dirty="0"/>
              <a:t> </a:t>
            </a:r>
            <a:r>
              <a:rPr lang="ru-RU" dirty="0" err="1"/>
              <a:t>жиынтығы</a:t>
            </a:r>
            <a:r>
              <a:rPr lang="ru-RU" dirty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25935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642910" y="571480"/>
            <a:ext cx="8183880" cy="500066"/>
          </a:xfrm>
        </p:spPr>
        <p:txBody>
          <a:bodyPr>
            <a:noAutofit/>
          </a:bodyPr>
          <a:lstStyle/>
          <a:p>
            <a:pPr algn="ctr">
              <a:buNone/>
            </a:pP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Радиациялық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мониторингтің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бақылау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желісі</a:t>
            </a: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buNone/>
            </a:pP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1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ctr">
              <a:buNone/>
            </a:pPr>
            <a:endParaRPr lang="ru-RU" sz="16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kk-KZ" sz="16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kk-KZ" sz="1600" dirty="0">
              <a:latin typeface="Times New Roman" pitchFamily="18" charset="0"/>
              <a:cs typeface="Times New Roman" pitchFamily="18" charset="0"/>
            </a:endParaRPr>
          </a:p>
          <a:p>
            <a:pPr algn="ctr">
              <a:buNone/>
            </a:pPr>
            <a:endParaRPr lang="kk-KZ" sz="1600" b="1" dirty="0">
              <a:solidFill>
                <a:schemeClr val="accent3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Нижний колонтитул 6"/>
          <p:cNvSpPr>
            <a:spLocks noGrp="1"/>
          </p:cNvSpPr>
          <p:nvPr>
            <p:ph type="ftr" sz="quarter" idx="11"/>
          </p:nvPr>
        </p:nvSpPr>
        <p:spPr>
          <a:xfrm>
            <a:off x="357158" y="5429264"/>
            <a:ext cx="8358246" cy="1047737"/>
          </a:xfrm>
        </p:spPr>
        <p:txBody>
          <a:bodyPr/>
          <a:lstStyle/>
          <a:p>
            <a:pPr algn="r"/>
            <a:endParaRPr lang="kk-KZ" b="1" i="1" dirty="0">
              <a:solidFill>
                <a:srgbClr val="0070C0"/>
              </a:solidFill>
            </a:endParaRPr>
          </a:p>
          <a:p>
            <a:pPr algn="r"/>
            <a:endParaRPr lang="kk-KZ" b="1" i="1" dirty="0">
              <a:solidFill>
                <a:srgbClr val="0070C0"/>
              </a:solidFill>
            </a:endParaRPr>
          </a:p>
          <a:p>
            <a:pPr algn="r"/>
            <a:endParaRPr lang="kk-KZ" b="1" i="1" dirty="0">
              <a:solidFill>
                <a:srgbClr val="0070C0"/>
              </a:solidFill>
            </a:endParaRPr>
          </a:p>
          <a:p>
            <a:pPr algn="r"/>
            <a:endParaRPr lang="kk-KZ" b="1" i="1" dirty="0">
              <a:solidFill>
                <a:srgbClr val="0070C0"/>
              </a:solidFill>
            </a:endParaRPr>
          </a:p>
          <a:p>
            <a:pPr algn="r"/>
            <a:r>
              <a:rPr lang="kk-KZ" b="1" i="1" dirty="0">
                <a:solidFill>
                  <a:srgbClr val="0070C0"/>
                </a:solidFill>
              </a:rPr>
              <a:t>“Экологиялық мониторингі” пәні</a:t>
            </a:r>
          </a:p>
          <a:p>
            <a:pPr algn="r"/>
            <a:endParaRPr lang="kk-KZ" b="1" i="1" dirty="0">
              <a:solidFill>
                <a:srgbClr val="0070C0"/>
              </a:solidFill>
            </a:endParaRPr>
          </a:p>
          <a:p>
            <a:pPr algn="r"/>
            <a:r>
              <a:rPr lang="kk-KZ" dirty="0">
                <a:solidFill>
                  <a:srgbClr val="0070C0"/>
                </a:solidFill>
              </a:rPr>
              <a:t>Қоршаған ортаны қорғауды басқару және инжиниринг кафедрасы </a:t>
            </a:r>
            <a:endParaRPr lang="en-US" dirty="0">
              <a:solidFill>
                <a:srgbClr val="0070C0"/>
              </a:solidFill>
            </a:endParaRPr>
          </a:p>
        </p:txBody>
      </p:sp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57158" y="5500702"/>
            <a:ext cx="1285884" cy="995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524000" y="3305175"/>
          <a:ext cx="6096000" cy="24765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45021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solidFill>
                          <a:srgbClr val="000000"/>
                        </a:solidFill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0" marR="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graphicFrame>
        <p:nvGraphicFramePr>
          <p:cNvPr id="8" name="Таблица 7"/>
          <p:cNvGraphicFramePr>
            <a:graphicFrameLocks noGrp="1"/>
          </p:cNvGraphicFramePr>
          <p:nvPr/>
        </p:nvGraphicFramePr>
        <p:xfrm>
          <a:off x="1524000" y="3228975"/>
          <a:ext cx="6096000" cy="400050"/>
        </p:xfrm>
        <a:graphic>
          <a:graphicData uri="http://schemas.openxmlformats.org/drawingml/2006/table">
            <a:tbl>
              <a:tblPr/>
              <a:tblGrid>
                <a:gridCol w="60960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 indent="450215" algn="ctr">
                        <a:lnSpc>
                          <a:spcPts val="12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/>
                      </a:r>
                      <a:br>
                        <a:rPr lang="ru-RU" sz="11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</a:br>
                      <a:endParaRPr lang="ru-RU" sz="1100" dirty="0">
                        <a:latin typeface="Calibri"/>
                        <a:ea typeface="Times New Roman"/>
                        <a:cs typeface="Times New Roman"/>
                      </a:endParaRPr>
                    </a:p>
                  </a:txBody>
                  <a:tcPr marL="0" marR="0" marT="47625" marB="47625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</a:tbl>
          </a:graphicData>
        </a:graphic>
      </p:graphicFrame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5" y="1029496"/>
            <a:ext cx="8274428" cy="459106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647699290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711</TotalTime>
  <Words>179</Words>
  <Application>Microsoft Office PowerPoint</Application>
  <PresentationFormat>Экран (4:3)</PresentationFormat>
  <Paragraphs>76</Paragraphs>
  <Slides>11</Slides>
  <Notes>11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11-дәріс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“Жер ресурстар қоры мен мүмкіншіліктері”  3-дәріс</dc:title>
  <dc:creator>Admin</dc:creator>
  <cp:lastModifiedBy>NK</cp:lastModifiedBy>
  <cp:revision>77</cp:revision>
  <dcterms:created xsi:type="dcterms:W3CDTF">2015-02-05T04:50:11Z</dcterms:created>
  <dcterms:modified xsi:type="dcterms:W3CDTF">2022-04-04T17:06:19Z</dcterms:modified>
</cp:coreProperties>
</file>