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3"/>
  </p:notesMasterIdLst>
  <p:sldIdLst>
    <p:sldId id="268" r:id="rId2"/>
    <p:sldId id="290" r:id="rId3"/>
    <p:sldId id="291" r:id="rId4"/>
    <p:sldId id="292" r:id="rId5"/>
    <p:sldId id="293" r:id="rId6"/>
    <p:sldId id="294" r:id="rId7"/>
    <p:sldId id="295" r:id="rId8"/>
    <p:sldId id="296" r:id="rId9"/>
    <p:sldId id="297" r:id="rId10"/>
    <p:sldId id="298" r:id="rId11"/>
    <p:sldId id="29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38" autoAdjust="0"/>
  </p:normalViewPr>
  <p:slideViewPr>
    <p:cSldViewPr>
      <p:cViewPr varScale="1">
        <p:scale>
          <a:sx n="70" d="100"/>
          <a:sy n="70"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1868A-449F-4190-864B-37DB0777744D}" type="datetimeFigureOut">
              <a:rPr lang="ru-RU" smtClean="0"/>
              <a:pPr/>
              <a:t>28.03.2022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411AE-C9ED-4B68-97AF-DA3A40D0F255}" type="slidenum">
              <a:rPr lang="ru-RU" smtClean="0"/>
              <a:pPr/>
              <a:t>‹#›</a:t>
            </a:fld>
            <a:endParaRPr lang="ru-RU"/>
          </a:p>
        </p:txBody>
      </p:sp>
    </p:spTree>
    <p:extLst>
      <p:ext uri="{BB962C8B-B14F-4D97-AF65-F5344CB8AC3E}">
        <p14:creationId xmlns:p14="http://schemas.microsoft.com/office/powerpoint/2010/main" val="2398476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A2E625-D61C-446F-8E4C-610DFED6956A}" type="datetime1">
              <a:rPr lang="ru-RU" smtClean="0"/>
              <a:pPr/>
              <a:t>28.03.2022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4477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E138BB-E29E-419B-A219-638DC162EE97}" type="datetime1">
              <a:rPr lang="ru-RU" smtClean="0"/>
              <a:pPr/>
              <a:t>28.03.2022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0240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3F6962-8797-40A6-BBE0-51706BCD73A4}" type="datetime1">
              <a:rPr lang="ru-RU" smtClean="0"/>
              <a:pPr/>
              <a:t>28.03.2022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1165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9E746-771F-43EF-98F5-0271687F33E8}" type="datetime1">
              <a:rPr lang="ru-RU" smtClean="0"/>
              <a:pPr/>
              <a:t>28.03.2022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6259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EA6B2E-F63F-447C-A5F4-D1A0610FE1BC}" type="datetime1">
              <a:rPr lang="ru-RU" smtClean="0"/>
              <a:pPr/>
              <a:t>28.03.2022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41027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77308A-D0DF-4790-BDF4-C6DD4ADE0180}" type="datetime1">
              <a:rPr lang="ru-RU" smtClean="0"/>
              <a:pPr/>
              <a:t>28.03.2022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2326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09215B-272B-4FE0-8374-2E8F7D6E810C}" type="datetime1">
              <a:rPr lang="ru-RU" smtClean="0"/>
              <a:pPr/>
              <a:t>28.03.2022</a:t>
            </a:fld>
            <a:endParaRPr lang="ru-RU"/>
          </a:p>
        </p:txBody>
      </p:sp>
      <p:sp>
        <p:nvSpPr>
          <p:cNvPr id="8" name="Нижний колонтитул 7"/>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7202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0D6D62-C805-4C44-B378-D7084674771D}" type="datetime1">
              <a:rPr lang="ru-RU" smtClean="0"/>
              <a:pPr/>
              <a:t>28.03.2022</a:t>
            </a:fld>
            <a:endParaRPr lang="ru-RU"/>
          </a:p>
        </p:txBody>
      </p:sp>
      <p:sp>
        <p:nvSpPr>
          <p:cNvPr id="4" name="Нижний колонтитул 3"/>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6067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F485B7-0DDE-42CE-B77A-B3E9CDC191CC}" type="datetime1">
              <a:rPr lang="ru-RU" smtClean="0"/>
              <a:pPr/>
              <a:t>28.03.2022</a:t>
            </a:fld>
            <a:endParaRPr lang="ru-RU"/>
          </a:p>
        </p:txBody>
      </p:sp>
      <p:sp>
        <p:nvSpPr>
          <p:cNvPr id="3" name="Нижний колонтитул 2"/>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72131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18BAD2-E5DA-4BA5-985E-590FB0F1FF14}" type="datetime1">
              <a:rPr lang="ru-RU" smtClean="0"/>
              <a:pPr/>
              <a:t>28.03.2022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6667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099B51B-650F-46A6-94AA-991C9B47878D}" type="datetime1">
              <a:rPr lang="ru-RU" smtClean="0"/>
              <a:pPr/>
              <a:t>28.03.2022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87550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3B9D6-818E-40B7-894F-7A5D0605381D}" type="datetime1">
              <a:rPr lang="ru-RU" smtClean="0"/>
              <a:pPr/>
              <a:t>28.03.2022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11870680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r>
              <a:rPr lang="en-US" sz="1800" dirty="0" smtClean="0">
                <a:latin typeface="Times New Roman" pitchFamily="18" charset="0"/>
                <a:cs typeface="Times New Roman" pitchFamily="18" charset="0"/>
              </a:rPr>
              <a:t>10</a:t>
            </a:r>
            <a:r>
              <a:rPr lang="kk-KZ" sz="1800" b="0" dirty="0" smtClean="0">
                <a:solidFill>
                  <a:schemeClr val="tx1"/>
                </a:solidFill>
                <a:latin typeface="Times New Roman" pitchFamily="18" charset="0"/>
                <a:cs typeface="Times New Roman" pitchFamily="18" charset="0"/>
              </a:rPr>
              <a:t>-дәріс</a:t>
            </a: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2541458"/>
          </a:xfrm>
        </p:spPr>
        <p:txBody>
          <a:bodyPr>
            <a:normAutofit fontScale="92500" lnSpcReduction="10000"/>
          </a:bodyPr>
          <a:lstStyle/>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a:p>
            <a:pPr algn="ctr">
              <a:buNone/>
            </a:pPr>
            <a:r>
              <a:rPr lang="kk-KZ" b="1" dirty="0" smtClean="0">
                <a:latin typeface="Times New Roman" pitchFamily="18" charset="0"/>
                <a:cs typeface="Times New Roman" pitchFamily="18" charset="0"/>
              </a:rPr>
              <a:t>Топырақ сараптама нысаны және топырақтың ластануын бақылау</a:t>
            </a: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1255574"/>
          </a:xfrm>
        </p:spPr>
        <p:txBody>
          <a:bodyPr>
            <a:normAutofit/>
          </a:bodyPr>
          <a:lstStyle/>
          <a:p>
            <a:pPr lvl="1" algn="ctr">
              <a:buNone/>
            </a:pPr>
            <a:r>
              <a:rPr lang="kk-KZ" b="1" dirty="0" smtClean="0">
                <a:latin typeface="Times New Roman" pitchFamily="18" charset="0"/>
                <a:cs typeface="Times New Roman" pitchFamily="18" charset="0"/>
              </a:rPr>
              <a:t>	</a:t>
            </a: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1071538" y="1928802"/>
          <a:ext cx="7358115" cy="3429023"/>
        </p:xfrm>
        <a:graphic>
          <a:graphicData uri="http://schemas.openxmlformats.org/drawingml/2006/table">
            <a:tbl>
              <a:tblPr/>
              <a:tblGrid>
                <a:gridCol w="421206"/>
                <a:gridCol w="3150694"/>
                <a:gridCol w="3786215"/>
              </a:tblGrid>
              <a:tr h="679380">
                <a:tc>
                  <a:txBody>
                    <a:bodyPr/>
                    <a:lstStyle/>
                    <a:p>
                      <a:pPr algn="just">
                        <a:lnSpc>
                          <a:spcPct val="115000"/>
                        </a:lnSpc>
                        <a:spcAft>
                          <a:spcPts val="0"/>
                        </a:spcAft>
                      </a:pPr>
                      <a:r>
                        <a:rPr lang="ru-RU" sz="2000" b="1" dirty="0">
                          <a:solidFill>
                            <a:srgbClr val="000000"/>
                          </a:solidFill>
                          <a:latin typeface="Times New Roman"/>
                          <a:ea typeface="Times New Roman"/>
                          <a:cs typeface="Times New Roman"/>
                        </a:rPr>
                        <a:t>№</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err="1">
                          <a:solidFill>
                            <a:srgbClr val="000000"/>
                          </a:solidFill>
                          <a:latin typeface="Times New Roman"/>
                          <a:ea typeface="Times New Roman"/>
                          <a:cs typeface="Times New Roman"/>
                        </a:rPr>
                        <a:t>Топырақтың ластануы</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solidFill>
                            <a:srgbClr val="000000"/>
                          </a:solidFill>
                          <a:latin typeface="Times New Roman"/>
                          <a:ea typeface="Times New Roman"/>
                          <a:cs typeface="Times New Roman"/>
                        </a:rPr>
                        <a:t>Санитарлық саны</a:t>
                      </a:r>
                      <a:endParaRPr lang="ru-RU" sz="20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380">
                <a:tc>
                  <a:txBody>
                    <a:bodyPr/>
                    <a:lstStyle/>
                    <a:p>
                      <a:pPr algn="just">
                        <a:lnSpc>
                          <a:spcPct val="115000"/>
                        </a:lnSpc>
                        <a:spcAft>
                          <a:spcPts val="0"/>
                        </a:spcAft>
                      </a:pPr>
                      <a:r>
                        <a:rPr lang="ru-RU" sz="2000" b="1">
                          <a:solidFill>
                            <a:srgbClr val="000000"/>
                          </a:solidFill>
                          <a:latin typeface="Times New Roman"/>
                          <a:ea typeface="Times New Roman"/>
                          <a:cs typeface="Times New Roman"/>
                        </a:rPr>
                        <a:t>1</a:t>
                      </a:r>
                      <a:endParaRPr lang="ru-RU" sz="20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solidFill>
                            <a:srgbClr val="000000"/>
                          </a:solidFill>
                          <a:latin typeface="Times New Roman"/>
                          <a:ea typeface="Times New Roman"/>
                          <a:cs typeface="Times New Roman"/>
                        </a:rPr>
                        <a:t>Таза </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a:solidFill>
                            <a:srgbClr val="000000"/>
                          </a:solidFill>
                          <a:latin typeface="Times New Roman"/>
                          <a:ea typeface="Times New Roman"/>
                          <a:cs typeface="Times New Roman"/>
                        </a:rPr>
                        <a:t>0,98 және одан жоғары</a:t>
                      </a:r>
                      <a:endParaRPr lang="ru-RU" sz="20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380">
                <a:tc>
                  <a:txBody>
                    <a:bodyPr/>
                    <a:lstStyle/>
                    <a:p>
                      <a:pPr algn="just">
                        <a:lnSpc>
                          <a:spcPct val="115000"/>
                        </a:lnSpc>
                        <a:spcAft>
                          <a:spcPts val="0"/>
                        </a:spcAft>
                      </a:pPr>
                      <a:r>
                        <a:rPr lang="ru-RU" sz="2000" b="1">
                          <a:solidFill>
                            <a:srgbClr val="000000"/>
                          </a:solidFill>
                          <a:latin typeface="Times New Roman"/>
                          <a:ea typeface="Times New Roman"/>
                          <a:cs typeface="Times New Roman"/>
                        </a:rPr>
                        <a:t>2</a:t>
                      </a:r>
                      <a:endParaRPr lang="ru-RU" sz="20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err="1">
                          <a:solidFill>
                            <a:srgbClr val="000000"/>
                          </a:solidFill>
                          <a:latin typeface="Times New Roman"/>
                          <a:ea typeface="Times New Roman"/>
                          <a:cs typeface="Times New Roman"/>
                        </a:rPr>
                        <a:t>Аздап</a:t>
                      </a:r>
                      <a:r>
                        <a:rPr lang="ru-RU" sz="2000" b="1" dirty="0">
                          <a:solidFill>
                            <a:srgbClr val="000000"/>
                          </a:solidFill>
                          <a:latin typeface="Times New Roman"/>
                          <a:ea typeface="Times New Roman"/>
                          <a:cs typeface="Times New Roman"/>
                        </a:rPr>
                        <a:t> </a:t>
                      </a:r>
                      <a:r>
                        <a:rPr lang="ru-RU" sz="2000" b="1" dirty="0" err="1">
                          <a:solidFill>
                            <a:srgbClr val="000000"/>
                          </a:solidFill>
                          <a:latin typeface="Times New Roman"/>
                          <a:ea typeface="Times New Roman"/>
                          <a:cs typeface="Times New Roman"/>
                        </a:rPr>
                        <a:t>ластанған</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a:solidFill>
                            <a:srgbClr val="000000"/>
                          </a:solidFill>
                          <a:latin typeface="Times New Roman"/>
                          <a:ea typeface="Times New Roman"/>
                          <a:cs typeface="Times New Roman"/>
                        </a:rPr>
                        <a:t>0,85-тен 0,98 дейін</a:t>
                      </a:r>
                      <a:endParaRPr lang="ru-RU" sz="20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380">
                <a:tc>
                  <a:txBody>
                    <a:bodyPr/>
                    <a:lstStyle/>
                    <a:p>
                      <a:pPr algn="just">
                        <a:lnSpc>
                          <a:spcPct val="115000"/>
                        </a:lnSpc>
                        <a:spcAft>
                          <a:spcPts val="0"/>
                        </a:spcAft>
                      </a:pPr>
                      <a:r>
                        <a:rPr lang="ru-RU" sz="2000" b="1">
                          <a:solidFill>
                            <a:srgbClr val="000000"/>
                          </a:solidFill>
                          <a:latin typeface="Times New Roman"/>
                          <a:ea typeface="Times New Roman"/>
                          <a:cs typeface="Times New Roman"/>
                        </a:rPr>
                        <a:t>3</a:t>
                      </a:r>
                      <a:endParaRPr lang="ru-RU" sz="20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solidFill>
                            <a:srgbClr val="000000"/>
                          </a:solidFill>
                          <a:latin typeface="Times New Roman"/>
                          <a:ea typeface="Times New Roman"/>
                          <a:cs typeface="Times New Roman"/>
                        </a:rPr>
                        <a:t>Ластанған</a:t>
                      </a:r>
                      <a:endParaRPr lang="ru-RU" sz="20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rgbClr val="000000"/>
                          </a:solidFill>
                          <a:latin typeface="Times New Roman"/>
                          <a:ea typeface="Times New Roman"/>
                          <a:cs typeface="Times New Roman"/>
                        </a:rPr>
                        <a:t>0,70-тен 0,85 </a:t>
                      </a:r>
                      <a:r>
                        <a:rPr lang="ru-RU" sz="2000" b="0" dirty="0" err="1">
                          <a:solidFill>
                            <a:srgbClr val="000000"/>
                          </a:solidFill>
                          <a:latin typeface="Times New Roman"/>
                          <a:ea typeface="Times New Roman"/>
                          <a:cs typeface="Times New Roman"/>
                        </a:rPr>
                        <a:t>дейін</a:t>
                      </a:r>
                      <a:endParaRPr lang="ru-RU" sz="20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503">
                <a:tc>
                  <a:txBody>
                    <a:bodyPr/>
                    <a:lstStyle/>
                    <a:p>
                      <a:pPr algn="just">
                        <a:lnSpc>
                          <a:spcPct val="115000"/>
                        </a:lnSpc>
                        <a:spcAft>
                          <a:spcPts val="0"/>
                        </a:spcAft>
                      </a:pPr>
                      <a:r>
                        <a:rPr lang="ru-RU" sz="2000" b="1">
                          <a:solidFill>
                            <a:srgbClr val="000000"/>
                          </a:solidFill>
                          <a:latin typeface="Times New Roman"/>
                          <a:ea typeface="Times New Roman"/>
                          <a:cs typeface="Times New Roman"/>
                        </a:rPr>
                        <a:t>4</a:t>
                      </a:r>
                      <a:endParaRPr lang="ru-RU" sz="20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solidFill>
                            <a:srgbClr val="000000"/>
                          </a:solidFill>
                          <a:latin typeface="Times New Roman"/>
                          <a:ea typeface="Times New Roman"/>
                          <a:cs typeface="Times New Roman"/>
                        </a:rPr>
                        <a:t>Өте ластанған</a:t>
                      </a:r>
                      <a:endParaRPr lang="ru-RU" sz="20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rgbClr val="000000"/>
                          </a:solidFill>
                          <a:latin typeface="Times New Roman"/>
                          <a:ea typeface="Times New Roman"/>
                          <a:cs typeface="Times New Roman"/>
                        </a:rPr>
                        <a:t>0,70-тен </a:t>
                      </a:r>
                      <a:r>
                        <a:rPr lang="ru-RU" sz="2000" b="0" dirty="0" err="1">
                          <a:solidFill>
                            <a:srgbClr val="000000"/>
                          </a:solidFill>
                          <a:latin typeface="Times New Roman"/>
                          <a:ea typeface="Times New Roman"/>
                          <a:cs typeface="Times New Roman"/>
                        </a:rPr>
                        <a:t>төмен</a:t>
                      </a:r>
                      <a:endParaRPr lang="ru-RU" sz="20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3" name="Rectangle 1"/>
          <p:cNvSpPr>
            <a:spLocks noChangeArrowheads="1"/>
          </p:cNvSpPr>
          <p:nvPr/>
        </p:nvSpPr>
        <p:spPr bwMode="auto">
          <a:xfrm>
            <a:off x="357158" y="57148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Санитарлық  сан  бойынша  топырақтың тазалығын  бағалау</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(Н.И. Хлебников бойынша)</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27540"/>
          </a:xfrm>
        </p:spPr>
        <p:txBody>
          <a:bodyPr>
            <a:normAutofit fontScale="70000" lnSpcReduction="20000"/>
          </a:bodyPr>
          <a:lstStyle/>
          <a:p>
            <a:pPr algn="just">
              <a:buNone/>
            </a:pPr>
            <a:r>
              <a:rPr lang="kk-KZ" b="1" dirty="0" smtClean="0">
                <a:latin typeface="Times New Roman" pitchFamily="18" charset="0"/>
                <a:cs typeface="Times New Roman" pitchFamily="18" charset="0"/>
              </a:rPr>
              <a:t>	Бақылау сұрақтары:</a:t>
            </a:r>
          </a:p>
          <a:p>
            <a:pPr algn="just">
              <a:buNone/>
            </a:pP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Топырақты санитарлық-микробиологиялық ластану көрсеткіштерін анықтаудың әдістері</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Топырақтан кейбір ауыр металлдарды анықтау әдістері</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Топырақтағы мұнай және мұнай өнімдерінің мөлшерін анықтау гравиметриялық әдіспен анықтау.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Топырақтың сулы сығындысындағы сульфат ионы мөлшерін анықтау.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Топырақтың сулы сығындысындағы кальций және магний иондары мөлшерін кешен түзу әдісі бойынша  анықтау.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 құрамындағы Cu 2+,  Fe 3+, Pb2+ иондары мөлшерін атомдық-адсорбциялық спектрометр көмегімен анықтау.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 рН анықтау әдісі.  </a:t>
            </a:r>
            <a:endParaRPr lang="ru-RU" dirty="0" smtClean="0">
              <a:latin typeface="Times New Roman" pitchFamily="18" charset="0"/>
              <a:cs typeface="Times New Roman" pitchFamily="18" charset="0"/>
            </a:endParaRPr>
          </a:p>
          <a:p>
            <a:pPr algn="just">
              <a:buNone/>
            </a:pPr>
            <a:endParaRPr lang="ru-RU" dirty="0" smtClean="0">
              <a:latin typeface="Times New Roman" pitchFamily="18" charset="0"/>
              <a:cs typeface="Times New Roman" pitchFamily="18" charset="0"/>
            </a:endParaRPr>
          </a:p>
          <a:p>
            <a:pPr lvl="1" algn="just">
              <a:buNone/>
            </a:pPr>
            <a:r>
              <a:rPr lang="kk-K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285720" y="5357826"/>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4214818"/>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3041524"/>
          </a:xfrm>
        </p:spPr>
        <p:txBody>
          <a:bodyPr>
            <a:normAutofit fontScale="70000" lnSpcReduction="20000"/>
          </a:bodyPr>
          <a:lstStyle/>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a:p>
            <a:pPr>
              <a:buNone/>
            </a:pPr>
            <a:r>
              <a:rPr lang="kk-KZ" b="1" dirty="0" smtClean="0">
                <a:solidFill>
                  <a:schemeClr val="accent3"/>
                </a:solidFill>
                <a:latin typeface="Times New Roman" pitchFamily="18" charset="0"/>
                <a:cs typeface="Times New Roman" pitchFamily="18" charset="0"/>
              </a:rPr>
              <a:t>Жоспары:</a:t>
            </a:r>
          </a:p>
          <a:p>
            <a:pPr>
              <a:buNone/>
            </a:pP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Топырақты ластаушы негізгі көздері</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a:t>
            </a:r>
            <a:r>
              <a:rPr lang="ru-RU" dirty="0" err="1" smtClean="0">
                <a:latin typeface="Times New Roman" pitchFamily="18" charset="0"/>
                <a:cs typeface="Times New Roman" pitchFamily="18" charset="0"/>
              </a:rPr>
              <a:t>опыра</a:t>
            </a:r>
            <a:r>
              <a:rPr lang="kk-KZ" dirty="0" smtClean="0">
                <a:latin typeface="Times New Roman" pitchFamily="18" charset="0"/>
                <a:cs typeface="Times New Roman" pitchFamily="18" charset="0"/>
              </a:rPr>
              <a:t>қтың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микробиологиялық көрсеткіштерін бағалау</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Топырақты зерттеу әдістері</a:t>
            </a:r>
            <a:endParaRPr lang="ru-RU" dirty="0" smtClean="0">
              <a:latin typeface="Times New Roman" pitchFamily="18" charset="0"/>
              <a:cs typeface="Times New Roman" pitchFamily="18" charset="0"/>
            </a:endParaRPr>
          </a:p>
          <a:p>
            <a:pPr lvl="0"/>
            <a:endParaRPr lang="ru-RU" dirty="0" smtClean="0">
              <a:solidFill>
                <a:schemeClr val="accent3"/>
              </a:solidFill>
            </a:endParaRPr>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184664"/>
          </a:xfrm>
        </p:spPr>
        <p:txBody>
          <a:bodyPr>
            <a:normAutofit/>
          </a:bodyPr>
          <a:lstStyle/>
          <a:p>
            <a:pPr algn="ctr">
              <a:buNone/>
            </a:pPr>
            <a:r>
              <a:rPr lang="kk-KZ" sz="2000" dirty="0" smtClean="0">
                <a:latin typeface="Times New Roman" pitchFamily="18" charset="0"/>
                <a:cs typeface="Times New Roman" pitchFamily="18" charset="0"/>
              </a:rPr>
              <a:t>	</a:t>
            </a:r>
            <a:r>
              <a:rPr lang="kk-KZ" sz="2000" b="1" dirty="0" smtClean="0">
                <a:solidFill>
                  <a:schemeClr val="accent3"/>
                </a:solidFill>
                <a:latin typeface="Times New Roman" pitchFamily="18" charset="0"/>
                <a:cs typeface="Times New Roman" pitchFamily="18" charset="0"/>
              </a:rPr>
              <a:t>Топырақты ластаушы негізгі көздер:</a:t>
            </a:r>
            <a:endParaRPr lang="ru-RU" sz="2000" b="1" dirty="0" smtClean="0">
              <a:solidFill>
                <a:schemeClr val="accent3"/>
              </a:solidFill>
              <a:latin typeface="Times New Roman" pitchFamily="18" charset="0"/>
              <a:cs typeface="Times New Roman" pitchFamily="18" charset="0"/>
            </a:endParaRPr>
          </a:p>
          <a:p>
            <a:pPr algn="just">
              <a:buNone/>
            </a:pPr>
            <a:r>
              <a:rPr lang="kk-KZ" sz="2000" dirty="0" smtClean="0">
                <a:latin typeface="Times New Roman" pitchFamily="18" charset="0"/>
                <a:cs typeface="Times New Roman" pitchFamily="18" charset="0"/>
              </a:rPr>
              <a:t>	- </a:t>
            </a:r>
            <a:r>
              <a:rPr lang="kk-KZ" sz="2000" b="1" i="1" dirty="0" smtClean="0">
                <a:latin typeface="Times New Roman" pitchFamily="18" charset="0"/>
                <a:cs typeface="Times New Roman" pitchFamily="18" charset="0"/>
              </a:rPr>
              <a:t>Тұрғын үйлер мен кәсіпорындар:  </a:t>
            </a:r>
            <a:r>
              <a:rPr lang="kk-KZ" sz="2000" dirty="0" smtClean="0">
                <a:latin typeface="Times New Roman" pitchFamily="18" charset="0"/>
                <a:cs typeface="Times New Roman" pitchFamily="18" charset="0"/>
              </a:rPr>
              <a:t>Ластағыштардың ішінде тұрмыстық қалдықтар, тағам, кәсіпорындар мен мекеме, дүкен,  құрылыс заттарының қалдықтары ерекше басымдықа ие. Қалдықтармен ластанған топырақ ауру қоздырғыш түрлі микроорганизмдердің негізгі тіршілік ортасы болып табылады. </a:t>
            </a:r>
            <a:endParaRPr lang="ru-RU" sz="2000" dirty="0" smtClean="0">
              <a:latin typeface="Times New Roman" pitchFamily="18" charset="0"/>
              <a:cs typeface="Times New Roman" pitchFamily="18" charset="0"/>
            </a:endParaRPr>
          </a:p>
          <a:p>
            <a:pPr algn="just">
              <a:buNone/>
            </a:pPr>
            <a:r>
              <a:rPr lang="kk-KZ" sz="2000" b="1" i="1" dirty="0" smtClean="0">
                <a:latin typeface="Times New Roman" pitchFamily="18" charset="0"/>
                <a:cs typeface="Times New Roman" pitchFamily="18" charset="0"/>
              </a:rPr>
              <a:t>    - Өндіріс орындары: </a:t>
            </a:r>
            <a:r>
              <a:rPr lang="kk-KZ" sz="2000" dirty="0" smtClean="0">
                <a:latin typeface="Times New Roman" pitchFamily="18" charset="0"/>
                <a:cs typeface="Times New Roman" pitchFamily="18" charset="0"/>
              </a:rPr>
              <a:t>Қатты және сұйық өндірістік қалдықтардың көпшілігі тірі ағзалар мен қоршаған ортаға зиянды әсерлер туғызады. Мысалы, металлургиялық өнеркәсіптердің қалдықтарының құрамында түсті және ауыр металлдармен қатар әр түрлі тұздар болады. </a:t>
            </a:r>
            <a:endParaRPr lang="ru-RU" sz="2000" dirty="0" smtClean="0">
              <a:latin typeface="Times New Roman" pitchFamily="18" charset="0"/>
              <a:cs typeface="Times New Roman" pitchFamily="18" charset="0"/>
            </a:endParaRPr>
          </a:p>
          <a:p>
            <a:pPr algn="just">
              <a:buNone/>
            </a:pPr>
            <a:r>
              <a:rPr lang="kk-KZ" sz="2000" b="1" i="1" dirty="0" smtClean="0">
                <a:latin typeface="Times New Roman" pitchFamily="18" charset="0"/>
                <a:cs typeface="Times New Roman" pitchFamily="18" charset="0"/>
              </a:rPr>
              <a:t>	- Жылу энергетикасы: </a:t>
            </a:r>
            <a:r>
              <a:rPr lang="kk-KZ" sz="2000" dirty="0" smtClean="0">
                <a:latin typeface="Times New Roman" pitchFamily="18" charset="0"/>
                <a:cs typeface="Times New Roman" pitchFamily="18" charset="0"/>
              </a:rPr>
              <a:t>Жылу және энергия алу үшін тас көмір жаққанда атмосфера ауасына  күкірт оксидтері, басқа да түрлі улы газдар бөлініп соңынан топыраққа қонады. </a:t>
            </a:r>
            <a:endParaRPr lang="ru-RU" sz="2000" dirty="0" smtClean="0">
              <a:latin typeface="Times New Roman" pitchFamily="18" charset="0"/>
              <a:cs typeface="Times New Roman" pitchFamily="18" charset="0"/>
            </a:endParaRPr>
          </a:p>
          <a:p>
            <a:pPr algn="ctr">
              <a:buNone/>
            </a:pPr>
            <a:endParaRPr lang="kk-KZ" sz="2000" dirty="0" smtClean="0">
              <a:latin typeface="Times New Roman" pitchFamily="18" charset="0"/>
              <a:cs typeface="Times New Roman" pitchFamily="18" charset="0"/>
            </a:endParaRPr>
          </a:p>
          <a:p>
            <a:pPr algn="ctr">
              <a:buNone/>
            </a:pPr>
            <a:endParaRPr lang="kk-KZ" sz="2000" b="1" dirty="0" smtClean="0">
              <a:solidFill>
                <a:schemeClr val="accent3">
                  <a:lumMod val="50000"/>
                </a:schemeClr>
              </a:solidFill>
              <a:latin typeface="Times New Roman" pitchFamily="18" charset="0"/>
              <a:cs typeface="Times New Roman" pitchFamily="18" charset="0"/>
            </a:endParaRPr>
          </a:p>
          <a:p>
            <a:pPr algn="ctr">
              <a:buNone/>
            </a:pPr>
            <a:endParaRPr lang="kk-KZ" sz="2000"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041656"/>
          </a:xfrm>
        </p:spPr>
        <p:txBody>
          <a:bodyPr>
            <a:normAutofit fontScale="77500" lnSpcReduction="20000"/>
          </a:bodyPr>
          <a:lstStyle/>
          <a:p>
            <a:pPr lvl="1" algn="just">
              <a:buNone/>
            </a:pP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Ауыл шаруашылық: </a:t>
            </a:r>
            <a:r>
              <a:rPr lang="kk-KZ" dirty="0" smtClean="0">
                <a:latin typeface="Times New Roman" pitchFamily="18" charset="0"/>
                <a:cs typeface="Times New Roman" pitchFamily="18" charset="0"/>
              </a:rPr>
              <a:t>Өсімдіктерді зиянкестерден қорғау үшін тыңайтқыштар мен улы химикаттар қолдану нәтижесі де топыраққа кері әсерін тигізіп, ондағы зат айналымын бұзып, топырақ биологиясына кері зиянын тигізеді. </a:t>
            </a:r>
            <a:endParaRPr lang="ru-RU" dirty="0" smtClean="0">
              <a:latin typeface="Times New Roman" pitchFamily="18" charset="0"/>
              <a:cs typeface="Times New Roman" pitchFamily="18" charset="0"/>
            </a:endParaRPr>
          </a:p>
          <a:p>
            <a:pPr lvl="1" algn="just">
              <a:buNone/>
            </a:pPr>
            <a:r>
              <a:rPr lang="kk-KZ"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 - Транспорт: </a:t>
            </a:r>
            <a:r>
              <a:rPr lang="kk-KZ" dirty="0" smtClean="0">
                <a:latin typeface="Times New Roman" pitchFamily="18" charset="0"/>
                <a:cs typeface="Times New Roman" pitchFamily="18" charset="0"/>
              </a:rPr>
              <a:t>Автомашиналардан азот оксидтері, қорғасын,  көмірсутек т.б. улы газдар бөлініп, нәтижесінде топырақ бетін ластайды. Әр автомашина атмосфераға  жылына 1 кг қорғасынды аэрезол түрінде шығарады. Сонымен қатар, автомашиналар жанармай өнімдерімен де топырақты ластауға себепші болады.</a:t>
            </a:r>
            <a:endParaRPr lang="ru-RU" dirty="0" smtClean="0">
              <a:latin typeface="Times New Roman" pitchFamily="18" charset="0"/>
              <a:cs typeface="Times New Roman" pitchFamily="18" charset="0"/>
            </a:endParaRPr>
          </a:p>
          <a:p>
            <a:pPr lvl="1" algn="just">
              <a:buNone/>
            </a:pPr>
            <a:r>
              <a:rPr lang="kk-KZ" b="1" dirty="0" smtClean="0">
                <a:latin typeface="Times New Roman" pitchFamily="18" charset="0"/>
                <a:cs typeface="Times New Roman" pitchFamily="18" charset="0"/>
              </a:rPr>
              <a:t>	</a:t>
            </a:r>
            <a:endParaRPr lang="kk-KZ" dirty="0" smtClean="0">
              <a:latin typeface="Times New Roman" pitchFamily="18" charset="0"/>
              <a:cs typeface="Times New Roman" pitchFamily="18" charset="0"/>
            </a:endParaRPr>
          </a:p>
          <a:p>
            <a:pPr>
              <a:buNone/>
            </a:pPr>
            <a:r>
              <a:rPr lang="kk-KZ" dirty="0" smtClean="0"/>
              <a:t>	</a:t>
            </a: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98978"/>
          </a:xfrm>
        </p:spPr>
        <p:txBody>
          <a:bodyPr>
            <a:normAutofit fontScale="62500" lnSpcReduction="20000"/>
          </a:bodyPr>
          <a:lstStyle/>
          <a:p>
            <a:pPr algn="ctr">
              <a:buNone/>
            </a:pPr>
            <a:r>
              <a:rPr lang="kk-KZ" b="1" dirty="0" smtClean="0">
                <a:solidFill>
                  <a:schemeClr val="accent3"/>
                </a:solidFill>
                <a:latin typeface="Times New Roman" pitchFamily="18" charset="0"/>
                <a:cs typeface="Times New Roman" pitchFamily="18" charset="0"/>
              </a:rPr>
              <a:t>Түрлі көрсеткіштері бойынша топырақты зерттеу және бағалауды тарихи жағдайда төрт кезеңге бөлуге болады.</a:t>
            </a:r>
          </a:p>
          <a:p>
            <a:pPr algn="just">
              <a:buNone/>
            </a:pPr>
            <a:endParaRPr lang="ru-RU" dirty="0" smtClean="0">
              <a:latin typeface="Times New Roman" pitchFamily="18" charset="0"/>
              <a:cs typeface="Times New Roman" pitchFamily="18" charset="0"/>
            </a:endParaRPr>
          </a:p>
          <a:p>
            <a:pPr algn="just">
              <a:buNone/>
            </a:pPr>
            <a:r>
              <a:rPr lang="kk-KZ" b="1" i="1" dirty="0" smtClean="0">
                <a:latin typeface="Times New Roman" pitchFamily="18" charset="0"/>
                <a:cs typeface="Times New Roman" pitchFamily="18" charset="0"/>
              </a:rPr>
              <a:t>	I. Пастерге дейінгі кезең (1852 жылға дейін). </a:t>
            </a:r>
            <a:r>
              <a:rPr lang="kk-KZ" dirty="0" smtClean="0">
                <a:latin typeface="Times New Roman" pitchFamily="18" charset="0"/>
                <a:cs typeface="Times New Roman" pitchFamily="18" charset="0"/>
              </a:rPr>
              <a:t>Осы кезеңдегі эксперименталдық гигиенаның негізін салушы Петтенкофердің Локалистік теориясын ерекше атап өту керек. Петтенкофер індеттің пайда болуын топырақтың механикалық құрылысымен органикалық заттың, көміртегі газының мөлшерімен, жер асты суларының деңгейімен және т.б. байланыстырды. Ішек ауруларының қоздырғыштары белгісіз кездің өзінде, ол топырақтың санитарлық жағдайын және оның эпидемиологиялық кауіптілігін қаншалықты айқындайтын бірқатар жанама көрсеткіштер ұсынды. Локалистік теорияға байланысты әлемнің көп елдерінде сауықтандыру шаралары жүргізілді. Қалалардың, мекендік жерлердің жағдайы жақсартылып, сұйық және қатты қалдықтар тазартыла бастады. Бұл теория топырақтың санитарлық жағдайын зерттеуге түрткі болды. Ол кезеңде Ресейде де топырақты санитарлық қорғауға көңіл қойылған болатын. Ф.Ф. Эрисман, А.П. Доброславин сияқты ғалымдардың жұмыстары осы мәселелерге арналды. А.П. Доброславин Петербург қаласының топырағын зерттеді.</a:t>
            </a:r>
            <a:endParaRPr lang="ru-RU"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041788"/>
          </a:xfrm>
        </p:spPr>
        <p:txBody>
          <a:bodyPr>
            <a:normAutofit fontScale="77500" lnSpcReduction="20000"/>
          </a:bodyPr>
          <a:lstStyle/>
          <a:p>
            <a:pPr lvl="1" algn="just">
              <a:buNone/>
            </a:pPr>
            <a:endParaRPr lang="kk-KZ"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II. Л. Пастердің (1852-1952 ж.ж.) жаңалықтарынан кейін басталған және бір ғасырды қамтыған Пастерден кейінгі кезең. </a:t>
            </a:r>
            <a:r>
              <a:rPr lang="kk-KZ" dirty="0" smtClean="0">
                <a:latin typeface="Times New Roman" pitchFamily="18" charset="0"/>
                <a:cs typeface="Times New Roman" pitchFamily="18" charset="0"/>
              </a:rPr>
              <a:t>Бұл кезең топырақтың химиялық құрамын зерттеумен, топырақтағы барлық тірі организмдерді карқынды зерттеумен сипатталады. Зерттеулер топырақтың ішек аурулар індеттілігі мен инвазияда үлкен рөл атқаратынын көрсетті. Осы жылдары А.П. Виноградов топырақта химиялық элементтердің тапшылығынан немесе молшылығынан  болатын эндемикалық ауруларға байланысты үлкен рөл атқаратын табиғи биогеохимиялық провинциялар туралы ілімнің негізін қалады. Тұрмыстық және өндірістік қалдықтарды залалсыздандырудың табиғи орталығы ретінде топырақты зерттеу басталды.</a:t>
            </a: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27540"/>
          </a:xfrm>
        </p:spPr>
        <p:txBody>
          <a:bodyPr>
            <a:normAutofit fontScale="70000" lnSpcReduction="20000"/>
          </a:bodyPr>
          <a:lstStyle/>
          <a:p>
            <a:pPr algn="just">
              <a:buNone/>
            </a:pPr>
            <a:r>
              <a:rPr lang="kk-KZ" b="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III. Үшінші кезең (1952-1972 ж.ж.) топырактың гигиеналық проблемаларының жеткіліксіз бағалануымен сипатталды. </a:t>
            </a:r>
            <a:r>
              <a:rPr lang="kk-KZ" dirty="0" smtClean="0">
                <a:latin typeface="Times New Roman" pitchFamily="18" charset="0"/>
                <a:cs typeface="Times New Roman" pitchFamily="18" charset="0"/>
              </a:rPr>
              <a:t>Бұл туралы топырақты санитарлық қорғаудың көкейкесті мәселелері жөнінде өткен жиында (Мәскеу, 1972) айтылды. Бұл кезең бұрынғы Одақ елдерінің бірқатар аймақтарының санитарлық-эпидемиологиялық жағдайының нашарлауына әкеліп соқтырды.</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IV. </a:t>
            </a:r>
            <a:r>
              <a:rPr lang="ru-RU" b="1" dirty="0" err="1" smtClean="0">
                <a:latin typeface="Times New Roman" pitchFamily="18" charset="0"/>
                <a:cs typeface="Times New Roman" pitchFamily="18" charset="0"/>
              </a:rPr>
              <a:t>Төртінші кезеңде </a:t>
            </a:r>
            <a:r>
              <a:rPr lang="ru-RU" b="1" dirty="0" smtClean="0">
                <a:latin typeface="Times New Roman" pitchFamily="18" charset="0"/>
                <a:cs typeface="Times New Roman" pitchFamily="18" charset="0"/>
              </a:rPr>
              <a:t>1972 </a:t>
            </a:r>
            <a:r>
              <a:rPr lang="ru-RU" b="1" dirty="0" err="1" smtClean="0">
                <a:latin typeface="Times New Roman" pitchFamily="18" charset="0"/>
                <a:cs typeface="Times New Roman" pitchFamily="18" charset="0"/>
              </a:rPr>
              <a:t>жылдан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бүгінгі күнге дейін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адам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денсаулығына қауіпті жасанды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геохимиялық аумақтар бөліне бастады</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ауыл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шаруашылығын химизациялау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өнеркәсіптің дамуы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кәсіпорындар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көлік қалдықтарының көбеюі салдарынан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пайда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Экзогенді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химиялық заттар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айналымдағы топырақтың рөлін 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олардың топырақта кездесуінің гигиеналық регламентін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оның адам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денсаулығы үшін рөлін анықтау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гигиенистердің басты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мақсаты 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табылады</a:t>
            </a:r>
            <a:r>
              <a:rPr lang="ru-RU" dirty="0" smtClean="0">
                <a:latin typeface="Times New Roman" pitchFamily="18" charset="0"/>
                <a:cs typeface="Times New Roman" pitchFamily="18" charset="0"/>
              </a:rPr>
              <a:t>. </a:t>
            </a:r>
          </a:p>
          <a:p>
            <a:pPr lvl="1" algn="just">
              <a:buNone/>
            </a:pPr>
            <a:r>
              <a:rPr lang="kk-K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285720" y="5357826"/>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826946"/>
          </a:xfrm>
        </p:spPr>
        <p:txBody>
          <a:bodyPr>
            <a:normAutofit/>
          </a:bodyPr>
          <a:lstStyle/>
          <a:p>
            <a:pPr lvl="1" algn="just">
              <a:buNone/>
            </a:pPr>
            <a:r>
              <a:rPr lang="kk-KZ" b="1" dirty="0" smtClean="0">
                <a:latin typeface="Times New Roman" pitchFamily="18" charset="0"/>
                <a:cs typeface="Times New Roman" pitchFamily="18" charset="0"/>
              </a:rPr>
              <a:t>	</a:t>
            </a: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8" name="Таблица 7"/>
          <p:cNvGraphicFramePr>
            <a:graphicFrameLocks noGrp="1"/>
          </p:cNvGraphicFramePr>
          <p:nvPr/>
        </p:nvGraphicFramePr>
        <p:xfrm>
          <a:off x="714347" y="1571612"/>
          <a:ext cx="7572429" cy="3857653"/>
        </p:xfrm>
        <a:graphic>
          <a:graphicData uri="http://schemas.openxmlformats.org/drawingml/2006/table">
            <a:tbl>
              <a:tblPr/>
              <a:tblGrid>
                <a:gridCol w="2078798"/>
                <a:gridCol w="1993485"/>
                <a:gridCol w="1618583"/>
                <a:gridCol w="1881563"/>
              </a:tblGrid>
              <a:tr h="1306563">
                <a:tc>
                  <a:txBody>
                    <a:bodyPr/>
                    <a:lstStyle/>
                    <a:p>
                      <a:pPr algn="just">
                        <a:lnSpc>
                          <a:spcPct val="115000"/>
                        </a:lnSpc>
                        <a:spcAft>
                          <a:spcPts val="0"/>
                        </a:spcAft>
                      </a:pPr>
                      <a:r>
                        <a:rPr lang="ru-RU" sz="1600" b="1" dirty="0" err="1">
                          <a:solidFill>
                            <a:srgbClr val="000000"/>
                          </a:solidFill>
                          <a:latin typeface="Times New Roman" pitchFamily="18" charset="0"/>
                          <a:ea typeface="Times New Roman"/>
                          <a:cs typeface="Times New Roman" pitchFamily="18" charset="0"/>
                        </a:rPr>
                        <a:t>Топырақ</a:t>
                      </a:r>
                      <a:r>
                        <a:rPr lang="ru-RU" sz="1600" b="1" dirty="0">
                          <a:solidFill>
                            <a:srgbClr val="000000"/>
                          </a:solidFill>
                          <a:latin typeface="Times New Roman" pitchFamily="18" charset="0"/>
                          <a:ea typeface="Times New Roman"/>
                          <a:cs typeface="Times New Roman" pitchFamily="18" charset="0"/>
                        </a:rPr>
                        <a:t> </a:t>
                      </a:r>
                      <a:endParaRPr lang="ru-RU" sz="1600" b="1" dirty="0">
                        <a:latin typeface="Times New Roman" pitchFamily="18" charset="0"/>
                        <a:ea typeface="Times New Roman"/>
                        <a:cs typeface="Times New Roman" pitchFamily="18" charset="0"/>
                      </a:endParaRPr>
                    </a:p>
                    <a:p>
                      <a:pPr algn="just">
                        <a:lnSpc>
                          <a:spcPct val="115000"/>
                        </a:lnSpc>
                        <a:spcAft>
                          <a:spcPts val="0"/>
                        </a:spcAft>
                      </a:pPr>
                      <a:r>
                        <a:rPr lang="ru-RU" sz="1600" b="1" dirty="0" err="1">
                          <a:solidFill>
                            <a:srgbClr val="000000"/>
                          </a:solidFill>
                          <a:latin typeface="Times New Roman" pitchFamily="18" charset="0"/>
                          <a:ea typeface="Times New Roman"/>
                          <a:cs typeface="Times New Roman" pitchFamily="18" charset="0"/>
                        </a:rPr>
                        <a:t>сипаттамасы</a:t>
                      </a:r>
                      <a:endParaRPr lang="ru-RU" sz="1600" b="1" dirty="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b="1">
                          <a:solidFill>
                            <a:srgbClr val="000000"/>
                          </a:solidFill>
                          <a:latin typeface="Times New Roman" pitchFamily="18" charset="0"/>
                          <a:ea typeface="Times New Roman"/>
                          <a:cs typeface="Times New Roman" pitchFamily="18" charset="0"/>
                        </a:rPr>
                        <a:t>1кг топырақтағы</a:t>
                      </a:r>
                      <a:endParaRPr lang="ru-RU" sz="1600" b="1">
                        <a:latin typeface="Times New Roman" pitchFamily="18" charset="0"/>
                        <a:ea typeface="Times New Roman"/>
                        <a:cs typeface="Times New Roman" pitchFamily="18" charset="0"/>
                      </a:endParaRPr>
                    </a:p>
                    <a:p>
                      <a:pPr algn="just">
                        <a:lnSpc>
                          <a:spcPct val="115000"/>
                        </a:lnSpc>
                        <a:spcAft>
                          <a:spcPts val="0"/>
                        </a:spcAft>
                      </a:pPr>
                      <a:r>
                        <a:rPr lang="ru-RU" sz="1600" b="1">
                          <a:solidFill>
                            <a:srgbClr val="000000"/>
                          </a:solidFill>
                          <a:latin typeface="Times New Roman" pitchFamily="18" charset="0"/>
                          <a:ea typeface="Times New Roman"/>
                          <a:cs typeface="Times New Roman" pitchFamily="18" charset="0"/>
                        </a:rPr>
                        <a:t>бактерия саны</a:t>
                      </a:r>
                      <a:endParaRPr lang="ru-RU" sz="1600" b="1">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b="1" dirty="0" err="1">
                          <a:solidFill>
                            <a:srgbClr val="000000"/>
                          </a:solidFill>
                          <a:latin typeface="Times New Roman" pitchFamily="18" charset="0"/>
                          <a:ea typeface="Times New Roman"/>
                          <a:cs typeface="Times New Roman" pitchFamily="18" charset="0"/>
                        </a:rPr>
                        <a:t>Коли-титр</a:t>
                      </a:r>
                      <a:endParaRPr lang="ru-RU" sz="1600" b="1" dirty="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b="1" dirty="0">
                          <a:solidFill>
                            <a:srgbClr val="000000"/>
                          </a:solidFill>
                          <a:latin typeface="Times New Roman" pitchFamily="18" charset="0"/>
                          <a:ea typeface="Times New Roman"/>
                          <a:cs typeface="Times New Roman" pitchFamily="18" charset="0"/>
                        </a:rPr>
                        <a:t>Анаэроб-титр</a:t>
                      </a:r>
                      <a:endParaRPr lang="ru-RU" sz="1600" b="1" dirty="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1312">
                <a:tc>
                  <a:txBody>
                    <a:bodyPr/>
                    <a:lstStyle/>
                    <a:p>
                      <a:pPr algn="just">
                        <a:lnSpc>
                          <a:spcPct val="115000"/>
                        </a:lnSpc>
                        <a:spcAft>
                          <a:spcPts val="0"/>
                        </a:spcAft>
                      </a:pPr>
                      <a:r>
                        <a:rPr lang="ru-RU" sz="1600" b="1">
                          <a:solidFill>
                            <a:srgbClr val="000000"/>
                          </a:solidFill>
                          <a:latin typeface="Times New Roman" pitchFamily="18" charset="0"/>
                          <a:ea typeface="Times New Roman"/>
                          <a:cs typeface="Times New Roman" pitchFamily="18" charset="0"/>
                        </a:rPr>
                        <a:t>Ластанған</a:t>
                      </a:r>
                      <a:endParaRPr lang="ru-RU" sz="1600" b="1">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solidFill>
                            <a:srgbClr val="000000"/>
                          </a:solidFill>
                          <a:latin typeface="Times New Roman" pitchFamily="18" charset="0"/>
                          <a:ea typeface="Times New Roman"/>
                          <a:cs typeface="Times New Roman" pitchFamily="18" charset="0"/>
                        </a:rPr>
                        <a:t>Миллиондаған</a:t>
                      </a:r>
                      <a:endParaRPr lang="ru-RU" sz="160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latin typeface="Times New Roman" pitchFamily="18" charset="0"/>
                          <a:ea typeface="Times New Roman"/>
                          <a:cs typeface="Times New Roman" pitchFamily="18" charset="0"/>
                        </a:rPr>
                        <a:t>0,001-0,002</a:t>
                      </a:r>
                      <a:endParaRPr lang="ru-RU" sz="160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latin typeface="Times New Roman" pitchFamily="18" charset="0"/>
                          <a:ea typeface="Times New Roman"/>
                          <a:cs typeface="Times New Roman" pitchFamily="18" charset="0"/>
                        </a:rPr>
                        <a:t>0,001-0,002</a:t>
                      </a:r>
                      <a:endParaRPr lang="ru-RU" sz="160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285">
                <a:tc>
                  <a:txBody>
                    <a:bodyPr/>
                    <a:lstStyle/>
                    <a:p>
                      <a:pPr algn="just">
                        <a:lnSpc>
                          <a:spcPct val="115000"/>
                        </a:lnSpc>
                        <a:spcAft>
                          <a:spcPts val="0"/>
                        </a:spcAft>
                      </a:pPr>
                      <a:r>
                        <a:rPr lang="ru-RU" sz="1600" b="1">
                          <a:solidFill>
                            <a:srgbClr val="000000"/>
                          </a:solidFill>
                          <a:latin typeface="Times New Roman" pitchFamily="18" charset="0"/>
                          <a:ea typeface="Times New Roman"/>
                          <a:cs typeface="Times New Roman" pitchFamily="18" charset="0"/>
                        </a:rPr>
                        <a:t>Орташа ластанған</a:t>
                      </a:r>
                      <a:endParaRPr lang="ru-RU" sz="1600" b="1">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err="1">
                          <a:solidFill>
                            <a:srgbClr val="000000"/>
                          </a:solidFill>
                          <a:latin typeface="Times New Roman" pitchFamily="18" charset="0"/>
                          <a:ea typeface="Times New Roman"/>
                          <a:cs typeface="Times New Roman" pitchFamily="18" charset="0"/>
                        </a:rPr>
                        <a:t>Жүздеген мың</a:t>
                      </a:r>
                      <a:endParaRPr lang="ru-RU" sz="1600" dirty="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latin typeface="Times New Roman" pitchFamily="18" charset="0"/>
                          <a:ea typeface="Times New Roman"/>
                          <a:cs typeface="Times New Roman" pitchFamily="18" charset="0"/>
                        </a:rPr>
                        <a:t>0,05-1,0</a:t>
                      </a:r>
                      <a:endParaRPr lang="ru-RU" sz="160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latin typeface="Times New Roman" pitchFamily="18" charset="0"/>
                          <a:ea typeface="Times New Roman"/>
                          <a:cs typeface="Times New Roman" pitchFamily="18" charset="0"/>
                        </a:rPr>
                        <a:t>1,0-2,0</a:t>
                      </a:r>
                      <a:endParaRPr lang="ru-RU" sz="160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6493">
                <a:tc>
                  <a:txBody>
                    <a:bodyPr/>
                    <a:lstStyle/>
                    <a:p>
                      <a:pPr algn="just">
                        <a:lnSpc>
                          <a:spcPct val="115000"/>
                        </a:lnSpc>
                        <a:spcAft>
                          <a:spcPts val="0"/>
                        </a:spcAft>
                      </a:pPr>
                      <a:r>
                        <a:rPr lang="ru-RU" sz="1600" b="1" dirty="0" err="1">
                          <a:solidFill>
                            <a:srgbClr val="000000"/>
                          </a:solidFill>
                          <a:latin typeface="Times New Roman" pitchFamily="18" charset="0"/>
                          <a:ea typeface="Times New Roman"/>
                          <a:cs typeface="Times New Roman" pitchFamily="18" charset="0"/>
                        </a:rPr>
                        <a:t>Ластанбаған </a:t>
                      </a:r>
                      <a:r>
                        <a:rPr lang="ru-RU" sz="1600" b="1" dirty="0">
                          <a:solidFill>
                            <a:srgbClr val="000000"/>
                          </a:solidFill>
                          <a:latin typeface="Times New Roman" pitchFamily="18" charset="0"/>
                          <a:ea typeface="Times New Roman"/>
                          <a:cs typeface="Times New Roman" pitchFamily="18" charset="0"/>
                        </a:rPr>
                        <a:t>(таза)</a:t>
                      </a:r>
                      <a:endParaRPr lang="ru-RU" sz="1600" b="1" dirty="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solidFill>
                            <a:srgbClr val="000000"/>
                          </a:solidFill>
                          <a:latin typeface="Times New Roman" pitchFamily="18" charset="0"/>
                          <a:ea typeface="Times New Roman"/>
                          <a:cs typeface="Times New Roman" pitchFamily="18" charset="0"/>
                        </a:rPr>
                        <a:t>Ондаған мың</a:t>
                      </a:r>
                      <a:endParaRPr lang="ru-RU" sz="160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latin typeface="Times New Roman" pitchFamily="18" charset="0"/>
                          <a:ea typeface="Times New Roman"/>
                          <a:cs typeface="Times New Roman" pitchFamily="18" charset="0"/>
                        </a:rPr>
                        <a:t>1,0</a:t>
                      </a:r>
                      <a:endParaRPr lang="ru-RU" sz="1600" dirty="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latin typeface="Times New Roman" pitchFamily="18" charset="0"/>
                          <a:ea typeface="Times New Roman"/>
                          <a:cs typeface="Times New Roman" pitchFamily="18" charset="0"/>
                        </a:rPr>
                        <a:t>1,0-2,0</a:t>
                      </a:r>
                      <a:endParaRPr lang="ru-RU" sz="1600" dirty="0">
                        <a:latin typeface="Times New Roman" pitchFamily="18" charset="0"/>
                        <a:ea typeface="Times New Roman"/>
                        <a:cs typeface="Times New Roman" pitchFamily="18" charset="0"/>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289" name="Rectangle 1"/>
          <p:cNvSpPr>
            <a:spLocks noChangeArrowheads="1"/>
          </p:cNvSpPr>
          <p:nvPr/>
        </p:nvSpPr>
        <p:spPr bwMode="auto">
          <a:xfrm>
            <a:off x="0" y="571480"/>
            <a:ext cx="8001024"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ru-RU"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Топырақтың ластануының көрсеткіштері</a:t>
            </a: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lvl="0" algn="ctr" fontAlgn="base">
              <a:spcBef>
                <a:spcPct val="0"/>
              </a:spcBef>
              <a:spcAft>
                <a:spcPct val="0"/>
              </a:spcAft>
            </a:pPr>
            <a:r>
              <a:rPr lang="ru-RU" sz="1400" dirty="0" smtClean="0">
                <a:latin typeface="Times New Roman" pitchFamily="18" charset="0"/>
                <a:cs typeface="Times New Roman" pitchFamily="18" charset="0"/>
              </a:rPr>
              <a:t>Л.М. </a:t>
            </a:r>
            <a:r>
              <a:rPr lang="ru-RU" sz="1400" dirty="0" err="1" smtClean="0">
                <a:latin typeface="Times New Roman" pitchFamily="18" charset="0"/>
                <a:cs typeface="Times New Roman" pitchFamily="18" charset="0"/>
              </a:rPr>
              <a:t>Горовиц-Власова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бойынша</a:t>
            </a:r>
            <a:r>
              <a:rPr lang="ru-RU" sz="1400" dirty="0" smtClean="0">
                <a:latin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2112830"/>
          </a:xfrm>
        </p:spPr>
        <p:txBody>
          <a:bodyPr>
            <a:normAutofit/>
          </a:bodyPr>
          <a:lstStyle/>
          <a:p>
            <a:pPr lvl="1" algn="just">
              <a:buNone/>
            </a:pPr>
            <a:r>
              <a:rPr lang="kk-KZ" b="1" dirty="0" smtClean="0">
                <a:latin typeface="Times New Roman" pitchFamily="18" charset="0"/>
                <a:cs typeface="Times New Roman" pitchFamily="18" charset="0"/>
              </a:rPr>
              <a:t>	</a:t>
            </a: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642911" y="1500173"/>
          <a:ext cx="7929618" cy="2643208"/>
        </p:xfrm>
        <a:graphic>
          <a:graphicData uri="http://schemas.openxmlformats.org/drawingml/2006/table">
            <a:tbl>
              <a:tblPr/>
              <a:tblGrid>
                <a:gridCol w="412258"/>
                <a:gridCol w="4888087"/>
                <a:gridCol w="2629273"/>
              </a:tblGrid>
              <a:tr h="67123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a:t>
                      </a:r>
                      <a:endParaRPr lang="ru-RU" sz="2000" dirty="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err="1">
                          <a:solidFill>
                            <a:srgbClr val="000000"/>
                          </a:solidFill>
                          <a:latin typeface="Times New Roman"/>
                          <a:ea typeface="Times New Roman"/>
                          <a:cs typeface="Times New Roman"/>
                        </a:rPr>
                        <a:t>Топырақтың сипаттамасы</a:t>
                      </a:r>
                      <a:endParaRPr lang="ru-RU" sz="2000" b="1" dirty="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err="1">
                          <a:solidFill>
                            <a:srgbClr val="000000"/>
                          </a:solidFill>
                          <a:latin typeface="Times New Roman"/>
                          <a:ea typeface="Times New Roman"/>
                          <a:cs typeface="Times New Roman"/>
                        </a:rPr>
                        <a:t>Коли-титр</a:t>
                      </a:r>
                      <a:endParaRPr lang="ru-RU" sz="2000" b="1" dirty="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236">
                <a:tc>
                  <a:txBody>
                    <a:bodyPr/>
                    <a:lstStyle/>
                    <a:p>
                      <a:pPr algn="just">
                        <a:lnSpc>
                          <a:spcPct val="115000"/>
                        </a:lnSpc>
                        <a:spcAft>
                          <a:spcPts val="0"/>
                        </a:spcAft>
                      </a:pPr>
                      <a:r>
                        <a:rPr lang="ru-RU" sz="2000">
                          <a:solidFill>
                            <a:srgbClr val="000000"/>
                          </a:solidFill>
                          <a:latin typeface="Times New Roman"/>
                          <a:ea typeface="Times New Roman"/>
                          <a:cs typeface="Times New Roman"/>
                        </a:rPr>
                        <a:t>1</a:t>
                      </a:r>
                      <a:endParaRPr lang="ru-RU" sz="200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solidFill>
                            <a:srgbClr val="000000"/>
                          </a:solidFill>
                          <a:latin typeface="Times New Roman"/>
                          <a:ea typeface="Times New Roman"/>
                          <a:cs typeface="Times New Roman"/>
                        </a:rPr>
                        <a:t>Таза </a:t>
                      </a:r>
                      <a:endParaRPr lang="ru-RU" sz="2000" b="1" dirty="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1,0&lt;</a:t>
                      </a:r>
                      <a:endParaRPr lang="ru-RU" sz="200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9500">
                <a:tc>
                  <a:txBody>
                    <a:bodyPr/>
                    <a:lstStyle/>
                    <a:p>
                      <a:pPr algn="just">
                        <a:lnSpc>
                          <a:spcPct val="115000"/>
                        </a:lnSpc>
                        <a:spcAft>
                          <a:spcPts val="0"/>
                        </a:spcAft>
                      </a:pPr>
                      <a:r>
                        <a:rPr lang="ru-RU" sz="2000">
                          <a:solidFill>
                            <a:srgbClr val="000000"/>
                          </a:solidFill>
                          <a:latin typeface="Times New Roman"/>
                          <a:ea typeface="Times New Roman"/>
                          <a:cs typeface="Times New Roman"/>
                        </a:rPr>
                        <a:t>2</a:t>
                      </a:r>
                      <a:endParaRPr lang="ru-RU" sz="200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err="1">
                          <a:solidFill>
                            <a:srgbClr val="000000"/>
                          </a:solidFill>
                          <a:latin typeface="Times New Roman"/>
                          <a:ea typeface="Times New Roman"/>
                          <a:cs typeface="Times New Roman"/>
                        </a:rPr>
                        <a:t>Орташа</a:t>
                      </a:r>
                      <a:r>
                        <a:rPr lang="ru-RU" sz="2000" b="1" dirty="0">
                          <a:solidFill>
                            <a:srgbClr val="000000"/>
                          </a:solidFill>
                          <a:latin typeface="Times New Roman"/>
                          <a:ea typeface="Times New Roman"/>
                          <a:cs typeface="Times New Roman"/>
                        </a:rPr>
                        <a:t> </a:t>
                      </a:r>
                      <a:r>
                        <a:rPr lang="ru-RU" sz="2000" b="1" dirty="0" err="1">
                          <a:solidFill>
                            <a:srgbClr val="000000"/>
                          </a:solidFill>
                          <a:latin typeface="Times New Roman"/>
                          <a:ea typeface="Times New Roman"/>
                          <a:cs typeface="Times New Roman"/>
                        </a:rPr>
                        <a:t>ластанған</a:t>
                      </a:r>
                      <a:endParaRPr lang="ru-RU" sz="2000" b="1" dirty="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1,0 – 0,01</a:t>
                      </a:r>
                      <a:endParaRPr lang="ru-RU" sz="200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236">
                <a:tc>
                  <a:txBody>
                    <a:bodyPr/>
                    <a:lstStyle/>
                    <a:p>
                      <a:pPr algn="just">
                        <a:lnSpc>
                          <a:spcPct val="115000"/>
                        </a:lnSpc>
                        <a:spcAft>
                          <a:spcPts val="0"/>
                        </a:spcAft>
                      </a:pPr>
                      <a:r>
                        <a:rPr lang="ru-RU" sz="2000">
                          <a:solidFill>
                            <a:srgbClr val="000000"/>
                          </a:solidFill>
                          <a:latin typeface="Times New Roman"/>
                          <a:ea typeface="Times New Roman"/>
                          <a:cs typeface="Times New Roman"/>
                        </a:rPr>
                        <a:t>3</a:t>
                      </a:r>
                      <a:endParaRPr lang="ru-RU" sz="200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err="1">
                          <a:solidFill>
                            <a:srgbClr val="000000"/>
                          </a:solidFill>
                          <a:latin typeface="Times New Roman"/>
                          <a:ea typeface="Times New Roman"/>
                          <a:cs typeface="Times New Roman"/>
                        </a:rPr>
                        <a:t>Өте жоғарғы деңгейде</a:t>
                      </a:r>
                      <a:endParaRPr lang="ru-RU" sz="2000" b="1" dirty="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latin typeface="Times New Roman"/>
                          <a:ea typeface="Times New Roman"/>
                          <a:cs typeface="Times New Roman"/>
                        </a:rPr>
                        <a:t>0,01&gt;</a:t>
                      </a:r>
                      <a:endParaRPr lang="ru-RU" sz="2000" dirty="0">
                        <a:latin typeface="Calibri"/>
                        <a:ea typeface="Times New Roman"/>
                        <a:cs typeface="Times New Roman"/>
                      </a:endParaRPr>
                    </a:p>
                  </a:txBody>
                  <a:tcPr marL="68048" marR="680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0" y="57148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Топырақтың ластану дәрежесін коли-титр көрсеткішімен бағалау</a:t>
            </a:r>
            <a:endParaRPr kumimoji="0" lang="kk-KZ"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562</TotalTime>
  <Words>280</Words>
  <Application>Microsoft Office PowerPoint</Application>
  <PresentationFormat>Экран (4:3)</PresentationFormat>
  <Paragraphs>184</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10-дәріс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“Жер ресурстар қоры мен мүмкіншіліктері”  3-дәріс</dc:title>
  <dc:creator>Admin</dc:creator>
  <cp:lastModifiedBy>NK</cp:lastModifiedBy>
  <cp:revision>67</cp:revision>
  <dcterms:created xsi:type="dcterms:W3CDTF">2015-02-05T04:50:11Z</dcterms:created>
  <dcterms:modified xsi:type="dcterms:W3CDTF">2022-03-28T15:12:39Z</dcterms:modified>
</cp:coreProperties>
</file>