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7"/>
  </p:notesMasterIdLst>
  <p:sldIdLst>
    <p:sldId id="268" r:id="rId2"/>
    <p:sldId id="290" r:id="rId3"/>
    <p:sldId id="291" r:id="rId4"/>
    <p:sldId id="292" r:id="rId5"/>
    <p:sldId id="298" r:id="rId6"/>
    <p:sldId id="293" r:id="rId7"/>
    <p:sldId id="299" r:id="rId8"/>
    <p:sldId id="294" r:id="rId9"/>
    <p:sldId id="297" r:id="rId10"/>
    <p:sldId id="295" r:id="rId11"/>
    <p:sldId id="300" r:id="rId12"/>
    <p:sldId id="301" r:id="rId13"/>
    <p:sldId id="302" r:id="rId14"/>
    <p:sldId id="296" r:id="rId15"/>
    <p:sldId id="303"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85" autoAdjust="0"/>
    <p:restoredTop sz="94638" autoAdjust="0"/>
  </p:normalViewPr>
  <p:slideViewPr>
    <p:cSldViewPr>
      <p:cViewPr varScale="1">
        <p:scale>
          <a:sx n="79" d="100"/>
          <a:sy n="79" d="100"/>
        </p:scale>
        <p:origin x="-84" y="-7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51868A-449F-4190-864B-37DB0777744D}" type="datetimeFigureOut">
              <a:rPr lang="ru-RU" smtClean="0"/>
              <a:pPr/>
              <a:t>03.11.2022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C411AE-C9ED-4B68-97AF-DA3A40D0F255}" type="slidenum">
              <a:rPr lang="ru-RU" smtClean="0"/>
              <a:pPr/>
              <a:t>‹#›</a:t>
            </a:fld>
            <a:endParaRPr lang="ru-RU"/>
          </a:p>
        </p:txBody>
      </p:sp>
    </p:spTree>
    <p:extLst>
      <p:ext uri="{BB962C8B-B14F-4D97-AF65-F5344CB8AC3E}">
        <p14:creationId xmlns:p14="http://schemas.microsoft.com/office/powerpoint/2010/main" xmlns="" val="2465207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1</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10</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11</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12</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13</a:t>
            </a:fld>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14</a:t>
            </a:fld>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15</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6</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7</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8</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C411AE-C9ED-4B68-97AF-DA3A40D0F255}" type="slidenum">
              <a:rPr lang="ru-RU" smtClean="0"/>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4A2E625-D61C-446F-8E4C-610DFED6956A}" type="datetime1">
              <a:rPr lang="ru-RU" smtClean="0"/>
              <a:pPr/>
              <a:t>03.11.2022</a:t>
            </a:fld>
            <a:endParaRPr lang="ru-RU"/>
          </a:p>
        </p:txBody>
      </p:sp>
      <p:sp>
        <p:nvSpPr>
          <p:cNvPr id="5" name="Нижний колонтитул 4"/>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545827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FE138BB-E29E-419B-A219-638DC162EE97}" type="datetime1">
              <a:rPr lang="ru-RU" smtClean="0"/>
              <a:pPr/>
              <a:t>03.11.2022</a:t>
            </a:fld>
            <a:endParaRPr lang="ru-RU"/>
          </a:p>
        </p:txBody>
      </p:sp>
      <p:sp>
        <p:nvSpPr>
          <p:cNvPr id="5" name="Нижний колонтитул 4"/>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920870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3F6962-8797-40A6-BBE0-51706BCD73A4}" type="datetime1">
              <a:rPr lang="ru-RU" smtClean="0"/>
              <a:pPr/>
              <a:t>03.11.2022</a:t>
            </a:fld>
            <a:endParaRPr lang="ru-RU"/>
          </a:p>
        </p:txBody>
      </p:sp>
      <p:sp>
        <p:nvSpPr>
          <p:cNvPr id="5" name="Нижний колонтитул 4"/>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847919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99E746-771F-43EF-98F5-0271687F33E8}" type="datetime1">
              <a:rPr lang="ru-RU" smtClean="0"/>
              <a:pPr/>
              <a:t>03.11.2022</a:t>
            </a:fld>
            <a:endParaRPr lang="ru-RU"/>
          </a:p>
        </p:txBody>
      </p:sp>
      <p:sp>
        <p:nvSpPr>
          <p:cNvPr id="5" name="Нижний колонтитул 4"/>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837695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DEA6B2E-F63F-447C-A5F4-D1A0610FE1BC}" type="datetime1">
              <a:rPr lang="ru-RU" smtClean="0"/>
              <a:pPr/>
              <a:t>03.11.2022</a:t>
            </a:fld>
            <a:endParaRPr lang="ru-RU"/>
          </a:p>
        </p:txBody>
      </p:sp>
      <p:sp>
        <p:nvSpPr>
          <p:cNvPr id="5" name="Нижний колонтитул 4"/>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691968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A77308A-D0DF-4790-BDF4-C6DD4ADE0180}" type="datetime1">
              <a:rPr lang="ru-RU" smtClean="0"/>
              <a:pPr/>
              <a:t>03.11.2022</a:t>
            </a:fld>
            <a:endParaRPr lang="ru-RU"/>
          </a:p>
        </p:txBody>
      </p:sp>
      <p:sp>
        <p:nvSpPr>
          <p:cNvPr id="6" name="Нижний колонтитул 5"/>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367959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509215B-272B-4FE0-8374-2E8F7D6E810C}" type="datetime1">
              <a:rPr lang="ru-RU" smtClean="0"/>
              <a:pPr/>
              <a:t>03.11.2022</a:t>
            </a:fld>
            <a:endParaRPr lang="ru-RU"/>
          </a:p>
        </p:txBody>
      </p:sp>
      <p:sp>
        <p:nvSpPr>
          <p:cNvPr id="8" name="Нижний колонтитул 7"/>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677562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30D6D62-C805-4C44-B378-D7084674771D}" type="datetime1">
              <a:rPr lang="ru-RU" smtClean="0"/>
              <a:pPr/>
              <a:t>03.11.2022</a:t>
            </a:fld>
            <a:endParaRPr lang="ru-RU"/>
          </a:p>
        </p:txBody>
      </p:sp>
      <p:sp>
        <p:nvSpPr>
          <p:cNvPr id="4" name="Нижний колонтитул 3"/>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236679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DF485B7-0DDE-42CE-B77A-B3E9CDC191CC}" type="datetime1">
              <a:rPr lang="ru-RU" smtClean="0"/>
              <a:pPr/>
              <a:t>03.11.2022</a:t>
            </a:fld>
            <a:endParaRPr lang="ru-RU"/>
          </a:p>
        </p:txBody>
      </p:sp>
      <p:sp>
        <p:nvSpPr>
          <p:cNvPr id="3" name="Нижний колонтитул 2"/>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317147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218BAD2-E5DA-4BA5-985E-590FB0F1FF14}" type="datetime1">
              <a:rPr lang="ru-RU" smtClean="0"/>
              <a:pPr/>
              <a:t>03.11.2022</a:t>
            </a:fld>
            <a:endParaRPr lang="ru-RU"/>
          </a:p>
        </p:txBody>
      </p:sp>
      <p:sp>
        <p:nvSpPr>
          <p:cNvPr id="6" name="Нижний колонтитул 5"/>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403125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099B51B-650F-46A6-94AA-991C9B47878D}" type="datetime1">
              <a:rPr lang="ru-RU" smtClean="0"/>
              <a:pPr/>
              <a:t>03.11.2022</a:t>
            </a:fld>
            <a:endParaRPr lang="ru-RU"/>
          </a:p>
        </p:txBody>
      </p:sp>
      <p:sp>
        <p:nvSpPr>
          <p:cNvPr id="6" name="Нижний колонтитул 5"/>
          <p:cNvSpPr>
            <a:spLocks noGrp="1"/>
          </p:cNvSpPr>
          <p:nvPr>
            <p:ph type="ftr" sz="quarter" idx="11"/>
          </p:nvPr>
        </p:nvSpPr>
        <p:spPr/>
        <p:txBody>
          <a:bodyPr/>
          <a:lstStyle/>
          <a:p>
            <a:r>
              <a:rPr lang="ru-RU" smtClean="0"/>
              <a:t>Қоршаған ортаны қорғауды басқару және инжиниринг кафедрасы                                        доцент. Зандыбай Аманбек</a:t>
            </a:r>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701194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93B9D6-818E-40B7-894F-7A5D0605381D}" type="datetime1">
              <a:rPr lang="ru-RU" smtClean="0"/>
              <a:pPr/>
              <a:t>03.11.2022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smtClean="0"/>
              <a:t>Қоршаған ортаны қорғауды басқару және инжиниринг кафедрасы                                        доцент. Зандыбай Аманбек</a:t>
            </a: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716280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143380"/>
            <a:ext cx="7858180" cy="1051560"/>
          </a:xfrm>
        </p:spPr>
        <p:txBody>
          <a:bodyPr>
            <a:normAutofit/>
          </a:bodyPr>
          <a:lstStyle/>
          <a:p>
            <a:pPr algn="r"/>
            <a:r>
              <a:rPr lang="en-US" sz="1800" dirty="0">
                <a:latin typeface="Times New Roman" pitchFamily="18" charset="0"/>
                <a:cs typeface="Times New Roman" pitchFamily="18" charset="0"/>
              </a:rPr>
              <a:t>9</a:t>
            </a:r>
            <a:r>
              <a:rPr lang="kk-KZ" sz="1800" b="0" dirty="0" smtClean="0">
                <a:solidFill>
                  <a:schemeClr val="tx1"/>
                </a:solidFill>
                <a:latin typeface="Times New Roman" pitchFamily="18" charset="0"/>
                <a:cs typeface="Times New Roman" pitchFamily="18" charset="0"/>
              </a:rPr>
              <a:t>-дәріс</a:t>
            </a:r>
            <a:endParaRPr lang="ru-RU" sz="1800" b="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502920" y="530352"/>
            <a:ext cx="8183880" cy="2541458"/>
          </a:xfrm>
        </p:spPr>
        <p:txBody>
          <a:bodyPr>
            <a:normAutofit/>
          </a:bodyPr>
          <a:lstStyle/>
          <a:p>
            <a:pPr algn="ctr">
              <a:buNone/>
            </a:pPr>
            <a:endParaRPr lang="kk-KZ" dirty="0" smtClean="0">
              <a:latin typeface="Times New Roman" pitchFamily="18" charset="0"/>
              <a:cs typeface="Times New Roman" pitchFamily="18" charset="0"/>
            </a:endParaRPr>
          </a:p>
          <a:p>
            <a:pPr algn="ctr">
              <a:buNone/>
            </a:pPr>
            <a:endParaRPr lang="kk-KZ" dirty="0" smtClean="0">
              <a:latin typeface="Times New Roman" pitchFamily="18" charset="0"/>
              <a:cs typeface="Times New Roman" pitchFamily="18" charset="0"/>
            </a:endParaRPr>
          </a:p>
          <a:p>
            <a:pPr algn="ctr">
              <a:buNone/>
            </a:pPr>
            <a:endParaRPr lang="kk-KZ" b="1" dirty="0" smtClean="0">
              <a:solidFill>
                <a:schemeClr val="accent3">
                  <a:lumMod val="50000"/>
                </a:schemeClr>
              </a:solidFill>
              <a:latin typeface="Times New Roman" pitchFamily="18" charset="0"/>
              <a:cs typeface="Times New Roman" pitchFamily="18" charset="0"/>
            </a:endParaRPr>
          </a:p>
          <a:p>
            <a:pPr algn="ctr">
              <a:buNone/>
            </a:pPr>
            <a:r>
              <a:rPr lang="kk-KZ" dirty="0" smtClean="0">
                <a:latin typeface="Times New Roman" pitchFamily="18" charset="0"/>
                <a:cs typeface="Times New Roman" pitchFamily="18" charset="0"/>
              </a:rPr>
              <a:t>Топырақ жамылғысының мониторингі</a:t>
            </a: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4898912"/>
          </a:xfrm>
        </p:spPr>
        <p:txBody>
          <a:bodyPr>
            <a:normAutofit fontScale="77500" lnSpcReduction="20000"/>
          </a:bodyPr>
          <a:lstStyle/>
          <a:p>
            <a:pPr algn="ctr">
              <a:buNone/>
            </a:pPr>
            <a:r>
              <a:rPr lang="ru-RU" b="1" dirty="0" err="1" smtClean="0">
                <a:solidFill>
                  <a:schemeClr val="accent3"/>
                </a:solidFill>
                <a:latin typeface="Times New Roman" pitchFamily="18" charset="0"/>
                <a:cs typeface="Times New Roman" pitchFamily="18" charset="0"/>
              </a:rPr>
              <a:t>Жер</a:t>
            </a:r>
            <a:r>
              <a:rPr lang="ru-RU" b="1" dirty="0" smtClean="0">
                <a:solidFill>
                  <a:schemeClr val="accent3"/>
                </a:solidFill>
                <a:latin typeface="Times New Roman" pitchFamily="18" charset="0"/>
                <a:cs typeface="Times New Roman" pitchFamily="18" charset="0"/>
              </a:rPr>
              <a:t> </a:t>
            </a:r>
            <a:r>
              <a:rPr lang="ru-RU" b="1" dirty="0" err="1" smtClean="0">
                <a:solidFill>
                  <a:schemeClr val="accent3"/>
                </a:solidFill>
                <a:latin typeface="Times New Roman" pitchFamily="18" charset="0"/>
                <a:cs typeface="Times New Roman" pitchFamily="18" charset="0"/>
              </a:rPr>
              <a:t>мониторингін</a:t>
            </a:r>
            <a:r>
              <a:rPr lang="ru-RU" b="1" dirty="0" smtClean="0">
                <a:solidFill>
                  <a:schemeClr val="accent3"/>
                </a:solidFill>
                <a:latin typeface="Times New Roman" pitchFamily="18" charset="0"/>
                <a:cs typeface="Times New Roman" pitchFamily="18" charset="0"/>
              </a:rPr>
              <a:t> </a:t>
            </a:r>
            <a:r>
              <a:rPr lang="ru-RU" b="1" dirty="0" err="1" smtClean="0">
                <a:solidFill>
                  <a:schemeClr val="accent3"/>
                </a:solidFill>
                <a:latin typeface="Times New Roman" pitchFamily="18" charset="0"/>
                <a:cs typeface="Times New Roman" pitchFamily="18" charset="0"/>
              </a:rPr>
              <a:t>жүргізу принциптері</a:t>
            </a:r>
            <a:endParaRPr lang="ru-RU" b="1" dirty="0" smtClean="0">
              <a:solidFill>
                <a:schemeClr val="accent3"/>
              </a:solidFill>
              <a:latin typeface="Times New Roman" pitchFamily="18" charset="0"/>
              <a:cs typeface="Times New Roman" pitchFamily="18" charset="0"/>
            </a:endParaRPr>
          </a:p>
          <a:p>
            <a:pPr algn="ctr">
              <a:buNone/>
            </a:pP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әртүрлі мәліметтердің бір-бірімен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сыйымдылығы және салыстыруға болатындығы;</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әдістер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технологиялардың бірыңғайлылығы</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мәліметтердің дәлдігі;</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мәліметтердің толық болуы</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мониторингін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үздіксіз жүргізу;</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көрнектілік принципі</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мәліметтерге қол жетімділігі</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арзандылығы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тиімділігі</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орталықтан басқару принципі</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pPr lvl="1" algn="just">
              <a:buNone/>
            </a:pPr>
            <a:r>
              <a:rPr lang="kk-KZ" b="1" dirty="0" smtClean="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algn="just">
              <a:buNone/>
            </a:pPr>
            <a:endParaRPr lang="ru-RU" dirty="0" smtClean="0">
              <a:latin typeface="Times New Roman" pitchFamily="18" charset="0"/>
              <a:cs typeface="Times New Roman" pitchFamily="18" charset="0"/>
            </a:endParaRPr>
          </a:p>
          <a:p>
            <a:pPr algn="just">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113226"/>
          </a:xfrm>
        </p:spPr>
        <p:txBody>
          <a:bodyPr>
            <a:normAutofit fontScale="40000" lnSpcReduction="20000"/>
          </a:bodyPr>
          <a:lstStyle/>
          <a:p>
            <a:pPr algn="just">
              <a:buNone/>
            </a:pPr>
            <a:r>
              <a:rPr lang="ru-RU" sz="3200" dirty="0" smtClean="0"/>
              <a:t>	</a:t>
            </a:r>
            <a:r>
              <a:rPr lang="ru-RU" sz="4500" dirty="0" smtClean="0"/>
              <a:t>	</a:t>
            </a:r>
            <a:r>
              <a:rPr lang="ru-RU" sz="4500" dirty="0" err="1" smtClean="0">
                <a:latin typeface="Times New Roman" pitchFamily="18" charset="0"/>
                <a:cs typeface="Times New Roman" pitchFamily="18" charset="0"/>
              </a:rPr>
              <a:t>Жер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мониторингің жүргізу үшін ақпаратты жинау</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түрлі түсірістер, ізденістер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тексерулер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(топографиялық-геодезиялық, топырақ, мелиоративтік</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арнайы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бақылаулар арқылы жүргізіледі.</a:t>
            </a:r>
            <a:endParaRPr lang="ru-RU" sz="4500" dirty="0" smtClean="0">
              <a:latin typeface="Times New Roman" pitchFamily="18" charset="0"/>
              <a:cs typeface="Times New Roman" pitchFamily="18" charset="0"/>
            </a:endParaRPr>
          </a:p>
          <a:p>
            <a:pPr algn="just">
              <a:buNone/>
            </a:pP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Жер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қорын зерттеу</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мақсатымен түрлі министрліктер</a:t>
            </a:r>
            <a:r>
              <a:rPr lang="ru-RU" sz="4500" dirty="0" smtClean="0">
                <a:latin typeface="Times New Roman" pitchFamily="18" charset="0"/>
                <a:cs typeface="Times New Roman" pitchFamily="18" charset="0"/>
              </a:rPr>
              <a:t> мен </a:t>
            </a:r>
            <a:r>
              <a:rPr lang="ru-RU" sz="4500" dirty="0" err="1" smtClean="0">
                <a:latin typeface="Times New Roman" pitchFamily="18" charset="0"/>
                <a:cs typeface="Times New Roman" pitchFamily="18" charset="0"/>
              </a:rPr>
              <a:t>ведомстволар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жүргізетңн тексерістер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бақылаулар мен</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түсірістер салалық нормативтік-техникалық құжаттар незігінде</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жасалған болатын</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Бірақ жер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қорын зерттеу</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бірыңғай мемлекеттік</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тәсілдерді талап</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етеді</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өйткені жер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ресурстары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қоршаған табиғи ортаның маңызды бөлігі, ауылшаруашылық, орман</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шаруашылығының басты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өндіріс құралы және кәсіпорындар </a:t>
            </a:r>
            <a:r>
              <a:rPr lang="ru-RU" sz="4500" dirty="0" smtClean="0">
                <a:latin typeface="Times New Roman" pitchFamily="18" charset="0"/>
                <a:cs typeface="Times New Roman" pitchFamily="18" charset="0"/>
              </a:rPr>
              <a:t>мен </a:t>
            </a:r>
            <a:r>
              <a:rPr lang="ru-RU" sz="4500" dirty="0" err="1" smtClean="0">
                <a:latin typeface="Times New Roman" pitchFamily="18" charset="0"/>
                <a:cs typeface="Times New Roman" pitchFamily="18" charset="0"/>
              </a:rPr>
              <a:t>мекемелерді</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орналастырудың кеңістік негізі</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болып</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табылады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Жер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мониторингі</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табиғи ресурстардың басқа мониторингтері</a:t>
            </a:r>
            <a:r>
              <a:rPr lang="ru-RU" sz="4500" dirty="0" smtClean="0">
                <a:latin typeface="Times New Roman" pitchFamily="18" charset="0"/>
                <a:cs typeface="Times New Roman" pitchFamily="18" charset="0"/>
              </a:rPr>
              <a:t> мен </a:t>
            </a:r>
            <a:r>
              <a:rPr lang="ru-RU" sz="4500" dirty="0" err="1" smtClean="0">
                <a:latin typeface="Times New Roman" pitchFamily="18" charset="0"/>
                <a:cs typeface="Times New Roman" pitchFamily="18" charset="0"/>
              </a:rPr>
              <a:t>кадастрларының арасындағы байланыс</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рөлін атқару керек</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және оған мемлекеттік</a:t>
            </a:r>
            <a:r>
              <a:rPr lang="ru-RU" sz="4500" dirty="0" smtClean="0">
                <a:latin typeface="Times New Roman" pitchFamily="18" charset="0"/>
                <a:cs typeface="Times New Roman" pitchFamily="18" charset="0"/>
              </a:rPr>
              <a:t> статус беру </a:t>
            </a:r>
            <a:r>
              <a:rPr lang="ru-RU" sz="4500" dirty="0" err="1" smtClean="0">
                <a:latin typeface="Times New Roman" pitchFamily="18" charset="0"/>
                <a:cs typeface="Times New Roman" pitchFamily="18" charset="0"/>
              </a:rPr>
              <a:t>керек</a:t>
            </a:r>
            <a:r>
              <a:rPr lang="ru-RU" sz="4500" dirty="0" smtClean="0">
                <a:latin typeface="Times New Roman" pitchFamily="18" charset="0"/>
                <a:cs typeface="Times New Roman" pitchFamily="18" charset="0"/>
              </a:rPr>
              <a:t>.</a:t>
            </a:r>
          </a:p>
          <a:p>
            <a:pPr algn="just">
              <a:buNone/>
            </a:pP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Әртүрлі деңгейлердегі экологиялық жағдай туралы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ақпаратты жердің карталық негізіне</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салынған графикалық мәліметтерден тұратын экологиялық жағдай жоспарының көмегімен алуға болады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Жүргізілетін мониторингтің түріне қарай картографиялық негіздің әртүрлі масштабтарын</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қолданады.</a:t>
            </a:r>
            <a:endParaRPr lang="ru-RU" sz="4500" dirty="0" smtClean="0">
              <a:latin typeface="Times New Roman" pitchFamily="18" charset="0"/>
              <a:cs typeface="Times New Roman" pitchFamily="18" charset="0"/>
            </a:endParaRPr>
          </a:p>
          <a:p>
            <a:pPr algn="just">
              <a:buNone/>
            </a:pP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Бақылаулар жер</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қорының барлық категориялары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бойынша</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жылжымалы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зертханаларды</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пайдаланып</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түрлі полигондарда</a:t>
            </a:r>
            <a:r>
              <a:rPr lang="ru-RU" sz="4500" dirty="0" smtClean="0">
                <a:latin typeface="Times New Roman" pitchFamily="18" charset="0"/>
                <a:cs typeface="Times New Roman" pitchFamily="18" charset="0"/>
              </a:rPr>
              <a:t>, эталон </a:t>
            </a:r>
            <a:r>
              <a:rPr lang="ru-RU" sz="4500" dirty="0" err="1" smtClean="0">
                <a:latin typeface="Times New Roman" pitchFamily="18" charset="0"/>
                <a:cs typeface="Times New Roman" pitchFamily="18" charset="0"/>
              </a:rPr>
              <a:t>учаскелерінде</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стационарлық және жартылай</a:t>
            </a:r>
            <a:r>
              <a:rPr lang="ru-RU" sz="4500" dirty="0" smtClean="0">
                <a:latin typeface="Times New Roman" pitchFamily="18" charset="0"/>
                <a:cs typeface="Times New Roman" pitchFamily="18" charset="0"/>
              </a:rPr>
              <a:t> </a:t>
            </a:r>
            <a:r>
              <a:rPr lang="ru-RU" sz="4500" dirty="0" err="1" smtClean="0">
                <a:latin typeface="Times New Roman" pitchFamily="18" charset="0"/>
                <a:cs typeface="Times New Roman" pitchFamily="18" charset="0"/>
              </a:rPr>
              <a:t>стационарлық алаңдарда жүргізіледі</a:t>
            </a:r>
            <a:r>
              <a:rPr lang="ru-RU" sz="4500" dirty="0" smtClean="0">
                <a:latin typeface="Times New Roman" pitchFamily="18" charset="0"/>
                <a:cs typeface="Times New Roman" pitchFamily="18" charset="0"/>
              </a:rPr>
              <a:t>.</a:t>
            </a:r>
          </a:p>
          <a:p>
            <a:endParaRPr lang="ru-RU" sz="3200" dirty="0" smtClean="0">
              <a:latin typeface="Times New Roman" pitchFamily="18" charset="0"/>
              <a:cs typeface="Times New Roman" pitchFamily="18" charset="0"/>
            </a:endParaRPr>
          </a:p>
          <a:p>
            <a:pPr lvl="1" algn="just">
              <a:buNone/>
            </a:pPr>
            <a:r>
              <a:rPr lang="kk-KZ" b="1" dirty="0" smtClean="0">
                <a:latin typeface="Times New Roman" pitchFamily="18" charset="0"/>
                <a:cs typeface="Times New Roman" pitchFamily="18" charset="0"/>
              </a:rPr>
              <a:t>	</a:t>
            </a:r>
            <a:endParaRPr lang="kk-KZ" dirty="0" smtClean="0">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113226"/>
          </a:xfrm>
        </p:spPr>
        <p:txBody>
          <a:bodyPr>
            <a:normAutofit fontScale="32500" lnSpcReduction="20000"/>
          </a:bodyPr>
          <a:lstStyle/>
          <a:p>
            <a:pPr>
              <a:buNone/>
            </a:pPr>
            <a:r>
              <a:rPr lang="ru-RU" sz="3200" dirty="0" smtClean="0"/>
              <a:t>	</a:t>
            </a:r>
            <a:r>
              <a:rPr lang="ru-RU" sz="5500" dirty="0" smtClean="0">
                <a:latin typeface="Times New Roman" pitchFamily="18" charset="0"/>
                <a:cs typeface="Times New Roman" pitchFamily="18" charset="0"/>
              </a:rPr>
              <a:t>	</a:t>
            </a:r>
            <a:r>
              <a:rPr lang="ru-RU" sz="5500" b="1" dirty="0" smtClean="0">
                <a:latin typeface="Times New Roman" pitchFamily="18" charset="0"/>
                <a:cs typeface="Times New Roman" pitchFamily="18" charset="0"/>
              </a:rPr>
              <a:t> </a:t>
            </a:r>
            <a:r>
              <a:rPr lang="ru-RU" sz="6200" b="1" dirty="0" err="1" smtClean="0">
                <a:solidFill>
                  <a:schemeClr val="accent3"/>
                </a:solidFill>
                <a:latin typeface="Times New Roman" pitchFamily="18" charset="0"/>
                <a:cs typeface="Times New Roman" pitchFamily="18" charset="0"/>
              </a:rPr>
              <a:t>Жер</a:t>
            </a:r>
            <a:r>
              <a:rPr lang="ru-RU" sz="6200" b="1" dirty="0" smtClean="0">
                <a:solidFill>
                  <a:schemeClr val="accent3"/>
                </a:solidFill>
                <a:latin typeface="Times New Roman" pitchFamily="18" charset="0"/>
                <a:cs typeface="Times New Roman" pitchFamily="18" charset="0"/>
              </a:rPr>
              <a:t> </a:t>
            </a:r>
            <a:r>
              <a:rPr lang="ru-RU" sz="6200" b="1" dirty="0" err="1" smtClean="0">
                <a:solidFill>
                  <a:schemeClr val="accent3"/>
                </a:solidFill>
                <a:latin typeface="Times New Roman" pitchFamily="18" charset="0"/>
                <a:cs typeface="Times New Roman" pitchFamily="18" charset="0"/>
              </a:rPr>
              <a:t>мониторингін</a:t>
            </a:r>
            <a:r>
              <a:rPr lang="ru-RU" sz="6200" b="1" dirty="0" smtClean="0">
                <a:solidFill>
                  <a:schemeClr val="accent3"/>
                </a:solidFill>
                <a:latin typeface="Times New Roman" pitchFamily="18" charset="0"/>
                <a:cs typeface="Times New Roman" pitchFamily="18" charset="0"/>
              </a:rPr>
              <a:t> </a:t>
            </a:r>
            <a:r>
              <a:rPr lang="ru-RU" sz="6200" b="1" dirty="0" err="1" smtClean="0">
                <a:solidFill>
                  <a:schemeClr val="accent3"/>
                </a:solidFill>
                <a:latin typeface="Times New Roman" pitchFamily="18" charset="0"/>
                <a:cs typeface="Times New Roman" pitchFamily="18" charset="0"/>
              </a:rPr>
              <a:t>жүргізудің негізгі</a:t>
            </a:r>
            <a:r>
              <a:rPr lang="ru-RU" sz="6200" b="1" dirty="0" smtClean="0">
                <a:solidFill>
                  <a:schemeClr val="accent3"/>
                </a:solidFill>
                <a:latin typeface="Times New Roman" pitchFamily="18" charset="0"/>
                <a:cs typeface="Times New Roman" pitchFamily="18" charset="0"/>
              </a:rPr>
              <a:t> </a:t>
            </a:r>
            <a:r>
              <a:rPr lang="ru-RU" sz="6200" b="1" dirty="0" err="1" smtClean="0">
                <a:solidFill>
                  <a:schemeClr val="accent3"/>
                </a:solidFill>
                <a:latin typeface="Times New Roman" pitchFamily="18" charset="0"/>
                <a:cs typeface="Times New Roman" pitchFamily="18" charset="0"/>
              </a:rPr>
              <a:t>бағыттары</a:t>
            </a:r>
            <a:r>
              <a:rPr lang="kk-KZ" sz="6200" b="1" dirty="0" smtClean="0">
                <a:solidFill>
                  <a:schemeClr val="accent3"/>
                </a:solidFill>
                <a:latin typeface="Times New Roman" pitchFamily="18" charset="0"/>
                <a:cs typeface="Times New Roman" pitchFamily="18" charset="0"/>
              </a:rPr>
              <a:t>;</a:t>
            </a:r>
            <a:endParaRPr lang="ru-RU" sz="6200" dirty="0" smtClean="0">
              <a:solidFill>
                <a:schemeClr val="accent3"/>
              </a:solidFill>
              <a:latin typeface="Times New Roman" pitchFamily="18" charset="0"/>
              <a:cs typeface="Times New Roman" pitchFamily="18" charset="0"/>
            </a:endParaRPr>
          </a:p>
          <a:p>
            <a:pPr>
              <a:buNone/>
            </a:pPr>
            <a:r>
              <a:rPr lang="ru-RU" sz="6200" i="1" dirty="0" smtClean="0">
                <a:latin typeface="Times New Roman" pitchFamily="18" charset="0"/>
                <a:cs typeface="Times New Roman" pitchFamily="18" charset="0"/>
              </a:rPr>
              <a:t>     	</a:t>
            </a:r>
          </a:p>
          <a:p>
            <a:pPr>
              <a:buNone/>
            </a:pPr>
            <a:r>
              <a:rPr lang="ru-RU" sz="6200" b="1" i="1" dirty="0" smtClean="0">
                <a:latin typeface="Times New Roman" pitchFamily="18" charset="0"/>
                <a:cs typeface="Times New Roman" pitchFamily="18" charset="0"/>
              </a:rPr>
              <a:t>		</a:t>
            </a:r>
            <a:r>
              <a:rPr lang="ru-RU" sz="6200" b="1" i="1" dirty="0" err="1" smtClean="0">
                <a:latin typeface="Times New Roman" pitchFamily="18" charset="0"/>
                <a:cs typeface="Times New Roman" pitchFamily="18" charset="0"/>
              </a:rPr>
              <a:t>Ғылыми-әдістемелік бағытқа</a:t>
            </a:r>
            <a:r>
              <a:rPr lang="ru-RU" sz="6200" dirty="0" err="1" smtClean="0">
                <a:latin typeface="Times New Roman" pitchFamily="18" charset="0"/>
                <a:cs typeface="Times New Roman" pitchFamily="18" charset="0"/>
              </a:rPr>
              <a:t> стационарлық және жартылай</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стационарлық экологиялық алаңдарда топырақ және азықтық алқаптардығы өсімдіктер карталарын</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жасау</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және топырақты бонитерлеу</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үшін методикалық-қолданбалы, қолданбалы, ақпараттық-техникалық жұмыстарды қамтамасыз ететін</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топырақ </a:t>
            </a:r>
            <a:r>
              <a:rPr lang="ru-RU" sz="6200" dirty="0" smtClean="0">
                <a:latin typeface="Times New Roman" pitchFamily="18" charset="0"/>
                <a:cs typeface="Times New Roman" pitchFamily="18" charset="0"/>
              </a:rPr>
              <a:t>пен </a:t>
            </a:r>
            <a:r>
              <a:rPr lang="ru-RU" sz="6200" dirty="0" err="1" smtClean="0">
                <a:latin typeface="Times New Roman" pitchFamily="18" charset="0"/>
                <a:cs typeface="Times New Roman" pitchFamily="18" charset="0"/>
              </a:rPr>
              <a:t>өсімдіктерді зерттеу</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кіреді</a:t>
            </a:r>
            <a:r>
              <a:rPr lang="ru-RU" sz="6200" dirty="0" smtClean="0">
                <a:latin typeface="Times New Roman" pitchFamily="18" charset="0"/>
                <a:cs typeface="Times New Roman" pitchFamily="18" charset="0"/>
              </a:rPr>
              <a:t>.</a:t>
            </a:r>
          </a:p>
          <a:p>
            <a:pPr>
              <a:buNone/>
            </a:pPr>
            <a:r>
              <a:rPr lang="ru-RU" sz="6200" i="1" dirty="0" smtClean="0">
                <a:latin typeface="Times New Roman" pitchFamily="18" charset="0"/>
                <a:cs typeface="Times New Roman" pitchFamily="18" charset="0"/>
              </a:rPr>
              <a:t>		</a:t>
            </a:r>
          </a:p>
          <a:p>
            <a:pPr>
              <a:buNone/>
            </a:pPr>
            <a:r>
              <a:rPr lang="ru-RU" sz="6200" b="1" i="1" dirty="0" smtClean="0">
                <a:latin typeface="Times New Roman" pitchFamily="18" charset="0"/>
                <a:cs typeface="Times New Roman" pitchFamily="18" charset="0"/>
              </a:rPr>
              <a:t>		</a:t>
            </a:r>
            <a:r>
              <a:rPr lang="ru-RU" sz="6200" b="1" i="1" dirty="0" err="1" smtClean="0">
                <a:latin typeface="Times New Roman" pitchFamily="18" charset="0"/>
                <a:cs typeface="Times New Roman" pitchFamily="18" charset="0"/>
              </a:rPr>
              <a:t>Әдістемелік-қолданбалы бағыт</a:t>
            </a:r>
            <a:r>
              <a:rPr lang="ru-RU" sz="6200" dirty="0" err="1" smtClean="0">
                <a:latin typeface="Times New Roman" pitchFamily="18" charset="0"/>
                <a:cs typeface="Times New Roman" pitchFamily="18" charset="0"/>
              </a:rPr>
              <a:t> мыналарды</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қамтиды:</a:t>
            </a:r>
            <a:endParaRPr lang="ru-RU" sz="6200" dirty="0" smtClean="0">
              <a:latin typeface="Times New Roman" pitchFamily="18" charset="0"/>
              <a:cs typeface="Times New Roman" pitchFamily="18" charset="0"/>
            </a:endParaRPr>
          </a:p>
          <a:p>
            <a:r>
              <a:rPr lang="ru-RU" sz="6200" dirty="0" err="1" smtClean="0">
                <a:latin typeface="Times New Roman" pitchFamily="18" charset="0"/>
                <a:cs typeface="Times New Roman" pitchFamily="18" charset="0"/>
              </a:rPr>
              <a:t>топырақ және геоботаникалық зерттеу</a:t>
            </a:r>
            <a:r>
              <a:rPr lang="ru-RU" sz="6200" dirty="0" smtClean="0">
                <a:latin typeface="Times New Roman" pitchFamily="18" charset="0"/>
                <a:cs typeface="Times New Roman" pitchFamily="18" charset="0"/>
              </a:rPr>
              <a:t> мен </a:t>
            </a:r>
            <a:r>
              <a:rPr lang="ru-RU" sz="6200" dirty="0" err="1" smtClean="0">
                <a:latin typeface="Times New Roman" pitchFamily="18" charset="0"/>
                <a:cs typeface="Times New Roman" pitchFamily="18" charset="0"/>
              </a:rPr>
              <a:t>ізденістердің алғашқы материалдарын</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талдап</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қорытындылау және жүйеге келтіру</a:t>
            </a:r>
            <a:r>
              <a:rPr lang="ru-RU" sz="6200" dirty="0" smtClean="0">
                <a:latin typeface="Times New Roman" pitchFamily="18" charset="0"/>
                <a:cs typeface="Times New Roman" pitchFamily="18" charset="0"/>
              </a:rPr>
              <a:t>;</a:t>
            </a:r>
          </a:p>
          <a:p>
            <a:r>
              <a:rPr lang="ru-RU" sz="6200" dirty="0" err="1" smtClean="0">
                <a:latin typeface="Times New Roman" pitchFamily="18" charset="0"/>
                <a:cs typeface="Times New Roman" pitchFamily="18" charset="0"/>
              </a:rPr>
              <a:t>азық алқаптарының топырақтары </a:t>
            </a:r>
            <a:r>
              <a:rPr lang="ru-RU" sz="6200" dirty="0" smtClean="0">
                <a:latin typeface="Times New Roman" pitchFamily="18" charset="0"/>
                <a:cs typeface="Times New Roman" pitchFamily="18" charset="0"/>
              </a:rPr>
              <a:t>мен </a:t>
            </a:r>
            <a:r>
              <a:rPr lang="ru-RU" sz="6200" dirty="0" err="1" smtClean="0">
                <a:latin typeface="Times New Roman" pitchFamily="18" charset="0"/>
                <a:cs typeface="Times New Roman" pitchFamily="18" charset="0"/>
              </a:rPr>
              <a:t>өсімдіктерін топтастыруды</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әзірлеу</a:t>
            </a:r>
            <a:r>
              <a:rPr lang="ru-RU" sz="6200" dirty="0" smtClean="0">
                <a:latin typeface="Times New Roman" pitchFamily="18" charset="0"/>
                <a:cs typeface="Times New Roman" pitchFamily="18" charset="0"/>
              </a:rPr>
              <a:t>;</a:t>
            </a:r>
          </a:p>
          <a:p>
            <a:r>
              <a:rPr lang="ru-RU" sz="6200" dirty="0" err="1" smtClean="0">
                <a:latin typeface="Times New Roman" pitchFamily="18" charset="0"/>
                <a:cs typeface="Times New Roman" pitchFamily="18" charset="0"/>
              </a:rPr>
              <a:t>азық алқаптары </a:t>
            </a:r>
            <a:r>
              <a:rPr lang="ru-RU" sz="6200" dirty="0" smtClean="0">
                <a:latin typeface="Times New Roman" pitchFamily="18" charset="0"/>
                <a:cs typeface="Times New Roman" pitchFamily="18" charset="0"/>
              </a:rPr>
              <a:t>мен </a:t>
            </a:r>
            <a:r>
              <a:rPr lang="ru-RU" sz="6200" dirty="0" err="1" smtClean="0">
                <a:latin typeface="Times New Roman" pitchFamily="18" charset="0"/>
                <a:cs typeface="Times New Roman" pitchFamily="18" charset="0"/>
              </a:rPr>
              <a:t>басқа </a:t>
            </a:r>
            <a:r>
              <a:rPr lang="ru-RU" sz="6200" dirty="0" smtClean="0">
                <a:latin typeface="Times New Roman" pitchFamily="18" charset="0"/>
                <a:cs typeface="Times New Roman" pitchFamily="18" charset="0"/>
              </a:rPr>
              <a:t>да </a:t>
            </a:r>
            <a:r>
              <a:rPr lang="ru-RU" sz="6200" dirty="0" err="1" smtClean="0">
                <a:latin typeface="Times New Roman" pitchFamily="18" charset="0"/>
                <a:cs typeface="Times New Roman" pitchFamily="18" charset="0"/>
              </a:rPr>
              <a:t>жерлерді</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сапалық</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экономикалық</a:t>
            </a:r>
            <a:r>
              <a:rPr lang="ru-RU" sz="6200" dirty="0" smtClean="0">
                <a:latin typeface="Times New Roman" pitchFamily="18" charset="0"/>
                <a:cs typeface="Times New Roman" pitchFamily="18" charset="0"/>
              </a:rPr>
              <a:t>, </a:t>
            </a:r>
            <a:r>
              <a:rPr lang="ru-RU" sz="6200" dirty="0" err="1" smtClean="0">
                <a:latin typeface="Times New Roman" pitchFamily="18" charset="0"/>
                <a:cs typeface="Times New Roman" pitchFamily="18" charset="0"/>
              </a:rPr>
              <a:t>экологиялық </a:t>
            </a:r>
            <a:r>
              <a:rPr lang="ru-RU" sz="6200" dirty="0" smtClean="0">
                <a:latin typeface="Times New Roman" pitchFamily="18" charset="0"/>
                <a:cs typeface="Times New Roman" pitchFamily="18" charset="0"/>
              </a:rPr>
              <a:t>т.б. </a:t>
            </a:r>
            <a:r>
              <a:rPr lang="ru-RU" sz="6200" dirty="0" err="1" smtClean="0">
                <a:latin typeface="Times New Roman" pitchFamily="18" charset="0"/>
                <a:cs typeface="Times New Roman" pitchFamily="18" charset="0"/>
              </a:rPr>
              <a:t>бағалау түрлерінің әдістемелік тәсілдерін әзірлеу;</a:t>
            </a:r>
            <a:endParaRPr lang="ru-RU" sz="6200" dirty="0" smtClean="0">
              <a:latin typeface="Times New Roman" pitchFamily="18" charset="0"/>
              <a:cs typeface="Times New Roman" pitchFamily="18" charset="0"/>
            </a:endParaRPr>
          </a:p>
          <a:p>
            <a:pPr>
              <a:buNone/>
            </a:pPr>
            <a:r>
              <a:rPr lang="ru-RU" sz="5500" i="1" dirty="0" smtClean="0"/>
              <a:t>		</a:t>
            </a:r>
            <a:endParaRPr lang="ru-RU" sz="3200" dirty="0" smtClean="0">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113226"/>
          </a:xfrm>
        </p:spPr>
        <p:txBody>
          <a:bodyPr>
            <a:normAutofit fontScale="25000" lnSpcReduction="20000"/>
          </a:bodyPr>
          <a:lstStyle/>
          <a:p>
            <a:pPr>
              <a:buNone/>
            </a:pPr>
            <a:r>
              <a:rPr lang="ru-RU" sz="3200" dirty="0" smtClean="0"/>
              <a:t>	</a:t>
            </a:r>
            <a:r>
              <a:rPr lang="ru-RU" sz="7200" dirty="0" smtClean="0">
                <a:latin typeface="Times New Roman" pitchFamily="18" charset="0"/>
                <a:cs typeface="Times New Roman" pitchFamily="18" charset="0"/>
              </a:rPr>
              <a:t>	</a:t>
            </a:r>
            <a:r>
              <a:rPr lang="ru-RU" sz="7200" b="1" i="1" dirty="0" err="1" smtClean="0">
                <a:latin typeface="Times New Roman" pitchFamily="18" charset="0"/>
                <a:cs typeface="Times New Roman" pitchFamily="18" charset="0"/>
              </a:rPr>
              <a:t>Қолданбалы бағытқа</a:t>
            </a:r>
            <a:r>
              <a:rPr lang="ru-RU" sz="7200" b="1" dirty="0" err="1" smtClean="0">
                <a:latin typeface="Times New Roman" pitchFamily="18" charset="0"/>
                <a:cs typeface="Times New Roman" pitchFamily="18" charset="0"/>
              </a:rPr>
              <a:t> мыналар</a:t>
            </a:r>
            <a:r>
              <a:rPr lang="ru-RU" sz="7200" b="1" dirty="0" smtClean="0">
                <a:latin typeface="Times New Roman" pitchFamily="18" charset="0"/>
                <a:cs typeface="Times New Roman" pitchFamily="18" charset="0"/>
              </a:rPr>
              <a:t> </a:t>
            </a:r>
            <a:r>
              <a:rPr lang="ru-RU" sz="7200" b="1" dirty="0" err="1" smtClean="0">
                <a:latin typeface="Times New Roman" pitchFamily="18" charset="0"/>
                <a:cs typeface="Times New Roman" pitchFamily="18" charset="0"/>
              </a:rPr>
              <a:t>кіреді</a:t>
            </a:r>
            <a:r>
              <a:rPr lang="ru-RU" sz="7200" b="1" dirty="0" smtClean="0">
                <a:latin typeface="Times New Roman" pitchFamily="18" charset="0"/>
                <a:cs typeface="Times New Roman" pitchFamily="18" charset="0"/>
              </a:rPr>
              <a:t>:</a:t>
            </a:r>
          </a:p>
          <a:p>
            <a:r>
              <a:rPr lang="ru-RU" sz="7200" dirty="0" err="1" smtClean="0">
                <a:latin typeface="Times New Roman" pitchFamily="18" charset="0"/>
                <a:cs typeface="Times New Roman" pitchFamily="18" charset="0"/>
              </a:rPr>
              <a:t>картографиялық материалдарды</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қайта тексеру</a:t>
            </a:r>
            <a:r>
              <a:rPr lang="ru-RU" sz="7200" dirty="0" smtClean="0">
                <a:latin typeface="Times New Roman" pitchFamily="18" charset="0"/>
                <a:cs typeface="Times New Roman" pitchFamily="18" charset="0"/>
              </a:rPr>
              <a:t> мен </a:t>
            </a:r>
            <a:r>
              <a:rPr lang="ru-RU" sz="7200" dirty="0" err="1" smtClean="0">
                <a:latin typeface="Times New Roman" pitchFamily="18" charset="0"/>
                <a:cs typeface="Times New Roman" pitchFamily="18" charset="0"/>
              </a:rPr>
              <a:t>дұрыстау және жер</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пайдаланушыларға жердің сапасын</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ауданын</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күйін көрсетіп тиісті</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карталарды</a:t>
            </a:r>
            <a:r>
              <a:rPr lang="ru-RU" sz="7200" dirty="0" smtClean="0">
                <a:latin typeface="Times New Roman" pitchFamily="18" charset="0"/>
                <a:cs typeface="Times New Roman" pitchFamily="18" charset="0"/>
              </a:rPr>
              <a:t> беру;</a:t>
            </a:r>
          </a:p>
          <a:p>
            <a:r>
              <a:rPr lang="ru-RU" sz="7200" dirty="0" err="1" smtClean="0">
                <a:latin typeface="Times New Roman" pitchFamily="18" charset="0"/>
                <a:cs typeface="Times New Roman" pitchFamily="18" charset="0"/>
              </a:rPr>
              <a:t>геоботаникалық және топырақ зерттеулері</a:t>
            </a:r>
            <a:r>
              <a:rPr lang="ru-RU" sz="7200" dirty="0" smtClean="0">
                <a:latin typeface="Times New Roman" pitchFamily="18" charset="0"/>
                <a:cs typeface="Times New Roman" pitchFamily="18" charset="0"/>
              </a:rPr>
              <a:t> мен </a:t>
            </a:r>
            <a:r>
              <a:rPr lang="ru-RU" sz="7200" dirty="0" err="1" smtClean="0">
                <a:latin typeface="Times New Roman" pitchFamily="18" charset="0"/>
                <a:cs typeface="Times New Roman" pitchFamily="18" charset="0"/>
              </a:rPr>
              <a:t>ізденістердің материалдарын</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талдау</a:t>
            </a:r>
            <a:r>
              <a:rPr lang="ru-RU" sz="7200" dirty="0" smtClean="0">
                <a:latin typeface="Times New Roman" pitchFamily="18" charset="0"/>
                <a:cs typeface="Times New Roman" pitchFamily="18" charset="0"/>
              </a:rPr>
              <a:t>;</a:t>
            </a:r>
          </a:p>
          <a:p>
            <a:r>
              <a:rPr lang="ru-RU" sz="7200" dirty="0" err="1" smtClean="0">
                <a:latin typeface="Times New Roman" pitchFamily="18" charset="0"/>
                <a:cs typeface="Times New Roman" pitchFamily="18" charset="0"/>
              </a:rPr>
              <a:t>әрі қарай бақылау үшін аймақтық және облыстық карталарды</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құрастыру;</a:t>
            </a:r>
            <a:endParaRPr lang="ru-RU" sz="7200" dirty="0" smtClean="0">
              <a:latin typeface="Times New Roman" pitchFamily="18" charset="0"/>
              <a:cs typeface="Times New Roman" pitchFamily="18" charset="0"/>
            </a:endParaRPr>
          </a:p>
          <a:p>
            <a:r>
              <a:rPr lang="ru-RU" sz="7200" dirty="0" err="1" smtClean="0">
                <a:latin typeface="Times New Roman" pitchFamily="18" charset="0"/>
                <a:cs typeface="Times New Roman" pitchFamily="18" charset="0"/>
              </a:rPr>
              <a:t>жер</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қорын тиімді</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пайдалану</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жайлы</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ұсыныстар </a:t>
            </a:r>
            <a:r>
              <a:rPr lang="ru-RU" sz="7200" dirty="0" smtClean="0">
                <a:latin typeface="Times New Roman" pitchFamily="18" charset="0"/>
                <a:cs typeface="Times New Roman" pitchFamily="18" charset="0"/>
              </a:rPr>
              <a:t>беру </a:t>
            </a:r>
            <a:r>
              <a:rPr lang="ru-RU" sz="7200" dirty="0" err="1" smtClean="0">
                <a:latin typeface="Times New Roman" pitchFamily="18" charset="0"/>
                <a:cs typeface="Times New Roman" pitchFamily="18" charset="0"/>
              </a:rPr>
              <a:t>үшін жердің күйі </a:t>
            </a:r>
            <a:r>
              <a:rPr lang="ru-RU" sz="7200" dirty="0" smtClean="0">
                <a:latin typeface="Times New Roman" pitchFamily="18" charset="0"/>
                <a:cs typeface="Times New Roman" pitchFamily="18" charset="0"/>
              </a:rPr>
              <a:t>мен </a:t>
            </a:r>
            <a:r>
              <a:rPr lang="ru-RU" sz="7200" dirty="0" err="1" smtClean="0">
                <a:latin typeface="Times New Roman" pitchFamily="18" charset="0"/>
                <a:cs typeface="Times New Roman" pitchFamily="18" charset="0"/>
              </a:rPr>
              <a:t>сапасының өзгеруін бақылау нәтижелері бойынша</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жер</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кадастрын</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нақты мәліметтермен ақпараттық қамтамасыздандыру</a:t>
            </a:r>
            <a:r>
              <a:rPr lang="ru-RU" sz="7200" dirty="0" smtClean="0">
                <a:latin typeface="Times New Roman" pitchFamily="18" charset="0"/>
                <a:cs typeface="Times New Roman" pitchFamily="18" charset="0"/>
              </a:rPr>
              <a:t>;</a:t>
            </a:r>
          </a:p>
          <a:p>
            <a:r>
              <a:rPr lang="ru-RU" sz="7200" dirty="0" err="1" smtClean="0">
                <a:latin typeface="Times New Roman" pitchFamily="18" charset="0"/>
                <a:cs typeface="Times New Roman" pitchFamily="18" charset="0"/>
              </a:rPr>
              <a:t>жерді</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орынсыз</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пайдаланғаны үшін жазалау</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шараларын</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қолдану бойынша</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түрлі органдарға ұсыныстарды әзірлеу және </a:t>
            </a:r>
            <a:r>
              <a:rPr lang="ru-RU" sz="7200" dirty="0" smtClean="0">
                <a:latin typeface="Times New Roman" pitchFamily="18" charset="0"/>
                <a:cs typeface="Times New Roman" pitchFamily="18" charset="0"/>
              </a:rPr>
              <a:t>беру;</a:t>
            </a:r>
          </a:p>
          <a:p>
            <a:pPr>
              <a:buNone/>
            </a:pPr>
            <a:r>
              <a:rPr lang="ru-RU" sz="7200" i="1" dirty="0" smtClean="0">
                <a:latin typeface="Times New Roman" pitchFamily="18" charset="0"/>
                <a:cs typeface="Times New Roman" pitchFamily="18" charset="0"/>
              </a:rPr>
              <a:t>		</a:t>
            </a:r>
            <a:r>
              <a:rPr lang="ru-RU" sz="7200" b="1" i="1" dirty="0" err="1" smtClean="0">
                <a:latin typeface="Times New Roman" pitchFamily="18" charset="0"/>
                <a:cs typeface="Times New Roman" pitchFamily="18" charset="0"/>
              </a:rPr>
              <a:t>Ақпараттық-техникалық бағыты:</a:t>
            </a:r>
            <a:endParaRPr lang="ru-RU" sz="7200" b="1" i="1" dirty="0" smtClean="0">
              <a:latin typeface="Times New Roman" pitchFamily="18" charset="0"/>
              <a:cs typeface="Times New Roman" pitchFamily="18" charset="0"/>
            </a:endParaRPr>
          </a:p>
          <a:p>
            <a:r>
              <a:rPr lang="ru-RU" sz="7200" dirty="0" err="1" smtClean="0">
                <a:latin typeface="Times New Roman" pitchFamily="18" charset="0"/>
                <a:cs typeface="Times New Roman" pitchFamily="18" charset="0"/>
              </a:rPr>
              <a:t>мониторингтің автоматтандырылған базасын</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құру;</a:t>
            </a:r>
            <a:endParaRPr lang="ru-RU" sz="7200" dirty="0" smtClean="0">
              <a:latin typeface="Times New Roman" pitchFamily="18" charset="0"/>
              <a:cs typeface="Times New Roman" pitchFamily="18" charset="0"/>
            </a:endParaRPr>
          </a:p>
          <a:p>
            <a:r>
              <a:rPr lang="ru-RU" sz="7200" dirty="0" err="1" smtClean="0">
                <a:latin typeface="Times New Roman" pitchFamily="18" charset="0"/>
                <a:cs typeface="Times New Roman" pitchFamily="18" charset="0"/>
              </a:rPr>
              <a:t>бағдарламаларды әзірлеу;</a:t>
            </a:r>
            <a:endParaRPr lang="ru-RU" sz="7200" dirty="0" smtClean="0">
              <a:latin typeface="Times New Roman" pitchFamily="18" charset="0"/>
              <a:cs typeface="Times New Roman" pitchFamily="18" charset="0"/>
            </a:endParaRPr>
          </a:p>
          <a:p>
            <a:r>
              <a:rPr lang="ru-RU" sz="7200" dirty="0" err="1" smtClean="0">
                <a:latin typeface="Times New Roman" pitchFamily="18" charset="0"/>
                <a:cs typeface="Times New Roman" pitchFamily="18" charset="0"/>
              </a:rPr>
              <a:t>ақпаратты қабылдау, талдау</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және </a:t>
            </a:r>
            <a:r>
              <a:rPr lang="ru-RU" sz="7200" dirty="0" smtClean="0">
                <a:latin typeface="Times New Roman" pitchFamily="18" charset="0"/>
                <a:cs typeface="Times New Roman" pitchFamily="18" charset="0"/>
              </a:rPr>
              <a:t>оны </a:t>
            </a:r>
            <a:r>
              <a:rPr lang="ru-RU" sz="7200" dirty="0" err="1" smtClean="0">
                <a:latin typeface="Times New Roman" pitchFamily="18" charset="0"/>
                <a:cs typeface="Times New Roman" pitchFamily="18" charset="0"/>
              </a:rPr>
              <a:t>сақтау мақсатында ҚР-ғы жер</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мониторингі</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бойынша</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мәліметтерді өңдеу және жүйеге келтіру</a:t>
            </a:r>
            <a:r>
              <a:rPr lang="ru-RU" sz="7200" dirty="0" smtClean="0">
                <a:latin typeface="Times New Roman" pitchFamily="18" charset="0"/>
                <a:cs typeface="Times New Roman" pitchFamily="18" charset="0"/>
              </a:rPr>
              <a:t>.</a:t>
            </a:r>
          </a:p>
          <a:p>
            <a:pPr algn="just">
              <a:buNone/>
            </a:pPr>
            <a:endParaRPr lang="ru-RU" sz="3200" dirty="0" smtClean="0">
              <a:latin typeface="Times New Roman" pitchFamily="18" charset="0"/>
              <a:cs typeface="Times New Roman" pitchFamily="18" charset="0"/>
            </a:endParaRPr>
          </a:p>
          <a:p>
            <a:pPr lvl="1" algn="just">
              <a:buNone/>
            </a:pPr>
            <a:r>
              <a:rPr lang="kk-KZ" b="1" dirty="0" smtClean="0">
                <a:latin typeface="Times New Roman" pitchFamily="18" charset="0"/>
                <a:cs typeface="Times New Roman" pitchFamily="18" charset="0"/>
              </a:rPr>
              <a:t>	</a:t>
            </a:r>
            <a:endParaRPr lang="kk-KZ" dirty="0" smtClean="0">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786058"/>
            <a:ext cx="7858180" cy="2786082"/>
          </a:xfrm>
        </p:spPr>
        <p:txBody>
          <a:bodyPr>
            <a:normAutofit/>
          </a:bodyPr>
          <a:lstStyle/>
          <a:p>
            <a:r>
              <a:rPr lang="ru-RU" sz="1800" dirty="0" err="1" smtClean="0">
                <a:solidFill>
                  <a:schemeClr val="tx2">
                    <a:lumMod val="75000"/>
                  </a:schemeClr>
                </a:solidFill>
                <a:latin typeface="Times New Roman" pitchFamily="18" charset="0"/>
                <a:cs typeface="Times New Roman" pitchFamily="18" charset="0"/>
              </a:rPr>
              <a:t>Жер</a:t>
            </a:r>
            <a:r>
              <a:rPr lang="ru-RU" sz="1800" dirty="0" smtClean="0">
                <a:solidFill>
                  <a:schemeClr val="tx2">
                    <a:lumMod val="75000"/>
                  </a:schemeClr>
                </a:solidFill>
                <a:latin typeface="Times New Roman" pitchFamily="18" charset="0"/>
                <a:cs typeface="Times New Roman" pitchFamily="18" charset="0"/>
              </a:rPr>
              <a:t> </a:t>
            </a:r>
            <a:r>
              <a:rPr lang="ru-RU" sz="1800" dirty="0" err="1" smtClean="0">
                <a:solidFill>
                  <a:schemeClr val="tx2">
                    <a:lumMod val="75000"/>
                  </a:schemeClr>
                </a:solidFill>
                <a:latin typeface="Times New Roman" pitchFamily="18" charset="0"/>
                <a:cs typeface="Times New Roman" pitchFamily="18" charset="0"/>
              </a:rPr>
              <a:t>мониторингін</a:t>
            </a:r>
            <a:r>
              <a:rPr lang="ru-RU" sz="1800" dirty="0" smtClean="0">
                <a:solidFill>
                  <a:schemeClr val="tx2">
                    <a:lumMod val="75000"/>
                  </a:schemeClr>
                </a:solidFill>
                <a:latin typeface="Times New Roman" pitchFamily="18" charset="0"/>
                <a:cs typeface="Times New Roman" pitchFamily="18" charset="0"/>
              </a:rPr>
              <a:t> </a:t>
            </a:r>
            <a:r>
              <a:rPr lang="ru-RU" sz="1800" dirty="0" err="1" smtClean="0">
                <a:solidFill>
                  <a:schemeClr val="tx2">
                    <a:lumMod val="75000"/>
                  </a:schemeClr>
                </a:solidFill>
                <a:latin typeface="Times New Roman" pitchFamily="18" charset="0"/>
                <a:cs typeface="Times New Roman" pitchFamily="18" charset="0"/>
              </a:rPr>
              <a:t>жүргізу кезінде</a:t>
            </a:r>
            <a:r>
              <a:rPr lang="ru-RU" sz="1800" dirty="0" smtClean="0">
                <a:solidFill>
                  <a:schemeClr val="tx2">
                    <a:lumMod val="75000"/>
                  </a:schemeClr>
                </a:solidFill>
                <a:latin typeface="Times New Roman" pitchFamily="18" charset="0"/>
                <a:cs typeface="Times New Roman" pitchFamily="18" charset="0"/>
              </a:rPr>
              <a:t> </a:t>
            </a:r>
            <a:r>
              <a:rPr lang="ru-RU" sz="1800" dirty="0" err="1" smtClean="0">
                <a:solidFill>
                  <a:schemeClr val="tx2">
                    <a:lumMod val="75000"/>
                  </a:schemeClr>
                </a:solidFill>
                <a:latin typeface="Times New Roman" pitchFamily="18" charset="0"/>
                <a:cs typeface="Times New Roman" pitchFamily="18" charset="0"/>
              </a:rPr>
              <a:t>ақпаратты алу</a:t>
            </a:r>
            <a:r>
              <a:rPr lang="ru-RU" sz="1800" dirty="0" smtClean="0">
                <a:solidFill>
                  <a:schemeClr val="tx2">
                    <a:lumMod val="75000"/>
                  </a:schemeClr>
                </a:solidFill>
                <a:latin typeface="Times New Roman" pitchFamily="18" charset="0"/>
                <a:cs typeface="Times New Roman" pitchFamily="18" charset="0"/>
              </a:rPr>
              <a:t> </a:t>
            </a:r>
            <a:r>
              <a:rPr lang="ru-RU" sz="1800" dirty="0" err="1" smtClean="0">
                <a:solidFill>
                  <a:schemeClr val="tx2">
                    <a:lumMod val="75000"/>
                  </a:schemeClr>
                </a:solidFill>
                <a:latin typeface="Times New Roman" pitchFamily="18" charset="0"/>
                <a:cs typeface="Times New Roman" pitchFamily="18" charset="0"/>
              </a:rPr>
              <a:t>жолдары</a:t>
            </a:r>
            <a:r>
              <a:rPr lang="ru-RU" sz="1800" dirty="0" smtClean="0">
                <a:solidFill>
                  <a:schemeClr val="tx2">
                    <a:lumMod val="75000"/>
                  </a:schemeClr>
                </a:solidFill>
                <a:latin typeface="Times New Roman" pitchFamily="18" charset="0"/>
                <a:cs typeface="Times New Roman" pitchFamily="18" charset="0"/>
              </a:rPr>
              <a:t>:</a:t>
            </a:r>
            <a:br>
              <a:rPr lang="ru-RU" sz="1800" dirty="0" smtClean="0">
                <a:solidFill>
                  <a:schemeClr val="tx2">
                    <a:lumMod val="75000"/>
                  </a:schemeClr>
                </a:solidFill>
                <a:latin typeface="Times New Roman" pitchFamily="18" charset="0"/>
                <a:cs typeface="Times New Roman" pitchFamily="18" charset="0"/>
              </a:rPr>
            </a:br>
            <a:r>
              <a:rPr lang="ru-RU" sz="1800" dirty="0" smtClean="0">
                <a:solidFill>
                  <a:schemeClr val="tx2">
                    <a:lumMod val="75000"/>
                  </a:schemeClr>
                </a:solidFill>
                <a:latin typeface="Times New Roman" pitchFamily="18" charset="0"/>
                <a:cs typeface="Times New Roman" pitchFamily="18" charset="0"/>
              </a:rPr>
              <a:t/>
            </a:r>
            <a:br>
              <a:rPr lang="ru-RU" sz="1800" dirty="0" smtClean="0">
                <a:solidFill>
                  <a:schemeClr val="tx2">
                    <a:lumMod val="75000"/>
                  </a:schemeClr>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дистанциондық зондтау</a:t>
            </a:r>
            <a:r>
              <a:rPr lang="ru-RU" sz="1800" dirty="0" smtClean="0">
                <a:solidFill>
                  <a:schemeClr val="tx1"/>
                </a:solidFill>
                <a:latin typeface="Times New Roman" pitchFamily="18" charset="0"/>
                <a:cs typeface="Times New Roman" pitchFamily="18" charset="0"/>
              </a:rPr>
              <a:t>;</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жер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бетіндегі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түсірістер </a:t>
            </a:r>
            <a:r>
              <a:rPr lang="ru-RU" sz="1800" dirty="0" smtClean="0">
                <a:solidFill>
                  <a:schemeClr val="tx1"/>
                </a:solidFill>
                <a:latin typeface="Times New Roman" pitchFamily="18" charset="0"/>
                <a:cs typeface="Times New Roman" pitchFamily="18" charset="0"/>
              </a:rPr>
              <a:t>мен </a:t>
            </a:r>
            <a:r>
              <a:rPr lang="ru-RU" sz="1800" dirty="0" err="1" smtClean="0">
                <a:solidFill>
                  <a:schemeClr val="tx1"/>
                </a:solidFill>
                <a:latin typeface="Times New Roman" pitchFamily="18" charset="0"/>
                <a:cs typeface="Times New Roman" pitchFamily="18" charset="0"/>
              </a:rPr>
              <a:t>бақылаулар</a:t>
            </a:r>
            <a:r>
              <a:rPr lang="ru-RU" sz="1800" dirty="0" smtClean="0">
                <a:solidFill>
                  <a:schemeClr val="tx1"/>
                </a:solidFill>
                <a:latin typeface="Times New Roman" pitchFamily="18" charset="0"/>
                <a:cs typeface="Times New Roman" pitchFamily="18" charset="0"/>
              </a:rPr>
              <a:t>;</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мәліметтер қорын пайдалану</a:t>
            </a:r>
            <a:r>
              <a:rPr lang="ru-RU" sz="1800" dirty="0" smtClean="0">
                <a:solidFill>
                  <a:schemeClr val="tx1"/>
                </a:solidFill>
                <a:latin typeface="Times New Roman" pitchFamily="18" charset="0"/>
                <a:cs typeface="Times New Roman" pitchFamily="18" charset="0"/>
              </a:rPr>
              <a:t>.</a:t>
            </a:r>
            <a:r>
              <a:rPr lang="ru-RU" sz="1800" dirty="0" smtClean="0"/>
              <a:t/>
            </a:r>
            <a:br>
              <a:rPr lang="ru-RU" sz="1800" dirty="0" smtClean="0"/>
            </a:br>
            <a:endParaRPr lang="ru-RU" sz="1800" b="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502920" y="530352"/>
            <a:ext cx="8183880" cy="2112830"/>
          </a:xfrm>
        </p:spPr>
        <p:txBody>
          <a:bodyPr>
            <a:normAutofit fontScale="85000" lnSpcReduction="20000"/>
          </a:bodyPr>
          <a:lstStyle/>
          <a:p>
            <a:pPr lvl="1" algn="just">
              <a:buNone/>
            </a:pPr>
            <a:r>
              <a:rPr lang="kk-KZ" b="1" dirty="0" smtClean="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Қазіргі уақытта Қазақстанда мемлекеттік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территориалдық 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торабы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қалыптасқан.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әртүрлі табиғи аймақтардағы </a:t>
            </a:r>
            <a:r>
              <a:rPr lang="ru-RU" dirty="0" smtClean="0">
                <a:latin typeface="Times New Roman" pitchFamily="18" charset="0"/>
                <a:cs typeface="Times New Roman" pitchFamily="18" charset="0"/>
              </a:rPr>
              <a:t>600 </a:t>
            </a:r>
            <a:r>
              <a:rPr lang="ru-RU" dirty="0" err="1" smtClean="0">
                <a:latin typeface="Times New Roman" pitchFamily="18" charset="0"/>
                <a:cs typeface="Times New Roman" pitchFamily="18" charset="0"/>
              </a:rPr>
              <a:t>астам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стационарлық және жартылай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стационарлық экологиялық бекеттерді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қамтиды</a:t>
            </a:r>
            <a:r>
              <a:rPr lang="ru-RU" dirty="0" smtClean="0">
                <a:latin typeface="Times New Roman" pitchFamily="18" charset="0"/>
                <a:cs typeface="Times New Roman" pitchFamily="18" charset="0"/>
              </a:rPr>
              <a:t>. </a:t>
            </a:r>
          </a:p>
          <a:p>
            <a:pPr algn="just">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2684334"/>
          </a:xfrm>
        </p:spPr>
        <p:txBody>
          <a:bodyPr>
            <a:normAutofit fontScale="55000" lnSpcReduction="20000"/>
          </a:bodyPr>
          <a:lstStyle/>
          <a:p>
            <a:pPr>
              <a:buNone/>
            </a:pPr>
            <a:r>
              <a:rPr lang="kk-KZ" b="1" dirty="0" smtClean="0">
                <a:latin typeface="Times New Roman" pitchFamily="18" charset="0"/>
                <a:cs typeface="Times New Roman" pitchFamily="18" charset="0"/>
              </a:rPr>
              <a:t>Бақылау сұрақтары. </a:t>
            </a:r>
          </a:p>
          <a:p>
            <a:pPr>
              <a:buNone/>
            </a:pPr>
            <a:endParaRPr lang="ru-RU" b="1"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Жер мониторингiн жүргiзудi ұйымдастыруды жер ресурстарын басқару</a:t>
            </a:r>
            <a:endParaRPr lang="ru-RU" sz="3200"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мониторингінің талаптары</a:t>
            </a:r>
            <a:endParaRPr lang="ru-RU" sz="3200"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Жер мониторингін ұйымдастыру және жүргізу</a:t>
            </a:r>
            <a:endParaRPr lang="ru-RU" sz="3200"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Жер мониторингін түрлері</a:t>
            </a:r>
            <a:endParaRPr lang="ru-RU" sz="3200" dirty="0" smtClean="0">
              <a:latin typeface="Times New Roman" pitchFamily="18" charset="0"/>
              <a:cs typeface="Times New Roman" pitchFamily="18" charset="0"/>
            </a:endParaRPr>
          </a:p>
          <a:p>
            <a:pPr lvl="0"/>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мониторингін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жүргізу принциптері</a:t>
            </a:r>
            <a:endParaRPr lang="ru-RU" sz="3200"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Жер мониторингін жүргізудің негізгі бағыттары</a:t>
            </a:r>
            <a:endParaRPr lang="ru-RU" sz="3200" dirty="0" smtClean="0">
              <a:latin typeface="Times New Roman" pitchFamily="18" charset="0"/>
              <a:cs typeface="Times New Roman" pitchFamily="18" charset="0"/>
            </a:endParaRPr>
          </a:p>
          <a:p>
            <a:pPr lvl="1" algn="just">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143380"/>
            <a:ext cx="7858180" cy="1051560"/>
          </a:xfrm>
        </p:spPr>
        <p:txBody>
          <a:bodyPr>
            <a:normAutofit/>
          </a:bodyPr>
          <a:lstStyle/>
          <a:p>
            <a:pPr algn="r"/>
            <a:endParaRPr lang="ru-RU" sz="1800" b="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502920" y="530352"/>
            <a:ext cx="8183880" cy="3041524"/>
          </a:xfrm>
        </p:spPr>
        <p:txBody>
          <a:bodyPr>
            <a:normAutofit fontScale="62500" lnSpcReduction="20000"/>
          </a:bodyPr>
          <a:lstStyle/>
          <a:p>
            <a:pPr algn="ctr">
              <a:buNone/>
            </a:pPr>
            <a:endParaRPr lang="kk-KZ" dirty="0" smtClean="0">
              <a:latin typeface="Times New Roman" pitchFamily="18" charset="0"/>
              <a:cs typeface="Times New Roman" pitchFamily="18" charset="0"/>
            </a:endParaRPr>
          </a:p>
          <a:p>
            <a:pPr algn="ctr">
              <a:buNone/>
            </a:pPr>
            <a:endParaRPr lang="kk-KZ" dirty="0" smtClean="0">
              <a:latin typeface="Times New Roman" pitchFamily="18" charset="0"/>
              <a:cs typeface="Times New Roman" pitchFamily="18" charset="0"/>
            </a:endParaRPr>
          </a:p>
          <a:p>
            <a:pPr algn="ctr">
              <a:buNone/>
            </a:pPr>
            <a:endParaRPr lang="kk-KZ" b="1" dirty="0" smtClean="0">
              <a:solidFill>
                <a:schemeClr val="accent3">
                  <a:lumMod val="50000"/>
                </a:schemeClr>
              </a:solidFill>
              <a:latin typeface="Times New Roman" pitchFamily="18" charset="0"/>
              <a:cs typeface="Times New Roman" pitchFamily="18" charset="0"/>
            </a:endParaRPr>
          </a:p>
          <a:p>
            <a:pPr>
              <a:buNone/>
            </a:pPr>
            <a:r>
              <a:rPr lang="kk-KZ" b="1" dirty="0" smtClean="0">
                <a:solidFill>
                  <a:schemeClr val="tx2">
                    <a:lumMod val="75000"/>
                  </a:schemeClr>
                </a:solidFill>
              </a:rPr>
              <a:t>Жоспары:</a:t>
            </a:r>
          </a:p>
          <a:p>
            <a:endParaRPr lang="ru-RU" dirty="0" smtClean="0">
              <a:solidFill>
                <a:schemeClr val="accent3"/>
              </a:solidFill>
            </a:endParaRPr>
          </a:p>
          <a:p>
            <a:pPr>
              <a:buNone/>
            </a:pPr>
            <a:r>
              <a:rPr lang="kk-KZ" dirty="0" smtClean="0">
                <a:latin typeface="Times New Roman" pitchFamily="18" charset="0"/>
                <a:cs typeface="Times New Roman" pitchFamily="18" charset="0"/>
              </a:rPr>
              <a:t>1. Жер мониторингі жайлы жалпы мәлімет</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2. Жер мониторингін ұйымдастыру және жүргізу</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3. Жер мониторингін жүргізу тәртібі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4. Жер мониторингін жүргізудің  негізгі бағыттары</a:t>
            </a:r>
            <a:endParaRPr lang="ru-RU" dirty="0" smtClean="0">
              <a:latin typeface="Times New Roman" pitchFamily="18" charset="0"/>
              <a:cs typeface="Times New Roman" pitchFamily="18" charset="0"/>
            </a:endParaRPr>
          </a:p>
          <a:p>
            <a:pPr algn="ctr">
              <a:buNone/>
            </a:pPr>
            <a:endParaRPr lang="ru-RU" b="1" dirty="0" smtClean="0">
              <a:solidFill>
                <a:schemeClr val="accent3"/>
              </a:solidFill>
              <a:latin typeface="Times New Roman" pitchFamily="18" charset="0"/>
              <a:cs typeface="Times New Roman" pitchFamily="18" charset="0"/>
            </a:endParaRPr>
          </a:p>
          <a:p>
            <a:pPr algn="ctr">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4398846"/>
          </a:xfrm>
        </p:spPr>
        <p:txBody>
          <a:bodyPr>
            <a:normAutofit lnSpcReduction="10000"/>
          </a:bodyPr>
          <a:lstStyle/>
          <a:p>
            <a:pPr algn="just">
              <a:buNone/>
            </a:pPr>
            <a:r>
              <a:rPr lang="kk-KZ" sz="2000" dirty="0" smtClean="0">
                <a:latin typeface="Times New Roman" pitchFamily="18" charset="0"/>
                <a:cs typeface="Times New Roman" pitchFamily="18" charset="0"/>
              </a:rPr>
              <a:t>	</a:t>
            </a:r>
            <a:r>
              <a:rPr lang="kk-KZ" sz="3200" dirty="0" smtClean="0">
                <a:latin typeface="Times New Roman" pitchFamily="18" charset="0"/>
                <a:cs typeface="Times New Roman" pitchFamily="18" charset="0"/>
              </a:rPr>
              <a:t>	</a:t>
            </a:r>
            <a:r>
              <a:rPr lang="kk-KZ" sz="3200" b="1" i="1" dirty="0" smtClean="0">
                <a:solidFill>
                  <a:schemeClr val="tx2">
                    <a:lumMod val="75000"/>
                  </a:schemeClr>
                </a:solidFill>
                <a:latin typeface="Times New Roman" pitchFamily="18" charset="0"/>
                <a:cs typeface="Times New Roman" pitchFamily="18" charset="0"/>
              </a:rPr>
              <a:t>Жер мониторингi </a:t>
            </a:r>
            <a:r>
              <a:rPr lang="kk-KZ" sz="3200" b="1" dirty="0" smtClean="0">
                <a:solidFill>
                  <a:schemeClr val="tx2">
                    <a:lumMod val="75000"/>
                  </a:schemeClr>
                </a:solidFill>
                <a:latin typeface="Times New Roman" pitchFamily="18" charset="0"/>
                <a:cs typeface="Times New Roman" pitchFamily="18" charset="0"/>
              </a:rPr>
              <a:t>- </a:t>
            </a:r>
            <a:r>
              <a:rPr lang="kk-KZ" sz="3200" dirty="0" smtClean="0">
                <a:latin typeface="Times New Roman" pitchFamily="18" charset="0"/>
                <a:cs typeface="Times New Roman" pitchFamily="18" charset="0"/>
              </a:rPr>
              <a:t>болып жатқан өзгерiстердi уақтылы анықтау, оларды бағалау, одан әрi дамуын болжау және керi әсерi бар процестердi болдырмау мен оның зардаптарын жою жөнiнде ұсыныстар әзiрлеу мақсатында жүргiзiлетiн жер қорының сапалық және мөлшерлiк жай-күйiн базалық (бастапқы), жедел, мерзiмдi байқау жүйесiн бiлдiредi.</a:t>
            </a:r>
            <a:endParaRPr lang="ru-RU" sz="3200" dirty="0" smtClean="0">
              <a:latin typeface="Times New Roman" pitchFamily="18" charset="0"/>
              <a:cs typeface="Times New Roman" pitchFamily="18" charset="0"/>
            </a:endParaRPr>
          </a:p>
          <a:p>
            <a:pPr algn="just">
              <a:buNone/>
            </a:pPr>
            <a:endParaRPr lang="kk-KZ" sz="2000" dirty="0" smtClean="0">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2755772"/>
          </a:xfrm>
        </p:spPr>
        <p:txBody>
          <a:bodyPr>
            <a:normAutofit fontScale="77500" lnSpcReduction="20000"/>
          </a:bodyPr>
          <a:lstStyle/>
          <a:p>
            <a:pPr lvl="1" algn="just">
              <a:buNone/>
            </a:pPr>
            <a:r>
              <a:rPr lang="kk-KZ" b="1" dirty="0" smtClean="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a:buNone/>
            </a:pPr>
            <a:r>
              <a:rPr lang="kk-KZ" dirty="0" smtClean="0"/>
              <a:t>	</a:t>
            </a:r>
            <a:r>
              <a:rPr lang="ru-RU" b="1" dirty="0" err="1" smtClean="0">
                <a:solidFill>
                  <a:schemeClr val="tx2">
                    <a:lumMod val="75000"/>
                  </a:schemeClr>
                </a:solidFill>
                <a:latin typeface="Times New Roman" pitchFamily="18" charset="0"/>
                <a:cs typeface="Times New Roman" pitchFamily="18" charset="0"/>
              </a:rPr>
              <a:t>Жер</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мониторингі</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өзара байланысты</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блоктардан</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тұрады</a:t>
            </a:r>
            <a:r>
              <a:rPr lang="ru-RU" dirty="0" err="1" smtClean="0">
                <a:solidFill>
                  <a:schemeClr val="tx2">
                    <a:lumMod val="75000"/>
                  </a:schemeClr>
                </a:solidFill>
                <a:latin typeface="Times New Roman" pitchFamily="18" charset="0"/>
                <a:cs typeface="Times New Roman" pitchFamily="18" charset="0"/>
              </a:rPr>
              <a:t>:</a:t>
            </a:r>
            <a:endParaRPr lang="ru-RU" dirty="0" smtClean="0">
              <a:solidFill>
                <a:schemeClr val="tx2">
                  <a:lumMod val="75000"/>
                </a:schemeClr>
              </a:solidFill>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Биосфералық (жаһанды</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Биологиялық (санитарлық</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Геоэкологиялық (табиғи шаруашылық</a:t>
            </a:r>
            <a:r>
              <a:rPr lang="ru-RU" dirty="0" smtClean="0">
                <a:latin typeface="Times New Roman" pitchFamily="18" charset="0"/>
                <a:cs typeface="Times New Roman" pitchFamily="18" charset="0"/>
              </a:rPr>
              <a:t>)</a:t>
            </a:r>
          </a:p>
          <a:p>
            <a:pPr algn="just">
              <a:buNone/>
            </a:pPr>
            <a:endParaRPr lang="ru-RU" dirty="0" smtClean="0">
              <a:latin typeface="Times New Roman" pitchFamily="18" charset="0"/>
              <a:cs typeface="Times New Roman" pitchFamily="18" charset="0"/>
            </a:endParaRPr>
          </a:p>
          <a:p>
            <a:pPr algn="just">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3000372"/>
            <a:ext cx="7858180" cy="2643206"/>
          </a:xfrm>
        </p:spPr>
        <p:txBody>
          <a:bodyPr>
            <a:normAutofit/>
          </a:bodyPr>
          <a:lstStyle/>
          <a:p>
            <a:r>
              <a:rPr lang="ru-RU" sz="1800" dirty="0" smtClean="0"/>
              <a:t/>
            </a:r>
            <a:br>
              <a:rPr lang="ru-RU" sz="1800" dirty="0" smtClean="0"/>
            </a:br>
            <a:endParaRPr lang="ru-RU" sz="1800" b="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502920" y="530352"/>
            <a:ext cx="8183880" cy="4898912"/>
          </a:xfrm>
        </p:spPr>
        <p:txBody>
          <a:bodyPr>
            <a:normAutofit fontScale="85000" lnSpcReduction="10000"/>
          </a:bodyPr>
          <a:lstStyle/>
          <a:p>
            <a:pPr lvl="1" algn="just">
              <a:buNone/>
            </a:pPr>
            <a:r>
              <a:rPr lang="kk-KZ" b="1" dirty="0" smtClean="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algn="just">
              <a:buNone/>
            </a:pPr>
            <a:r>
              <a:rPr lang="kk-KZ" dirty="0" smtClean="0"/>
              <a:t>		</a:t>
            </a:r>
            <a:r>
              <a:rPr lang="ru-RU" b="1" dirty="0" err="1" smtClean="0">
                <a:solidFill>
                  <a:schemeClr val="tx2">
                    <a:lumMod val="75000"/>
                  </a:schemeClr>
                </a:solidFill>
                <a:latin typeface="Times New Roman" pitchFamily="18" charset="0"/>
                <a:cs typeface="Times New Roman" pitchFamily="18" charset="0"/>
              </a:rPr>
              <a:t>Жер</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мониторингін</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жүргізу мақсаты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табиғатты қорғау іс-әрекеті және экологиялық қауіпсіздікті басқару ақпаратты қамтамасыз ету</a:t>
            </a:r>
            <a:r>
              <a:rPr lang="ru-RU" dirty="0" smtClean="0">
                <a:latin typeface="Times New Roman" pitchFamily="18" charset="0"/>
                <a:cs typeface="Times New Roman" pitchFamily="18" charset="0"/>
              </a:rPr>
              <a:t>.</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Жер</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ресурстарын</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экологиялық қауіпсіз және тұрақты пайдаланудың құқықтық негізінің жоқтығы, сонымен</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қатар басқару органдарының барлық сатыларында</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жер</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қорының күйі туралы</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мәліметтермен қанағатсыздандырлық қамтамасыз етілуі</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жер</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телімідерінің жоғалуына, топырақ эрозиясына</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шөлейттенуге </a:t>
            </a:r>
            <a:r>
              <a:rPr lang="ru-RU" sz="2800" i="1" dirty="0" smtClean="0">
                <a:latin typeface="Times New Roman" pitchFamily="18" charset="0"/>
                <a:cs typeface="Times New Roman" pitchFamily="18" charset="0"/>
              </a:rPr>
              <a:t>т.б. </a:t>
            </a:r>
            <a:r>
              <a:rPr lang="ru-RU" sz="2800" i="1" dirty="0" err="1" smtClean="0">
                <a:latin typeface="Times New Roman" pitchFamily="18" charset="0"/>
                <a:cs typeface="Times New Roman" pitchFamily="18" charset="0"/>
              </a:rPr>
              <a:t>әкеліп соғады, оның барлығы Қазақстанның ұлттық қауіпсіздігіне қауіп төндіреді.</a:t>
            </a:r>
            <a:endParaRPr lang="ru-RU" sz="2800" i="1" dirty="0" smtClean="0">
              <a:latin typeface="Times New Roman" pitchFamily="18" charset="0"/>
              <a:cs typeface="Times New Roman" pitchFamily="18" charset="0"/>
            </a:endParaRPr>
          </a:p>
          <a:p>
            <a:pPr algn="just">
              <a:buNone/>
            </a:pPr>
            <a:endParaRPr lang="ru-RU" dirty="0" smtClean="0">
              <a:latin typeface="Times New Roman" pitchFamily="18" charset="0"/>
              <a:cs typeface="Times New Roman" pitchFamily="18" charset="0"/>
            </a:endParaRPr>
          </a:p>
          <a:p>
            <a:pPr algn="just">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398978"/>
          </a:xfrm>
        </p:spPr>
        <p:txBody>
          <a:bodyPr>
            <a:normAutofit fontScale="55000" lnSpcReduction="20000"/>
          </a:bodyPr>
          <a:lstStyle/>
          <a:p>
            <a:pPr algn="ctr">
              <a:buNone/>
            </a:pPr>
            <a:r>
              <a:rPr lang="ru-RU" b="1" dirty="0" err="1" smtClean="0">
                <a:solidFill>
                  <a:schemeClr val="accent3"/>
                </a:solidFill>
                <a:latin typeface="Times New Roman" pitchFamily="18" charset="0"/>
                <a:cs typeface="Times New Roman" pitchFamily="18" charset="0"/>
              </a:rPr>
              <a:t>Жер</a:t>
            </a:r>
            <a:r>
              <a:rPr lang="ru-RU" b="1" dirty="0" smtClean="0">
                <a:solidFill>
                  <a:schemeClr val="accent3"/>
                </a:solidFill>
                <a:latin typeface="Times New Roman" pitchFamily="18" charset="0"/>
                <a:cs typeface="Times New Roman" pitchFamily="18" charset="0"/>
              </a:rPr>
              <a:t> </a:t>
            </a:r>
            <a:r>
              <a:rPr lang="ru-RU" b="1" dirty="0" err="1" smtClean="0">
                <a:solidFill>
                  <a:schemeClr val="accent3"/>
                </a:solidFill>
                <a:latin typeface="Times New Roman" pitchFamily="18" charset="0"/>
                <a:cs typeface="Times New Roman" pitchFamily="18" charset="0"/>
              </a:rPr>
              <a:t>мониторингінің талаптары</a:t>
            </a:r>
            <a:r>
              <a:rPr lang="ru-RU" b="1" dirty="0" smtClean="0">
                <a:solidFill>
                  <a:schemeClr val="accent3"/>
                </a:solidFill>
                <a:latin typeface="Times New Roman" pitchFamily="18" charset="0"/>
                <a:cs typeface="Times New Roman" pitchFamily="18" charset="0"/>
              </a:rPr>
              <a:t>:</a:t>
            </a:r>
            <a:endParaRPr lang="ru-RU" dirty="0" smtClean="0">
              <a:solidFill>
                <a:schemeClr val="accent3"/>
              </a:solidFill>
              <a:latin typeface="Times New Roman" pitchFamily="18" charset="0"/>
              <a:cs typeface="Times New Roman" pitchFamily="18" charset="0"/>
            </a:endParaRPr>
          </a:p>
          <a:p>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қорының құрылымы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түрлі жерлердің күйінің өзгеруін уақытымен анықтау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өзгерістерді бағалау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болжау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зиянды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процестердің салдарын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алдын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жою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жайлы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ұсыныстарды әзірлеу</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кадастрын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жүргізуді, жерді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тиімді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пайдалануды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жерге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орналастыруды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ақпаратпен қамтамасыз ету</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учаскелері</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алқаптарының күйін бағалау</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топырақ құнарлығының өзгеруі, топырақтың ластануы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топырақтағы басқа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өзгерістермен байланысты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процестердің дамуын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бақылау</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табиғи азық алқаптарының өсімдік жамылғысы күйінің өзгеруін, топырақтың деградациясын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оның қалпына келу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қарқынын, радионулейдтердің жиналу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деңгейін, сонымен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қатар, топырақтың антропогендік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жүктемелерге төзімділік дәрежесін бақылау;</a:t>
            </a:r>
            <a:endParaRPr lang="ru-RU"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елді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мекендердің, өндірістік объектілердің астындағы жерлердің күйін бақылау;</a:t>
            </a:r>
            <a:endParaRPr lang="ru-RU"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жердің күйін жүйелі түрде бақылау;</a:t>
            </a:r>
            <a:endParaRPr lang="ru-RU"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қорында 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жатқан өзгерістерді анықтау, </a:t>
            </a:r>
            <a:r>
              <a:rPr lang="ru-RU" dirty="0" smtClean="0">
                <a:latin typeface="Times New Roman" pitchFamily="18" charset="0"/>
                <a:cs typeface="Times New Roman" pitchFamily="18" charset="0"/>
              </a:rPr>
              <a:t>осы </a:t>
            </a:r>
            <a:r>
              <a:rPr lang="ru-RU" dirty="0" err="1" smtClean="0">
                <a:latin typeface="Times New Roman" pitchFamily="18" charset="0"/>
                <a:cs typeface="Times New Roman" pitchFamily="18" charset="0"/>
              </a:rPr>
              <a:t>өзгерістерді бақылау және талдау</a:t>
            </a:r>
            <a:r>
              <a:rPr lang="ru-RU" dirty="0" smtClean="0">
                <a:latin typeface="Times New Roman" pitchFamily="18" charset="0"/>
                <a:cs typeface="Times New Roman" pitchFamily="18" charset="0"/>
              </a:rPr>
              <a:t>;</a:t>
            </a:r>
          </a:p>
          <a:p>
            <a:pPr algn="ctr">
              <a:buNone/>
            </a:pPr>
            <a:endParaRPr lang="kk-KZ" dirty="0" smtClean="0">
              <a:latin typeface="Times New Roman" pitchFamily="18" charset="0"/>
              <a:cs typeface="Times New Roman" pitchFamily="18" charset="0"/>
            </a:endParaRPr>
          </a:p>
          <a:p>
            <a:pPr algn="ctr">
              <a:buNone/>
            </a:pPr>
            <a:endParaRPr lang="kk-KZ" dirty="0" smtClean="0">
              <a:latin typeface="Times New Roman" pitchFamily="18" charset="0"/>
              <a:cs typeface="Times New Roman" pitchFamily="18" charset="0"/>
            </a:endParaRPr>
          </a:p>
          <a:p>
            <a:pPr algn="ctr">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398978"/>
          </a:xfrm>
        </p:spPr>
        <p:txBody>
          <a:bodyPr>
            <a:normAutofit fontScale="70000" lnSpcReduction="20000"/>
          </a:bodyPr>
          <a:lstStyle/>
          <a:p>
            <a:r>
              <a:rPr lang="ru-RU" dirty="0" err="1" smtClean="0">
                <a:latin typeface="Times New Roman" pitchFamily="18" charset="0"/>
                <a:cs typeface="Times New Roman" pitchFamily="18" charset="0"/>
              </a:rPr>
              <a:t>нысаналы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мақсатын және рұқсат етілген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пайдалану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түріне байланысты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пайдалануды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үздіксіз бақылау;</a:t>
            </a:r>
            <a:endParaRPr lang="ru-RU"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уақытқа жердің сапалық күйі жайлы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болжау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жасау</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әкімшілік-территориялдық құрылымның шекаралары</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ауданның өзгеруін бақылау</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гумус </a:t>
            </a:r>
            <a:r>
              <a:rPr lang="ru-RU" dirty="0" err="1" smtClean="0">
                <a:latin typeface="Times New Roman" pitchFamily="18" charset="0"/>
                <a:cs typeface="Times New Roman" pitchFamily="18" charset="0"/>
              </a:rPr>
              <a:t>қорының азаюын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бақылау</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топырақтағы микроэлементтердің өзгеруін бақылау.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Мониторингті жүргізу уақытында келесі мәселелер шешіледі: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жер күйінің өзгеруін уақытында анықтау, оларды бағалау, болжау  және қатерлі процестердің салдарын алдын алу жйне жою жайлы ұсыныстарды әзірлеу;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мемлекеттік жер кадастрын, жерді пайдалануды және қорғауды мемлекеттік бақылауды жүргізуді, жер ресурстарын мемлекеттік басқару саласындағы басқа да функцияларды, жерге орналастыруды ақпараттық қамтамасыз ету;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азаматтарды жер күйі жайлы ақпаратпен </a:t>
            </a:r>
            <a:r>
              <a:rPr lang="kk-KZ" sz="2600" dirty="0" smtClean="0">
                <a:latin typeface="Times New Roman" pitchFamily="18" charset="0"/>
                <a:cs typeface="Times New Roman" pitchFamily="18" charset="0"/>
              </a:rPr>
              <a:t>қамтамасыз ету.</a:t>
            </a:r>
            <a:endParaRPr lang="ru-RU" sz="2600" dirty="0" smtClean="0">
              <a:latin typeface="Times New Roman" pitchFamily="18" charset="0"/>
              <a:cs typeface="Times New Roman" pitchFamily="18" charset="0"/>
            </a:endParaRPr>
          </a:p>
          <a:p>
            <a:pPr algn="ctr">
              <a:buNone/>
            </a:pPr>
            <a:endParaRPr lang="kk-KZ" dirty="0" smtClean="0">
              <a:latin typeface="Times New Roman" pitchFamily="18" charset="0"/>
              <a:cs typeface="Times New Roman" pitchFamily="18" charset="0"/>
            </a:endParaRPr>
          </a:p>
          <a:p>
            <a:pPr algn="ctr">
              <a:buNone/>
            </a:pPr>
            <a:endParaRPr lang="kk-KZ" dirty="0" smtClean="0">
              <a:latin typeface="Times New Roman" pitchFamily="18" charset="0"/>
              <a:cs typeface="Times New Roman" pitchFamily="18" charset="0"/>
            </a:endParaRPr>
          </a:p>
          <a:p>
            <a:pPr algn="ctr">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041788"/>
          </a:xfrm>
        </p:spPr>
        <p:txBody>
          <a:bodyPr>
            <a:normAutofit fontScale="70000" lnSpcReduction="20000"/>
          </a:bodyPr>
          <a:lstStyle/>
          <a:p>
            <a:pPr algn="ctr">
              <a:buNone/>
            </a:pPr>
            <a:r>
              <a:rPr lang="ru-RU" b="1" i="1" dirty="0" err="1" smtClean="0">
                <a:solidFill>
                  <a:schemeClr val="tx2">
                    <a:lumMod val="75000"/>
                  </a:schemeClr>
                </a:solidFill>
                <a:latin typeface="Times New Roman" pitchFamily="18" charset="0"/>
                <a:cs typeface="Times New Roman" pitchFamily="18" charset="0"/>
              </a:rPr>
              <a:t>Әкімшілік-территориялдық бөлінуі</a:t>
            </a:r>
            <a:r>
              <a:rPr lang="ru-RU" b="1" dirty="0" err="1" smtClean="0">
                <a:solidFill>
                  <a:schemeClr val="tx2">
                    <a:lumMod val="75000"/>
                  </a:schemeClr>
                </a:solidFill>
                <a:latin typeface="Times New Roman" pitchFamily="18" charset="0"/>
                <a:cs typeface="Times New Roman" pitchFamily="18" charset="0"/>
              </a:rPr>
              <a:t> бойынша</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жер</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мониторингі</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үш түрге бөлінеді:</a:t>
            </a:r>
            <a:endParaRPr lang="ru-RU" b="1" dirty="0" smtClean="0">
              <a:solidFill>
                <a:schemeClr val="tx2">
                  <a:lumMod val="75000"/>
                </a:schemeClr>
              </a:solidFill>
              <a:latin typeface="Times New Roman" pitchFamily="18" charset="0"/>
              <a:cs typeface="Times New Roman" pitchFamily="18" charset="0"/>
            </a:endParaRPr>
          </a:p>
          <a:p>
            <a:pPr algn="ctr">
              <a:buNone/>
            </a:pPr>
            <a:endParaRPr lang="ru-RU" sz="3200"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1. ҚР </a:t>
            </a:r>
            <a:r>
              <a:rPr lang="ru-RU" dirty="0" err="1" smtClean="0">
                <a:latin typeface="Times New Roman" pitchFamily="18" charset="0"/>
                <a:cs typeface="Times New Roman" pitchFamily="18" charset="0"/>
              </a:rPr>
              <a:t>жерінің 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мониторингі</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2. </a:t>
            </a:r>
            <a:r>
              <a:rPr lang="ru-RU" dirty="0" err="1" smtClean="0">
                <a:latin typeface="Times New Roman" pitchFamily="18" charset="0"/>
                <a:cs typeface="Times New Roman" pitchFamily="18" charset="0"/>
              </a:rPr>
              <a:t>Облыс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жерлерінің 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мониторингі</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3. </a:t>
            </a:r>
            <a:r>
              <a:rPr lang="ru-RU" dirty="0" err="1" smtClean="0">
                <a:latin typeface="Times New Roman" pitchFamily="18" charset="0"/>
                <a:cs typeface="Times New Roman" pitchFamily="18" charset="0"/>
              </a:rPr>
              <a:t>Қала және аудан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жерлерінің жер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мониторингі</a:t>
            </a:r>
            <a:r>
              <a:rPr lang="ru-RU"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pPr algn="ctr">
              <a:buNone/>
            </a:pPr>
            <a:r>
              <a:rPr lang="ru-RU" i="1" dirty="0" smtClean="0">
                <a:solidFill>
                  <a:schemeClr val="accent3"/>
                </a:solidFill>
                <a:latin typeface="Times New Roman" pitchFamily="18" charset="0"/>
                <a:cs typeface="Times New Roman" pitchFamily="18" charset="0"/>
              </a:rPr>
              <a:t>   </a:t>
            </a:r>
          </a:p>
          <a:p>
            <a:pPr algn="ctr">
              <a:buNone/>
            </a:pPr>
            <a:r>
              <a:rPr lang="ru-RU" b="1" i="1" dirty="0" err="1" smtClean="0">
                <a:solidFill>
                  <a:schemeClr val="tx2">
                    <a:lumMod val="75000"/>
                  </a:schemeClr>
                </a:solidFill>
                <a:latin typeface="Times New Roman" pitchFamily="18" charset="0"/>
                <a:cs typeface="Times New Roman" pitchFamily="18" charset="0"/>
              </a:rPr>
              <a:t>Бақыланатын процестерге</a:t>
            </a:r>
            <a:r>
              <a:rPr lang="ru-RU" b="1" dirty="0" smtClean="0">
                <a:solidFill>
                  <a:schemeClr val="tx2">
                    <a:lumMod val="75000"/>
                  </a:schemeClr>
                </a:solidFill>
                <a:latin typeface="Times New Roman" pitchFamily="18" charset="0"/>
                <a:cs typeface="Times New Roman" pitchFamily="18" charset="0"/>
              </a:rPr>
              <a:t> </a:t>
            </a:r>
            <a:r>
              <a:rPr lang="ru-RU" b="1" dirty="0" err="1" smtClean="0">
                <a:solidFill>
                  <a:schemeClr val="tx2">
                    <a:lumMod val="75000"/>
                  </a:schemeClr>
                </a:solidFill>
                <a:latin typeface="Times New Roman" pitchFamily="18" charset="0"/>
                <a:cs typeface="Times New Roman" pitchFamily="18" charset="0"/>
              </a:rPr>
              <a:t>байланысты</a:t>
            </a:r>
            <a:r>
              <a:rPr lang="ru-RU" b="1" dirty="0" smtClean="0">
                <a:solidFill>
                  <a:schemeClr val="tx2">
                    <a:lumMod val="75000"/>
                  </a:schemeClr>
                </a:solidFill>
                <a:latin typeface="Times New Roman" pitchFamily="18" charset="0"/>
                <a:cs typeface="Times New Roman" pitchFamily="18" charset="0"/>
              </a:rPr>
              <a:t> мониторинг:</a:t>
            </a:r>
          </a:p>
          <a:p>
            <a:pPr algn="ctr">
              <a:buNone/>
            </a:pPr>
            <a:endParaRPr lang="ru-RU" b="1" dirty="0" smtClean="0">
              <a:solidFill>
                <a:schemeClr val="accent3"/>
              </a:solidFill>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1. </a:t>
            </a:r>
            <a:r>
              <a:rPr lang="ru-RU" dirty="0" err="1" smtClean="0">
                <a:latin typeface="Times New Roman" pitchFamily="18" charset="0"/>
                <a:cs typeface="Times New Roman" pitchFamily="18" charset="0"/>
              </a:rPr>
              <a:t>эволюциялық;</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2. </a:t>
            </a:r>
            <a:r>
              <a:rPr lang="ru-RU" dirty="0" err="1" smtClean="0">
                <a:latin typeface="Times New Roman" pitchFamily="18" charset="0"/>
                <a:cs typeface="Times New Roman" pitchFamily="18" charset="0"/>
              </a:rPr>
              <a:t>циклдық;</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3. </a:t>
            </a:r>
            <a:r>
              <a:rPr lang="ru-RU" dirty="0" err="1" smtClean="0">
                <a:latin typeface="Times New Roman" pitchFamily="18" charset="0"/>
                <a:cs typeface="Times New Roman" pitchFamily="18" charset="0"/>
              </a:rPr>
              <a:t>антропогендік</a:t>
            </a:r>
            <a:r>
              <a:rPr lang="ru-RU" dirty="0" smtClean="0">
                <a:latin typeface="Times New Roman" pitchFamily="18" charset="0"/>
                <a:cs typeface="Times New Roman" pitchFamily="18" charset="0"/>
              </a:rPr>
              <a:t>;</a:t>
            </a:r>
          </a:p>
          <a:p>
            <a:pPr>
              <a:buNone/>
            </a:pPr>
            <a:r>
              <a:rPr lang="ru-RU" dirty="0" smtClean="0">
                <a:latin typeface="Times New Roman" pitchFamily="18" charset="0"/>
                <a:cs typeface="Times New Roman" pitchFamily="18" charset="0"/>
              </a:rPr>
              <a:t>4. </a:t>
            </a:r>
            <a:r>
              <a:rPr lang="ru-RU" dirty="0" err="1" smtClean="0">
                <a:latin typeface="Times New Roman" pitchFamily="18" charset="0"/>
                <a:cs typeface="Times New Roman" pitchFamily="18" charset="0"/>
              </a:rPr>
              <a:t>төтенше </a:t>
            </a:r>
            <a:r>
              <a:rPr lang="ru-RU" dirty="0" smtClean="0">
                <a:latin typeface="Times New Roman" pitchFamily="18" charset="0"/>
                <a:cs typeface="Times New Roman" pitchFamily="18" charset="0"/>
              </a:rPr>
              <a:t>мониторинг </a:t>
            </a:r>
            <a:r>
              <a:rPr lang="ru-RU" dirty="0" err="1" smtClean="0">
                <a:latin typeface="Times New Roman" pitchFamily="18" charset="0"/>
                <a:cs typeface="Times New Roman" pitchFamily="18" charset="0"/>
              </a:rPr>
              <a:t>түрлеріне бөлінеді</a:t>
            </a:r>
            <a:r>
              <a:rPr lang="ru-RU" dirty="0" smtClean="0">
                <a:latin typeface="Times New Roman" pitchFamily="18" charset="0"/>
                <a:cs typeface="Times New Roman" pitchFamily="18" charset="0"/>
              </a:rPr>
              <a:t>.</a:t>
            </a:r>
          </a:p>
          <a:p>
            <a:pPr lvl="1" algn="just">
              <a:buNone/>
            </a:pPr>
            <a:endParaRPr lang="kk-KZ" dirty="0" smtClean="0">
              <a:latin typeface="Times New Roman" pitchFamily="18" charset="0"/>
              <a:cs typeface="Times New Roman" pitchFamily="18" charset="0"/>
            </a:endParaRPr>
          </a:p>
          <a:p>
            <a:pPr>
              <a:buNone/>
            </a:pPr>
            <a:r>
              <a:rPr lang="kk-KZ" dirty="0" smtClean="0"/>
              <a:t>	</a:t>
            </a:r>
            <a:endParaRPr lang="ru-RU" dirty="0" smtClean="0">
              <a:latin typeface="Times New Roman" pitchFamily="18" charset="0"/>
              <a:cs typeface="Times New Roman" pitchFamily="18" charset="0"/>
            </a:endParaRPr>
          </a:p>
          <a:p>
            <a:pPr algn="just">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041788"/>
          </a:xfrm>
        </p:spPr>
        <p:txBody>
          <a:bodyPr>
            <a:normAutofit fontScale="62500" lnSpcReduction="20000"/>
          </a:bodyPr>
          <a:lstStyle/>
          <a:p>
            <a:pPr>
              <a:buNone/>
            </a:pPr>
            <a:r>
              <a:rPr lang="ru-RU" i="1" dirty="0" smtClean="0"/>
              <a:t>	</a:t>
            </a:r>
            <a:r>
              <a:rPr lang="ru-RU" sz="3100" b="1" i="1" dirty="0" smtClean="0">
                <a:solidFill>
                  <a:schemeClr val="accent3"/>
                </a:solidFill>
                <a:latin typeface="Times New Roman" pitchFamily="18" charset="0"/>
                <a:cs typeface="Times New Roman" pitchFamily="18" charset="0"/>
              </a:rPr>
              <a:t>	</a:t>
            </a:r>
            <a:r>
              <a:rPr lang="ru-RU" sz="3100" b="1" i="1" dirty="0" err="1" smtClean="0">
                <a:solidFill>
                  <a:schemeClr val="accent3"/>
                </a:solidFill>
                <a:latin typeface="Times New Roman" pitchFamily="18" charset="0"/>
                <a:cs typeface="Times New Roman" pitchFamily="18" charset="0"/>
              </a:rPr>
              <a:t>Территорияны</a:t>
            </a:r>
            <a:r>
              <a:rPr lang="ru-RU" sz="3100" b="1" i="1" dirty="0" smtClean="0">
                <a:solidFill>
                  <a:schemeClr val="accent3"/>
                </a:solidFill>
                <a:latin typeface="Times New Roman" pitchFamily="18" charset="0"/>
                <a:cs typeface="Times New Roman" pitchFamily="18" charset="0"/>
              </a:rPr>
              <a:t> </a:t>
            </a:r>
            <a:r>
              <a:rPr lang="ru-RU" sz="3100" b="1" i="1" dirty="0" err="1" smtClean="0">
                <a:solidFill>
                  <a:schemeClr val="accent3"/>
                </a:solidFill>
                <a:latin typeface="Times New Roman" pitchFamily="18" charset="0"/>
                <a:cs typeface="Times New Roman" pitchFamily="18" charset="0"/>
              </a:rPr>
              <a:t>қамтуы</a:t>
            </a:r>
            <a:r>
              <a:rPr lang="ru-RU" sz="3100" b="1" dirty="0" err="1" smtClean="0">
                <a:solidFill>
                  <a:schemeClr val="accent3"/>
                </a:solidFill>
                <a:latin typeface="Times New Roman" pitchFamily="18" charset="0"/>
                <a:cs typeface="Times New Roman" pitchFamily="18" charset="0"/>
              </a:rPr>
              <a:t> бойынша</a:t>
            </a:r>
            <a:r>
              <a:rPr lang="ru-RU" sz="3100" b="1" dirty="0" smtClean="0">
                <a:solidFill>
                  <a:schemeClr val="accent3"/>
                </a:solidFill>
                <a:latin typeface="Times New Roman" pitchFamily="18" charset="0"/>
                <a:cs typeface="Times New Roman" pitchFamily="18" charset="0"/>
              </a:rPr>
              <a:t> мониторинг </a:t>
            </a:r>
            <a:r>
              <a:rPr lang="ru-RU" sz="3100" b="1" dirty="0" err="1" smtClean="0">
                <a:solidFill>
                  <a:schemeClr val="accent3"/>
                </a:solidFill>
                <a:latin typeface="Times New Roman" pitchFamily="18" charset="0"/>
                <a:cs typeface="Times New Roman" pitchFamily="18" charset="0"/>
              </a:rPr>
              <a:t>келесі</a:t>
            </a:r>
            <a:r>
              <a:rPr lang="ru-RU" sz="3100" b="1" dirty="0" smtClean="0">
                <a:solidFill>
                  <a:schemeClr val="accent3"/>
                </a:solidFill>
                <a:latin typeface="Times New Roman" pitchFamily="18" charset="0"/>
                <a:cs typeface="Times New Roman" pitchFamily="18" charset="0"/>
              </a:rPr>
              <a:t> </a:t>
            </a:r>
            <a:r>
              <a:rPr lang="ru-RU" sz="3100" b="1" dirty="0" err="1" smtClean="0">
                <a:solidFill>
                  <a:schemeClr val="accent3"/>
                </a:solidFill>
                <a:latin typeface="Times New Roman" pitchFamily="18" charset="0"/>
                <a:cs typeface="Times New Roman" pitchFamily="18" charset="0"/>
              </a:rPr>
              <a:t>түрлерге бөлінеді</a:t>
            </a:r>
            <a:r>
              <a:rPr lang="ru-RU" sz="3100" b="1" dirty="0" smtClean="0">
                <a:solidFill>
                  <a:schemeClr val="accent3"/>
                </a:solidFill>
                <a:latin typeface="Times New Roman" pitchFamily="18" charset="0"/>
                <a:cs typeface="Times New Roman" pitchFamily="18" charset="0"/>
              </a:rPr>
              <a:t>:</a:t>
            </a:r>
          </a:p>
          <a:p>
            <a:pPr>
              <a:buNone/>
            </a:pPr>
            <a:endParaRPr lang="ru-RU" sz="3100" b="1" dirty="0" smtClean="0">
              <a:solidFill>
                <a:schemeClr val="accent3"/>
              </a:solidFill>
              <a:latin typeface="Times New Roman" pitchFamily="18" charset="0"/>
              <a:cs typeface="Times New Roman" pitchFamily="18" charset="0"/>
            </a:endParaRPr>
          </a:p>
          <a:p>
            <a:r>
              <a:rPr lang="ru-RU" sz="3100" i="1" dirty="0" smtClean="0">
                <a:latin typeface="Times New Roman" pitchFamily="18" charset="0"/>
                <a:cs typeface="Times New Roman" pitchFamily="18" charset="0"/>
              </a:rPr>
              <a:t>      </a:t>
            </a:r>
            <a:r>
              <a:rPr lang="ru-RU" sz="3100" b="1" i="1" dirty="0" err="1" smtClean="0">
                <a:latin typeface="Times New Roman" pitchFamily="18" charset="0"/>
                <a:cs typeface="Times New Roman" pitchFamily="18" charset="0"/>
              </a:rPr>
              <a:t>Глобальды</a:t>
            </a:r>
            <a:r>
              <a:rPr lang="ru-RU" sz="3100" b="1" i="1" dirty="0" smtClean="0">
                <a:latin typeface="Times New Roman" pitchFamily="18" charset="0"/>
                <a:cs typeface="Times New Roman" pitchFamily="18" charset="0"/>
              </a:rPr>
              <a:t> мониторинг </a:t>
            </a:r>
            <a:r>
              <a:rPr lang="ru-RU" sz="3100" i="1" dirty="0" smtClean="0">
                <a:latin typeface="Times New Roman" pitchFamily="18" charset="0"/>
                <a:cs typeface="Times New Roman" pitchFamily="18" charset="0"/>
              </a:rPr>
              <a:t>–</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планетамыздағы барлық жердің күйін бағалауға мүмкіндік береді</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және төтенше жағдайлардың алдын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алу</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үшін жүргізіледі</a:t>
            </a:r>
            <a:r>
              <a:rPr lang="ru-RU" sz="3100" dirty="0" smtClean="0">
                <a:latin typeface="Times New Roman" pitchFamily="18" charset="0"/>
                <a:cs typeface="Times New Roman" pitchFamily="18" charset="0"/>
              </a:rPr>
              <a:t>.</a:t>
            </a:r>
          </a:p>
          <a:p>
            <a:r>
              <a:rPr lang="ru-RU" sz="3100" i="1" dirty="0" smtClean="0">
                <a:latin typeface="Times New Roman" pitchFamily="18" charset="0"/>
                <a:cs typeface="Times New Roman" pitchFamily="18" charset="0"/>
              </a:rPr>
              <a:t>     </a:t>
            </a:r>
            <a:r>
              <a:rPr lang="ru-RU" sz="3100" b="1" i="1" dirty="0" err="1" smtClean="0">
                <a:latin typeface="Times New Roman" pitchFamily="18" charset="0"/>
                <a:cs typeface="Times New Roman" pitchFamily="18" charset="0"/>
              </a:rPr>
              <a:t>Ұлттық </a:t>
            </a:r>
            <a:r>
              <a:rPr lang="ru-RU" sz="3100" b="1" i="1" dirty="0" smtClean="0">
                <a:latin typeface="Times New Roman" pitchFamily="18" charset="0"/>
                <a:cs typeface="Times New Roman" pitchFamily="18" charset="0"/>
              </a:rPr>
              <a:t>мониторинг</a:t>
            </a:r>
            <a:r>
              <a:rPr lang="ru-RU" sz="3100" b="1" dirty="0" smtClean="0">
                <a:latin typeface="Times New Roman" pitchFamily="18" charset="0"/>
                <a:cs typeface="Times New Roman" pitchFamily="18" charset="0"/>
              </a:rPr>
              <a:t> </a:t>
            </a:r>
            <a:r>
              <a:rPr lang="ru-RU" sz="3100" dirty="0" smtClean="0">
                <a:latin typeface="Times New Roman" pitchFamily="18" charset="0"/>
                <a:cs typeface="Times New Roman" pitchFamily="18" charset="0"/>
              </a:rPr>
              <a:t>– республика </a:t>
            </a:r>
            <a:r>
              <a:rPr lang="ru-RU" sz="3100" dirty="0" err="1" smtClean="0">
                <a:latin typeface="Times New Roman" pitchFamily="18" charset="0"/>
                <a:cs typeface="Times New Roman" pitchFamily="18" charset="0"/>
              </a:rPr>
              <a:t>деңгейінде арнайы</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органдармен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жүргізілетін </a:t>
            </a:r>
            <a:r>
              <a:rPr lang="ru-RU" sz="3100" dirty="0" smtClean="0">
                <a:latin typeface="Times New Roman" pitchFamily="18" charset="0"/>
                <a:cs typeface="Times New Roman" pitchFamily="18" charset="0"/>
              </a:rPr>
              <a:t>мониторинг.</a:t>
            </a:r>
          </a:p>
          <a:p>
            <a:r>
              <a:rPr lang="ru-RU" sz="3100" b="1" i="1" dirty="0" smtClean="0">
                <a:latin typeface="Times New Roman" pitchFamily="18" charset="0"/>
                <a:cs typeface="Times New Roman" pitchFamily="18" charset="0"/>
              </a:rPr>
              <a:t>     </a:t>
            </a:r>
            <a:r>
              <a:rPr lang="ru-RU" sz="3100" b="1" i="1" dirty="0" err="1" smtClean="0">
                <a:latin typeface="Times New Roman" pitchFamily="18" charset="0"/>
                <a:cs typeface="Times New Roman" pitchFamily="18" charset="0"/>
              </a:rPr>
              <a:t>Аймақтық </a:t>
            </a:r>
            <a:r>
              <a:rPr lang="ru-RU" sz="3100" b="1" i="1" dirty="0" smtClean="0">
                <a:latin typeface="Times New Roman" pitchFamily="18" charset="0"/>
                <a:cs typeface="Times New Roman" pitchFamily="18" charset="0"/>
              </a:rPr>
              <a:t>мониторинг</a:t>
            </a:r>
            <a:r>
              <a:rPr lang="ru-RU" sz="3100" b="1" dirty="0" smtClean="0">
                <a:latin typeface="Times New Roman" pitchFamily="18" charset="0"/>
                <a:cs typeface="Times New Roman" pitchFamily="18" charset="0"/>
              </a:rPr>
              <a:t> </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белгілі</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бір</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физикалық-географиялық</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экологиялық немесе</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басқа </a:t>
            </a:r>
            <a:r>
              <a:rPr lang="ru-RU" sz="3100" dirty="0" smtClean="0">
                <a:latin typeface="Times New Roman" pitchFamily="18" charset="0"/>
                <a:cs typeface="Times New Roman" pitchFamily="18" charset="0"/>
              </a:rPr>
              <a:t>да </a:t>
            </a:r>
            <a:r>
              <a:rPr lang="ru-RU" sz="3100" dirty="0" err="1" smtClean="0">
                <a:latin typeface="Times New Roman" pitchFamily="18" charset="0"/>
                <a:cs typeface="Times New Roman" pitchFamily="18" charset="0"/>
              </a:rPr>
              <a:t>шекаралармен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шектелген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ірі</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аймақтар </a:t>
            </a:r>
            <a:r>
              <a:rPr lang="ru-RU" sz="3100" dirty="0" smtClean="0">
                <a:latin typeface="Times New Roman" pitchFamily="18" charset="0"/>
                <a:cs typeface="Times New Roman" pitchFamily="18" charset="0"/>
              </a:rPr>
              <a:t>мен территория </a:t>
            </a:r>
            <a:r>
              <a:rPr lang="ru-RU" sz="3100" dirty="0" err="1" smtClean="0">
                <a:latin typeface="Times New Roman" pitchFamily="18" charset="0"/>
                <a:cs typeface="Times New Roman" pitchFamily="18" charset="0"/>
              </a:rPr>
              <a:t>шегіндегі</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процестер</a:t>
            </a:r>
            <a:r>
              <a:rPr lang="ru-RU" sz="3100" dirty="0" smtClean="0">
                <a:latin typeface="Times New Roman" pitchFamily="18" charset="0"/>
                <a:cs typeface="Times New Roman" pitchFamily="18" charset="0"/>
              </a:rPr>
              <a:t> мен </a:t>
            </a:r>
            <a:r>
              <a:rPr lang="ru-RU" sz="3100" dirty="0" err="1" smtClean="0">
                <a:latin typeface="Times New Roman" pitchFamily="18" charset="0"/>
                <a:cs typeface="Times New Roman" pitchFamily="18" charset="0"/>
              </a:rPr>
              <a:t>құбылыстарды бағалауға мүмкіндік береді</a:t>
            </a:r>
            <a:r>
              <a:rPr lang="ru-RU" sz="3100" dirty="0" smtClean="0">
                <a:latin typeface="Times New Roman" pitchFamily="18" charset="0"/>
                <a:cs typeface="Times New Roman" pitchFamily="18" charset="0"/>
              </a:rPr>
              <a:t>.</a:t>
            </a:r>
          </a:p>
          <a:p>
            <a:r>
              <a:rPr lang="ru-RU" sz="3100" b="1" i="1" dirty="0" smtClean="0">
                <a:latin typeface="Times New Roman" pitchFamily="18" charset="0"/>
                <a:cs typeface="Times New Roman" pitchFamily="18" charset="0"/>
              </a:rPr>
              <a:t>      </a:t>
            </a:r>
            <a:r>
              <a:rPr lang="ru-RU" sz="3100" b="1" i="1" dirty="0" err="1" smtClean="0">
                <a:latin typeface="Times New Roman" pitchFamily="18" charset="0"/>
                <a:cs typeface="Times New Roman" pitchFamily="18" charset="0"/>
              </a:rPr>
              <a:t>Локальдық </a:t>
            </a:r>
            <a:r>
              <a:rPr lang="ru-RU" sz="3100" b="1" i="1" dirty="0" smtClean="0">
                <a:latin typeface="Times New Roman" pitchFamily="18" charset="0"/>
                <a:cs typeface="Times New Roman" pitchFamily="18" charset="0"/>
              </a:rPr>
              <a:t>мониторинг</a:t>
            </a:r>
            <a:r>
              <a:rPr lang="ru-RU" sz="3100" dirty="0" smtClean="0">
                <a:latin typeface="Times New Roman" pitchFamily="18" charset="0"/>
                <a:cs typeface="Times New Roman" pitchFamily="18" charset="0"/>
              </a:rPr>
              <a:t> – </a:t>
            </a:r>
            <a:r>
              <a:rPr lang="ru-RU" sz="3100" dirty="0" err="1" smtClean="0">
                <a:latin typeface="Times New Roman" pitchFamily="18" charset="0"/>
                <a:cs typeface="Times New Roman" pitchFamily="18" charset="0"/>
              </a:rPr>
              <a:t>аймақтық деңгейден төмен орналасқан объектілерде</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тіпті</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жеке</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жер</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учаскелерінде</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және қарапайым ландшафты-экологиялық кешендерде</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жүргізіледі</a:t>
            </a:r>
            <a:r>
              <a:rPr lang="ru-RU" sz="3100" dirty="0" smtClean="0">
                <a:latin typeface="Times New Roman" pitchFamily="18" charset="0"/>
                <a:cs typeface="Times New Roman" pitchFamily="18" charset="0"/>
              </a:rPr>
              <a:t>.</a:t>
            </a:r>
          </a:p>
          <a:p>
            <a:pPr lvl="1" algn="just">
              <a:buNone/>
            </a:pPr>
            <a:endParaRPr lang="kk-KZ" dirty="0" smtClean="0">
              <a:latin typeface="Times New Roman" pitchFamily="18" charset="0"/>
              <a:cs typeface="Times New Roman" pitchFamily="18" charset="0"/>
            </a:endParaRPr>
          </a:p>
          <a:p>
            <a:pPr>
              <a:buNone/>
            </a:pPr>
            <a:r>
              <a:rPr lang="kk-KZ" dirty="0" smtClean="0"/>
              <a:t>	</a:t>
            </a:r>
            <a:endParaRPr lang="ru-RU" dirty="0" smtClean="0">
              <a:latin typeface="Times New Roman" pitchFamily="18" charset="0"/>
              <a:cs typeface="Times New Roman" pitchFamily="18" charset="0"/>
            </a:endParaRPr>
          </a:p>
          <a:p>
            <a:pPr algn="just">
              <a:buNone/>
            </a:pPr>
            <a:endParaRPr lang="kk-KZ" b="1" dirty="0" smtClean="0">
              <a:solidFill>
                <a:schemeClr val="accent3">
                  <a:lumMod val="50000"/>
                </a:schemeClr>
              </a:solidFill>
              <a:latin typeface="Times New Roman" pitchFamily="18" charset="0"/>
              <a:cs typeface="Times New Roman" pitchFamily="18" charset="0"/>
            </a:endParaRPr>
          </a:p>
        </p:txBody>
      </p:sp>
      <p:sp>
        <p:nvSpPr>
          <p:cNvPr id="7" name="Нижний колонтитул 6"/>
          <p:cNvSpPr>
            <a:spLocks noGrp="1"/>
          </p:cNvSpPr>
          <p:nvPr>
            <p:ph type="ftr" sz="quarter" idx="11"/>
          </p:nvPr>
        </p:nvSpPr>
        <p:spPr>
          <a:xfrm>
            <a:off x="357158" y="5429264"/>
            <a:ext cx="8358246" cy="1047737"/>
          </a:xfrm>
        </p:spPr>
        <p:txBody>
          <a:bodyPr/>
          <a:lstStyle/>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endParaRPr lang="kk-KZ" b="1" i="1" dirty="0" smtClean="0">
              <a:solidFill>
                <a:srgbClr val="0070C0"/>
              </a:solidFill>
            </a:endParaRPr>
          </a:p>
          <a:p>
            <a:pPr algn="r"/>
            <a:r>
              <a:rPr lang="kk-KZ" b="1" i="1" dirty="0" smtClean="0">
                <a:solidFill>
                  <a:srgbClr val="0070C0"/>
                </a:solidFill>
              </a:rPr>
              <a:t>“Экологиялық мониторингі” пәні</a:t>
            </a:r>
          </a:p>
          <a:p>
            <a:pPr algn="r"/>
            <a:endParaRPr lang="kk-KZ" b="1" i="1" dirty="0" smtClean="0">
              <a:solidFill>
                <a:srgbClr val="0070C0"/>
              </a:solidFill>
            </a:endParaRPr>
          </a:p>
          <a:p>
            <a:pPr algn="r"/>
            <a:r>
              <a:rPr lang="kk-KZ" dirty="0" smtClean="0">
                <a:solidFill>
                  <a:srgbClr val="0070C0"/>
                </a:solidFill>
              </a:rPr>
              <a:t>Қоршаған ортаны қорғауды басқару және инжиниринг кафедрасы </a:t>
            </a:r>
            <a:endParaRPr lang="en-US" dirty="0" smtClean="0">
              <a:solidFill>
                <a:srgbClr val="0070C0"/>
              </a:solidFill>
            </a:endParaRPr>
          </a:p>
        </p:txBody>
      </p:sp>
      <p:pic>
        <p:nvPicPr>
          <p:cNvPr id="1031" name="Picture 7"/>
          <p:cNvPicPr>
            <a:picLocks noChangeAspect="1" noChangeArrowheads="1"/>
          </p:cNvPicPr>
          <p:nvPr/>
        </p:nvPicPr>
        <p:blipFill>
          <a:blip r:embed="rId3" cstate="print"/>
          <a:srcRect/>
          <a:stretch>
            <a:fillRect/>
          </a:stretch>
        </p:blipFill>
        <p:spPr bwMode="auto">
          <a:xfrm>
            <a:off x="357158" y="5500702"/>
            <a:ext cx="1285884" cy="995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564</TotalTime>
  <Words>476</Words>
  <Application>Microsoft Office PowerPoint</Application>
  <PresentationFormat>Экран (4:3)</PresentationFormat>
  <Paragraphs>236</Paragraphs>
  <Slides>15</Slides>
  <Notes>15</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9-дәріс</vt:lpstr>
      <vt:lpstr>Слайд 2</vt:lpstr>
      <vt:lpstr>Слайд 3</vt:lpstr>
      <vt:lpstr>Слайд 4</vt:lpstr>
      <vt:lpstr> </vt:lpstr>
      <vt:lpstr>Слайд 6</vt:lpstr>
      <vt:lpstr>Слайд 7</vt:lpstr>
      <vt:lpstr>Слайд 8</vt:lpstr>
      <vt:lpstr>Слайд 9</vt:lpstr>
      <vt:lpstr>Слайд 10</vt:lpstr>
      <vt:lpstr>Слайд 11</vt:lpstr>
      <vt:lpstr>Слайд 12</vt:lpstr>
      <vt:lpstr>Слайд 13</vt:lpstr>
      <vt:lpstr>Жер мониторингін жүргізу кезінде ақпаратты алу жолдары:  -  дистанциондық зондтау;  -  жер бетіндегі түсірістер мен бақылаулар;  -  мәліметтер қорын пайдалану. </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“Жер ресурстар қоры мен мүмкіншіліктері”  3-дәріс</dc:title>
  <dc:creator>Admin</dc:creator>
  <cp:lastModifiedBy>77013</cp:lastModifiedBy>
  <cp:revision>66</cp:revision>
  <dcterms:created xsi:type="dcterms:W3CDTF">2015-02-05T04:50:11Z</dcterms:created>
  <dcterms:modified xsi:type="dcterms:W3CDTF">2022-11-03T09:48:53Z</dcterms:modified>
</cp:coreProperties>
</file>