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68" r:id="rId2"/>
    <p:sldId id="290" r:id="rId3"/>
    <p:sldId id="307" r:id="rId4"/>
    <p:sldId id="305" r:id="rId5"/>
    <p:sldId id="303" r:id="rId6"/>
    <p:sldId id="304" r:id="rId7"/>
    <p:sldId id="306" r:id="rId8"/>
    <p:sldId id="291" r:id="rId9"/>
    <p:sldId id="297" r:id="rId10"/>
    <p:sldId id="298" r:id="rId11"/>
    <p:sldId id="292" r:id="rId12"/>
    <p:sldId id="294" r:id="rId13"/>
    <p:sldId id="295" r:id="rId14"/>
    <p:sldId id="301" r:id="rId15"/>
    <p:sldId id="300" r:id="rId16"/>
    <p:sldId id="296" r:id="rId17"/>
    <p:sldId id="30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4638"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1868A-449F-4190-864B-37DB0777744D}" type="datetimeFigureOut">
              <a:rPr lang="ru-RU" smtClean="0"/>
              <a:pPr/>
              <a:t>14.02.2022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411AE-C9ED-4B68-97AF-DA3A40D0F25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4C411AE-C9ED-4B68-97AF-DA3A40D0F255}"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4A2E625-D61C-446F-8E4C-610DFED6956A}" type="datetime1">
              <a:rPr lang="ru-RU" smtClean="0"/>
              <a:pPr/>
              <a:t>14.02.2022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ru-RU" smtClean="0"/>
              <a:t>Қоршаған ортаны қорғауды басқару және инжиниринг кафедрасы                                        доцент. Зандыбай Аманбек</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FE138BB-E29E-419B-A219-638DC162EE97}" type="datetime1">
              <a:rPr lang="ru-RU" smtClean="0"/>
              <a:pPr/>
              <a:t>14.02.2022</a:t>
            </a:fld>
            <a:endParaRPr lang="ru-RU"/>
          </a:p>
        </p:txBody>
      </p:sp>
      <p:sp>
        <p:nvSpPr>
          <p:cNvPr id="5" name="Нижний колонтитул 4"/>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3F6962-8797-40A6-BBE0-51706BCD73A4}" type="datetime1">
              <a:rPr lang="ru-RU" smtClean="0"/>
              <a:pPr/>
              <a:t>14.02.2022</a:t>
            </a:fld>
            <a:endParaRPr lang="ru-RU"/>
          </a:p>
        </p:txBody>
      </p:sp>
      <p:sp>
        <p:nvSpPr>
          <p:cNvPr id="5" name="Нижний колонтитул 4"/>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F99E746-771F-43EF-98F5-0271687F33E8}" type="datetime1">
              <a:rPr lang="ru-RU" smtClean="0"/>
              <a:pPr/>
              <a:t>14.02.2022</a:t>
            </a:fld>
            <a:endParaRPr lang="ru-RU"/>
          </a:p>
        </p:txBody>
      </p:sp>
      <p:sp>
        <p:nvSpPr>
          <p:cNvPr id="5" name="Нижний колонтитул 4"/>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DEA6B2E-F63F-447C-A5F4-D1A0610FE1BC}" type="datetime1">
              <a:rPr lang="ru-RU" smtClean="0"/>
              <a:pPr/>
              <a:t>14.02.2022</a:t>
            </a:fld>
            <a:endParaRPr lang="ru-RU"/>
          </a:p>
        </p:txBody>
      </p:sp>
      <p:sp>
        <p:nvSpPr>
          <p:cNvPr id="5" name="Нижний колонтитул 4"/>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A77308A-D0DF-4790-BDF4-C6DD4ADE0180}" type="datetime1">
              <a:rPr lang="ru-RU" smtClean="0"/>
              <a:pPr/>
              <a:t>14.02.2022</a:t>
            </a:fld>
            <a:endParaRPr lang="ru-RU"/>
          </a:p>
        </p:txBody>
      </p:sp>
      <p:sp>
        <p:nvSpPr>
          <p:cNvPr id="6" name="Нижний колонтитул 5"/>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509215B-272B-4FE0-8374-2E8F7D6E810C}" type="datetime1">
              <a:rPr lang="ru-RU" smtClean="0"/>
              <a:pPr/>
              <a:t>14.02.2022</a:t>
            </a:fld>
            <a:endParaRPr lang="ru-RU"/>
          </a:p>
        </p:txBody>
      </p:sp>
      <p:sp>
        <p:nvSpPr>
          <p:cNvPr id="8" name="Нижний колонтитул 7"/>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30D6D62-C805-4C44-B378-D7084674771D}" type="datetime1">
              <a:rPr lang="ru-RU" smtClean="0"/>
              <a:pPr/>
              <a:t>14.02.2022</a:t>
            </a:fld>
            <a:endParaRPr lang="ru-RU"/>
          </a:p>
        </p:txBody>
      </p:sp>
      <p:sp>
        <p:nvSpPr>
          <p:cNvPr id="4" name="Нижний колонтитул 3"/>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DF485B7-0DDE-42CE-B77A-B3E9CDC191CC}" type="datetime1">
              <a:rPr lang="ru-RU" smtClean="0"/>
              <a:pPr/>
              <a:t>14.02.2022</a:t>
            </a:fld>
            <a:endParaRPr lang="ru-RU"/>
          </a:p>
        </p:txBody>
      </p:sp>
      <p:sp>
        <p:nvSpPr>
          <p:cNvPr id="3" name="Нижний колонтитул 2"/>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218BAD2-E5DA-4BA5-985E-590FB0F1FF14}" type="datetime1">
              <a:rPr lang="ru-RU" smtClean="0"/>
              <a:pPr/>
              <a:t>14.02.2022</a:t>
            </a:fld>
            <a:endParaRPr lang="ru-RU"/>
          </a:p>
        </p:txBody>
      </p:sp>
      <p:sp>
        <p:nvSpPr>
          <p:cNvPr id="6" name="Нижний колонтитул 5"/>
          <p:cNvSpPr>
            <a:spLocks noGrp="1"/>
          </p:cNvSpPr>
          <p:nvPr>
            <p:ph type="ftr" sz="quarter" idx="11"/>
          </p:nvPr>
        </p:nvSpPr>
        <p:spPr/>
        <p:txBody>
          <a:bodyPr/>
          <a:lstStyle>
            <a:extLst/>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099B51B-650F-46A6-94AA-991C9B47878D}" type="datetime1">
              <a:rPr lang="ru-RU" smtClean="0"/>
              <a:pPr/>
              <a:t>14.02.2022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ru-RU" smtClean="0"/>
              <a:t>Қоршаған ортаны қорғауды басқару және инжиниринг кафедрасы                                        доцент. Зандыбай Аманбек</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93B9D6-818E-40B7-894F-7A5D0605381D}" type="datetime1">
              <a:rPr lang="ru-RU" smtClean="0"/>
              <a:pPr/>
              <a:t>14.02.2022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ru-RU" smtClean="0"/>
              <a:t>Қоршаған ортаны қорғауды басқару және инжиниринг кафедрасы                                        доцент. Зандыбай Аманбек</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2541458"/>
          </a:xfrm>
        </p:spPr>
        <p:txBody>
          <a:bodyPr>
            <a:normAutofit/>
          </a:bodyPr>
          <a:lstStyle/>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4">
                  <a:lumMod val="75000"/>
                </a:schemeClr>
              </a:solidFill>
              <a:latin typeface="Times New Roman" pitchFamily="18" charset="0"/>
              <a:cs typeface="Times New Roman" pitchFamily="18" charset="0"/>
            </a:endParaRPr>
          </a:p>
          <a:p>
            <a:pPr algn="ctr">
              <a:buNone/>
            </a:pPr>
            <a:r>
              <a:rPr lang="kk-KZ" sz="3200" b="1" dirty="0" smtClean="0">
                <a:solidFill>
                  <a:schemeClr val="accent4">
                    <a:lumMod val="75000"/>
                  </a:schemeClr>
                </a:solidFill>
                <a:latin typeface="Times New Roman" pitchFamily="18" charset="0"/>
                <a:cs typeface="Times New Roman" pitchFamily="18" charset="0"/>
              </a:rPr>
              <a:t>Ауа сапасы  және бақылау бағдарламалары</a:t>
            </a:r>
            <a:endParaRPr lang="kk-KZ" b="1" dirty="0" smtClean="0">
              <a:solidFill>
                <a:schemeClr val="accent4">
                  <a:lumMod val="75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
        <p:nvSpPr>
          <p:cNvPr id="2" name="Заголовок 1"/>
          <p:cNvSpPr>
            <a:spLocks noGrp="1"/>
          </p:cNvSpPr>
          <p:nvPr>
            <p:ph type="title"/>
          </p:nvPr>
        </p:nvSpPr>
        <p:spPr>
          <a:xfrm>
            <a:off x="714348" y="4143380"/>
            <a:ext cx="7858180" cy="1051560"/>
          </a:xfrm>
        </p:spPr>
        <p:txBody>
          <a:bodyPr>
            <a:normAutofit/>
          </a:bodyPr>
          <a:lstStyle/>
          <a:p>
            <a:pPr algn="r"/>
            <a:r>
              <a:rPr lang="ru-RU" sz="1800" b="0" dirty="0" smtClean="0">
                <a:solidFill>
                  <a:schemeClr val="tx1"/>
                </a:solidFill>
                <a:latin typeface="Times New Roman" pitchFamily="18" charset="0"/>
                <a:cs typeface="Times New Roman" pitchFamily="18" charset="0"/>
              </a:rPr>
              <a:t>4</a:t>
            </a:r>
            <a:r>
              <a:rPr lang="kk-KZ" sz="1800" b="0" dirty="0" smtClean="0">
                <a:solidFill>
                  <a:schemeClr val="tx1"/>
                </a:solidFill>
                <a:latin typeface="Times New Roman" pitchFamily="18" charset="0"/>
                <a:cs typeface="Times New Roman" pitchFamily="18" charset="0"/>
              </a:rPr>
              <a:t>-дәріс</a:t>
            </a: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fontScale="92500" lnSpcReduction="10000"/>
          </a:bodyPr>
          <a:lstStyle/>
          <a:p>
            <a:pPr algn="just">
              <a:buNone/>
            </a:pPr>
            <a:r>
              <a:rPr lang="kk-KZ" sz="2400" dirty="0" smtClean="0">
                <a:solidFill>
                  <a:schemeClr val="accent3"/>
                </a:solidFill>
                <a:latin typeface="Times New Roman" pitchFamily="18" charset="0"/>
                <a:cs typeface="Times New Roman" pitchFamily="18" charset="0"/>
              </a:rPr>
              <a:t>		</a:t>
            </a:r>
            <a:r>
              <a:rPr lang="kk-KZ" sz="2400" dirty="0" smtClean="0">
                <a:latin typeface="Times New Roman" pitchFamily="18" charset="0"/>
                <a:cs typeface="Times New Roman" pitchFamily="18" charset="0"/>
              </a:rPr>
              <a:t>ҚР экологиялық мониторингі негізінен мемлекеттік мекеменің құрамына кіреді. Мұның қызметін Мемлекетік қазыналық мекеме «Қазгидромет» атқарады. Атмосфералық ауаның мониторингісін республикамызда 33 қала мен поселкілерде бақылау жұмыстары жүргізіледі. </a:t>
            </a:r>
            <a:endParaRPr lang="ru-RU" sz="2400" dirty="0" smtClean="0">
              <a:latin typeface="Times New Roman" pitchFamily="18" charset="0"/>
              <a:cs typeface="Times New Roman" pitchFamily="18" charset="0"/>
            </a:endParaRPr>
          </a:p>
          <a:p>
            <a:pPr algn="just" fontAlgn="base">
              <a:buNone/>
            </a:pPr>
            <a:r>
              <a:rPr lang="kk-KZ" sz="2400" dirty="0" smtClean="0">
                <a:latin typeface="Times New Roman" pitchFamily="18" charset="0"/>
                <a:cs typeface="Times New Roman" pitchFamily="18" charset="0"/>
              </a:rPr>
              <a:t>		Стационарлық бақылау бекеттерінің саны, оларды поселкіде орналастыру, халық саны мен жер бедеріне, нормативтік құжаттар бойынша ластану деңгейіне байланысты орналастырады. </a:t>
            </a:r>
            <a:endParaRPr lang="ru-RU" sz="2400" dirty="0" smtClean="0">
              <a:latin typeface="Times New Roman" pitchFamily="18" charset="0"/>
              <a:cs typeface="Times New Roman" pitchFamily="18" charset="0"/>
            </a:endParaRPr>
          </a:p>
          <a:p>
            <a:pPr algn="just" fontAlgn="base">
              <a:buNone/>
            </a:pPr>
            <a:r>
              <a:rPr lang="kk-KZ" sz="2400" dirty="0" smtClean="0">
                <a:latin typeface="Times New Roman" pitchFamily="18" charset="0"/>
                <a:cs typeface="Times New Roman" pitchFamily="18" charset="0"/>
              </a:rPr>
              <a:t>		Ауаның ластануын бақылау, көбінесе, мұнай-газ өндіру, соның ішінде Қарашығанақ, Теңіз, Жаңажол, Өзен мұнай-газ және казконденсатты мұнай өндірілетін жерлерінде жүргізіледі. </a:t>
            </a:r>
            <a:endParaRPr lang="ru-RU" sz="2400" dirty="0" smtClean="0">
              <a:latin typeface="Times New Roman" pitchFamily="18" charset="0"/>
              <a:cs typeface="Times New Roman" pitchFamily="18" charset="0"/>
            </a:endParaRPr>
          </a:p>
          <a:p>
            <a:pPr algn="just">
              <a:buNone/>
            </a:pPr>
            <a:r>
              <a:rPr lang="kk-KZ" sz="2400" dirty="0" smtClean="0">
                <a:latin typeface="Times New Roman" pitchFamily="18" charset="0"/>
                <a:cs typeface="Times New Roman" pitchFamily="18" charset="0"/>
              </a:rPr>
              <a:t> </a:t>
            </a:r>
            <a:endParaRPr lang="kk-KZ" sz="2400"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
        <p:nvSpPr>
          <p:cNvPr id="2050" name="AutoShape 2" descr="&amp;Kcy;&amp;acy;&amp;rcy;&amp;tcy;&amp;icy;&amp;ncy;&amp;kcy;&amp;icy; &amp;pcy;&amp;ocy; &amp;zcy;&amp;acy;&amp;pcy;&amp;rcy;&amp;ocy;&amp;scy;&amp;ucy; &amp;pcy;&amp;iecy;&amp;rcy;&amp;iecy;&amp;dcy;&amp;vcy;&amp;icy;&amp;zhcy;&amp;ncy;&amp;acy;&amp;yacy; &amp;scy;&amp;tcy;&amp;acy;&amp;ncy;&amp;tscy;&amp;icy;&amp;yacy; &amp;mcy;&amp;ocy;&amp;ncy;&amp;icy;&amp;tcy;&amp;ocy;&amp;rcy;&amp;icy;&amp;ncy;&amp;gcy;&amp;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amp;Kcy;&amp;acy;&amp;rcy;&amp;tcy;&amp;icy;&amp;ncy;&amp;kcy;&amp;icy; &amp;pcy;&amp;ocy; &amp;zcy;&amp;acy;&amp;pcy;&amp;rcy;&amp;ocy;&amp;scy;&amp;ucy; &amp;pcy;&amp;iecy;&amp;rcy;&amp;iecy;&amp;dcy;&amp;vcy;&amp;icy;&amp;zhcy;&amp;ncy;&amp;acy;&amp;yacy; &amp;scy;&amp;tcy;&amp;acy;&amp;ncy;&amp;tscy;&amp;icy;&amp;yacy; &amp;mcy;&amp;ocy;&amp;ncy;&amp;icy;&amp;tcy;&amp;ocy;&amp;rcy;&amp;icy;&amp;ncy;&amp;gcy;&amp;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6" name="AutoShape 8"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12632"/>
          </a:xfrm>
        </p:spPr>
        <p:txBody>
          <a:bodyPr>
            <a:normAutofit fontScale="25000" lnSpcReduction="20000"/>
          </a:bodyPr>
          <a:lstStyle/>
          <a:p>
            <a:pPr lvl="1" algn="just">
              <a:buNone/>
            </a:pPr>
            <a:r>
              <a:rPr lang="kk-KZ" b="1" dirty="0" smtClean="0">
                <a:latin typeface="Times New Roman" pitchFamily="18" charset="0"/>
                <a:cs typeface="Times New Roman" pitchFamily="18" charset="0"/>
              </a:rPr>
              <a:t>			</a:t>
            </a:r>
            <a:endParaRPr lang="kk-KZ" dirty="0" smtClean="0">
              <a:latin typeface="Times New Roman" pitchFamily="18" charset="0"/>
              <a:cs typeface="Times New Roman" pitchFamily="18" charset="0"/>
            </a:endParaRPr>
          </a:p>
          <a:p>
            <a:pPr algn="ctr">
              <a:buNone/>
            </a:pPr>
            <a:r>
              <a:rPr lang="kk-KZ" sz="7200" b="1" dirty="0" smtClean="0">
                <a:solidFill>
                  <a:srgbClr val="0070C0"/>
                </a:solidFill>
                <a:latin typeface="Times New Roman" pitchFamily="18" charset="0"/>
                <a:cs typeface="Times New Roman" pitchFamily="18" charset="0"/>
              </a:rPr>
              <a:t>Тұрғын санына байланысты стационарлық постардың саны</a:t>
            </a:r>
            <a:endParaRPr lang="ru-RU" sz="7200" b="1" dirty="0" smtClean="0">
              <a:solidFill>
                <a:srgbClr val="0070C0"/>
              </a:solidFill>
              <a:latin typeface="Times New Roman" pitchFamily="18" charset="0"/>
              <a:cs typeface="Times New Roman" pitchFamily="18" charset="0"/>
            </a:endParaRPr>
          </a:p>
          <a:p>
            <a:pPr>
              <a:buNone/>
            </a:pPr>
            <a:endParaRPr lang="ru-RU" dirty="0" smtClean="0">
              <a:solidFill>
                <a:schemeClr val="accent3"/>
              </a:solidFill>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6" name="Таблица 5"/>
          <p:cNvGraphicFramePr>
            <a:graphicFrameLocks noGrp="1"/>
          </p:cNvGraphicFramePr>
          <p:nvPr/>
        </p:nvGraphicFramePr>
        <p:xfrm>
          <a:off x="571472" y="1571608"/>
          <a:ext cx="8072494" cy="3714784"/>
        </p:xfrm>
        <a:graphic>
          <a:graphicData uri="http://schemas.openxmlformats.org/drawingml/2006/table">
            <a:tbl>
              <a:tblPr/>
              <a:tblGrid>
                <a:gridCol w="4036247"/>
                <a:gridCol w="4036247"/>
              </a:tblGrid>
              <a:tr h="464348">
                <a:tc>
                  <a:txBody>
                    <a:bodyPr/>
                    <a:lstStyle/>
                    <a:p>
                      <a:pPr algn="ctr" fontAlgn="base">
                        <a:lnSpc>
                          <a:spcPts val="1200"/>
                        </a:lnSpc>
                        <a:spcAft>
                          <a:spcPts val="0"/>
                        </a:spcAft>
                      </a:pPr>
                      <a:endParaRPr lang="kk-KZ" sz="1800" b="1"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b="1" kern="1800" dirty="0" smtClean="0">
                          <a:solidFill>
                            <a:srgbClr val="000000"/>
                          </a:solidFill>
                          <a:latin typeface="Times New Roman"/>
                          <a:ea typeface="Times New Roman"/>
                          <a:cs typeface="Times New Roman"/>
                        </a:rPr>
                        <a:t>Тұрғын </a:t>
                      </a:r>
                      <a:r>
                        <a:rPr lang="kk-KZ" sz="1800" b="1" kern="1800" dirty="0">
                          <a:solidFill>
                            <a:srgbClr val="000000"/>
                          </a:solidFill>
                          <a:latin typeface="Times New Roman"/>
                          <a:ea typeface="Times New Roman"/>
                          <a:cs typeface="Times New Roman"/>
                        </a:rPr>
                        <a:t>саны, мың адамға шаққанда</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b="1"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b="1" kern="1800" dirty="0" smtClean="0">
                          <a:solidFill>
                            <a:srgbClr val="000000"/>
                          </a:solidFill>
                          <a:latin typeface="Times New Roman"/>
                          <a:ea typeface="Times New Roman"/>
                          <a:cs typeface="Times New Roman"/>
                        </a:rPr>
                        <a:t>Пост </a:t>
                      </a:r>
                      <a:r>
                        <a:rPr lang="kk-KZ" sz="1800" b="1" kern="1800" dirty="0">
                          <a:solidFill>
                            <a:srgbClr val="000000"/>
                          </a:solidFill>
                          <a:latin typeface="Times New Roman"/>
                          <a:ea typeface="Times New Roman"/>
                          <a:cs typeface="Times New Roman"/>
                        </a:rPr>
                        <a:t>саны</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&lt;</a:t>
                      </a:r>
                      <a:r>
                        <a:rPr lang="kk-KZ" sz="1800" kern="1800" dirty="0">
                          <a:solidFill>
                            <a:srgbClr val="000000"/>
                          </a:solidFill>
                          <a:latin typeface="Times New Roman"/>
                          <a:ea typeface="Times New Roman"/>
                          <a:cs typeface="Times New Roman"/>
                        </a:rPr>
                        <a:t>50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1</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50-100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2</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100-200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3</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200-500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3-5</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500-1000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5-10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1000-2000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10-15</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8">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&gt;</a:t>
                      </a:r>
                      <a:r>
                        <a:rPr lang="kk-KZ" sz="1800" kern="1800" dirty="0">
                          <a:solidFill>
                            <a:srgbClr val="000000"/>
                          </a:solidFill>
                          <a:latin typeface="Times New Roman"/>
                          <a:ea typeface="Times New Roman"/>
                          <a:cs typeface="Times New Roman"/>
                        </a:rPr>
                        <a:t>2000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ts val="1200"/>
                        </a:lnSpc>
                        <a:spcAft>
                          <a:spcPts val="0"/>
                        </a:spcAft>
                      </a:pPr>
                      <a:endParaRPr lang="kk-KZ" sz="1800" kern="1800" dirty="0" smtClean="0">
                        <a:solidFill>
                          <a:srgbClr val="000000"/>
                        </a:solidFill>
                        <a:latin typeface="Times New Roman"/>
                        <a:ea typeface="Times New Roman"/>
                        <a:cs typeface="Times New Roman"/>
                      </a:endParaRPr>
                    </a:p>
                    <a:p>
                      <a:pPr algn="ctr" fontAlgn="base">
                        <a:lnSpc>
                          <a:spcPts val="1200"/>
                        </a:lnSpc>
                        <a:spcAft>
                          <a:spcPts val="0"/>
                        </a:spcAft>
                      </a:pPr>
                      <a:r>
                        <a:rPr lang="kk-KZ" sz="1800" kern="1800" dirty="0" smtClean="0">
                          <a:solidFill>
                            <a:srgbClr val="000000"/>
                          </a:solidFill>
                          <a:latin typeface="Times New Roman"/>
                          <a:ea typeface="Times New Roman"/>
                          <a:cs typeface="Times New Roman"/>
                        </a:rPr>
                        <a:t>15-20</a:t>
                      </a:r>
                      <a:endParaRPr lang="ru-RU" sz="1800" dirty="0">
                        <a:latin typeface="Calibri"/>
                        <a:ea typeface="Times New Roman"/>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13226"/>
          </a:xfrm>
        </p:spPr>
        <p:txBody>
          <a:bodyPr>
            <a:normAutofit fontScale="25000" lnSpcReduction="20000"/>
          </a:bodyPr>
          <a:lstStyle/>
          <a:p>
            <a:pPr algn="just" fontAlgn="base">
              <a:buNone/>
            </a:pPr>
            <a:r>
              <a:rPr lang="kk-KZ" sz="3600" dirty="0" smtClean="0"/>
              <a:t>	</a:t>
            </a:r>
            <a:r>
              <a:rPr lang="kk-KZ" sz="8000" dirty="0" smtClean="0">
                <a:latin typeface="Times New Roman" pitchFamily="18" charset="0"/>
                <a:cs typeface="Times New Roman" pitchFamily="18" charset="0"/>
              </a:rPr>
              <a:t>	Ауаның ластануын бақылаумен қатар метеорологиялық бақылау, қалада және поселкілердегі зиянды заттардың таралуын анықтау, ауаның ластану көрсеткіші болып есептеледі. Бұл үшін қаланы немесе өндірістік аймақты кешенді тексеру керек. Кешенді тексеру үшін, аймақтық жалпы физика-географиялық сипаттамасымен, қаланың (өндіріс аймағының) атмосфералық ауасының жағдайына нақты мәлімет алып, кешенді басқару туралы бағдарлама жасақталады.</a:t>
            </a:r>
            <a:endParaRPr lang="ru-RU" sz="8000" dirty="0" smtClean="0">
              <a:latin typeface="Times New Roman" pitchFamily="18" charset="0"/>
              <a:cs typeface="Times New Roman" pitchFamily="18" charset="0"/>
            </a:endParaRPr>
          </a:p>
          <a:p>
            <a:pPr algn="just" fontAlgn="base">
              <a:buNone/>
            </a:pPr>
            <a:r>
              <a:rPr lang="kk-KZ" sz="8000" dirty="0" smtClean="0">
                <a:latin typeface="Times New Roman" pitchFamily="18" charset="0"/>
                <a:cs typeface="Times New Roman" pitchFamily="18" charset="0"/>
              </a:rPr>
              <a:t>		</a:t>
            </a:r>
            <a:r>
              <a:rPr lang="kk-KZ" sz="8000" b="1" dirty="0" smtClean="0">
                <a:latin typeface="Times New Roman" pitchFamily="18" charset="0"/>
                <a:cs typeface="Times New Roman" pitchFamily="18" charset="0"/>
              </a:rPr>
              <a:t>Ол Бағдарламада мынадай жұмыстар қамтылуы керек:</a:t>
            </a:r>
            <a:endParaRPr lang="ru-RU" sz="8000" b="1" dirty="0" smtClean="0">
              <a:latin typeface="Times New Roman" pitchFamily="18" charset="0"/>
              <a:cs typeface="Times New Roman" pitchFamily="18" charset="0"/>
            </a:endParaRPr>
          </a:p>
          <a:p>
            <a:pPr lvl="0" algn="just" fontAlgn="base"/>
            <a:r>
              <a:rPr lang="kk-KZ" sz="8000" i="1" dirty="0" smtClean="0">
                <a:latin typeface="Times New Roman" pitchFamily="18" charset="0"/>
                <a:cs typeface="Times New Roman" pitchFamily="18" charset="0"/>
              </a:rPr>
              <a:t>Өндірістен шығатын зиянды заттардың сипаттамасын анықтау</a:t>
            </a:r>
            <a:endParaRPr lang="ru-RU" sz="8000" i="1" dirty="0" smtClean="0">
              <a:latin typeface="Times New Roman" pitchFamily="18" charset="0"/>
              <a:cs typeface="Times New Roman" pitchFamily="18" charset="0"/>
            </a:endParaRPr>
          </a:p>
          <a:p>
            <a:pPr lvl="0" algn="just" fontAlgn="base"/>
            <a:r>
              <a:rPr lang="kk-KZ" sz="8000" i="1" dirty="0" smtClean="0">
                <a:latin typeface="Times New Roman" pitchFamily="18" charset="0"/>
                <a:cs typeface="Times New Roman" pitchFamily="18" charset="0"/>
              </a:rPr>
              <a:t>Мезометрологиялық режимді зерттеу</a:t>
            </a:r>
            <a:endParaRPr lang="ru-RU" sz="8000" i="1" dirty="0" smtClean="0">
              <a:latin typeface="Times New Roman" pitchFamily="18" charset="0"/>
              <a:cs typeface="Times New Roman" pitchFamily="18" charset="0"/>
            </a:endParaRPr>
          </a:p>
          <a:p>
            <a:pPr lvl="0" algn="just" fontAlgn="base"/>
            <a:r>
              <a:rPr lang="kk-KZ" sz="8000" i="1" dirty="0" smtClean="0">
                <a:latin typeface="Times New Roman" pitchFamily="18" charset="0"/>
                <a:cs typeface="Times New Roman" pitchFamily="18" charset="0"/>
              </a:rPr>
              <a:t>Бақылау бағдарламасын анықтау; </a:t>
            </a:r>
            <a:endParaRPr lang="ru-RU" sz="8000" i="1" dirty="0" smtClean="0">
              <a:latin typeface="Times New Roman" pitchFamily="18" charset="0"/>
              <a:cs typeface="Times New Roman" pitchFamily="18" charset="0"/>
            </a:endParaRPr>
          </a:p>
          <a:p>
            <a:pPr lvl="0" algn="just" fontAlgn="base"/>
            <a:r>
              <a:rPr lang="kk-KZ" sz="8000" i="1" dirty="0" smtClean="0">
                <a:latin typeface="Times New Roman" pitchFamily="18" charset="0"/>
                <a:cs typeface="Times New Roman" pitchFamily="18" charset="0"/>
              </a:rPr>
              <a:t>Қазақстан Республикасының Денсаулық сақтау министірлігінің жарлығымен шыққан медициналық-биологиялық анықтаманы қабылдай отырып, арнаулы жоба бойынша ауадағы зиянды заттардың елді-мекендегі халықтың денсаулығына әсерін анықтау.</a:t>
            </a:r>
            <a:endParaRPr lang="ru-RU" sz="8000" i="1" dirty="0" smtClean="0">
              <a:latin typeface="Times New Roman" pitchFamily="18" charset="0"/>
              <a:cs typeface="Times New Roman" pitchFamily="18" charset="0"/>
            </a:endParaRPr>
          </a:p>
          <a:p>
            <a:pPr algn="ctr">
              <a:buNone/>
            </a:pPr>
            <a:endParaRPr lang="kk-KZ" sz="3600" dirty="0" smtClean="0"/>
          </a:p>
          <a:p>
            <a:pPr algn="ctr">
              <a:buNone/>
            </a:pPr>
            <a:r>
              <a:rPr lang="kk-KZ" sz="3600" dirty="0" smtClean="0"/>
              <a:t> </a:t>
            </a:r>
          </a:p>
          <a:p>
            <a:pPr algn="ctr">
              <a:buNone/>
            </a:pPr>
            <a:endParaRPr lang="ru-RU" sz="3300" dirty="0" smtClean="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fontScale="77500" lnSpcReduction="20000"/>
          </a:bodyPr>
          <a:lstStyle/>
          <a:p>
            <a:pPr algn="just" fontAlgn="base">
              <a:buNone/>
            </a:pPr>
            <a:r>
              <a:rPr lang="kk-KZ" sz="3200" dirty="0" smtClean="0"/>
              <a:t>		</a:t>
            </a:r>
            <a:r>
              <a:rPr lang="kk-KZ" sz="3200" dirty="0" smtClean="0">
                <a:latin typeface="Times New Roman" pitchFamily="18" charset="0"/>
                <a:cs typeface="Times New Roman" pitchFamily="18" charset="0"/>
              </a:rPr>
              <a:t>Өндірістен желдің бағытымен шыққан зиянды заттардың жоғарғы мөлшерін (концентрациясын) анықтау үшін, сонымен қатар, қаланың әр аймағындағы орналасқан өнеркәсіп түтіктерінің (трубаларынан) шыққан зиянды заттардың ауаға желдің бағытымен таралу аймағын факель асты (подфакельный) бақылау арқылы, яғни факель осі бойымен өлшеу.</a:t>
            </a:r>
            <a:endParaRPr lang="ru-RU" sz="3200" dirty="0" smtClean="0">
              <a:latin typeface="Times New Roman" pitchFamily="18" charset="0"/>
              <a:cs typeface="Times New Roman" pitchFamily="18" charset="0"/>
            </a:endParaRPr>
          </a:p>
          <a:p>
            <a:pPr algn="just" fontAlgn="base">
              <a:buNone/>
            </a:pPr>
            <a:r>
              <a:rPr lang="kk-KZ" sz="3200" dirty="0" smtClean="0">
                <a:latin typeface="Times New Roman" pitchFamily="18" charset="0"/>
                <a:cs typeface="Times New Roman" pitchFamily="18" charset="0"/>
              </a:rPr>
              <a:t>		Факель асты бақылау жұмыстары </a:t>
            </a:r>
            <a:r>
              <a:rPr lang="kk-KZ" sz="3200" i="1" dirty="0" smtClean="0">
                <a:latin typeface="Times New Roman" pitchFamily="18" charset="0"/>
                <a:cs typeface="Times New Roman" pitchFamily="18" charset="0"/>
              </a:rPr>
              <a:t>0,5; 1; 2; 3; 6; 8; 10; 15 </a:t>
            </a:r>
            <a:r>
              <a:rPr lang="kk-KZ" sz="3200" dirty="0" smtClean="0">
                <a:latin typeface="Times New Roman" pitchFamily="18" charset="0"/>
                <a:cs typeface="Times New Roman" pitchFamily="18" charset="0"/>
              </a:rPr>
              <a:t>және </a:t>
            </a:r>
            <a:r>
              <a:rPr lang="kk-KZ" sz="3200" i="1" dirty="0" smtClean="0">
                <a:latin typeface="Times New Roman" pitchFamily="18" charset="0"/>
                <a:cs typeface="Times New Roman" pitchFamily="18" charset="0"/>
              </a:rPr>
              <a:t>30</a:t>
            </a:r>
            <a:r>
              <a:rPr lang="kk-KZ" sz="3200" dirty="0" smtClean="0">
                <a:latin typeface="Times New Roman" pitchFamily="18" charset="0"/>
                <a:cs typeface="Times New Roman" pitchFamily="18" charset="0"/>
              </a:rPr>
              <a:t> шақырым аралықтарында жүргізіледі. 	Бұл бақылау кезінде </a:t>
            </a:r>
            <a:r>
              <a:rPr lang="kk-KZ" sz="3200" i="1" dirty="0" smtClean="0">
                <a:latin typeface="Times New Roman" pitchFamily="18" charset="0"/>
                <a:cs typeface="Times New Roman" pitchFamily="18" charset="0"/>
              </a:rPr>
              <a:t>жақын ара-қашықтықтан шыққан зиянды қосылыс</a:t>
            </a:r>
            <a:r>
              <a:rPr lang="kk-KZ" sz="3200" dirty="0" smtClean="0">
                <a:latin typeface="Times New Roman" pitchFamily="18" charset="0"/>
                <a:cs typeface="Times New Roman" pitchFamily="18" charset="0"/>
              </a:rPr>
              <a:t> – </a:t>
            </a:r>
            <a:r>
              <a:rPr lang="kk-KZ" sz="3200" i="1" dirty="0" smtClean="0">
                <a:latin typeface="Times New Roman" pitchFamily="18" charset="0"/>
                <a:cs typeface="Times New Roman" pitchFamily="18" charset="0"/>
              </a:rPr>
              <a:t>ауаның жерге жақын және ұйымдаспаған ластаушы көзімен ластанғанын, ал ұзаұ қашықтықтағы – ауаның жерге жақын, ұйымдаспаған ластаушы көзімен және биік түтіктерден шыққан зиянды қосылыстармен ластанғанын көрсетеді.</a:t>
            </a:r>
            <a:endParaRPr lang="ru-RU" sz="3200" i="1" dirty="0" smtClean="0">
              <a:latin typeface="Times New Roman" pitchFamily="18" charset="0"/>
              <a:cs typeface="Times New Roman" pitchFamily="18" charset="0"/>
            </a:endParaRPr>
          </a:p>
          <a:p>
            <a:pPr>
              <a:buNone/>
            </a:pPr>
            <a:endParaRPr lang="ru-RU" sz="3200" dirty="0" smtClean="0">
              <a:latin typeface="Times New Roman" pitchFamily="18" charset="0"/>
              <a:cs typeface="Times New Roman" pitchFamily="18" charset="0"/>
            </a:endParaRPr>
          </a:p>
          <a:p>
            <a:pPr lvl="1" algn="just">
              <a:buNone/>
            </a:pPr>
            <a:endParaRPr lang="ru-RU" dirty="0" smtClean="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pic>
        <p:nvPicPr>
          <p:cNvPr id="31746" name="Picture 2" descr="http://studme.org/imag/ecolog/vet_tozos/image338.jpg"/>
          <p:cNvPicPr>
            <a:picLocks noChangeAspect="1" noChangeArrowheads="1"/>
          </p:cNvPicPr>
          <p:nvPr/>
        </p:nvPicPr>
        <p:blipFill>
          <a:blip r:embed="rId4" cstate="print"/>
          <a:srcRect/>
          <a:stretch>
            <a:fillRect/>
          </a:stretch>
        </p:blipFill>
        <p:spPr bwMode="auto">
          <a:xfrm>
            <a:off x="1071538" y="785794"/>
            <a:ext cx="6838950" cy="44481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041788"/>
          </a:xfrm>
        </p:spPr>
        <p:txBody>
          <a:bodyPr>
            <a:normAutofit fontScale="85000" lnSpcReduction="10000"/>
          </a:bodyPr>
          <a:lstStyle/>
          <a:p>
            <a:pPr algn="just" fontAlgn="base">
              <a:buNone/>
            </a:pPr>
            <a:r>
              <a:rPr lang="kk-KZ" sz="3200" dirty="0" smtClean="0"/>
              <a:t>	</a:t>
            </a:r>
            <a:r>
              <a:rPr lang="kk-KZ" sz="3200"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Автокөліктен шыққан зиянды заттардың ауаны ластаудағы ерекшелігін анықтау үшін арнайы бақылаулар ұйымдастырылып, нәтижесінде мыналар анықталады:</a:t>
            </a:r>
            <a:endParaRPr lang="ru-RU" dirty="0" smtClean="0">
              <a:latin typeface="Times New Roman" pitchFamily="18" charset="0"/>
              <a:cs typeface="Times New Roman" pitchFamily="18" charset="0"/>
            </a:endParaRPr>
          </a:p>
          <a:p>
            <a:pPr lvl="2" algn="just" fontAlgn="base"/>
            <a:r>
              <a:rPr lang="kk-KZ" sz="2400" dirty="0" smtClean="0">
                <a:latin typeface="Times New Roman" pitchFamily="18" charset="0"/>
                <a:cs typeface="Times New Roman" pitchFamily="18" charset="0"/>
              </a:rPr>
              <a:t>автомагистраль аймағындағы автокөліктен шыққан негізгі зиянды заттардың жоғарғы концентрациясы және әртүрлі метеожағдай және көліктің жиілігіне байланысты;</a:t>
            </a:r>
            <a:endParaRPr lang="ru-RU" sz="2400" dirty="0" smtClean="0">
              <a:latin typeface="Times New Roman" pitchFamily="18" charset="0"/>
              <a:cs typeface="Times New Roman" pitchFamily="18" charset="0"/>
            </a:endParaRPr>
          </a:p>
          <a:p>
            <a:pPr lvl="2" algn="just" fontAlgn="base"/>
            <a:r>
              <a:rPr lang="kk-KZ" sz="2400" dirty="0" smtClean="0">
                <a:latin typeface="Times New Roman" pitchFamily="18" charset="0"/>
                <a:cs typeface="Times New Roman" pitchFamily="18" charset="0"/>
              </a:rPr>
              <a:t>автомагистральдан қашықтаған сайын зиянды заттардың таралу шекарасы мен сипаттамасы;</a:t>
            </a:r>
            <a:endParaRPr lang="ru-RU" sz="2400" dirty="0" smtClean="0">
              <a:latin typeface="Times New Roman" pitchFamily="18" charset="0"/>
              <a:cs typeface="Times New Roman" pitchFamily="18" charset="0"/>
            </a:endParaRPr>
          </a:p>
          <a:p>
            <a:pPr lvl="2" algn="just" fontAlgn="base"/>
            <a:r>
              <a:rPr lang="kk-KZ" sz="2400" dirty="0" smtClean="0">
                <a:latin typeface="Times New Roman" pitchFamily="18" charset="0"/>
                <a:cs typeface="Times New Roman" pitchFamily="18" charset="0"/>
              </a:rPr>
              <a:t>автомаистральға жақын орналасқан әртүрлә типтегі тұрмыстық үйлер мен жасыл желектерге зиянды заттардың таралуы; </a:t>
            </a:r>
            <a:endParaRPr lang="ru-RU" sz="2400" dirty="0" smtClean="0">
              <a:latin typeface="Times New Roman" pitchFamily="18" charset="0"/>
              <a:cs typeface="Times New Roman" pitchFamily="18" charset="0"/>
            </a:endParaRPr>
          </a:p>
          <a:p>
            <a:pPr lvl="2" algn="just" fontAlgn="base"/>
            <a:r>
              <a:rPr lang="kk-KZ" sz="2400" dirty="0" smtClean="0">
                <a:latin typeface="Times New Roman" pitchFamily="18" charset="0"/>
                <a:cs typeface="Times New Roman" pitchFamily="18" charset="0"/>
              </a:rPr>
              <a:t>қала көшелерінен автокөлік ағымының таралу ерекшелігі. </a:t>
            </a:r>
            <a:endParaRPr lang="ru-RU" sz="2400" dirty="0" smtClean="0">
              <a:latin typeface="Times New Roman" pitchFamily="18" charset="0"/>
              <a:cs typeface="Times New Roman" pitchFamily="18" charset="0"/>
            </a:endParaRPr>
          </a:p>
          <a:p>
            <a:pPr algn="just" fontAlgn="base">
              <a:buNone/>
            </a:pPr>
            <a:r>
              <a:rPr lang="kk-KZ" dirty="0" smtClean="0">
                <a:latin typeface="Times New Roman" pitchFamily="18" charset="0"/>
                <a:cs typeface="Times New Roman" pitchFamily="18" charset="0"/>
              </a:rPr>
              <a:t>		Бақылау жұмысы аптаның барлық күндерінде күнделікті 6-дан 13-ке дейін немесе 2-ден 21 сағатқа дейін, таңертеңгі және күндізгі мезгілдерді алмастырып жүргізеді. Түнгі уақытта бақылау аптасына 1-2 рет жүргізілед</a:t>
            </a:r>
            <a:r>
              <a:rPr lang="kk-KZ" dirty="0" smtClean="0"/>
              <a:t>. </a:t>
            </a:r>
            <a:endParaRPr lang="ru-RU" dirty="0" smtClean="0"/>
          </a:p>
          <a:p>
            <a:pPr algn="just" fontAlgn="base">
              <a:buNone/>
            </a:pPr>
            <a:endParaRPr lang="ru-RU" sz="3200" dirty="0" smtClean="0">
              <a:latin typeface="Times New Roman" pitchFamily="18" charset="0"/>
              <a:cs typeface="Times New Roman" pitchFamily="18" charset="0"/>
            </a:endParaRPr>
          </a:p>
          <a:p>
            <a:pPr>
              <a:buNone/>
            </a:pPr>
            <a:endParaRPr lang="ru-RU" sz="3200" dirty="0" smtClean="0">
              <a:latin typeface="Times New Roman" pitchFamily="18" charset="0"/>
              <a:cs typeface="Times New Roman" pitchFamily="18" charset="0"/>
            </a:endParaRPr>
          </a:p>
          <a:p>
            <a:pPr lvl="1" algn="just">
              <a:buNone/>
            </a:pPr>
            <a:endParaRPr lang="ru-RU" dirty="0" smtClean="0">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041524"/>
          </a:xfrm>
        </p:spPr>
        <p:txBody>
          <a:bodyPr>
            <a:normAutofit fontScale="70000" lnSpcReduction="20000"/>
          </a:bodyPr>
          <a:lstStyle/>
          <a:p>
            <a:pPr fontAlgn="base">
              <a:buNone/>
            </a:pPr>
            <a:r>
              <a:rPr lang="kk-KZ" b="1" dirty="0" smtClean="0">
                <a:latin typeface="Times New Roman" pitchFamily="18" charset="0"/>
                <a:cs typeface="Times New Roman" pitchFamily="18" charset="0"/>
              </a:rPr>
              <a:t>		Бақылау сұрақтары:</a:t>
            </a:r>
            <a:endParaRPr lang="ru-RU" dirty="0" smtClean="0">
              <a:latin typeface="Times New Roman" pitchFamily="18" charset="0"/>
              <a:cs typeface="Times New Roman" pitchFamily="18" charset="0"/>
            </a:endParaRPr>
          </a:p>
          <a:p>
            <a:pPr lvl="0" fontAlgn="base"/>
            <a:endParaRPr lang="kk-KZ"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Ауа сапасы</a:t>
            </a:r>
          </a:p>
          <a:p>
            <a:pPr lvl="0" fontAlgn="base"/>
            <a:r>
              <a:rPr lang="kk-KZ" dirty="0" smtClean="0">
                <a:latin typeface="Times New Roman" pitchFamily="18" charset="0"/>
                <a:cs typeface="Times New Roman" pitchFamily="18" charset="0"/>
              </a:rPr>
              <a:t>Бақылу </a:t>
            </a:r>
            <a:r>
              <a:rPr lang="kk-KZ" dirty="0" smtClean="0">
                <a:latin typeface="Times New Roman" pitchFamily="18" charset="0"/>
                <a:cs typeface="Times New Roman" pitchFamily="18" charset="0"/>
              </a:rPr>
              <a:t>станцияларының орыны мен ерекшеліктері</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Стационарлық күзет орындары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Маршруттық күзет орындары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Жылжымалы күзет орындары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Тұрғын санына байлансты посттар саны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Факель асты бақылау жұмыстары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Автокөліктен шыққан зиянды заттарды анықтау жолдары</a:t>
            </a:r>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
        <p:nvSpPr>
          <p:cNvPr id="2" name="Заголовок 1"/>
          <p:cNvSpPr>
            <a:spLocks noGrp="1"/>
          </p:cNvSpPr>
          <p:nvPr>
            <p:ph type="title"/>
          </p:nvPr>
        </p:nvSpPr>
        <p:spPr>
          <a:xfrm>
            <a:off x="714348" y="2786058"/>
            <a:ext cx="7858180" cy="2786082"/>
          </a:xfrm>
        </p:spPr>
        <p:txBody>
          <a:bodyPr>
            <a:normAutofit/>
          </a:bodyPr>
          <a:lstStyle/>
          <a:p>
            <a:r>
              <a:rPr lang="ru-RU" sz="1800" dirty="0" smtClean="0"/>
              <a:t/>
            </a:r>
            <a:br>
              <a:rPr lang="ru-RU" sz="1800" dirty="0" smtClean="0"/>
            </a:b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684598"/>
          </a:xfrm>
        </p:spPr>
        <p:txBody>
          <a:bodyPr>
            <a:normAutofit fontScale="92500" lnSpcReduction="20000"/>
          </a:bodyPr>
          <a:lstStyle/>
          <a:p>
            <a:pPr algn="ctr" fontAlgn="base">
              <a:buNone/>
            </a:pPr>
            <a:r>
              <a:rPr lang="kk-KZ" b="1" dirty="0" smtClean="0">
                <a:latin typeface="Times New Roman" pitchFamily="18" charset="0"/>
                <a:cs typeface="Times New Roman" pitchFamily="18" charset="0"/>
              </a:rPr>
              <a:t>		БӨЖ тапсырмалары:</a:t>
            </a:r>
            <a:r>
              <a:rPr lang="kk-KZ" sz="1900" b="1" dirty="0" smtClean="0">
                <a:latin typeface="Times New Roman" pitchFamily="18" charset="0"/>
                <a:cs typeface="Times New Roman" pitchFamily="18" charset="0"/>
              </a:rPr>
              <a:t> </a:t>
            </a:r>
          </a:p>
          <a:p>
            <a:pPr algn="ctr" fontAlgn="base">
              <a:buNone/>
            </a:pPr>
            <a:r>
              <a:rPr lang="kk-KZ" sz="1900" b="1" dirty="0" smtClean="0">
                <a:latin typeface="Times New Roman" pitchFamily="18" charset="0"/>
                <a:cs typeface="Times New Roman" pitchFamily="18" charset="0"/>
              </a:rPr>
              <a:t>(</a:t>
            </a:r>
            <a:r>
              <a:rPr lang="kk-KZ" sz="1900" dirty="0" smtClean="0">
                <a:latin typeface="Times New Roman" pitchFamily="18" charset="0"/>
                <a:cs typeface="Times New Roman" pitchFamily="18" charset="0"/>
              </a:rPr>
              <a:t>Реферат: 5 парақтан кем емес, шрифт 14, интервал одинарный 5 әдебиет</a:t>
            </a:r>
            <a:r>
              <a:rPr lang="kk-KZ" sz="1900" b="1" dirty="0" smtClean="0">
                <a:latin typeface="Times New Roman" pitchFamily="18" charset="0"/>
                <a:cs typeface="Times New Roman" pitchFamily="18" charset="0"/>
              </a:rPr>
              <a:t>)</a:t>
            </a:r>
            <a:endParaRPr lang="ru-RU" sz="1900" b="1" dirty="0" smtClean="0">
              <a:latin typeface="Times New Roman" pitchFamily="18" charset="0"/>
              <a:cs typeface="Times New Roman" pitchFamily="18" charset="0"/>
            </a:endParaRPr>
          </a:p>
          <a:p>
            <a:pPr algn="ctr" fontAlgn="base">
              <a:buNone/>
            </a:pPr>
            <a:endParaRPr lang="kk-KZ"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Стационарлық күзет орындары мен ерекшеліктері</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Маршруттық күзет орындары мен ерекшеліктері</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Жылжымалы күзет орындары мен ерекшеліктері</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Факель асты бақылау жұмыстары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Автокөліктен шыққан зиянды заттарды анықтау жолдары</a:t>
            </a:r>
          </a:p>
          <a:p>
            <a:pPr lvl="0" fontAlgn="base"/>
            <a:r>
              <a:rPr lang="kk-KZ" dirty="0" smtClean="0">
                <a:latin typeface="Times New Roman" pitchFamily="18" charset="0"/>
                <a:cs typeface="Times New Roman" pitchFamily="18" charset="0"/>
              </a:rPr>
              <a:t>ТМД елдерінде экологиялық мониторинг бағдарламасы жүргізілетін қорықтар (</a:t>
            </a:r>
            <a:r>
              <a:rPr lang="kk-KZ" i="1" dirty="0" smtClean="0">
                <a:latin typeface="Times New Roman" pitchFamily="18" charset="0"/>
                <a:cs typeface="Times New Roman" pitchFamily="18" charset="0"/>
              </a:rPr>
              <a:t>жеке бір қорыққа</a:t>
            </a:r>
            <a:r>
              <a:rPr lang="kk-KZ" dirty="0" smtClean="0">
                <a:latin typeface="Times New Roman" pitchFamily="18" charset="0"/>
                <a:cs typeface="Times New Roman" pitchFamily="18" charset="0"/>
              </a:rPr>
              <a:t>) сипаттама </a:t>
            </a:r>
          </a:p>
          <a:p>
            <a:pPr lvl="0" fontAlgn="base"/>
            <a:r>
              <a:rPr lang="kk-KZ" dirty="0" smtClean="0">
                <a:latin typeface="Times New Roman" pitchFamily="18" charset="0"/>
                <a:cs typeface="Times New Roman" pitchFamily="18" charset="0"/>
              </a:rPr>
              <a:t>Фондық (ғаламдық) экологиялық мониторинг тегі ортақ келісімдер</a:t>
            </a:r>
          </a:p>
          <a:p>
            <a:pPr lvl="0" fontAlgn="base"/>
            <a:endParaRPr lang="kk-KZ" dirty="0" smtClean="0">
              <a:latin typeface="Times New Roman" pitchFamily="18" charset="0"/>
              <a:cs typeface="Times New Roman" pitchFamily="18" charset="0"/>
            </a:endParaRPr>
          </a:p>
          <a:p>
            <a:pPr lvl="0" fontAlgn="base"/>
            <a:endParaRPr lang="ru-RU" dirty="0" smtClean="0">
              <a:latin typeface="Times New Roman" pitchFamily="18" charset="0"/>
              <a:cs typeface="Times New Roman" pitchFamily="18" charset="0"/>
            </a:endParaRPr>
          </a:p>
          <a:p>
            <a:pPr algn="just">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
        <p:nvSpPr>
          <p:cNvPr id="2" name="Заголовок 1"/>
          <p:cNvSpPr>
            <a:spLocks noGrp="1"/>
          </p:cNvSpPr>
          <p:nvPr>
            <p:ph type="title"/>
          </p:nvPr>
        </p:nvSpPr>
        <p:spPr>
          <a:xfrm>
            <a:off x="714348" y="2786058"/>
            <a:ext cx="7858180" cy="2786082"/>
          </a:xfrm>
        </p:spPr>
        <p:txBody>
          <a:bodyPr>
            <a:normAutofit/>
          </a:bodyPr>
          <a:lstStyle/>
          <a:p>
            <a:r>
              <a:rPr lang="ru-RU" sz="1800" dirty="0" smtClean="0"/>
              <a:t/>
            </a:r>
            <a:br>
              <a:rPr lang="ru-RU" sz="1800" dirty="0" smtClean="0"/>
            </a:b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541590"/>
          </a:xfrm>
        </p:spPr>
        <p:txBody>
          <a:bodyPr>
            <a:normAutofit lnSpcReduction="10000"/>
          </a:bodyPr>
          <a:lstStyle/>
          <a:p>
            <a:pPr algn="ctr">
              <a:buNone/>
            </a:pPr>
            <a:endParaRPr lang="kk-KZ" dirty="0" smtClean="0">
              <a:latin typeface="Times New Roman" pitchFamily="18" charset="0"/>
              <a:cs typeface="Times New Roman" pitchFamily="18" charset="0"/>
            </a:endParaRPr>
          </a:p>
          <a:p>
            <a:pPr fontAlgn="base">
              <a:buNone/>
            </a:pPr>
            <a:r>
              <a:rPr lang="kk-KZ" b="1" dirty="0" smtClean="0">
                <a:solidFill>
                  <a:srgbClr val="0070C0"/>
                </a:solidFill>
                <a:latin typeface="Times New Roman" pitchFamily="18" charset="0"/>
                <a:cs typeface="Times New Roman" pitchFamily="18" charset="0"/>
              </a:rPr>
              <a:t>Жоспары:</a:t>
            </a:r>
            <a:endParaRPr lang="ru-RU" dirty="0" smtClean="0">
              <a:solidFill>
                <a:srgbClr val="0070C0"/>
              </a:solidFill>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Ауа сапасы</a:t>
            </a:r>
          </a:p>
          <a:p>
            <a:pPr lvl="0"/>
            <a:r>
              <a:rPr lang="kk-KZ" dirty="0" smtClean="0">
                <a:latin typeface="Times New Roman" pitchFamily="18" charset="0"/>
                <a:cs typeface="Times New Roman" pitchFamily="18" charset="0"/>
              </a:rPr>
              <a:t>Бақылу </a:t>
            </a:r>
            <a:r>
              <a:rPr lang="kk-KZ" dirty="0" smtClean="0">
                <a:latin typeface="Times New Roman" pitchFamily="18" charset="0"/>
                <a:cs typeface="Times New Roman" pitchFamily="18" charset="0"/>
              </a:rPr>
              <a:t>станциялары түрлері орыны мен ерекшеліктері</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Факель асты бақылау жұмыстары</a:t>
            </a:r>
            <a:endParaRPr lang="ru-RU" dirty="0" smtClean="0">
              <a:latin typeface="Times New Roman" pitchFamily="18" charset="0"/>
              <a:cs typeface="Times New Roman" pitchFamily="18" charset="0"/>
            </a:endParaRPr>
          </a:p>
          <a:p>
            <a:pPr lvl="0" fontAlgn="base"/>
            <a:r>
              <a:rPr lang="kk-KZ" dirty="0" smtClean="0">
                <a:latin typeface="Times New Roman" pitchFamily="18" charset="0"/>
                <a:cs typeface="Times New Roman" pitchFamily="18" charset="0"/>
              </a:rPr>
              <a:t>Автокөліктен шыққан зиянды заттарды анықтау жолдары</a:t>
            </a:r>
            <a:endParaRPr lang="ru-RU"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a:p>
            <a:pPr>
              <a:buNone/>
            </a:pPr>
            <a:endParaRPr lang="ru-RU" dirty="0" smtClean="0">
              <a:solidFill>
                <a:schemeClr val="accent3"/>
              </a:solidFill>
            </a:endParaRPr>
          </a:p>
          <a:p>
            <a:pPr>
              <a:buNone/>
            </a:pPr>
            <a:endParaRPr lang="ru-RU" dirty="0" smtClean="0"/>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
        <p:nvSpPr>
          <p:cNvPr id="2" name="Заголовок 1"/>
          <p:cNvSpPr>
            <a:spLocks noGrp="1"/>
          </p:cNvSpPr>
          <p:nvPr>
            <p:ph type="title"/>
          </p:nvPr>
        </p:nvSpPr>
        <p:spPr>
          <a:xfrm>
            <a:off x="714348" y="4143380"/>
            <a:ext cx="7858180" cy="1051560"/>
          </a:xfrm>
        </p:spPr>
        <p:txBody>
          <a:bodyPr>
            <a:normAutofit/>
          </a:bodyPr>
          <a:lstStyle/>
          <a:p>
            <a:pPr algn="r"/>
            <a:endParaRPr lang="ru-RU" sz="18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84664"/>
          </a:xfrm>
        </p:spPr>
        <p:txBody>
          <a:bodyPr>
            <a:normAutofit fontScale="62500" lnSpcReduction="20000"/>
          </a:bodyPr>
          <a:lstStyle/>
          <a:p>
            <a:pPr algn="just">
              <a:buNone/>
            </a:pPr>
            <a:r>
              <a:rPr lang="kk-KZ" dirty="0" smtClean="0">
                <a:latin typeface="Times New Roman" pitchFamily="18" charset="0"/>
                <a:cs typeface="Times New Roman" pitchFamily="18" charset="0"/>
              </a:rPr>
              <a:t>		</a:t>
            </a:r>
            <a:r>
              <a:rPr lang="kk-KZ" b="1" dirty="0" smtClean="0">
                <a:solidFill>
                  <a:schemeClr val="accent4">
                    <a:lumMod val="75000"/>
                  </a:schemeClr>
                </a:solidFill>
                <a:latin typeface="Times New Roman" pitchFamily="18" charset="0"/>
                <a:cs typeface="Times New Roman" pitchFamily="18" charset="0"/>
              </a:rPr>
              <a:t>Атмосфералық </a:t>
            </a:r>
            <a:r>
              <a:rPr lang="kk-KZ" b="1" dirty="0" smtClean="0">
                <a:solidFill>
                  <a:schemeClr val="accent4">
                    <a:lumMod val="75000"/>
                  </a:schemeClr>
                </a:solidFill>
                <a:latin typeface="Times New Roman" pitchFamily="18" charset="0"/>
                <a:cs typeface="Times New Roman" pitchFamily="18" charset="0"/>
              </a:rPr>
              <a:t>ауаның </a:t>
            </a:r>
            <a:r>
              <a:rPr lang="kk-KZ" b="1" dirty="0" smtClean="0">
                <a:solidFill>
                  <a:schemeClr val="accent4">
                    <a:lumMod val="75000"/>
                  </a:schemeClr>
                </a:solidFill>
                <a:latin typeface="Times New Roman" pitchFamily="18" charset="0"/>
                <a:cs typeface="Times New Roman" pitchFamily="18" charset="0"/>
              </a:rPr>
              <a:t>сапасы  </a:t>
            </a:r>
            <a:r>
              <a:rPr lang="kk-KZ"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бұл атмосфераның адамдарға және басқа тірі организмдерге және олардың тіршілік ету ортасына әсерін анықтайтын қасиеттері мен сипаттамаларының белгілі бір жиынтығы. Ауаның сапасы ауаның физикалық, биологиялық және химиялық қасиеттеріне байланысты.</a:t>
            </a:r>
            <a:endParaRPr lang="kk-KZ" dirty="0" smtClean="0">
              <a:latin typeface="Times New Roman" pitchFamily="18" charset="0"/>
              <a:cs typeface="Times New Roman" pitchFamily="18" charset="0"/>
            </a:endParaRPr>
          </a:p>
          <a:p>
            <a:pPr algn="just">
              <a:buNone/>
            </a:pPr>
            <a:r>
              <a:rPr lang="ru-RU"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ҚАЛАДАҒЫ АТМОСФЕРАЛЫҚ АУАНЫҢ САПАСЫНА МОНИТОРИНГ ЖАСАУДА АДАМ ДЕНСАУЛЫҒЫНА ЗИЯНДЫ ЗАТТАР КОНЦЕНТРАЦИЯСЫН ҒАНА ЕМЕС, СОНЫМЕН ҚАТАР  ОЛАРДЫҢ ӘСЕР ЕТУ УАҚЫТЫНДА ТЕКСЕРЕДІ. АТМОСФЕРАНЫҢ ЛАСТАНУЫН КЕЛЕСІ КРИТЕРИЙЛЕР БОЙЫНША БАҒАЛАЙДЫ:</a:t>
            </a:r>
            <a:endParaRPr lang="ru-RU" sz="2000"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b="1" dirty="0" err="1" smtClean="0">
                <a:solidFill>
                  <a:schemeClr val="accent4">
                    <a:lumMod val="75000"/>
                  </a:schemeClr>
                </a:solidFill>
                <a:latin typeface="Times New Roman" pitchFamily="18" charset="0"/>
                <a:cs typeface="Times New Roman" pitchFamily="18" charset="0"/>
              </a:rPr>
              <a:t>Стандартты</a:t>
            </a:r>
            <a:r>
              <a:rPr lang="ru-RU" b="1" dirty="0" smtClean="0">
                <a:solidFill>
                  <a:schemeClr val="accent4">
                    <a:lumMod val="75000"/>
                  </a:schemeClr>
                </a:solidFill>
                <a:latin typeface="Times New Roman" pitchFamily="18" charset="0"/>
                <a:cs typeface="Times New Roman" pitchFamily="18" charset="0"/>
              </a:rPr>
              <a:t> индекс (СИ)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ластаушы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материалдың өлшенген ең жоғары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жолғы концентрациясын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қоспалардың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рұқсат етілетін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концентрациясына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бөлу нәтижесінде алынған көрсеткіш</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r>
              <a:rPr lang="ru-RU" b="1" dirty="0" err="1" smtClean="0">
                <a:solidFill>
                  <a:schemeClr val="accent4">
                    <a:lumMod val="75000"/>
                  </a:schemeClr>
                </a:solidFill>
                <a:latin typeface="Times New Roman" pitchFamily="18" charset="0"/>
                <a:cs typeface="Times New Roman" pitchFamily="18" charset="0"/>
              </a:rPr>
              <a:t>Атмосфераның </a:t>
            </a:r>
            <a:r>
              <a:rPr lang="ru-RU" b="1" dirty="0" err="1" smtClean="0">
                <a:solidFill>
                  <a:schemeClr val="accent4">
                    <a:lumMod val="75000"/>
                  </a:schemeClr>
                </a:solidFill>
                <a:latin typeface="Times New Roman" pitchFamily="18" charset="0"/>
                <a:cs typeface="Times New Roman" pitchFamily="18" charset="0"/>
              </a:rPr>
              <a:t>ластану</a:t>
            </a:r>
            <a:r>
              <a:rPr lang="ru-RU" b="1" dirty="0" smtClean="0">
                <a:solidFill>
                  <a:schemeClr val="accent4">
                    <a:lumMod val="75000"/>
                  </a:schemeClr>
                </a:solidFill>
                <a:latin typeface="Times New Roman" pitchFamily="18" charset="0"/>
                <a:cs typeface="Times New Roman" pitchFamily="18" charset="0"/>
              </a:rPr>
              <a:t> </a:t>
            </a:r>
            <a:r>
              <a:rPr lang="ru-RU" b="1" dirty="0" err="1" smtClean="0">
                <a:solidFill>
                  <a:schemeClr val="accent4">
                    <a:lumMod val="75000"/>
                  </a:schemeClr>
                </a:solidFill>
                <a:latin typeface="Times New Roman" pitchFamily="18" charset="0"/>
                <a:cs typeface="Times New Roman" pitchFamily="18" charset="0"/>
              </a:rPr>
              <a:t>индексі</a:t>
            </a:r>
            <a:r>
              <a:rPr lang="ru-RU" b="1" dirty="0" smtClean="0">
                <a:solidFill>
                  <a:schemeClr val="accent4">
                    <a:lumMod val="75000"/>
                  </a:schemeClr>
                </a:solidFill>
                <a:latin typeface="Times New Roman" pitchFamily="18" charset="0"/>
                <a:cs typeface="Times New Roman" pitchFamily="18" charset="0"/>
              </a:rPr>
              <a:t> (АЛИ) </a:t>
            </a:r>
            <a:r>
              <a:rPr lang="ru-RU" dirty="0" err="1" smtClean="0">
                <a:latin typeface="Times New Roman" pitchFamily="18" charset="0"/>
                <a:cs typeface="Times New Roman" pitchFamily="18" charset="0"/>
              </a:rPr>
              <a:t>кешенді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шама</a:t>
            </a:r>
            <a:r>
              <a:rPr lang="ru-RU" dirty="0" smtClean="0">
                <a:latin typeface="Times New Roman" pitchFamily="18" charset="0"/>
                <a:cs typeface="Times New Roman" pitchFamily="18" charset="0"/>
              </a:rPr>
              <a:t>, оны </a:t>
            </a:r>
            <a:r>
              <a:rPr lang="ru-RU" dirty="0" err="1" smtClean="0">
                <a:latin typeface="Times New Roman" pitchFamily="18" charset="0"/>
                <a:cs typeface="Times New Roman" pitchFamily="18" charset="0"/>
              </a:rPr>
              <a:t>есептеу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ластағыш заттектің зиянды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коэффициентін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орташа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жылдық және шекті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рұқсат етілген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тәуліктік нормасындағы концентрациясын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назарға алады</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r>
              <a:rPr lang="ru-RU" b="1" dirty="0" err="1" smtClean="0">
                <a:solidFill>
                  <a:schemeClr val="accent4">
                    <a:lumMod val="75000"/>
                  </a:schemeClr>
                </a:solidFill>
                <a:latin typeface="Times New Roman" pitchFamily="18" charset="0"/>
                <a:cs typeface="Times New Roman" pitchFamily="18" charset="0"/>
              </a:rPr>
              <a:t>Ең көп қайталануы </a:t>
            </a:r>
            <a:r>
              <a:rPr lang="ru-RU" b="1" dirty="0" smtClean="0">
                <a:solidFill>
                  <a:schemeClr val="accent4">
                    <a:lumMod val="75000"/>
                  </a:schemeClr>
                </a:solidFill>
                <a:latin typeface="Times New Roman" pitchFamily="18" charset="0"/>
                <a:cs typeface="Times New Roman" pitchFamily="18" charset="0"/>
              </a:rPr>
              <a:t>(КҚ)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ай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ішінде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рұқсат етілген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концентрациядан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пайызбен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көрсетілген асып</a:t>
            </a:r>
            <a:r>
              <a:rPr lang="ru-RU" dirty="0" smtClean="0">
                <a:latin typeface="Times New Roman" pitchFamily="18" charset="0"/>
                <a:cs typeface="Times New Roman" pitchFamily="18" charset="0"/>
              </a:rPr>
              <a:t> кету </a:t>
            </a:r>
            <a:r>
              <a:rPr lang="ru-RU" dirty="0" err="1" smtClean="0">
                <a:latin typeface="Times New Roman" pitchFamily="18" charset="0"/>
                <a:cs typeface="Times New Roman" pitchFamily="18" charset="0"/>
              </a:rPr>
              <a:t>жиілігі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максималды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реттік</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Егер</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СИ 1 </a:t>
            </a:r>
            <a:r>
              <a:rPr lang="ru-RU" dirty="0" err="1" smtClean="0">
                <a:latin typeface="Times New Roman" pitchFamily="18" charset="0"/>
                <a:cs typeface="Times New Roman" pitchFamily="18" charset="0"/>
              </a:rPr>
              <a:t>ден</a:t>
            </a:r>
            <a:r>
              <a:rPr lang="ru-RU" dirty="0" smtClean="0">
                <a:latin typeface="Times New Roman" pitchFamily="18" charset="0"/>
                <a:cs typeface="Times New Roman" pitchFamily="18" charset="0"/>
              </a:rPr>
              <a:t> аз, АЛИ 0-4 </a:t>
            </a:r>
            <a:r>
              <a:rPr lang="ru-RU" dirty="0" err="1" smtClean="0">
                <a:latin typeface="Times New Roman" pitchFamily="18" charset="0"/>
                <a:cs typeface="Times New Roman" pitchFamily="18" charset="0"/>
              </a:rPr>
              <a:t>шегінде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құбылып отыратын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болса</a:t>
            </a:r>
            <a:r>
              <a:rPr lang="ru-RU" dirty="0" smtClean="0">
                <a:latin typeface="Times New Roman" pitchFamily="18" charset="0"/>
                <a:cs typeface="Times New Roman" pitchFamily="18" charset="0"/>
              </a:rPr>
              <a:t>, ал КҚ 10% - дан </a:t>
            </a:r>
            <a:r>
              <a:rPr lang="ru-RU" dirty="0" err="1" smtClean="0">
                <a:latin typeface="Times New Roman" pitchFamily="18" charset="0"/>
                <a:cs typeface="Times New Roman" pitchFamily="18" charset="0"/>
              </a:rPr>
              <a:t>аспайтын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ортасының ластану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деңгейі төмен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саналады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Ауаның ластану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дәрежесі жоғары  болған деңгейде атмосферадағы  </a:t>
            </a:r>
            <a:r>
              <a:rPr lang="ru-RU" dirty="0" smtClean="0">
                <a:latin typeface="Times New Roman" pitchFamily="18" charset="0"/>
                <a:cs typeface="Times New Roman" pitchFamily="18" charset="0"/>
              </a:rPr>
              <a:t>СИ 1-5, АЛИ – 5-6, КҚ – 10-20% </a:t>
            </a:r>
            <a:r>
              <a:rPr lang="ru-RU" dirty="0" err="1" smtClean="0">
                <a:latin typeface="Times New Roman" pitchFamily="18" charset="0"/>
                <a:cs typeface="Times New Roman" pitchFamily="18" charset="0"/>
              </a:rPr>
              <a:t>құрайды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Көрсеткіштері: </a:t>
            </a:r>
            <a:r>
              <a:rPr lang="ru-RU" dirty="0" smtClean="0">
                <a:latin typeface="Times New Roman" pitchFamily="18" charset="0"/>
                <a:cs typeface="Times New Roman" pitchFamily="18" charset="0"/>
              </a:rPr>
              <a:t>СИ – 5-10, АЛИ – 7-13, КҚ  – 20-50% </a:t>
            </a:r>
            <a:r>
              <a:rPr lang="ru-RU" dirty="0" err="1" smtClean="0">
                <a:latin typeface="Times New Roman" pitchFamily="18" charset="0"/>
                <a:cs typeface="Times New Roman" pitchFamily="18" charset="0"/>
              </a:rPr>
              <a:t>құрайтын қалаларда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ластану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деңгейі жоғары</a:t>
            </a:r>
            <a:r>
              <a:rPr lang="ru-RU" dirty="0" smtClean="0">
                <a:latin typeface="Times New Roman" pitchFamily="18" charset="0"/>
                <a:cs typeface="Times New Roman" pitchFamily="18" charset="0"/>
              </a:rPr>
              <a:t>.</a:t>
            </a:r>
          </a:p>
          <a:p>
            <a:pPr>
              <a:buNone/>
            </a:pPr>
            <a:endParaRPr lang="ru-RU" dirty="0" smtClean="0"/>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0352"/>
            <a:ext cx="8929718" cy="5041788"/>
          </a:xfrm>
        </p:spPr>
        <p:txBody>
          <a:bodyPr>
            <a:normAutofit fontScale="62500" lnSpcReduction="20000"/>
          </a:bodyPr>
          <a:lstStyle/>
          <a:p>
            <a:pPr>
              <a:buNone/>
            </a:pPr>
            <a:r>
              <a:rPr lang="kk-KZ" b="1" dirty="0" smtClean="0"/>
              <a:t>		</a:t>
            </a:r>
            <a:r>
              <a:rPr lang="kk-KZ" b="1" dirty="0" smtClean="0">
                <a:latin typeface="Times New Roman" pitchFamily="18" charset="0"/>
                <a:cs typeface="Times New Roman" pitchFamily="18" charset="0"/>
              </a:rPr>
              <a:t>Атмосфералық </a:t>
            </a:r>
            <a:r>
              <a:rPr lang="kk-KZ" b="1" dirty="0" smtClean="0">
                <a:latin typeface="Times New Roman" pitchFamily="18" charset="0"/>
                <a:cs typeface="Times New Roman" pitchFamily="18" charset="0"/>
              </a:rPr>
              <a:t>ауа сапасын нормалау</a:t>
            </a:r>
            <a:r>
              <a:rPr lang="kk-KZ"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биосфераға тұтасымен және халық денсаулығының қауіпсіздігіне кепілдік беретін, қоршаған ортаға әсердің шекті рауалы нормативтерін бекіту мақсатында жүзеге асады.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Зиянды </a:t>
            </a:r>
            <a:r>
              <a:rPr lang="kk-KZ" dirty="0" smtClean="0">
                <a:latin typeface="Times New Roman" pitchFamily="18" charset="0"/>
                <a:cs typeface="Times New Roman" pitchFamily="18" charset="0"/>
              </a:rPr>
              <a:t>заттар үшін биосфераның әр компонентіне арнайы белгіленген ШМК-ның шамалары бар.</a:t>
            </a:r>
            <a:endParaRPr lang="ru-RU"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Атмосфералық </a:t>
            </a:r>
            <a:r>
              <a:rPr lang="kk-KZ" b="1" dirty="0" smtClean="0">
                <a:latin typeface="Times New Roman" pitchFamily="18" charset="0"/>
                <a:cs typeface="Times New Roman" pitchFamily="18" charset="0"/>
              </a:rPr>
              <a:t>ауа: </a:t>
            </a:r>
            <a:endParaRPr lang="ru-RU" dirty="0" smtClean="0">
              <a:latin typeface="Times New Roman" pitchFamily="18" charset="0"/>
              <a:cs typeface="Times New Roman" pitchFamily="18" charset="0"/>
            </a:endParaRPr>
          </a:p>
          <a:p>
            <a:pPr lvl="0">
              <a:buNone/>
            </a:pPr>
            <a:r>
              <a:rPr lang="kk-KZ" b="1" dirty="0" smtClean="0">
                <a:latin typeface="Times New Roman" pitchFamily="18" charset="0"/>
                <a:cs typeface="Times New Roman" pitchFamily="18" charset="0"/>
              </a:rPr>
              <a:t>	ШРК</a:t>
            </a:r>
            <a:r>
              <a:rPr lang="kk-KZ" b="1" baseline="-25000" dirty="0" smtClean="0">
                <a:latin typeface="Times New Roman" pitchFamily="18" charset="0"/>
                <a:cs typeface="Times New Roman" pitchFamily="18" charset="0"/>
              </a:rPr>
              <a:t>ж</a:t>
            </a:r>
            <a:r>
              <a:rPr lang="kk-KZ" baseline="-25000" dirty="0" smtClean="0">
                <a:latin typeface="Times New Roman" pitchFamily="18" charset="0"/>
                <a:cs typeface="Times New Roman" pitchFamily="18" charset="0"/>
              </a:rPr>
              <a:t>з</a:t>
            </a: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жұмыс зонасының ауасындағы зиянды заттардың шекті рауалы концентрациясы, мг/м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ол сегіз сағаттық жұмыс күндік немесе ұзақтығы басқа мерзім ішінде, яғни аптасына 41 сағаттан аспайтын уақыт аралығында, қызмет істеген барлық жылдар бойы қазіргі және кейінгі буындардың денсаулығын бұзбайтын концентрация мөлшері. </a:t>
            </a:r>
            <a:r>
              <a:rPr lang="kk-KZ" b="1" dirty="0" smtClean="0">
                <a:latin typeface="Times New Roman" pitchFamily="18" charset="0"/>
                <a:cs typeface="Times New Roman" pitchFamily="18" charset="0"/>
              </a:rPr>
              <a:t>Жұмыс зонасы</a:t>
            </a:r>
            <a:r>
              <a:rPr lang="kk-KZ" dirty="0" smtClean="0">
                <a:latin typeface="Times New Roman" pitchFamily="18" charset="0"/>
                <a:cs typeface="Times New Roman" pitchFamily="18" charset="0"/>
              </a:rPr>
              <a:t> деп   қызметшінің тұрақты немесе уақытша еденнен немесе жерден биіктігі 2м –ге дейінгі кеңістікте болатын орнын айтады.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Ластағыш </a:t>
            </a:r>
            <a:r>
              <a:rPr lang="kk-KZ" dirty="0" smtClean="0">
                <a:latin typeface="Times New Roman" pitchFamily="18" charset="0"/>
                <a:cs typeface="Times New Roman" pitchFamily="18" charset="0"/>
              </a:rPr>
              <a:t>заттардың класын осы көрсеткішке сүйеніп анықтайды. Қаіптілік класы ШРК</a:t>
            </a:r>
            <a:r>
              <a:rPr lang="kk-KZ" baseline="-25000" dirty="0" smtClean="0">
                <a:latin typeface="Times New Roman" pitchFamily="18" charset="0"/>
                <a:cs typeface="Times New Roman" pitchFamily="18" charset="0"/>
              </a:rPr>
              <a:t>жз</a:t>
            </a:r>
            <a:r>
              <a:rPr lang="kk-KZ" dirty="0" smtClean="0">
                <a:latin typeface="Times New Roman" pitchFamily="18" charset="0"/>
                <a:cs typeface="Times New Roman" pitchFamily="18" charset="0"/>
              </a:rPr>
              <a:t> мағынасына қарай 4 топқа бөлінеді: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1 класс</a:t>
            </a:r>
            <a:r>
              <a:rPr lang="kk-KZ" dirty="0" smtClean="0">
                <a:latin typeface="Times New Roman" pitchFamily="18" charset="0"/>
                <a:cs typeface="Times New Roman" pitchFamily="18" charset="0"/>
              </a:rPr>
              <a:t> (ШРК</a:t>
            </a:r>
            <a:r>
              <a:rPr lang="kk-KZ" baseline="-25000" dirty="0" smtClean="0">
                <a:latin typeface="Times New Roman" pitchFamily="18" charset="0"/>
                <a:cs typeface="Times New Roman" pitchFamily="18" charset="0"/>
              </a:rPr>
              <a:t>жз</a:t>
            </a:r>
            <a:r>
              <a:rPr lang="kk-KZ" dirty="0" smtClean="0">
                <a:latin typeface="Times New Roman" pitchFamily="18" charset="0"/>
                <a:cs typeface="Times New Roman" pitchFamily="18" charset="0"/>
              </a:rPr>
              <a:t>&lt; 0,1 мг/м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 айрықша қауіпті;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2 класс </a:t>
            </a:r>
            <a:r>
              <a:rPr lang="kk-KZ" dirty="0" smtClean="0">
                <a:latin typeface="Times New Roman" pitchFamily="18" charset="0"/>
                <a:cs typeface="Times New Roman" pitchFamily="18" charset="0"/>
              </a:rPr>
              <a:t>(ШРК</a:t>
            </a:r>
            <a:r>
              <a:rPr lang="kk-KZ" baseline="-25000" dirty="0" smtClean="0">
                <a:latin typeface="Times New Roman" pitchFamily="18" charset="0"/>
                <a:cs typeface="Times New Roman" pitchFamily="18" charset="0"/>
              </a:rPr>
              <a:t>жз</a:t>
            </a:r>
            <a:r>
              <a:rPr lang="kk-KZ" dirty="0" smtClean="0">
                <a:latin typeface="Times New Roman" pitchFamily="18" charset="0"/>
                <a:cs typeface="Times New Roman" pitchFamily="18" charset="0"/>
              </a:rPr>
              <a:t> = 0-1 мг/м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жоғары қауіпті;</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3 класс </a:t>
            </a:r>
            <a:r>
              <a:rPr lang="kk-KZ" dirty="0" smtClean="0">
                <a:latin typeface="Times New Roman" pitchFamily="18" charset="0"/>
                <a:cs typeface="Times New Roman" pitchFamily="18" charset="0"/>
              </a:rPr>
              <a:t>(ШРК</a:t>
            </a:r>
            <a:r>
              <a:rPr lang="kk-KZ" baseline="-25000" dirty="0" smtClean="0">
                <a:latin typeface="Times New Roman" pitchFamily="18" charset="0"/>
                <a:cs typeface="Times New Roman" pitchFamily="18" charset="0"/>
              </a:rPr>
              <a:t>жз</a:t>
            </a:r>
            <a:r>
              <a:rPr lang="kk-KZ" dirty="0" smtClean="0">
                <a:latin typeface="Times New Roman" pitchFamily="18" charset="0"/>
                <a:cs typeface="Times New Roman" pitchFamily="18" charset="0"/>
              </a:rPr>
              <a:t> = 1- 10 мг/м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орташа қауіпті;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4 класс </a:t>
            </a:r>
            <a:r>
              <a:rPr lang="kk-KZ" dirty="0" smtClean="0">
                <a:latin typeface="Times New Roman" pitchFamily="18" charset="0"/>
                <a:cs typeface="Times New Roman" pitchFamily="18" charset="0"/>
              </a:rPr>
              <a:t>(ШРК</a:t>
            </a:r>
            <a:r>
              <a:rPr lang="kk-KZ" baseline="-25000" dirty="0" smtClean="0">
                <a:latin typeface="Times New Roman" pitchFamily="18" charset="0"/>
                <a:cs typeface="Times New Roman" pitchFamily="18" charset="0"/>
              </a:rPr>
              <a:t>жз </a:t>
            </a:r>
            <a:r>
              <a:rPr lang="kk-KZ" dirty="0" smtClean="0">
                <a:latin typeface="Times New Roman" pitchFamily="18" charset="0"/>
                <a:cs typeface="Times New Roman" pitchFamily="18" charset="0"/>
              </a:rPr>
              <a:t> = &gt;  10 мг/м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болымсыз қауіпті.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Мысал ретінде,  </a:t>
            </a:r>
            <a:r>
              <a:rPr lang="kk-KZ" dirty="0" smtClean="0">
                <a:latin typeface="Times New Roman" pitchFamily="18" charset="0"/>
                <a:cs typeface="Times New Roman" pitchFamily="18" charset="0"/>
              </a:rPr>
              <a:t>келесі </a:t>
            </a:r>
            <a:r>
              <a:rPr lang="kk-KZ" dirty="0" smtClean="0">
                <a:latin typeface="Times New Roman" pitchFamily="18" charset="0"/>
                <a:cs typeface="Times New Roman" pitchFamily="18" charset="0"/>
              </a:rPr>
              <a:t>кестеде кейбір зиянды заттарға сипаттам берілген. </a:t>
            </a:r>
            <a:endParaRPr lang="ru-RU"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dirty="0" smtClean="0">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a:p>
            <a:pPr>
              <a:buNone/>
            </a:pPr>
            <a:endParaRPr lang="ru-RU" dirty="0" smtClean="0">
              <a:solidFill>
                <a:schemeClr val="accent3"/>
              </a:solidFill>
            </a:endParaRPr>
          </a:p>
          <a:p>
            <a:pPr>
              <a:buNone/>
            </a:pPr>
            <a:endParaRPr lang="ru-RU" dirty="0" smtClean="0"/>
          </a:p>
          <a:p>
            <a:pPr algn="ctr">
              <a:buNone/>
            </a:pPr>
            <a:endParaRPr lang="ru-RU" b="1" dirty="0" smtClean="0">
              <a:solidFill>
                <a:schemeClr val="accent3"/>
              </a:solidFill>
              <a:latin typeface="Times New Roman" pitchFamily="18" charset="0"/>
              <a:cs typeface="Times New Roman" pitchFamily="18" charset="0"/>
            </a:endParaRPr>
          </a:p>
          <a:p>
            <a:pPr algn="ctr">
              <a:buNone/>
            </a:pPr>
            <a:endParaRPr lang="kk-KZ"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8" name="Таблица 7"/>
          <p:cNvGraphicFramePr>
            <a:graphicFrameLocks noGrp="1"/>
          </p:cNvGraphicFramePr>
          <p:nvPr/>
        </p:nvGraphicFramePr>
        <p:xfrm>
          <a:off x="1571604" y="214290"/>
          <a:ext cx="4883995" cy="5782970"/>
        </p:xfrm>
        <a:graphic>
          <a:graphicData uri="http://schemas.openxmlformats.org/drawingml/2006/table">
            <a:tbl>
              <a:tblPr/>
              <a:tblGrid>
                <a:gridCol w="801827"/>
                <a:gridCol w="1385581"/>
                <a:gridCol w="801827"/>
                <a:gridCol w="947380"/>
                <a:gridCol w="947380"/>
              </a:tblGrid>
              <a:tr h="217062">
                <a:tc rowSpan="2">
                  <a:txBody>
                    <a:bodyPr/>
                    <a:lstStyle/>
                    <a:p>
                      <a:pPr algn="ctr">
                        <a:lnSpc>
                          <a:spcPct val="115000"/>
                        </a:lnSpc>
                        <a:spcAft>
                          <a:spcPts val="0"/>
                        </a:spcAft>
                      </a:pPr>
                      <a:r>
                        <a:rPr lang="ru-RU" sz="1050" b="1" dirty="0">
                          <a:solidFill>
                            <a:srgbClr val="000000"/>
                          </a:solidFill>
                          <a:latin typeface="Times New Roman"/>
                          <a:ea typeface="Times New Roman"/>
                          <a:cs typeface="Times New Roman"/>
                        </a:rPr>
                        <a:t>Код</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1050" b="1" spc="-15" dirty="0">
                          <a:solidFill>
                            <a:srgbClr val="000000"/>
                          </a:solidFill>
                          <a:latin typeface="Times New Roman"/>
                          <a:ea typeface="Times New Roman"/>
                          <a:cs typeface="Times New Roman"/>
                        </a:rPr>
                        <a:t>Заттар </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1050" b="1" spc="-15" dirty="0">
                          <a:solidFill>
                            <a:srgbClr val="000000"/>
                          </a:solidFill>
                          <a:latin typeface="Times New Roman"/>
                          <a:ea typeface="Times New Roman"/>
                          <a:cs typeface="Times New Roman"/>
                        </a:rPr>
                        <a:t>Қауіптілік класы</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kk-KZ" sz="900" b="1" spc="-10">
                          <a:solidFill>
                            <a:srgbClr val="000000"/>
                          </a:solidFill>
                          <a:latin typeface="Times New Roman"/>
                          <a:ea typeface="Times New Roman"/>
                          <a:cs typeface="Times New Roman"/>
                        </a:rPr>
                        <a:t>ШРК</a:t>
                      </a:r>
                      <a:r>
                        <a:rPr lang="ru-RU" sz="900" b="1" spc="-10">
                          <a:solidFill>
                            <a:srgbClr val="000000"/>
                          </a:solidFill>
                          <a:latin typeface="Times New Roman"/>
                          <a:ea typeface="Times New Roman"/>
                          <a:cs typeface="Times New Roman"/>
                        </a:rPr>
                        <a:t>, мг/м</a:t>
                      </a:r>
                      <a:r>
                        <a:rPr lang="ru-RU" sz="900" b="1" spc="-10" baseline="30000">
                          <a:solidFill>
                            <a:srgbClr val="000000"/>
                          </a:solidFill>
                          <a:latin typeface="Times New Roman"/>
                          <a:ea typeface="Times New Roman"/>
                          <a:cs typeface="Times New Roman"/>
                        </a:rPr>
                        <a:t>3</a:t>
                      </a:r>
                      <a:endParaRPr lang="ru-RU" sz="80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3412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050" b="1" spc="-15">
                          <a:solidFill>
                            <a:srgbClr val="000000"/>
                          </a:solidFill>
                          <a:latin typeface="Times New Roman"/>
                          <a:ea typeface="Times New Roman"/>
                          <a:cs typeface="Times New Roman"/>
                        </a:rPr>
                        <a:t>Максималды бірлік</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050" b="1" spc="-10">
                          <a:solidFill>
                            <a:srgbClr val="000000"/>
                          </a:solidFill>
                          <a:latin typeface="Times New Roman"/>
                          <a:ea typeface="Times New Roman"/>
                          <a:cs typeface="Times New Roman"/>
                        </a:rPr>
                        <a:t>Орташа тууліктік</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a:latin typeface="Times New Roman"/>
                          <a:ea typeface="Times New Roman"/>
                          <a:cs typeface="Times New Roman"/>
                        </a:rPr>
                        <a:t>0330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50" spc="-5" dirty="0">
                          <a:solidFill>
                            <a:srgbClr val="000000"/>
                          </a:solidFill>
                          <a:latin typeface="Times New Roman"/>
                          <a:ea typeface="Times New Roman"/>
                          <a:cs typeface="Times New Roman"/>
                        </a:rPr>
                        <a:t>Күкірт д</a:t>
                      </a:r>
                      <a:r>
                        <a:rPr lang="ru-RU" sz="1050" spc="-5" dirty="0" err="1">
                          <a:solidFill>
                            <a:srgbClr val="000000"/>
                          </a:solidFill>
                          <a:latin typeface="Times New Roman"/>
                          <a:ea typeface="Times New Roman"/>
                          <a:cs typeface="Times New Roman"/>
                        </a:rPr>
                        <a:t>иоксид</a:t>
                      </a:r>
                      <a:r>
                        <a:rPr lang="kk-KZ" sz="1050" spc="-5" dirty="0">
                          <a:solidFill>
                            <a:srgbClr val="000000"/>
                          </a:solidFill>
                          <a:latin typeface="Times New Roman"/>
                          <a:ea typeface="Times New Roman"/>
                          <a:cs typeface="Times New Roman"/>
                        </a:rPr>
                        <a:t>і</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0,05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20">
                          <a:solidFill>
                            <a:srgbClr val="000000"/>
                          </a:solidFill>
                          <a:latin typeface="Times New Roman"/>
                          <a:ea typeface="Times New Roman"/>
                          <a:cs typeface="Times New Roman"/>
                        </a:rPr>
                        <a:t>0333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50" spc="-5" dirty="0">
                          <a:solidFill>
                            <a:srgbClr val="000000"/>
                          </a:solidFill>
                          <a:latin typeface="Times New Roman"/>
                          <a:ea typeface="Times New Roman"/>
                          <a:cs typeface="Times New Roman"/>
                        </a:rPr>
                        <a:t>Күкіртсутек </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0,008</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0334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50" spc="-5" dirty="0">
                          <a:solidFill>
                            <a:srgbClr val="000000"/>
                          </a:solidFill>
                          <a:latin typeface="Times New Roman"/>
                          <a:ea typeface="Times New Roman"/>
                          <a:cs typeface="Times New Roman"/>
                        </a:rPr>
                        <a:t>Күкірт көмірсутк</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0,03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0,005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25">
                          <a:solidFill>
                            <a:srgbClr val="000000"/>
                          </a:solidFill>
                          <a:latin typeface="Times New Roman"/>
                          <a:ea typeface="Times New Roman"/>
                          <a:cs typeface="Times New Roman"/>
                        </a:rPr>
                        <a:t>0301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50" spc="-5" dirty="0">
                          <a:solidFill>
                            <a:srgbClr val="000000"/>
                          </a:solidFill>
                          <a:latin typeface="Times New Roman"/>
                          <a:ea typeface="Times New Roman"/>
                          <a:cs typeface="Times New Roman"/>
                        </a:rPr>
                        <a:t>Азот д</a:t>
                      </a:r>
                      <a:r>
                        <a:rPr lang="ru-RU" sz="1050" spc="-5" dirty="0" err="1">
                          <a:solidFill>
                            <a:srgbClr val="000000"/>
                          </a:solidFill>
                          <a:latin typeface="Times New Roman"/>
                          <a:ea typeface="Times New Roman"/>
                          <a:cs typeface="Times New Roman"/>
                        </a:rPr>
                        <a:t>иоксид</a:t>
                      </a:r>
                      <a:r>
                        <a:rPr lang="kk-KZ" sz="1050" spc="-5" dirty="0">
                          <a:solidFill>
                            <a:srgbClr val="000000"/>
                          </a:solidFill>
                          <a:latin typeface="Times New Roman"/>
                          <a:ea typeface="Times New Roman"/>
                          <a:cs typeface="Times New Roman"/>
                        </a:rPr>
                        <a:t>і</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0,085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5">
                          <a:solidFill>
                            <a:srgbClr val="000000"/>
                          </a:solidFill>
                          <a:latin typeface="Times New Roman"/>
                          <a:ea typeface="Times New Roman"/>
                          <a:cs typeface="Times New Roman"/>
                        </a:rPr>
                        <a:t>0,04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20">
                          <a:solidFill>
                            <a:srgbClr val="000000"/>
                          </a:solidFill>
                          <a:latin typeface="Times New Roman"/>
                          <a:ea typeface="Times New Roman"/>
                          <a:cs typeface="Times New Roman"/>
                        </a:rPr>
                        <a:t>0303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dirty="0">
                          <a:solidFill>
                            <a:srgbClr val="000000"/>
                          </a:solidFill>
                          <a:latin typeface="Times New Roman"/>
                          <a:ea typeface="Times New Roman"/>
                          <a:cs typeface="Times New Roman"/>
                        </a:rPr>
                        <a:t>Аммиак</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0,20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0,04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55">
                          <a:solidFill>
                            <a:srgbClr val="000000"/>
                          </a:solidFill>
                          <a:latin typeface="Times New Roman"/>
                          <a:ea typeface="Times New Roman"/>
                          <a:cs typeface="Times New Roman"/>
                        </a:rPr>
                        <a:t>1401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Ацетон</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4</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0,35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0,35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0602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5">
                          <a:solidFill>
                            <a:srgbClr val="000000"/>
                          </a:solidFill>
                          <a:latin typeface="Times New Roman"/>
                          <a:ea typeface="Times New Roman"/>
                          <a:cs typeface="Times New Roman"/>
                        </a:rPr>
                        <a:t>Бензол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0856</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Дихлорэтан</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12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0612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Изопропилбензол (кумол)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4</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0" dirty="0">
                          <a:solidFill>
                            <a:srgbClr val="000000"/>
                          </a:solidFill>
                          <a:latin typeface="Times New Roman"/>
                          <a:ea typeface="Times New Roman"/>
                          <a:cs typeface="Times New Roman"/>
                        </a:rPr>
                        <a:t>0,014</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0">
                          <a:solidFill>
                            <a:srgbClr val="000000"/>
                          </a:solidFill>
                          <a:latin typeface="Times New Roman"/>
                          <a:ea typeface="Times New Roman"/>
                          <a:cs typeface="Times New Roman"/>
                        </a:rPr>
                        <a:t>0,014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35">
                          <a:solidFill>
                            <a:srgbClr val="000000"/>
                          </a:solidFill>
                          <a:latin typeface="Times New Roman"/>
                          <a:ea typeface="Times New Roman"/>
                          <a:cs typeface="Times New Roman"/>
                        </a:rPr>
                        <a:t>0521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Пропилен</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3,0</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50">
                          <a:solidFill>
                            <a:srgbClr val="000000"/>
                          </a:solidFill>
                          <a:latin typeface="Times New Roman"/>
                          <a:ea typeface="Times New Roman"/>
                          <a:cs typeface="Times New Roman"/>
                        </a:rPr>
                        <a:t>1071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5">
                          <a:solidFill>
                            <a:srgbClr val="000000"/>
                          </a:solidFill>
                          <a:latin typeface="Times New Roman"/>
                          <a:ea typeface="Times New Roman"/>
                          <a:cs typeface="Times New Roman"/>
                        </a:rPr>
                        <a:t>Фенол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30" dirty="0">
                          <a:solidFill>
                            <a:srgbClr val="000000"/>
                          </a:solidFill>
                          <a:latin typeface="Times New Roman"/>
                          <a:ea typeface="Times New Roman"/>
                          <a:cs typeface="Times New Roman"/>
                        </a:rPr>
                        <a:t>0,01</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0">
                          <a:solidFill>
                            <a:srgbClr val="000000"/>
                          </a:solidFill>
                          <a:latin typeface="Times New Roman"/>
                          <a:ea typeface="Times New Roman"/>
                          <a:cs typeface="Times New Roman"/>
                        </a:rPr>
                        <a:t>0,003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0337</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050" spc="-5">
                          <a:solidFill>
                            <a:srgbClr val="000000"/>
                          </a:solidFill>
                          <a:latin typeface="Times New Roman"/>
                          <a:ea typeface="Times New Roman"/>
                          <a:cs typeface="Times New Roman"/>
                        </a:rPr>
                        <a:t>Көміртек о</a:t>
                      </a:r>
                      <a:r>
                        <a:rPr lang="ru-RU" sz="1050" spc="-5">
                          <a:solidFill>
                            <a:srgbClr val="000000"/>
                          </a:solidFill>
                          <a:latin typeface="Times New Roman"/>
                          <a:ea typeface="Times New Roman"/>
                          <a:cs typeface="Times New Roman"/>
                        </a:rPr>
                        <a:t>ксид</a:t>
                      </a:r>
                      <a:r>
                        <a:rPr lang="kk-KZ" sz="1050" spc="-5">
                          <a:solidFill>
                            <a:srgbClr val="000000"/>
                          </a:solidFill>
                          <a:latin typeface="Times New Roman"/>
                          <a:ea typeface="Times New Roman"/>
                          <a:cs typeface="Times New Roman"/>
                        </a:rPr>
                        <a:t>і </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5,0</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35">
                          <a:solidFill>
                            <a:srgbClr val="000000"/>
                          </a:solidFill>
                          <a:latin typeface="Times New Roman"/>
                          <a:ea typeface="Times New Roman"/>
                          <a:cs typeface="Times New Roman"/>
                        </a:rPr>
                        <a:t>1530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Капролактам (аэрозоль)</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0,2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0,2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5">
                          <a:solidFill>
                            <a:srgbClr val="000000"/>
                          </a:solidFill>
                          <a:latin typeface="Times New Roman"/>
                          <a:ea typeface="Times New Roman"/>
                          <a:cs typeface="Times New Roman"/>
                        </a:rPr>
                        <a:t>0616</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Ксилол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0,2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a:latin typeface="Times New Roman"/>
                          <a:ea typeface="Times New Roman"/>
                          <a:cs typeface="Times New Roman"/>
                        </a:rPr>
                        <a:t>0703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Бенз(а)пирен</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45" dirty="0">
                          <a:solidFill>
                            <a:srgbClr val="000000"/>
                          </a:solidFill>
                          <a:latin typeface="Times New Roman"/>
                          <a:ea typeface="Times New Roman"/>
                          <a:cs typeface="Times New Roman"/>
                        </a:rPr>
                        <a:t>1 г/м</a:t>
                      </a:r>
                      <a:r>
                        <a:rPr lang="ru-RU" sz="1050" spc="-45" baseline="30000" dirty="0">
                          <a:solidFill>
                            <a:srgbClr val="000000"/>
                          </a:solidFill>
                          <a:latin typeface="Times New Roman"/>
                          <a:ea typeface="Times New Roman"/>
                          <a:cs typeface="Times New Roman"/>
                        </a:rPr>
                        <a:t>3</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40">
                          <a:solidFill>
                            <a:srgbClr val="000000"/>
                          </a:solidFill>
                          <a:latin typeface="Times New Roman"/>
                          <a:ea typeface="Times New Roman"/>
                          <a:cs typeface="Times New Roman"/>
                        </a:rPr>
                        <a:t>1213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Винилацетат</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0,15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dirty="0">
                          <a:solidFill>
                            <a:srgbClr val="000000"/>
                          </a:solidFill>
                          <a:latin typeface="Times New Roman"/>
                          <a:ea typeface="Times New Roman"/>
                          <a:cs typeface="Times New Roman"/>
                        </a:rPr>
                        <a:t>0,15</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0">
                          <a:solidFill>
                            <a:srgbClr val="000000"/>
                          </a:solidFill>
                          <a:latin typeface="Times New Roman"/>
                          <a:ea typeface="Times New Roman"/>
                          <a:cs typeface="Times New Roman"/>
                        </a:rPr>
                        <a:t>0328</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Сажа</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0,15</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dirty="0">
                          <a:solidFill>
                            <a:srgbClr val="000000"/>
                          </a:solidFill>
                          <a:latin typeface="Times New Roman"/>
                          <a:ea typeface="Times New Roman"/>
                          <a:cs typeface="Times New Roman"/>
                        </a:rPr>
                        <a:t>0,05</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35">
                          <a:solidFill>
                            <a:srgbClr val="000000"/>
                          </a:solidFill>
                          <a:latin typeface="Times New Roman"/>
                          <a:ea typeface="Times New Roman"/>
                          <a:cs typeface="Times New Roman"/>
                        </a:rPr>
                        <a:t>0621</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Толуол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0,6</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0,6</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062">
                <a:tc>
                  <a:txBody>
                    <a:bodyPr/>
                    <a:lstStyle/>
                    <a:p>
                      <a:pPr algn="ctr">
                        <a:lnSpc>
                          <a:spcPct val="115000"/>
                        </a:lnSpc>
                        <a:spcAft>
                          <a:spcPts val="0"/>
                        </a:spcAft>
                      </a:pPr>
                      <a:r>
                        <a:rPr lang="ru-RU" sz="1050" spc="-10">
                          <a:solidFill>
                            <a:srgbClr val="000000"/>
                          </a:solidFill>
                          <a:latin typeface="Times New Roman"/>
                          <a:ea typeface="Times New Roman"/>
                          <a:cs typeface="Times New Roman"/>
                        </a:rPr>
                        <a:t>0620</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10">
                          <a:solidFill>
                            <a:srgbClr val="000000"/>
                          </a:solidFill>
                          <a:latin typeface="Times New Roman"/>
                          <a:ea typeface="Times New Roman"/>
                          <a:cs typeface="Times New Roman"/>
                        </a:rPr>
                        <a:t>Стирол</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a:solidFill>
                            <a:srgbClr val="000000"/>
                          </a:solidFill>
                          <a:latin typeface="Times New Roman"/>
                          <a:ea typeface="Times New Roman"/>
                          <a:cs typeface="Times New Roman"/>
                        </a:rPr>
                        <a:t>2</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5">
                          <a:solidFill>
                            <a:srgbClr val="000000"/>
                          </a:solidFill>
                          <a:latin typeface="Times New Roman"/>
                          <a:ea typeface="Times New Roman"/>
                          <a:cs typeface="Times New Roman"/>
                        </a:rPr>
                        <a:t>0,04</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5" dirty="0">
                          <a:solidFill>
                            <a:srgbClr val="000000"/>
                          </a:solidFill>
                          <a:latin typeface="Times New Roman"/>
                          <a:ea typeface="Times New Roman"/>
                          <a:cs typeface="Times New Roman"/>
                        </a:rPr>
                        <a:t>0,002</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184">
                <a:tc>
                  <a:txBody>
                    <a:bodyPr/>
                    <a:lstStyle/>
                    <a:p>
                      <a:pPr algn="ctr">
                        <a:lnSpc>
                          <a:spcPct val="115000"/>
                        </a:lnSpc>
                        <a:spcAft>
                          <a:spcPts val="0"/>
                        </a:spcAft>
                      </a:pPr>
                      <a:r>
                        <a:rPr lang="ru-RU" sz="1050" spc="-20">
                          <a:solidFill>
                            <a:srgbClr val="000000"/>
                          </a:solidFill>
                          <a:latin typeface="Times New Roman"/>
                          <a:ea typeface="Times New Roman"/>
                          <a:cs typeface="Times New Roman"/>
                        </a:rPr>
                        <a:t>2603</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50" spc="5">
                          <a:solidFill>
                            <a:srgbClr val="000000"/>
                          </a:solidFill>
                          <a:latin typeface="Times New Roman"/>
                          <a:ea typeface="Times New Roman"/>
                          <a:cs typeface="Times New Roman"/>
                        </a:rPr>
                        <a:t>Микроорганизм</a:t>
                      </a:r>
                      <a:r>
                        <a:rPr lang="kk-KZ" sz="1050" spc="5">
                          <a:solidFill>
                            <a:srgbClr val="000000"/>
                          </a:solidFill>
                          <a:latin typeface="Times New Roman"/>
                          <a:ea typeface="Times New Roman"/>
                          <a:cs typeface="Times New Roman"/>
                        </a:rPr>
                        <a:t>держәне</a:t>
                      </a:r>
                      <a:r>
                        <a:rPr lang="ru-RU" sz="1050" spc="5">
                          <a:solidFill>
                            <a:srgbClr val="000000"/>
                          </a:solidFill>
                          <a:latin typeface="Times New Roman"/>
                          <a:ea typeface="Times New Roman"/>
                          <a:cs typeface="Times New Roman"/>
                        </a:rPr>
                        <a:t> микроорганизм</a:t>
                      </a:r>
                      <a:r>
                        <a:rPr lang="kk-KZ" sz="1050" spc="5">
                          <a:solidFill>
                            <a:srgbClr val="000000"/>
                          </a:solidFill>
                          <a:latin typeface="Times New Roman"/>
                          <a:ea typeface="Times New Roman"/>
                          <a:cs typeface="Times New Roman"/>
                        </a:rPr>
                        <a:t>дер</a:t>
                      </a:r>
                      <a:r>
                        <a:rPr lang="ru-RU" sz="1050" spc="5">
                          <a:solidFill>
                            <a:srgbClr val="000000"/>
                          </a:solidFill>
                          <a:latin typeface="Times New Roman"/>
                          <a:ea typeface="Times New Roman"/>
                          <a:cs typeface="Times New Roman"/>
                        </a:rPr>
                        <a:t> - продуцент</a:t>
                      </a:r>
                      <a:r>
                        <a:rPr lang="kk-KZ" sz="1050" spc="5">
                          <a:solidFill>
                            <a:srgbClr val="000000"/>
                          </a:solidFill>
                          <a:latin typeface="Times New Roman"/>
                          <a:ea typeface="Times New Roman"/>
                          <a:cs typeface="Times New Roman"/>
                        </a:rPr>
                        <a:t>тер</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dirty="0">
                          <a:solidFill>
                            <a:srgbClr val="000000"/>
                          </a:solidFill>
                          <a:latin typeface="Times New Roman"/>
                          <a:ea typeface="Times New Roman"/>
                          <a:cs typeface="Times New Roman"/>
                        </a:rPr>
                        <a:t>-</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20">
                          <a:solidFill>
                            <a:srgbClr val="000000"/>
                          </a:solidFill>
                          <a:latin typeface="Times New Roman"/>
                          <a:ea typeface="Times New Roman"/>
                          <a:cs typeface="Times New Roman"/>
                        </a:rPr>
                        <a:t>5000 кл/м</a:t>
                      </a:r>
                      <a:r>
                        <a:rPr lang="ru-RU" sz="1050" spc="-20" baseline="30000">
                          <a:solidFill>
                            <a:srgbClr val="000000"/>
                          </a:solidFill>
                          <a:latin typeface="Times New Roman"/>
                          <a:ea typeface="Times New Roman"/>
                          <a:cs typeface="Times New Roman"/>
                        </a:rPr>
                        <a:t>3 </a:t>
                      </a:r>
                      <a:r>
                        <a:rPr lang="ru-RU" sz="1050" spc="-15">
                          <a:solidFill>
                            <a:srgbClr val="000000"/>
                          </a:solidFill>
                          <a:latin typeface="Times New Roman"/>
                          <a:ea typeface="Times New Roman"/>
                          <a:cs typeface="Times New Roman"/>
                        </a:rPr>
                        <a:t>(ОБУВ)</a:t>
                      </a:r>
                      <a:endParaRPr lang="ru-RU" sz="105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50" spc="-10" dirty="0">
                          <a:solidFill>
                            <a:srgbClr val="000000"/>
                          </a:solidFill>
                          <a:latin typeface="Times New Roman"/>
                          <a:ea typeface="Times New Roman"/>
                          <a:cs typeface="Times New Roman"/>
                        </a:rPr>
                        <a:t>1 </a:t>
                      </a:r>
                      <a:r>
                        <a:rPr lang="ru-RU" sz="1050" spc="-10" dirty="0" err="1">
                          <a:solidFill>
                            <a:srgbClr val="000000"/>
                          </a:solidFill>
                          <a:latin typeface="Times New Roman"/>
                          <a:ea typeface="Times New Roman"/>
                          <a:cs typeface="Times New Roman"/>
                        </a:rPr>
                        <a:t>нг</a:t>
                      </a:r>
                      <a:r>
                        <a:rPr lang="ru-RU" sz="1050" spc="-10" dirty="0">
                          <a:solidFill>
                            <a:srgbClr val="000000"/>
                          </a:solidFill>
                          <a:latin typeface="Times New Roman"/>
                          <a:ea typeface="Times New Roman"/>
                          <a:cs typeface="Times New Roman"/>
                        </a:rPr>
                        <a:t>/м</a:t>
                      </a:r>
                      <a:r>
                        <a:rPr lang="ru-RU" sz="1050" spc="-10" baseline="30000" dirty="0">
                          <a:solidFill>
                            <a:srgbClr val="000000"/>
                          </a:solidFill>
                          <a:latin typeface="Times New Roman"/>
                          <a:ea typeface="Times New Roman"/>
                          <a:cs typeface="Times New Roman"/>
                        </a:rPr>
                        <a:t>3</a:t>
                      </a:r>
                      <a:endParaRPr lang="ru-RU" sz="1050" dirty="0">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graphicFrame>
        <p:nvGraphicFramePr>
          <p:cNvPr id="8" name="Таблица 7"/>
          <p:cNvGraphicFramePr>
            <a:graphicFrameLocks noGrp="1"/>
          </p:cNvGraphicFramePr>
          <p:nvPr/>
        </p:nvGraphicFramePr>
        <p:xfrm>
          <a:off x="1571604" y="1142984"/>
          <a:ext cx="6158887" cy="4321694"/>
        </p:xfrm>
        <a:graphic>
          <a:graphicData uri="http://schemas.openxmlformats.org/drawingml/2006/table">
            <a:tbl>
              <a:tblPr/>
              <a:tblGrid>
                <a:gridCol w="1880477"/>
                <a:gridCol w="1296881"/>
                <a:gridCol w="1296881"/>
                <a:gridCol w="1684648"/>
              </a:tblGrid>
              <a:tr h="240094">
                <a:tc rowSpan="2">
                  <a:txBody>
                    <a:bodyPr/>
                    <a:lstStyle/>
                    <a:p>
                      <a:pPr algn="just">
                        <a:lnSpc>
                          <a:spcPct val="115000"/>
                        </a:lnSpc>
                        <a:spcAft>
                          <a:spcPts val="0"/>
                        </a:spcAft>
                      </a:pPr>
                      <a:r>
                        <a:rPr lang="kk-KZ" sz="1200" b="1" dirty="0">
                          <a:solidFill>
                            <a:srgbClr val="000000"/>
                          </a:solidFill>
                          <a:latin typeface="Times New Roman"/>
                          <a:ea typeface="Times New Roman"/>
                          <a:cs typeface="Times New Roman"/>
                        </a:rPr>
                        <a:t>Қосылыстардың аты </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kk-KZ" sz="1200" b="1" spc="-10">
                          <a:solidFill>
                            <a:srgbClr val="000000"/>
                          </a:solidFill>
                          <a:latin typeface="Times New Roman"/>
                          <a:ea typeface="Times New Roman"/>
                          <a:cs typeface="Times New Roman"/>
                        </a:rPr>
                        <a:t>ШРК</a:t>
                      </a:r>
                      <a:r>
                        <a:rPr lang="ru-RU" sz="1200" b="1" spc="-10">
                          <a:solidFill>
                            <a:srgbClr val="000000"/>
                          </a:solidFill>
                          <a:latin typeface="Times New Roman"/>
                          <a:ea typeface="Times New Roman"/>
                          <a:cs typeface="Times New Roman"/>
                        </a:rPr>
                        <a:t>, мг/м</a:t>
                      </a:r>
                      <a:r>
                        <a:rPr lang="ru-RU" sz="1200" b="1" spc="-10" baseline="30000">
                          <a:solidFill>
                            <a:srgbClr val="000000"/>
                          </a:solidFill>
                          <a:latin typeface="Times New Roman"/>
                          <a:ea typeface="Times New Roman"/>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15000"/>
                        </a:lnSpc>
                        <a:spcAft>
                          <a:spcPts val="0"/>
                        </a:spcAft>
                      </a:pPr>
                      <a:r>
                        <a:rPr lang="kk-KZ" sz="1200" b="1" spc="-15">
                          <a:solidFill>
                            <a:srgbClr val="000000"/>
                          </a:solidFill>
                          <a:latin typeface="Times New Roman"/>
                          <a:ea typeface="Times New Roman"/>
                          <a:cs typeface="Times New Roman"/>
                        </a:rPr>
                        <a:t>Қауіптілік классы</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189">
                <a:tc vMerge="1">
                  <a:txBody>
                    <a:bodyPr/>
                    <a:lstStyle/>
                    <a:p>
                      <a:endParaRPr lang="ru-RU"/>
                    </a:p>
                  </a:txBody>
                  <a:tcPr/>
                </a:tc>
                <a:tc>
                  <a:txBody>
                    <a:bodyPr/>
                    <a:lstStyle/>
                    <a:p>
                      <a:pPr algn="ctr">
                        <a:lnSpc>
                          <a:spcPct val="115000"/>
                        </a:lnSpc>
                        <a:spcAft>
                          <a:spcPts val="0"/>
                        </a:spcAft>
                      </a:pPr>
                      <a:r>
                        <a:rPr lang="kk-KZ" sz="1200" b="1" spc="-15">
                          <a:solidFill>
                            <a:srgbClr val="000000"/>
                          </a:solidFill>
                          <a:latin typeface="Times New Roman"/>
                          <a:ea typeface="Times New Roman"/>
                          <a:cs typeface="Times New Roman"/>
                        </a:rPr>
                        <a:t>Максималды бірлік</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b="1" spc="-10">
                          <a:solidFill>
                            <a:srgbClr val="000000"/>
                          </a:solidFill>
                          <a:latin typeface="Times New Roman"/>
                          <a:ea typeface="Times New Roman"/>
                          <a:cs typeface="Times New Roman"/>
                        </a:rPr>
                        <a:t>Орташа тууліктік</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40094">
                <a:tc>
                  <a:txBody>
                    <a:bodyPr/>
                    <a:lstStyle/>
                    <a:p>
                      <a:pPr algn="just">
                        <a:lnSpc>
                          <a:spcPct val="115000"/>
                        </a:lnSpc>
                        <a:spcAft>
                          <a:spcPts val="0"/>
                        </a:spcAft>
                      </a:pPr>
                      <a:r>
                        <a:rPr lang="kk-KZ" sz="1200">
                          <a:solidFill>
                            <a:srgbClr val="000000"/>
                          </a:solidFill>
                          <a:latin typeface="Times New Roman"/>
                          <a:ea typeface="Times New Roman"/>
                          <a:cs typeface="Times New Roman"/>
                        </a:rPr>
                        <a:t>Көміртек оксиді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5,0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Азот</a:t>
                      </a:r>
                      <a:r>
                        <a:rPr lang="kk-KZ" sz="1200">
                          <a:solidFill>
                            <a:srgbClr val="000000"/>
                          </a:solidFill>
                          <a:latin typeface="Times New Roman"/>
                          <a:ea typeface="Times New Roman"/>
                          <a:cs typeface="Times New Roman"/>
                        </a:rPr>
                        <a:t> оксиді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Диоксид азота</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0,085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2</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189">
                <a:tc>
                  <a:txBody>
                    <a:bodyPr/>
                    <a:lstStyle/>
                    <a:p>
                      <a:pPr>
                        <a:lnSpc>
                          <a:spcPct val="115000"/>
                        </a:lnSpc>
                        <a:spcAft>
                          <a:spcPts val="0"/>
                        </a:spcAft>
                      </a:pPr>
                      <a:r>
                        <a:rPr lang="kk-KZ" sz="1200" dirty="0">
                          <a:solidFill>
                            <a:srgbClr val="000000"/>
                          </a:solidFill>
                          <a:latin typeface="Times New Roman"/>
                          <a:ea typeface="Times New Roman"/>
                          <a:cs typeface="Times New Roman"/>
                        </a:rPr>
                        <a:t>Шаң-тозаң</a:t>
                      </a:r>
                      <a:r>
                        <a:rPr lang="ru-RU" sz="1200" dirty="0">
                          <a:solidFill>
                            <a:srgbClr val="000000"/>
                          </a:solidFill>
                          <a:latin typeface="Times New Roman"/>
                          <a:ea typeface="Times New Roman"/>
                          <a:cs typeface="Times New Roman"/>
                        </a:rPr>
                        <a:t> (</a:t>
                      </a:r>
                      <a:r>
                        <a:rPr lang="kk-KZ" sz="1200" dirty="0">
                          <a:solidFill>
                            <a:srgbClr val="000000"/>
                          </a:solidFill>
                          <a:latin typeface="Times New Roman"/>
                          <a:ea typeface="Times New Roman"/>
                          <a:cs typeface="Times New Roman"/>
                        </a:rPr>
                        <a:t>өлшенді заттар</a:t>
                      </a:r>
                      <a:r>
                        <a:rPr lang="ru-RU" sz="1200" dirty="0">
                          <a:solidFill>
                            <a:srgbClr val="000000"/>
                          </a:solidFill>
                          <a:latin typeface="Times New Roman"/>
                          <a:ea typeface="Times New Roman"/>
                          <a:cs typeface="Times New Roman"/>
                        </a:rPr>
                        <a:t>)</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0,5</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0,15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Фенол</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Формальдегид</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0,035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kk-KZ" sz="1200">
                          <a:solidFill>
                            <a:srgbClr val="000000"/>
                          </a:solidFill>
                          <a:latin typeface="Times New Roman"/>
                          <a:ea typeface="Times New Roman"/>
                          <a:cs typeface="Times New Roman"/>
                        </a:rPr>
                        <a:t>Қорғасын </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Аммиак</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kk-KZ" sz="1200">
                          <a:solidFill>
                            <a:srgbClr val="000000"/>
                          </a:solidFill>
                          <a:latin typeface="Times New Roman"/>
                          <a:ea typeface="Times New Roman"/>
                          <a:cs typeface="Times New Roman"/>
                        </a:rPr>
                        <a:t>Күкірт диоксиді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kk-KZ" sz="1200">
                          <a:solidFill>
                            <a:srgbClr val="000000"/>
                          </a:solidFill>
                          <a:latin typeface="Times New Roman"/>
                          <a:ea typeface="Times New Roman"/>
                          <a:cs typeface="Times New Roman"/>
                        </a:rPr>
                        <a:t>Күкіртсутек </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0,008</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Хлор</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Фтор</a:t>
                      </a:r>
                      <a:r>
                        <a:rPr lang="kk-KZ" sz="1200">
                          <a:solidFill>
                            <a:srgbClr val="000000"/>
                          </a:solidFill>
                          <a:latin typeface="Times New Roman"/>
                          <a:ea typeface="Times New Roman"/>
                          <a:cs typeface="Times New Roman"/>
                        </a:rPr>
                        <a:t>лы сутек</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kk-KZ" sz="1200">
                          <a:solidFill>
                            <a:srgbClr val="000000"/>
                          </a:solidFill>
                          <a:latin typeface="Times New Roman"/>
                          <a:ea typeface="Times New Roman"/>
                          <a:cs typeface="Times New Roman"/>
                        </a:rPr>
                        <a:t>Мыс </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0,003</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0,001</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94">
                <a:tc>
                  <a:txBody>
                    <a:bodyPr/>
                    <a:lstStyle/>
                    <a:p>
                      <a:pPr algn="just">
                        <a:lnSpc>
                          <a:spcPct val="115000"/>
                        </a:lnSpc>
                        <a:spcAft>
                          <a:spcPts val="0"/>
                        </a:spcAft>
                      </a:pPr>
                      <a:r>
                        <a:rPr lang="ru-RU" sz="1200">
                          <a:solidFill>
                            <a:srgbClr val="000000"/>
                          </a:solidFill>
                          <a:latin typeface="Times New Roman"/>
                          <a:ea typeface="Times New Roman"/>
                          <a:cs typeface="Times New Roman"/>
                        </a:rPr>
                        <a:t>Хлор</a:t>
                      </a:r>
                      <a:r>
                        <a:rPr lang="kk-KZ" sz="1200">
                          <a:solidFill>
                            <a:srgbClr val="000000"/>
                          </a:solidFill>
                          <a:latin typeface="Times New Roman"/>
                          <a:ea typeface="Times New Roman"/>
                          <a:cs typeface="Times New Roman"/>
                        </a:rPr>
                        <a:t>лы сутек</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0,2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0,2</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2</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714348" y="285728"/>
            <a:ext cx="7643866" cy="7386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accent4">
                    <a:lumMod val="75000"/>
                  </a:schemeClr>
                </a:solidFill>
                <a:effectLst/>
                <a:latin typeface="Times New Roman" pitchFamily="18" charset="0"/>
                <a:ea typeface="Times New Roman" pitchFamily="18" charset="0"/>
                <a:cs typeface="Times New Roman" pitchFamily="18" charset="0"/>
              </a:rPr>
              <a:t>Қазақстан республикасы бойынша елді мекендердегі атмосфералық ауа құрамындағы кейбір зиянды заттардың (қосылыстардың) шекті рауалы концентрациясы  </a:t>
            </a:r>
            <a:endParaRPr kumimoji="0" lang="ru-RU" sz="600" b="1" i="0" u="none" strike="noStrike" cap="none" normalizeH="0" baseline="0" dirty="0" smtClean="0">
              <a:ln>
                <a:noFill/>
              </a:ln>
              <a:solidFill>
                <a:schemeClr val="accent4">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pic>
        <p:nvPicPr>
          <p:cNvPr id="43010" name="Picture 2"/>
          <p:cNvPicPr>
            <a:picLocks noChangeAspect="1" noChangeArrowheads="1"/>
          </p:cNvPicPr>
          <p:nvPr/>
        </p:nvPicPr>
        <p:blipFill>
          <a:blip r:embed="rId4"/>
          <a:srcRect/>
          <a:stretch>
            <a:fillRect/>
          </a:stretch>
        </p:blipFill>
        <p:spPr bwMode="auto">
          <a:xfrm>
            <a:off x="500034" y="214290"/>
            <a:ext cx="8143931" cy="5214974"/>
          </a:xfrm>
          <a:prstGeom prst="rect">
            <a:avLst/>
          </a:prstGeom>
          <a:noFill/>
          <a:ln w="9525">
            <a:noFill/>
            <a:miter lim="800000"/>
            <a:headEnd/>
            <a:tailEnd/>
          </a:ln>
          <a:effectLst/>
        </p:spPr>
      </p:pic>
      <p:sp>
        <p:nvSpPr>
          <p:cNvPr id="9" name="Прямоугольник 8"/>
          <p:cNvSpPr/>
          <p:nvPr/>
        </p:nvSpPr>
        <p:spPr>
          <a:xfrm>
            <a:off x="1643042" y="5500702"/>
            <a:ext cx="6858048" cy="338554"/>
          </a:xfrm>
          <a:prstGeom prst="rect">
            <a:avLst/>
          </a:prstGeom>
        </p:spPr>
        <p:txBody>
          <a:bodyPr wrap="square">
            <a:spAutoFit/>
          </a:bodyPr>
          <a:lstStyle/>
          <a:p>
            <a:r>
              <a:rPr lang="ru-RU" sz="1600" dirty="0" err="1" smtClean="0">
                <a:solidFill>
                  <a:srgbClr val="C00000"/>
                </a:solidFill>
                <a:latin typeface="Times New Roman" pitchFamily="18" charset="0"/>
                <a:cs typeface="Times New Roman" pitchFamily="18" charset="0"/>
              </a:rPr>
              <a:t>Ауа</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сапасының денсаулық индексі</a:t>
            </a:r>
            <a:r>
              <a:rPr lang="ru-RU" sz="1600" dirty="0" smtClean="0">
                <a:solidFill>
                  <a:srgbClr val="C00000"/>
                </a:solidFill>
                <a:latin typeface="Times New Roman" pitchFamily="18" charset="0"/>
                <a:cs typeface="Times New Roman" pitchFamily="18" charset="0"/>
              </a:rPr>
              <a:t> </a:t>
            </a:r>
            <a:r>
              <a:rPr lang="ru-RU" sz="1600" dirty="0" smtClean="0">
                <a:solidFill>
                  <a:srgbClr val="C00000"/>
                </a:solidFill>
                <a:latin typeface="Times New Roman" pitchFamily="18" charset="0"/>
                <a:cs typeface="Times New Roman" pitchFamily="18" charset="0"/>
              </a:rPr>
              <a:t>(</a:t>
            </a:r>
            <a:r>
              <a:rPr lang="en-US" sz="1600" dirty="0" smtClean="0">
                <a:solidFill>
                  <a:srgbClr val="C00000"/>
                </a:solidFill>
                <a:latin typeface="Times New Roman" pitchFamily="18" charset="0"/>
                <a:cs typeface="Times New Roman" pitchFamily="18" charset="0"/>
              </a:rPr>
              <a:t>AQHI</a:t>
            </a:r>
            <a:r>
              <a:rPr lang="ru-RU" sz="1600" dirty="0" smtClean="0">
                <a:solidFill>
                  <a:srgbClr val="C00000"/>
                </a:solidFill>
                <a:latin typeface="Times New Roman" pitchFamily="18" charset="0"/>
                <a:cs typeface="Times New Roman" pitchFamily="18" charset="0"/>
              </a:rPr>
              <a:t>) </a:t>
            </a:r>
            <a:r>
              <a:rPr lang="ru-RU" sz="1600" dirty="0" smtClean="0">
                <a:solidFill>
                  <a:srgbClr val="C00000"/>
                </a:solidFill>
                <a:latin typeface="Times New Roman" pitchFamily="18" charset="0"/>
                <a:cs typeface="Times New Roman" pitchFamily="18" charset="0"/>
              </a:rPr>
              <a:t>- </a:t>
            </a:r>
            <a:r>
              <a:rPr lang="en-US" sz="1600" dirty="0" smtClean="0">
                <a:solidFill>
                  <a:srgbClr val="C00000"/>
                </a:solidFill>
                <a:latin typeface="Times New Roman" pitchFamily="18" charset="0"/>
                <a:cs typeface="Times New Roman" pitchFamily="18" charset="0"/>
              </a:rPr>
              <a:t>Air Quality Health Index </a:t>
            </a:r>
            <a:endParaRPr lang="en-US" sz="16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3112962"/>
          </a:xfrm>
        </p:spPr>
        <p:txBody>
          <a:bodyPr>
            <a:normAutofit/>
          </a:bodyPr>
          <a:lstStyle/>
          <a:p>
            <a:pPr algn="just">
              <a:buNone/>
            </a:pPr>
            <a:r>
              <a:rPr lang="kk-KZ" sz="2400" dirty="0" smtClean="0">
                <a:solidFill>
                  <a:schemeClr val="accent3"/>
                </a:solidFill>
                <a:latin typeface="Times New Roman" pitchFamily="18" charset="0"/>
                <a:cs typeface="Times New Roman" pitchFamily="18" charset="0"/>
              </a:rPr>
              <a:t>		</a:t>
            </a:r>
            <a:r>
              <a:rPr lang="kk-KZ" sz="2400" dirty="0" smtClean="0">
                <a:latin typeface="Times New Roman" pitchFamily="18" charset="0"/>
                <a:cs typeface="Times New Roman" pitchFamily="18" charset="0"/>
              </a:rPr>
              <a:t>Қалалардағы атмосфера ауасының мониторинг жүйесіне байқаудың үш түрі жатады: </a:t>
            </a:r>
            <a:r>
              <a:rPr lang="kk-KZ" sz="2400" b="1" dirty="0" smtClean="0">
                <a:latin typeface="Times New Roman" pitchFamily="18" charset="0"/>
                <a:cs typeface="Times New Roman" pitchFamily="18" charset="0"/>
              </a:rPr>
              <a:t>станционарлық, маршруттық </a:t>
            </a:r>
            <a:r>
              <a:rPr lang="kk-KZ" sz="2400" dirty="0" smtClean="0">
                <a:latin typeface="Times New Roman" pitchFamily="18" charset="0"/>
                <a:cs typeface="Times New Roman" pitchFamily="18" charset="0"/>
              </a:rPr>
              <a:t>және </a:t>
            </a:r>
            <a:r>
              <a:rPr lang="kk-KZ" sz="2400" b="1" dirty="0" smtClean="0">
                <a:latin typeface="Times New Roman" pitchFamily="18" charset="0"/>
                <a:cs typeface="Times New Roman" pitchFamily="18" charset="0"/>
              </a:rPr>
              <a:t>жылжымалы күзет </a:t>
            </a:r>
            <a:r>
              <a:rPr lang="kk-KZ" sz="2400" dirty="0" smtClean="0">
                <a:latin typeface="Times New Roman" pitchFamily="18" charset="0"/>
                <a:cs typeface="Times New Roman" pitchFamily="18" charset="0"/>
              </a:rPr>
              <a:t>орындары. </a:t>
            </a:r>
          </a:p>
          <a:p>
            <a:pPr algn="just">
              <a:buNone/>
            </a:pPr>
            <a:r>
              <a:rPr lang="kk-KZ"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buNone/>
            </a:pPr>
            <a:r>
              <a:rPr lang="kk-KZ" sz="2000" dirty="0" smtClean="0">
                <a:latin typeface="Times New Roman" pitchFamily="18" charset="0"/>
                <a:cs typeface="Times New Roman" pitchFamily="18" charset="0"/>
              </a:rPr>
              <a:t>		</a:t>
            </a:r>
            <a:endParaRPr lang="kk-KZ" sz="2000"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sp>
        <p:nvSpPr>
          <p:cNvPr id="2" name="Заголовок 1"/>
          <p:cNvSpPr>
            <a:spLocks noGrp="1"/>
          </p:cNvSpPr>
          <p:nvPr>
            <p:ph type="title"/>
          </p:nvPr>
        </p:nvSpPr>
        <p:spPr>
          <a:xfrm>
            <a:off x="714348" y="2857496"/>
            <a:ext cx="7858180" cy="2643206"/>
          </a:xfrm>
        </p:spPr>
        <p:txBody>
          <a:bodyPr>
            <a:normAutofit/>
          </a:bodyPr>
          <a:lstStyle/>
          <a:p>
            <a:r>
              <a:rPr lang="kk-KZ" sz="1800" b="0"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endParaRPr lang="ru-RU" sz="2000" b="0" dirty="0">
              <a:solidFill>
                <a:schemeClr val="tx1"/>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pic>
        <p:nvPicPr>
          <p:cNvPr id="12290" name="Picture 2" descr="&amp;Kcy;&amp;acy;&amp;rcy;&amp;tcy;&amp;icy;&amp;ncy;&amp;kcy;&amp;icy; &amp;pcy;&amp;ocy; &amp;zcy;&amp;acy;&amp;pcy;&amp;rcy;&amp;ocy;&amp;scy;&amp;ucy; &amp;Scy;&amp;tcy;&amp;acy;&amp;tscy;&amp;icy;&amp;ocy;&amp;ncy;&amp;acy;&amp;rcy;&amp;ncy;&amp;ycy;&amp;jcy; &amp;scy;&amp;tcy;&amp;acy;&amp;ncy;&amp;tscy;&amp;icy;&amp;yacy; &amp;mcy;&amp;ocy;&amp;ncy;&amp;icy;&amp;tcy;&amp;ocy;&amp;rcy;&amp;icy;&amp;ncy;&amp;gcy; &amp;ocy;&amp;khcy;&amp;rcy;&amp;acy;&amp;ncy;&amp;acy; &amp;ocy;&amp;kcy;&amp;rcy;&amp;ucy;&amp;zhcy; &amp;scy;&amp;rcy;&amp;iecy;&amp;dcy;&amp;ycy;"/>
          <p:cNvPicPr>
            <a:picLocks noChangeAspect="1" noChangeArrowheads="1"/>
          </p:cNvPicPr>
          <p:nvPr/>
        </p:nvPicPr>
        <p:blipFill>
          <a:blip r:embed="rId4" cstate="print"/>
          <a:srcRect/>
          <a:stretch>
            <a:fillRect/>
          </a:stretch>
        </p:blipFill>
        <p:spPr bwMode="auto">
          <a:xfrm>
            <a:off x="928662" y="2428868"/>
            <a:ext cx="2519369" cy="2643206"/>
          </a:xfrm>
          <a:prstGeom prst="rect">
            <a:avLst/>
          </a:prstGeom>
          <a:noFill/>
        </p:spPr>
      </p:pic>
      <p:sp>
        <p:nvSpPr>
          <p:cNvPr id="12292" name="AutoShape 4"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294" name="AutoShape 6"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296" name="AutoShape 8"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2297" name="Picture 9"/>
          <p:cNvPicPr>
            <a:picLocks noChangeAspect="1" noChangeArrowheads="1"/>
          </p:cNvPicPr>
          <p:nvPr/>
        </p:nvPicPr>
        <p:blipFill>
          <a:blip r:embed="rId5" cstate="print"/>
          <a:srcRect/>
          <a:stretch>
            <a:fillRect/>
          </a:stretch>
        </p:blipFill>
        <p:spPr bwMode="auto">
          <a:xfrm>
            <a:off x="4286248" y="2428868"/>
            <a:ext cx="3786214"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898912"/>
          </a:xfrm>
        </p:spPr>
        <p:txBody>
          <a:bodyPr>
            <a:normAutofit lnSpcReduction="10000"/>
          </a:bodyPr>
          <a:lstStyle/>
          <a:p>
            <a:pPr algn="just">
              <a:buNone/>
            </a:pPr>
            <a:r>
              <a:rPr lang="kk-KZ" sz="2400" dirty="0" smtClean="0">
                <a:solidFill>
                  <a:schemeClr val="accent3"/>
                </a:solidFill>
                <a:latin typeface="Times New Roman" pitchFamily="18" charset="0"/>
                <a:cs typeface="Times New Roman" pitchFamily="18" charset="0"/>
              </a:rPr>
              <a:t>		</a:t>
            </a:r>
            <a:r>
              <a:rPr lang="kk-KZ" sz="2400" b="1" dirty="0" smtClean="0">
                <a:latin typeface="Times New Roman" pitchFamily="18" charset="0"/>
                <a:cs typeface="Times New Roman" pitchFamily="18" charset="0"/>
              </a:rPr>
              <a:t> </a:t>
            </a:r>
            <a:r>
              <a:rPr lang="kk-KZ" sz="2400" b="1" i="1" dirty="0" smtClean="0">
                <a:latin typeface="Times New Roman" pitchFamily="18" charset="0"/>
                <a:cs typeface="Times New Roman" pitchFamily="18" charset="0"/>
              </a:rPr>
              <a:t>Стационарлық күзет </a:t>
            </a:r>
            <a:r>
              <a:rPr lang="kk-KZ" sz="2400" dirty="0" smtClean="0">
                <a:latin typeface="Times New Roman" pitchFamily="18" charset="0"/>
                <a:cs typeface="Times New Roman" pitchFamily="18" charset="0"/>
              </a:rPr>
              <a:t>орындарын арнайы павилондармен жабдықтайды. Онда, ауадан сынама алуға және атмосферадағы зиянды қоспалардың мөлшерін үздіксіз тіркеуге арналған аппаратуралар, сондай-ақ, метеорологиялық параметрлерді анықтайтын приборлар болады.</a:t>
            </a:r>
            <a:endParaRPr lang="kk-KZ" sz="2400" dirty="0" smtClean="0">
              <a:solidFill>
                <a:schemeClr val="accent3"/>
              </a:solidFill>
              <a:latin typeface="Times New Roman" pitchFamily="18" charset="0"/>
              <a:cs typeface="Times New Roman" pitchFamily="18" charset="0"/>
            </a:endParaRPr>
          </a:p>
          <a:p>
            <a:pPr algn="just">
              <a:buNone/>
            </a:pPr>
            <a:r>
              <a:rPr lang="kk-KZ" sz="2400" b="1" dirty="0" smtClean="0">
                <a:latin typeface="Times New Roman" pitchFamily="18" charset="0"/>
                <a:cs typeface="Times New Roman" pitchFamily="18" charset="0"/>
              </a:rPr>
              <a:t>		</a:t>
            </a:r>
            <a:r>
              <a:rPr lang="kk-KZ" sz="2400" b="1" i="1" dirty="0" smtClean="0">
                <a:latin typeface="Times New Roman" pitchFamily="18" charset="0"/>
                <a:cs typeface="Times New Roman" pitchFamily="18" charset="0"/>
              </a:rPr>
              <a:t>Маршруттық күзет </a:t>
            </a:r>
            <a:r>
              <a:rPr lang="kk-KZ" sz="2400" dirty="0" smtClean="0">
                <a:latin typeface="Times New Roman" pitchFamily="18" charset="0"/>
                <a:cs typeface="Times New Roman" pitchFamily="18" charset="0"/>
              </a:rPr>
              <a:t>орындары, ауадан сынама үлгі алуға және метеорологиялық бақылауға арналған. Байқауды жылжымалы автолабораторияның көмегімен анықтайды. </a:t>
            </a:r>
          </a:p>
          <a:p>
            <a:pPr algn="just">
              <a:buNone/>
            </a:pPr>
            <a:r>
              <a:rPr lang="kk-KZ" sz="2400" dirty="0" smtClean="0">
                <a:latin typeface="Times New Roman" pitchFamily="18" charset="0"/>
                <a:cs typeface="Times New Roman" pitchFamily="18" charset="0"/>
              </a:rPr>
              <a:t>		</a:t>
            </a:r>
            <a:r>
              <a:rPr lang="kk-KZ" sz="2400" b="1" i="1" dirty="0" smtClean="0">
                <a:latin typeface="Times New Roman" pitchFamily="18" charset="0"/>
                <a:cs typeface="Times New Roman" pitchFamily="18" charset="0"/>
              </a:rPr>
              <a:t>Жылжымалы күзет </a:t>
            </a:r>
            <a:r>
              <a:rPr lang="kk-KZ" sz="2400" dirty="0" smtClean="0">
                <a:latin typeface="Times New Roman" pitchFamily="18" charset="0"/>
                <a:cs typeface="Times New Roman" pitchFamily="18" charset="0"/>
              </a:rPr>
              <a:t>орындары өнеркәсіптік қоқыстар тасталатын аймақта, ластайтын заттардың концентрациясын бір рет байқау үшін қызмет атқарады. </a:t>
            </a:r>
            <a:endParaRPr lang="kk-KZ" sz="2400" b="1" dirty="0" smtClean="0">
              <a:solidFill>
                <a:schemeClr val="accent3">
                  <a:lumMod val="50000"/>
                </a:schemeClr>
              </a:solidFill>
              <a:latin typeface="Times New Roman" pitchFamily="18" charset="0"/>
              <a:cs typeface="Times New Roman" pitchFamily="18" charset="0"/>
            </a:endParaRPr>
          </a:p>
        </p:txBody>
      </p:sp>
      <p:sp>
        <p:nvSpPr>
          <p:cNvPr id="7" name="Нижний колонтитул 6"/>
          <p:cNvSpPr>
            <a:spLocks noGrp="1"/>
          </p:cNvSpPr>
          <p:nvPr>
            <p:ph type="ftr" sz="quarter" idx="11"/>
          </p:nvPr>
        </p:nvSpPr>
        <p:spPr>
          <a:xfrm>
            <a:off x="357158" y="5429264"/>
            <a:ext cx="8358246" cy="1047737"/>
          </a:xfrm>
        </p:spPr>
        <p:txBody>
          <a:bodyPr/>
          <a:lstStyle/>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endParaRPr lang="kk-KZ" b="1" i="1" dirty="0" smtClean="0">
              <a:solidFill>
                <a:srgbClr val="0070C0"/>
              </a:solidFill>
            </a:endParaRPr>
          </a:p>
          <a:p>
            <a:pPr algn="r"/>
            <a:r>
              <a:rPr lang="kk-KZ" b="1" i="1" dirty="0" smtClean="0">
                <a:solidFill>
                  <a:srgbClr val="0070C0"/>
                </a:solidFill>
              </a:rPr>
              <a:t>“Экологиялық мониторингі” пәні</a:t>
            </a:r>
          </a:p>
          <a:p>
            <a:pPr algn="r"/>
            <a:endParaRPr lang="kk-KZ" b="1" i="1" dirty="0" smtClean="0">
              <a:solidFill>
                <a:srgbClr val="0070C0"/>
              </a:solidFill>
            </a:endParaRPr>
          </a:p>
          <a:p>
            <a:pPr algn="r"/>
            <a:r>
              <a:rPr lang="kk-KZ" dirty="0" smtClean="0">
                <a:solidFill>
                  <a:srgbClr val="0070C0"/>
                </a:solidFill>
              </a:rPr>
              <a:t>Қоршаған ортаны қорғауды басқару және инжиниринг кафедрасы </a:t>
            </a:r>
            <a:endParaRPr lang="en-US" dirty="0" smtClean="0">
              <a:solidFill>
                <a:srgbClr val="0070C0"/>
              </a:solidFill>
            </a:endParaRPr>
          </a:p>
        </p:txBody>
      </p:sp>
      <p:pic>
        <p:nvPicPr>
          <p:cNvPr id="1031" name="Picture 7"/>
          <p:cNvPicPr>
            <a:picLocks noChangeAspect="1" noChangeArrowheads="1"/>
          </p:cNvPicPr>
          <p:nvPr/>
        </p:nvPicPr>
        <p:blipFill>
          <a:blip r:embed="rId3" cstate="print"/>
          <a:srcRect/>
          <a:stretch>
            <a:fillRect/>
          </a:stretch>
        </p:blipFill>
        <p:spPr bwMode="auto">
          <a:xfrm>
            <a:off x="357158" y="5500702"/>
            <a:ext cx="1285884" cy="995523"/>
          </a:xfrm>
          <a:prstGeom prst="rect">
            <a:avLst/>
          </a:prstGeom>
          <a:noFill/>
          <a:ln w="9525">
            <a:noFill/>
            <a:miter lim="800000"/>
            <a:headEnd/>
            <a:tailEnd/>
          </a:ln>
          <a:effectLst/>
        </p:spPr>
      </p:pic>
      <p:sp>
        <p:nvSpPr>
          <p:cNvPr id="2050" name="AutoShape 2" descr="&amp;Kcy;&amp;acy;&amp;rcy;&amp;tcy;&amp;icy;&amp;ncy;&amp;kcy;&amp;icy; &amp;pcy;&amp;ocy; &amp;zcy;&amp;acy;&amp;pcy;&amp;rcy;&amp;ocy;&amp;scy;&amp;ucy; &amp;pcy;&amp;iecy;&amp;rcy;&amp;iecy;&amp;dcy;&amp;vcy;&amp;icy;&amp;zhcy;&amp;ncy;&amp;acy;&amp;yacy; &amp;scy;&amp;tcy;&amp;acy;&amp;ncy;&amp;tscy;&amp;icy;&amp;yacy; &amp;mcy;&amp;ocy;&amp;ncy;&amp;icy;&amp;tcy;&amp;ocy;&amp;rcy;&amp;icy;&amp;ncy;&amp;gcy;&amp;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amp;Kcy;&amp;acy;&amp;rcy;&amp;tcy;&amp;icy;&amp;ncy;&amp;kcy;&amp;icy; &amp;pcy;&amp;ocy; &amp;zcy;&amp;acy;&amp;pcy;&amp;rcy;&amp;ocy;&amp;scy;&amp;ucy; &amp;pcy;&amp;iecy;&amp;rcy;&amp;iecy;&amp;dcy;&amp;vcy;&amp;icy;&amp;zhcy;&amp;ncy;&amp;acy;&amp;yacy; &amp;scy;&amp;tcy;&amp;acy;&amp;ncy;&amp;tscy;&amp;icy;&amp;yacy; &amp;mcy;&amp;ocy;&amp;ncy;&amp;icy;&amp;tcy;&amp;ocy;&amp;rcy;&amp;icy;&amp;ncy;&amp;gcy;&amp;a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6" name="AutoShape 8" descr="data:image/jpeg;base64,/9j/4AAQSkZJRgABAQAAAQABAAD/2wCEAAkGBxMTEhUSEhMWFhUXFRgXGBcYGBoZGhcVGBgYGBcZGBgYHiggGBsmGxgXITEhJSkrLi4uFyAzODMtNygtLisBCgoKDg0OGhAQGy0lHx8tLS0tLS0rLS8tLS0tLS0tLS0tLS0tLS0tLS0tLS0tLS0tLS0tLS0tLS0tLS0rLS0tLf/AABEIAKgBLAMBIgACEQEDEQH/xAAcAAABBQEBAQAAAAAAAAAAAAAEAAEDBQYCBwj/xABGEAACAQIDAwcICAUEAgIDAQABAhEAAwQSIQUxQQYTIlFhcZEyUoGSobHB0RQVI0JTorLwBzNicnNDgsLhFtJj8aPD4iT/xAAZAQADAQEBAAAAAAAAAAAAAAAAAQIDBAX/xAAvEQACAgECBAQFBAMBAAAAAAAAAQIREgMhBDFR0RNBYaEUIpGisTJiceFSgfEF/9oADAMBAAIRAxEAPwD0zZuAtcza+yt/y0+4vmjsogbPs/hW/UX5VHs1/sbX+NP0iiDcqiRLgbMgc1akzAyLJjfAjWh9pWrFu27m3aUBTqUWMx0XhxYgemsp/ETFEfR4MGbhBG8H7PUdVZO/yivOuS7eJtjziNTwDE6tqAdSdakLIdp7TxTTF2B1LbtJ7UQGshjw0y/SPWdT7a1D421xuJ6y/Oqna7tobOVt86KeqIO/roaXkCZWbE6d9AVESeHUCda1+FVWRWyqZHmjrI6qx5a/9882Bxdio7NDv9E1Z4nYCBbbrjFsm6vOKGLKCDEwQe0VURSNNh8OkyEUEaggAEdxFaTYWPJupbuJadWaJa2uYdzACfSDXmWE2Rjww5rF2X7r2YR2h1+Feg8mNk4lXR8Tdw5ymfszck9+ZQPCrW/Mm6N19Gs/hW/UX5V0uGsn/St+ovyqJGB3EHuNQY7GrZyFyencS2oG8u5gejiewGikTmUHLP8Ahzh8YrvaC2sQxU59chygLDKNACoG4bwD1z5EdiNZutgr1jLiSyhXLEnLP+mkhLueIBnXcIO76RtXJE1T8reS1jH2ebuiGAPN3AOkhPvU8V498EMd0YfYHKZrVxMJtHCqLh0S8FT7SDlGZfvNIjoksToVzaHZ3L2EW015uZFtJzNlUZcuhDAiVYHQqRM6RNeJ8pcDibJdNoPcN1FXms9x3S6k5CbTZWDGAsglTG/UZaE2xjsRcyLfcvFu1BBDK6BSyZnH8xlDASZ3HXTXNxZeSJ+V3KH6biZtWwttZW2gUAx5xj7x9mgr6Dw+ybKIqc1b6CqvkL90AdXZXgf8O+TV/E4pHVJt271p7rysKgcMRBMksqkAAd8CvoqrSpGcnuC/QLP4Vv1F+VL6vs/hW/UX5US3E8BQZ2pZChzcUKWKgk7yDGnEjfrupk7nf1fZ/Ct+ovypvq+z+Fb9RflUq4hCJDqR2MPnUsUBuDfV1n8K36i/Kl9XWvwrfqL8qKFKgLBfq6z+Fb9RflS+rrX4Vv1F+VFUqAsEGz7P4Vv1F+VP9X2fwrfqL8qKFPQFgf1fa/Ct+ovyp/q+z+Fb9RflRcUooCwT6vs/hW/UX5Uvq+z+Fb9RflRdKgLBPq6z+Fb9RflS+r7P4Vv1F+VFxSoAE+r7P4Vv1F+VP9As/hW/UX5UVFKKB2C/QLX4Vv1F+VZHldgbQvLFq3/LH3F85+ytxWS5X/zl/wAY/U9DCPMutnt9jb/xp+kVMTQOz3+yt/40/SKWKxaW1z3GCqCASdNSQAO0kkAAakmoo0yAeVuHw9yzGIuC2JlH0zBt0IN7kjTKASZHGKx77AtXbNxsPYuKFDfbYprltmyjMTbsC301MZZbL3aVPZ2xbBwjMua6WtPfuavc5x8NdvC2iAFyqkoYEKuZY45dbZum8Mly3csh1bW5kzMoAmFDNl0J8uDpuqsdhWeQ3djBwh5lpZZEJdVX/qQ5XbLHYd/VVjg+SmK/0MIlo8LpuIT6OdUXF9Cqa9V2byew9npJb6Wokkscs6AydBoNN2m6irt4DQEa9oBqaRTdHl+zOQ1603OvezXDmUksWXUQwlgc2+NR4RReN5I88ltCwXmVKKBJEHLvkTuA8a1l658T4kn3RUFu5q393/Fa2WmqMnNmHf8Ah7rICse1yB7jUuH5IXw0Z2tL/wDHlbjukMpAInUDQ8DW35yn52jw4gpsyGGsYtbiRavJbD9PnbvOllJAGUqBpEmCNJMsaB2jymvWbjq6XHy3GKfYkKsMcrKzE5oEdIRW/Fyn540YBkYjZv8AEfEMwT7PXdnYqT4qdewTWgP8QGtgl7ZOXLIggy0wAHCE7jwFWd1Eby0Rv7lB94qF9n2CuQ2Uy+blGXw3UvD9Qz9Cg5a7Qt4y3hnuPzIQ3GCss5iYQyufMMvZm8qsi3J/ncvM38O6r9zp29OOmUxpPGt5i+SmDuW0tm0QtssUAZujnMtBJO8661B/4dYy5OculIgKSsAdhRVbxNGDDJGZ2VhcdhLnOYRQJ8oLdR0cTIBVmkj0TroRXoFzlxcAk7Pu+ufhbrL43kGrXOdtYk2zpo1tXAyqFGXUZdAOBqbCcmMRbS8PpAd3yFWLXBBVpO7yZEjSk4voCoW09rNfdrrhkVoPNs5YLAA3EAaxO4b6Au420u97Y72UfGu7mz9qKZzZxxRSjD0Ndafy1XYzDYkmbuzrT99hHPrWwKnFlWif6ws7+ct+svzqXGbfxN1AnOt0YZIOU5hBBkayOHVQGC2bbbMWwAtlVLCC6ywIEQ0gaEn0UXsnZ1oMSLesCZuEmSSZmRr3dXXRQWj0DkNt29iFa3fCl0UEXBpmEx0liARpqN/UOOpFYfYF0Ydi4VzmXKQRPEGZWerqqyx/LWxYANxLmpjogH9RX51VUSaeKVZrDcusA/8Arhf7lZfhRb8qMJEi6H/s1qbGolwDXVZ6zyrsF8mW7mnzRx0H3uw1eWroZQw3EAjuNFiokJpZqalFFjo6BpTXNPTsMRxT000ppWGI9KkGFNmFFhiPWR5X/wA5f8Y/U9a3OKyXK8/bL/jH6mobGkHbPP2Vv/Gv6RVPym1ZOmy83ZxN8FSNGtoig9IEGBdbhVrgD9lb/wAa/pFUfKhC3OqN/wBBvoO+6yKPatNE+YNyT2PaS5YZUBdXxJLNqStleYVSTuUFl0rTW8O7Ai40KpUDKASVGYEZ21MKpMwpM9VUnJ+8ovIcw0t45goMkm5i7bABRqTA0EVfW8SchyozCNSYWeiq6ZtdUJ4b2FKT32LC7Gz1KjOuYwJzln146OSBrUvNhSAqgdgAHE9VSMbk7kB7y3wWoLecP0mUjsQg+glzHhWY2Z26df31UDirbMGCkg87bkhipyA2y4BGoJXMPTRl46moEUS39w/QldkTFlS5xSKfKYhDHkESLcKdekbnOAGfJysequVxmKBP2bMAr70ElgbpWckCSosbjHSIAP3bsKP3NPHf41pl1QrKdtp31y5rO8tmhW+zXM8Emen0AJgb1PnLEn10RAe2y9JQTOgUm4GfSeiDbO+NDw42TMBvJ9nyrj6SvW/qN8qVx6CBMNtbMjNkYEXAmXMu8gQczACJkTuJGhMg1Ku1BMHMv2i2gTlILModSMp8kqy6/wBQqVryEQSIOhDKYI7Qa5c2m382e+N8ROvGAB6KLj0A5w+2LbjMtwEafdPEIYPb9ogI4ExwNTJj1Jyq6EmdA2piZ4cIPgaHuYKy8btCIKuRBUqRuMEdBNDI6Ip8Nsm0hQohGTydZjo5DvOsga9e/rp1AAxMUDug6TowOnX3VILp80/vuNVC7CtgBQXyhSsaGRlcCTE6G453727BCGxl84nyZJXVlDh2BIjeR+5oxj1AuOf658D8qcYlesVTLgLgEC+QZbXUTmABPoPSHaAN0121m/8AdcbtFzFoMKAM7qSRMkyJ07dFguoFsboPEGgrj2mYK9tDOmqg+8VAbd4GNGGVtSF0bp5TAAP4YA6s06gE5/F4m8lxGe2oGdZgEgAuASSDqApGkcCewJx2BGuGz7PC2F/tlf0kUDtbk9bvqFLuIbMOkWEgRuY9RPEVHZe9IDWUXVZIJ0loOg6lkk9dTWsYegDbuLnLA6no5Yic3XKx/d2GngwKG9yF810/OvxI9lVmJ5CX+Gvc6n2FV99a6zthTGrCZ16BGnlag8P3qCKns7URhIccN6kb6l6d+RSmzzx+TWOt6q95e6Y/I5rafw5xWMtvc+lPde1lVVkk5GnflIzRAgxukVbWscpEhljf5UaaHj2EeNZf+JOIuJh0v2ne2y3AuZGiUcHfB1EhY7z11nLRRSm+R60Gp5ryT+HfKDEOma5iGuAvlGaNNJ10neRvr0vBY8Pod/DqNYrdWVe9FhSmmFImkUdhTTsh66j5ykXNACpVxNPmpiOqyfK7+cv+MfqatVNZPlc32y/4x+pqBoutnEc1b/xp+kVRbduKb1xTPk4BNCVIF/GPbbVSDqvbWj2cPsbf+NP0isXtfFA47FCdETBlhpobRvYgHsjKfGlYY7kvI60iBms20Rvq7DOxVQC1y/nuS5GrMYGp13Vo8Nh2DQbjMM4gECMoZjrHZanSOFVHJZkJdrbK6xg7UqQwizzjESpjyFHjV9hF1UdS/pt2x77jUwLNTI7aEvXIVm6lJ8BXN/E5I7Z8Ap+MUDi8V9m/UVyjfuGUcO6poboqrp1NQ2t7f3f8VpxdVpKmRJHpBg+BprW9u/8A4rXWjnZJTimpwaZIo1p4rma6FACinimZtDQDbVVVlwdFDErBH3TAkzIDA7qaTYw1rSneB4VwcKnmL4Ch/rW3MdKZYbuKiTuqDGbb5voaZjqO7xFFMA/6Ovb6CR7jT8yPOb1ifearcHtYFiHMaE9e7XcN+k0d9Ot+eu8jfxXU7+qm4iW5LzZ89vy/KmKN5096j4RT8+vnL4jtPuB8K5OJTMVzCRMidRAUnwDKfSKVDGKt/R6pHxrP7fU5TIHoJ+VaHn085fKy7x5Xm9/ZVPt5NG7ql8hrmVa8ugCQ1g6GJD9XZFE2uXFg+Vbuj1T8axF9PtD1ZvfViMAzeSvp4e2p/wBiNenK7CNvZh/chPbwnjXQ2rgGEZ7Q/wBpTXXWYEHU69prHDZjdQ/foqRdjH+n20vFrzKUfQ21o4NoyvaJG6LoJ7N54awOFD8rcGrbPvW11VbeZdQY5sht88AsVmbew14+ANXvJ3DLN/DhYD2jp1kgpPtiha1uh4UYn+HeL5u+6ToyZv8AcjA+6a9dtXFbyWUnsI+FeBcnQ5v21VsjEwGM6cdY3jSvWuUO0b6iwtkKS+aQyh5aFaNSI0ZvCpg6bQSN9gMaSMrb+B6x86L5yvMsPtnF21L3sL0VElrNwAx1i0xIMDXeN1bXYG2LWKtC7bbMNx0ggjeCp1U9nvBBKdApFxnpZ6EuP0lA6jPitShhSoeTJc1PmqMR108ikFskDVleVjfbL/jH6mrTrFZjlXHOr/jH6mpMuJptkqOYtf4191eb8t9l53xN43bom66oAz839jg2LIyyVOa6LYOgMZo11Gy2Vtdls2wVVoCIIMEliRpOmlZfbG0s2GcFGQtexJM7pu4q1ZAzacLrd4UkcYzNCr2TyOzkkYm4SlxQQDkBC27DjOiwD0rvN7twmvSdm4UJIBJ3iSZn7S4o9iDdQuySjZmUgg4hwCCCCEuIgg8RGG9lWOzWDBj1QPEF/wD9lVZLBdraMB/Qfaw+VVuOSbZBmCYGsfeGoj96UXth/tY6gB8fjUOO/kof6o/OD86qPIllVYtBRA9pkmTOpO811b49/wABXVc2+Pf8BXSjFklKkKU0yRCkxrmaZ2FAHPOGpc00IXqVLoilZVEKYhs2VrWhZhOp03SejGuu8jTdO6sltzDBcQWLGQJiSBoIgd2mlai9tLQldNd/y6hVJj8OLq+mevUdda+HkrZD1KAdhbWXnLgvKMo6IiMvAg6x2Sa0xv2QDNsgHXhrmG8dLf3a7zuBIotl8nLd3LzmdSp6QBlbk6gyd0biBwA662Sms45RdMpOyqf6OZlIILZhuIJEk6GCdI0k6V074csSd7CNx1AgaeA9Xsq1MVyyDqH703iqzHQG3NQAWYgEMBrpmUhNw3amJ4x2VS7TsW2BCXCejw4Agdggxl04Bu2tE9lTEqDG7QdUe6qrallRMKB0Y0AGnVUuQzDXbYDandG+rt7xA03VQ7Sbp6dXxIqYXSyjWIia5XuzUsGxZ66jfaB66DynrpcwKXhizC7O0CXUT94e+rbk7jJxzL1WSPBkPxqgs2cpDDUgyKuuTl3NjASoH2LCRx1XfVKNCcrM1tMAYjDvkVCuJv2WKqFz83eChoAiYuAE9Yr0mxbDBZEkE6+sP+Nee8utuNcxYsXFUfR7kWyoglXNpunJ1Om8Rvr0XAN0Seok+Bk/qrRfqZE1sdtY76x2ysccBjb8SLIuBXUbgrgXFZR1qGOnEAgaxW754cayO0TbbF4lCCRcw1txu0e0zrmHdI91J7ox02lZ6NbtqxRg0hlYg6x92i+Z7a8v5P8AK36LYvKRmNhc1pSYDK+QZZgkRPVuAHCtXsrlQcRhzcZBbcXWtsk5oKkcSBwIkcNajc6YpNGjtJmAYHeAfHWuuZPXVXsXHzaQSToAO3Qn0eSfZUtvbKM4VXBlWbd1FRvPeaNx0g8oeusxyqT7Vdf9Mfqara7jyRO4FJ8Z1B7IrK8odqq1wHMPIA46EFpG7rocWNUZ+5t3EZEVEthAigAydOk3Xp5ZHoFR8ncU9/E4ezdAZHvgtv1m+l0Eg9qeGm6gLN0ZF13Aceyu9lpcsXsM95WtAAdJwUGdbd0kS0aglayi7ZpR6byespcCsyqym9eYjKCozXsYxAkbpe2fQKP5K4d7dhhcYu7XWckzuYKQNez2zWL2BcIsWjOrWln/AHLJnxrW4fapCQRJljPeSfjWjRDZ3tL+aSTGg793VQWOxgyAGFVdZJ7ZkncKju3JJPXWZ5dYgLZtyQAb0GYI/lXisgggjMF9/Ch7IIrJ0H/+Q4X8dD3S3tUGpMPtawwJF1YJMbx2biOyvLHx++AABu6W/uWKssBbuPbDKxAM6RP3iP8AulHWcui+p3T4CMUnbf0R6MNpWvxE9YU42ja/ET1l+defnCXvPPq0xwt7zz6tX4n7l93Yy+Eh0f1j3PQfptvX7W36y/OhmxSfi2/XX51hGwt7zz6tQthb/nn1aPF/cvu7B8LD1+3ub1sQnC5b9Zf/AGqG/i1UTnXq0IJ8ATWDOHu+f+X/AKqy5P2HzkuZGUwIjWRHxq9OTlJK179jPV0Iwg5b7fx3L3GYtYMHogEHsiuMJiZg+cPb+xVXtxCobLPSXUdXD413gngKp4AH5/vsruvyPKaLd8ebXSJIC5mIB0KqAxkdwj00Z/5ARcuWza0QqFfMYcFQZHR06t5qk2opZHjzCD3MVB9MCgEtXHVCrR0QpGWekvRn0gA1hr3Vqjq4WKlLGRrxt4eYPX//AJqQbcTq/MtY36Jf878opxhL/n/lFcmb/wAl79jv+Gh6+3c2X13b/bJ/7VT7f28irIR2/tyn3Gqb6Ff878ooXG4DERv/ACijxH1Xv2B8NDq/buCJdN/7RLbxJB0Jg79Y7CK6GHuDcjj/AGt8q72Jgb8OF4Pr0f6RVr9BxX9XqH5VOXqvfsL4ddfx3KnNcHBvV/6pG8/7FW4weK7fVNOMLius+q1PL1Xv2F8NHr+O5TDEt2Vo+RNtmvNcI0VCs8JYiB4AmhuaxX7D063MYA0Ddu+0dfyEa69ooy/j6/0KXDJLn7f2ZX+IS5do3j180f8A8Vv4zXquyLmh/uI/KhrxzlY1xsSxu+WUSdSeEDU68K3uLxl9TNkGCASAT5RUSKrL5nIy8K5Y2W+J2TiFP2F4FJkI5YFR1BtQ3py/GsRtVNoWrpuvbfRSoYdMZS2aCVJgd9X/ANNxsKcrCR5xb2ASPTXJxmM6m/N8qTkn/wBKjwvr7Hn67Qd3GYgeSpjqB3n98K2+yrF5cO7oxdOccuV1UNOUtoZZSFBzwN/jzf2e11hz2HDaiWhlaJ16YAO7trZbCwIw4ZbbuylswVyCUMR0WAEjv103miMcmTOPhtGOba9wKAtxgBuAMbxBiOyhbW0LiE5HKyIJB4Hh7K2m2OTVu9LWgFubyu5X7huVu0aH0zWOfBLumCN//dZTg4sqLUgzD7evAEc43kx6IIHh8Kq9o45mYag9EDyRuk9lEPYzGc/CPAQPZQGNsAEdL7vxNSpMdE/PDm9w0T4URsPEG3eZ16Jt2LjAjhltgH2OfGoTme3lULLKFG5d8DeSAN9SYzC3bbXxcTIXsXQoJUTznN21K66+SfCiPMTNRsjD5FRepFEdygbvRReBOJ537RE5syMwc7hOWFI3zE9h7K6tGYMR2HeOwxR6HSt0QTBFnUkjvj3fOsv/ABKuWhh7QW2Axub4DSQj69LvrSg1meWuHW5zKsdJuN3woHxn0VOpvE00GlqJvkYa2EA1KT6K9E5HuhwlvdoXHD8Rq8uxaICQrkkEjceHbW/5Ft//AJE/uufrao4aW7R6P/p09OLXU1WdOyuTcTsoKa4L12HiBN64vZQlx17KjdqguNSsY9y8v7FRi8Br1aRETNDXjqO/4GormLNvXLmG4j49lODSluKSbjsD7UukDUSWMnsUcB1TNGYZQVEqBHDWg8RcLMCVgMG+Xp0o2wwNdMGpbpmM01SYE1u7zdwXCudTmBWSObBPDrEH2Vbcl7wAeTIMEa5gTrJGmnCh+cm4wP4az6WYfGm5P2XQm0xMiNSdIIkRHZFTqSjFbsNOMpPZGqGJXq9ldfSE6vZVc6svlD0jUf8AVLPWNmyRY/SE6qB2hdUjd7K4zUNi7mlIZ1ydZAboZQekpGg4gz7hVyeZ8weArN7Cua3T/UvuNW9q4MyhtxaPYSfYDUp7BQZNnzKotqbctWrjJAXKFMEXCXzR95TCiSBJ41ZbRxloKzKQMoJ8oGY76zO3FzX9PvKgAysc2ViRqBBEkgzu0bhRkmiorc1qtaIBhhIB8pviaYrb85h4fKhi1LPVEnmn8SFjG6GZtJ/yHwr0DZAGVpJEOBu4ZQK895ftOOXsS2D4k/Gt5hbyjnJYAhixE65Rl1jqrJtKbbNFFypLmW5Uef8AlPzrkjtHt+VVw2naiS4A3SSI6t+6uW2vZH+ovjWkZJq0TKEoupIsGNSopOoVj2gH31W4bbGGLdO8ij+oxPjwqi2z/E0JcK4a2HUHy2MZv7RB07aHJJWxJWbFbp6zWO2zbXn7kgyWk68W1PvqywfLPD4i0HPQvAwycSPOndp19vZVfjsSHuF0OhA467oMxWOrJOBcNmAhV6m8RVftIJmGh8nj3mrHN2UDtEdIacPia5kzU4uXAUURxT9QJrjC3NHtx/NZEBgdGb7se2N27qqbDI9020VROh1ZV+6eLEAmSNN9dYbCvauKXEPbxFro6ElgOdIiQCIOuv3qqHMTL/EbFxmCzXAiuogHLnJ1IgEeSDJ4EkandWhs3bsAlAe5vnQzcpueV7YXLcKsFK3CIYwAWtXAGgaxq3fFWNnTQVrGyGRtfkQyXB3T71OlZD+IBPN2Mgc5S8khiRIWJY9evhW5ms9yr5RnCG1CFs+YmGywFAHUfO9lE1aorTnhJS6Hlfd7Na33JPG20wqB3VTL6MYOrtwNYW9jZdmE9Ji2pk6md/GuLV9i0LEmKnTS09zfiOKlrxUaPUG2xYH+snrCon27h/xV8a83xJdIzACd1DnEHrrZaqfI43Bp0z0e5yiw/wCIPA/KhLnKbD+efVb5V5+bpqMsaWYUbq9yksdbegH5VB/5Fa4Zz6KxRftplftqXMaR6OMXziW7oPRn0jSCrDrke0Ufhnqi5J2ZwpJ/FJ9iiry0sa11cLDCFGXESylZwB9s5/8AjSPWeaE+u7KNcNy4A9syF3MQBKgA+USAPHhRN1/tAP6PbJrEcoQpxF3MD5W/0AVPGQyil6lcLPGTZqLf8RU6S80x1IEsApXgTxBjh7aHflg/AIB6T8awuIs5ToZB3GtHsbk1cv2lui7bAM78xIgxqAse2udTlyNJRXMsjyuu8Cnqn50FjuVN/dmHq/OoNucnXw6oxcOC2WQCMp3jf1wfCgrlvokuTBMniRO+JoepLzGopostj8pbyK3SElp8kcAK1XJ7ajtirXPOOnY5xNAAOcaBJ84hRH95HXWc2LyYS8hZbxChjvSSZC9oj/utNs7Z1uzilvM5y4XCWpMSCsXrbMYkggAHx4a0rlQtiy2ti8mGd9CRb3HdJG4+NYL/AMivHTnH9aPdXo/LBFbCsAATca2ixEkuygQe41j9tbDw9i1zi2mfpAHNcYKoP3mywYmPGrp1sKyjfblzz39Zqiba7+cfSxq5scn7p1CYdRG7Nccb9+ranhvipv8AxO4xMugzACFtCI7JOh7RWEteMXTf5NoaMpb1sL6nsNldkLNAkl21MdQir+3tM5CjKCh3rrB4a+jSs5auXLDBbrM9tzlR2UqVddCjA8DEg/8AcG8+3BJH90HwIj2152qtVSps9vh5aDisUvoXuHxllAQlsqCIKjQR1dvp3zQONsYd5mzB60cj0wDlPhQKY5OsgjeMpkd/zpn2kpkw5PcPnVwlOP8AJGpGMuZk9p4e9bhbqlS24FlJjrhWJA7+qgmsiJy6dYjxjeaP2vjBfxBadJAHDoiBvaANNdTxqy22SWW1YC3EyZs1vUHXUZiN43Ru4xrXpHhvmZzB9G5E6QfSCJrUbMUhJ69fRVD9Ddcrm2y9RPbV9Ya8lsu1slVEnLoYg7hGugJOvDtFRKL8hposFB6qr9onpDSNOvtNW1uwjANrqJGvAjs31XbRwqhhA+719pqEmXYTbvW8olWJyj0mB2UJtC0GBm1lO8sSCR2zu3VzZfojpHcOPZUeKGZGWZke2kABfxLW9GcMp4MCR+Ye0H01YYHlI6eS7qP6WDr6lyQPQRVJc2gyrkVSFCqAGAPSBEzOkb+BPwdsMjW+cCFWiejoJ7Rrp3RWmVE0bXD8tWHlG23YVe2fSRnWqLldtT6SytNtQiQFDltSZYyVHZw4Vmc1wnRT6ATFK4bh3221/pNDk2UlCnfMjzVY8nbKviLaOoZS2oO4iDUC7Ivnck+zxzRVlyewdy1fW5cQws7iJMgjThVRavcyaZszsHC/gJ7fnXJ2FhfwE9vzpfW1vzXHoB9xrh9q2ut/UPzrX5SPmEdj4Yf6Fv1R8a5OzbA3WbXqL8qiubXs+c3qx7zQt3b1gfeP5R/yp/KFMN5i2NyIO5V+VMWA3AeAqoflHY7fWHwBoe5yktjcs+lv/UVPyl0zWWHm03XmEdn7iuOwnWqDk9tc33uJlCgJmEE6wRMz31d/D0116LuJz6q3B8dmF1YAjJx7zurJ7dBGKurvGbx6IrZuwBDGNBPgZ1rIYqw+c3IDmZPSjvmdJnqrLiZJUjTQ05STaRWjCZnFuYDEQeqa2/JKwbdgoTOW4wnhwPxrE3MVLqYy5QBvndxru9jWG/xj961yp4uzR8qN3t24ptFTlMldJBOhmY9FY/bLLkyjj7qsm2bibSS9pmBGaU6cCOJWRQNzKddZ83cfSDuqZvJ2aQpKi45H7TVbHNmc3OGAASTIWNw9Favk7jib7BLLXHvstgLIUraVWe7dM6ZRmiDEyeOWfPdn3AjC4jIHW4giJUKVeWY8dwH+7w9o/h8w+ihgwdVLpbhQGyq0PuAks6yeJy6mhTf6R4LHIWF5CW7bB1jozkQu7JbnQ5FPRTjuHGvP9vJew902bxuDMDlDBGS4m4lTm6S67okcRXqg25bO9yhOkOMsnqGca+g1Ucu8GL+CukmGRecRvNKatHVK5ge+uhJ+RhaswPI7aVm1nt4gtkQTbuAE9GdbbCJnqPZrwqy2nysweUCybgMiWyCFXiSrNJ9FeclIkG48zBG6mZhvM6SO8dtc7xe7W5qptbI9S2jhluqVInqnrBkH0GsjZxDIWt3R5LEBuzgD1GCO8a1TYrlTeICktpxViCwj70yD7KCuY0sFbNMkhlIUmBuM5Y1n2GuaPDt3k+Z1/EYtOJcYjHIekG7QY4TqDPA/vdRWzzZILXBc36Q6pHpJE1nRtYiAiBfDU8T10RbxeIgvkY8SSrRA7a309OKasy1deUk6YTtrZVojNh88CSc7owiPu5JM99B7E2s9lSVQFZGYzGp3SRx0PhWuwezmv2luLlVXXtMcG1jrmhrXJixbRke+AGjMBlJ0mNTqIOug9mldE4x2cTljJvmcjlbmEJZBbfkZuPHIQvSPZoeoGaDvcqb1wrbyqAQAdG0k8Nd4EH0VJb2NgkIm5ecd4EHhuUT41ZWLmFDZ0w+ZwCczniikzBzCTHtNLJ8h0JLwA1OnXNB7Su9If2j3mo7mNkkgRJ9/Cq7HXzm38OrvrLYtFxYwyBV04Ded/bXZRRwHhSs+SNeA791clSZ+VTQzp3A3adnZ+/fUT4yBXNy1p79aEu2d/wC+2ihE7bRqB9o8KFuWTUL2TQOwltpmoH2maHe2a4Fk9VAEr7Tah3xpNP8ARTTfQzQIFuXZ30Oy1Y/QSaf6uNAFYF1ohsp3Gjfq6nOzhxpgT8m81u7zmUlSChI3CYO/0CtfavBhI3fvfUWF2YEs5FJ3b+3eI6tf2afA7OusBoM+UNE8GErHeO2uvQniqZhqxsfapP0e5BiQmvYH1E9umlZ6xdGgbVYlp6h19nyovaN66pKXSqxqbUwewwRJ91UeJvAAwR0oGhG7eZG8VzcRLOao7+Ea09Mr8Rc6WmgkwOoHhPhUmHUucs8N1DXmJYtETuHZwqy2OhzFoMQRu46Umc8uZr9nbbxVuzbPOZoZxDqrZlUKFWSJHfO6anblQ9xct/DWLnbEgd6XM0+IoLmW+jowgQ7A+k6e40NzLezhB91O9hFhOBdYuYfmy3lNbzKARugLmA3neKIsbPS8nM4fGOoTyDdKHKSxZubZGSCSZkrMaaQKqB276RbrHu9vXRdAb7ZVzG2hzeKCYq1uzhougd7gLcHYxn+qrR8FgzbKglFaZRVCmDvHR08D6a8ztYl0P2buvXlJX9NWmH2leuKo5wli0AlVJgZZ3rqYJPoNXCdeYpRBdpclxcvOyJCltD/LJ7SoY69ZjWnTkjbXW4ygduo/PApY3H3ecdecbKDwOX0dED21UXCSZMnvpScLsWLLm9g8AqwVVyPNnX1IA8agK4JNEwoYnrAj82b3VWM06/L9xXYXXWpc15IdFvdxmRQbVm2vo3GJ4R+xQu1sbcLFC3RgaAATKgwT1Sa5e6y5cp0ZN0SDv4Gde2usZe6RVkUwBr0gfJEag089goqMLd3pMhGPRJMAEzoOHGiYE9VcJh7fOM4zAkbgwI9o+NTFVP3iO8fIms2Ucc3O8gd9TYO0QWiCMrA68CjT7Jpsn9QPeY/VROAGpXSSG7Y6Dj4+yiPMGV0Dh/8AVB409Ib93xNWQHDXvoDHeUNOHxNIovbdxcigsIgcez/68KfMvFh61KlVCGzr5wHpHwpujvld8eUKVKgRxkTUkr4jjUZtJ1j2U1KgZGbVvzhS5pODL40qVADZUjeD3EfDWmKp1jxFKlQAgEI3r4illXrGvaKalQAsi6iVnvGgpPbQ6BhrwnWlSpgE3dp3CsLkGkZpMk8YA3H01Dhrrq+c3ZIUKIciAJ0njSpU8mTQRjMa92M9yQu4Fp30C1q2dOge+PnupUqTd8x0dIyjqjvB37oHCuzdSdCPEU9KkBb4QLcs80GXOZZRmAkqxldTvgyO6qd7xBjQFeBMeI30qVNvkOjlcWxPSII7xw75ima6oOh6t7D001Ko5jHF8Eakb+sUfgipNrKQALqkgkf0Se6lSppAx8btE5yMwKjQBsrgAcAGBgT1UE2Ltneif7SV9kkeylSpvmJDBrZ3MR2dE+4j3VzkHC4h7yB+qKVKlQBrMAEJI0SN4366DrqPaVxc5MjcOI6hTUqp8gBeeXrB9IphfUfeA76elU0M7N0da980TgLq5xBXceI6jSpUICA3RrBHiDQOKuajUbuvtNKl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832</TotalTime>
  <Words>515</Words>
  <Application>Microsoft Office PowerPoint</Application>
  <PresentationFormat>Экран (4:3)</PresentationFormat>
  <Paragraphs>429</Paragraphs>
  <Slides>17</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4-дәріс</vt:lpstr>
      <vt:lpstr>Слайд 2</vt:lpstr>
      <vt:lpstr>Слайд 3</vt:lpstr>
      <vt:lpstr>Слайд 4</vt:lpstr>
      <vt:lpstr>Слайд 5</vt:lpstr>
      <vt:lpstr>Слайд 6</vt:lpstr>
      <vt:lpstr>Слайд 7</vt:lpstr>
      <vt:lpstr>  </vt:lpstr>
      <vt:lpstr>Слайд 9</vt:lpstr>
      <vt:lpstr>Слайд 10</vt:lpstr>
      <vt:lpstr>Слайд 11</vt:lpstr>
      <vt:lpstr>Слайд 12</vt:lpstr>
      <vt:lpstr>Слайд 13</vt:lpstr>
      <vt:lpstr>Слайд 14</vt:lpstr>
      <vt:lpstr>Слайд 15</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“Жер ресурстар қоры мен мүмкіншіліктері”  3-дәріс</dc:title>
  <dc:creator>Admin</dc:creator>
  <cp:lastModifiedBy>77013</cp:lastModifiedBy>
  <cp:revision>85</cp:revision>
  <dcterms:created xsi:type="dcterms:W3CDTF">2015-02-05T04:50:11Z</dcterms:created>
  <dcterms:modified xsi:type="dcterms:W3CDTF">2022-02-14T11:14:40Z</dcterms:modified>
</cp:coreProperties>
</file>