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Default Extension="emf" ContentType="image/x-emf"/>
  <Override PartName="/ppt/notesSlides/notesSlide17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23"/>
  </p:notesMasterIdLst>
  <p:sldIdLst>
    <p:sldId id="268" r:id="rId2"/>
    <p:sldId id="277" r:id="rId3"/>
    <p:sldId id="282" r:id="rId4"/>
    <p:sldId id="278" r:id="rId5"/>
    <p:sldId id="283" r:id="rId6"/>
    <p:sldId id="280" r:id="rId7"/>
    <p:sldId id="271" r:id="rId8"/>
    <p:sldId id="285" r:id="rId9"/>
    <p:sldId id="272" r:id="rId10"/>
    <p:sldId id="284" r:id="rId11"/>
    <p:sldId id="286" r:id="rId12"/>
    <p:sldId id="275" r:id="rId13"/>
    <p:sldId id="273" r:id="rId14"/>
    <p:sldId id="276" r:id="rId15"/>
    <p:sldId id="274" r:id="rId16"/>
    <p:sldId id="270" r:id="rId17"/>
    <p:sldId id="287" r:id="rId18"/>
    <p:sldId id="289" r:id="rId19"/>
    <p:sldId id="288" r:id="rId20"/>
    <p:sldId id="279" r:id="rId21"/>
    <p:sldId id="281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385" autoAdjust="0"/>
    <p:restoredTop sz="94638" autoAdjust="0"/>
  </p:normalViewPr>
  <p:slideViewPr>
    <p:cSldViewPr>
      <p:cViewPr varScale="1">
        <p:scale>
          <a:sx n="79" d="100"/>
          <a:sy n="79" d="100"/>
        </p:scale>
        <p:origin x="-84" y="-7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51868A-449F-4190-864B-37DB0777744D}" type="datetimeFigureOut">
              <a:rPr lang="ru-RU" smtClean="0"/>
              <a:pPr/>
              <a:t>03.11.2022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C411AE-C9ED-4B68-97AF-DA3A40D0F25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C411AE-C9ED-4B68-97AF-DA3A40D0F255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C411AE-C9ED-4B68-97AF-DA3A40D0F255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C411AE-C9ED-4B68-97AF-DA3A40D0F255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C411AE-C9ED-4B68-97AF-DA3A40D0F255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C411AE-C9ED-4B68-97AF-DA3A40D0F255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C411AE-C9ED-4B68-97AF-DA3A40D0F255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C411AE-C9ED-4B68-97AF-DA3A40D0F255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C411AE-C9ED-4B68-97AF-DA3A40D0F255}" type="slidenum">
              <a:rPr lang="ru-RU" smtClean="0"/>
              <a:pPr/>
              <a:t>16</a:t>
            </a:fld>
            <a:endParaRPr lang="ru-RU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C411AE-C9ED-4B68-97AF-DA3A40D0F255}" type="slidenum">
              <a:rPr lang="ru-RU" smtClean="0"/>
              <a:pPr/>
              <a:t>20</a:t>
            </a:fld>
            <a:endParaRPr lang="ru-RU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C411AE-C9ED-4B68-97AF-DA3A40D0F255}" type="slidenum">
              <a:rPr lang="ru-RU" smtClean="0"/>
              <a:pPr/>
              <a:t>21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C411AE-C9ED-4B68-97AF-DA3A40D0F255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C411AE-C9ED-4B68-97AF-DA3A40D0F255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C411AE-C9ED-4B68-97AF-DA3A40D0F255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C411AE-C9ED-4B68-97AF-DA3A40D0F255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C411AE-C9ED-4B68-97AF-DA3A40D0F255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C411AE-C9ED-4B68-97AF-DA3A40D0F255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C411AE-C9ED-4B68-97AF-DA3A40D0F255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C411AE-C9ED-4B68-97AF-DA3A40D0F255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4A2E625-D61C-446F-8E4C-610DFED6956A}" type="datetime1">
              <a:rPr lang="ru-RU" smtClean="0"/>
              <a:pPr/>
              <a:t>03.11.2022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r>
              <a:rPr lang="ru-RU" smtClean="0"/>
              <a:t>Қоршаған ортаны қорғауды басқару және инжиниринг кафедрасы                                        доцент. Зандыбай Аманбек</a:t>
            </a:r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E138BB-E29E-419B-A219-638DC162EE97}" type="datetime1">
              <a:rPr lang="ru-RU" smtClean="0"/>
              <a:pPr/>
              <a:t>03.11.2022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ru-RU" smtClean="0"/>
              <a:t>Қоршаған ортаны қорғауды басқару және инжиниринг кафедрасы                                        доцент. Зандыбай Аманбек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3F6962-8797-40A6-BBE0-51706BCD73A4}" type="datetime1">
              <a:rPr lang="ru-RU" smtClean="0"/>
              <a:pPr/>
              <a:t>03.11.2022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ru-RU" smtClean="0"/>
              <a:t>Қоршаған ортаны қорғауды басқару және инжиниринг кафедрасы                                        доцент. Зандыбай Аманбек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99E746-771F-43EF-98F5-0271687F33E8}" type="datetime1">
              <a:rPr lang="ru-RU" smtClean="0"/>
              <a:pPr/>
              <a:t>03.11.2022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ru-RU" smtClean="0"/>
              <a:t>Қоршаған ортаны қорғауды басқару және инжиниринг кафедрасы                                        доцент. Зандыбай Аманбек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EA6B2E-F63F-447C-A5F4-D1A0610FE1BC}" type="datetime1">
              <a:rPr lang="ru-RU" smtClean="0"/>
              <a:pPr/>
              <a:t>03.11.2022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ru-RU" smtClean="0"/>
              <a:t>Қоршаған ортаны қорғауды басқару және инжиниринг кафедрасы                                        доцент. Зандыбай Аманбек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77308A-D0DF-4790-BDF4-C6DD4ADE0180}" type="datetime1">
              <a:rPr lang="ru-RU" smtClean="0"/>
              <a:pPr/>
              <a:t>03.11.2022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ru-RU" smtClean="0"/>
              <a:t>Қоршаған ортаны қорғауды басқару және инжиниринг кафедрасы                                        доцент. Зандыбай Аманбек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09215B-272B-4FE0-8374-2E8F7D6E810C}" type="datetime1">
              <a:rPr lang="ru-RU" smtClean="0"/>
              <a:pPr/>
              <a:t>03.11.2022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ru-RU" smtClean="0"/>
              <a:t>Қоршаған ортаны қорғауды басқару және инжиниринг кафедрасы                                        доцент. Зандыбай Аманбек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0D6D62-C805-4C44-B378-D7084674771D}" type="datetime1">
              <a:rPr lang="ru-RU" smtClean="0"/>
              <a:pPr/>
              <a:t>03.11.2022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ru-RU" smtClean="0"/>
              <a:t>Қоршаған ортаны қорғауды басқару және инжиниринг кафедрасы                                        доцент. Зандыбай Аманбек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F485B7-0DDE-42CE-B77A-B3E9CDC191CC}" type="datetime1">
              <a:rPr lang="ru-RU" smtClean="0"/>
              <a:pPr/>
              <a:t>03.11.2022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ru-RU" smtClean="0"/>
              <a:t>Қоршаған ортаны қорғауды басқару және инжиниринг кафедрасы                                        доцент. Зандыбай Аманбек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8218BAD2-E5DA-4BA5-985E-590FB0F1FF14}" type="datetime1">
              <a:rPr lang="ru-RU" smtClean="0"/>
              <a:pPr/>
              <a:t>03.11.2022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ru-RU" smtClean="0"/>
              <a:t>Қоршаған ортаны қорғауды басқару және инжиниринг кафедрасы                                        доцент. Зандыбай Аманбек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099B51B-650F-46A6-94AA-991C9B47878D}" type="datetime1">
              <a:rPr lang="ru-RU" smtClean="0"/>
              <a:pPr/>
              <a:t>03.11.2022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ru-RU" smtClean="0"/>
              <a:t>Қоршаған ортаны қорғауды басқару және инжиниринг кафедрасы                                        доцент. Зандыбай Аманбек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3C93B9D6-818E-40B7-894F-7A5D0605381D}" type="datetime1">
              <a:rPr lang="ru-RU" smtClean="0"/>
              <a:pPr/>
              <a:t>03.11.2022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r>
              <a:rPr lang="ru-RU" smtClean="0"/>
              <a:t>Қоршаған ортаны қорғауды басқару және инжиниринг кафедрасы                                        доцент. Зандыбай Аманбек</a:t>
            </a: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2541458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kk-KZ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kk-KZ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kk-KZ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kk-KZ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kk-KZ" b="1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Атмосфера ауасының мониторингі</a:t>
            </a:r>
            <a:endParaRPr lang="kk-KZ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357158" y="5429264"/>
            <a:ext cx="8358246" cy="1047737"/>
          </a:xfrm>
        </p:spPr>
        <p:txBody>
          <a:bodyPr/>
          <a:lstStyle/>
          <a:p>
            <a:pPr algn="r"/>
            <a:endParaRPr lang="kk-KZ" b="1" i="1" dirty="0" smtClean="0">
              <a:solidFill>
                <a:srgbClr val="0070C0"/>
              </a:solidFill>
            </a:endParaRPr>
          </a:p>
          <a:p>
            <a:pPr algn="r"/>
            <a:endParaRPr lang="kk-KZ" b="1" i="1" dirty="0" smtClean="0">
              <a:solidFill>
                <a:srgbClr val="0070C0"/>
              </a:solidFill>
            </a:endParaRPr>
          </a:p>
          <a:p>
            <a:pPr algn="r"/>
            <a:endParaRPr lang="kk-KZ" b="1" i="1" dirty="0" smtClean="0">
              <a:solidFill>
                <a:srgbClr val="0070C0"/>
              </a:solidFill>
            </a:endParaRPr>
          </a:p>
          <a:p>
            <a:pPr algn="r"/>
            <a:endParaRPr lang="kk-KZ" b="1" i="1" dirty="0" smtClean="0">
              <a:solidFill>
                <a:srgbClr val="0070C0"/>
              </a:solidFill>
            </a:endParaRPr>
          </a:p>
          <a:p>
            <a:pPr algn="r"/>
            <a:r>
              <a:rPr lang="kk-KZ" b="1" i="1" dirty="0" smtClean="0">
                <a:solidFill>
                  <a:srgbClr val="0070C0"/>
                </a:solidFill>
              </a:rPr>
              <a:t>“Экологиялық мониторингі” пәні</a:t>
            </a:r>
          </a:p>
          <a:p>
            <a:pPr algn="r"/>
            <a:endParaRPr lang="kk-KZ" b="1" i="1" dirty="0" smtClean="0">
              <a:solidFill>
                <a:srgbClr val="0070C0"/>
              </a:solidFill>
            </a:endParaRPr>
          </a:p>
          <a:p>
            <a:pPr algn="r"/>
            <a:r>
              <a:rPr lang="kk-KZ" dirty="0" smtClean="0">
                <a:solidFill>
                  <a:srgbClr val="0070C0"/>
                </a:solidFill>
              </a:rPr>
              <a:t>Қоршаған ортаны қорғауды басқару және инжиниринг кафедрасы </a:t>
            </a:r>
            <a:endParaRPr lang="en-US" dirty="0" smtClean="0">
              <a:solidFill>
                <a:srgbClr val="0070C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4143380"/>
            <a:ext cx="7858180" cy="1051560"/>
          </a:xfrm>
        </p:spPr>
        <p:txBody>
          <a:bodyPr>
            <a:normAutofit/>
          </a:bodyPr>
          <a:lstStyle/>
          <a:p>
            <a:pPr algn="r"/>
            <a:r>
              <a:rPr lang="en-US" sz="18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kk-KZ" sz="18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-дәріс</a:t>
            </a:r>
            <a:endParaRPr lang="ru-RU" sz="1800" b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5500702"/>
            <a:ext cx="1285884" cy="9955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97035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	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dirty="0" smtClean="0"/>
              <a:t>		</a:t>
            </a:r>
            <a:r>
              <a:rPr lang="kk-KZ" b="1" u="sng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Жылжымалы көздер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үшін көміртегі оксиді (СО), азот оксидтері NО</a:t>
            </a:r>
            <a:r>
              <a:rPr lang="kk-KZ" baseline="-25000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 (диоксид азотына қайта есптегенде), көмірсутектер (СН), күйе, күкірт диоксиді (SO</a:t>
            </a:r>
            <a:r>
              <a:rPr lang="kk-KZ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), қорғасын қосылыстары, тұтастай транспорт құралдарының түрлері (автомобильік, теміржолдық, әуе, су, жол-құрылысы транспорты) бойынша формальдегид және бензапирен шығарындыларын қадағалау қажет.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kk-KZ" sz="1200" dirty="0" smtClean="0"/>
              <a:t>Осы көрсеткішті тоннамен өлшеуге ұсынылады (үтірден кейін үш ондық санмен).</a:t>
            </a:r>
            <a:endParaRPr lang="ru-RU" sz="1200" dirty="0" smtClean="0"/>
          </a:p>
          <a:p>
            <a:pPr algn="ctr">
              <a:buNone/>
            </a:pPr>
            <a:endParaRPr lang="kk-KZ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kk-KZ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kk-KZ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357158" y="5429264"/>
            <a:ext cx="8358246" cy="1047737"/>
          </a:xfrm>
        </p:spPr>
        <p:txBody>
          <a:bodyPr/>
          <a:lstStyle/>
          <a:p>
            <a:pPr algn="r"/>
            <a:endParaRPr lang="kk-KZ" b="1" i="1" dirty="0" smtClean="0">
              <a:solidFill>
                <a:srgbClr val="0070C0"/>
              </a:solidFill>
            </a:endParaRPr>
          </a:p>
          <a:p>
            <a:pPr algn="r"/>
            <a:endParaRPr lang="kk-KZ" b="1" i="1" dirty="0" smtClean="0">
              <a:solidFill>
                <a:srgbClr val="0070C0"/>
              </a:solidFill>
            </a:endParaRPr>
          </a:p>
          <a:p>
            <a:pPr algn="r"/>
            <a:endParaRPr lang="kk-KZ" b="1" i="1" dirty="0" smtClean="0">
              <a:solidFill>
                <a:srgbClr val="0070C0"/>
              </a:solidFill>
            </a:endParaRPr>
          </a:p>
          <a:p>
            <a:pPr algn="r"/>
            <a:endParaRPr lang="kk-KZ" b="1" i="1" dirty="0" smtClean="0">
              <a:solidFill>
                <a:srgbClr val="0070C0"/>
              </a:solidFill>
            </a:endParaRPr>
          </a:p>
          <a:p>
            <a:pPr algn="r"/>
            <a:r>
              <a:rPr lang="kk-KZ" b="1" i="1" dirty="0" smtClean="0">
                <a:solidFill>
                  <a:srgbClr val="0070C0"/>
                </a:solidFill>
              </a:rPr>
              <a:t>“Экологиялық мониторингі” пәні</a:t>
            </a:r>
          </a:p>
          <a:p>
            <a:pPr algn="r"/>
            <a:endParaRPr lang="kk-KZ" b="1" i="1" dirty="0" smtClean="0">
              <a:solidFill>
                <a:srgbClr val="0070C0"/>
              </a:solidFill>
            </a:endParaRPr>
          </a:p>
          <a:p>
            <a:pPr algn="r"/>
            <a:r>
              <a:rPr lang="kk-KZ" dirty="0" smtClean="0">
                <a:solidFill>
                  <a:srgbClr val="0070C0"/>
                </a:solidFill>
              </a:rPr>
              <a:t>Қоршаған ортаны қорғауды басқару және инжиниринг кафедрасы </a:t>
            </a:r>
            <a:endParaRPr lang="en-US" dirty="0" smtClean="0">
              <a:solidFill>
                <a:srgbClr val="0070C0"/>
              </a:solidFill>
            </a:endParaRPr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5500702"/>
            <a:ext cx="1285884" cy="9955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058888"/>
          </a:xfrm>
        </p:spPr>
        <p:txBody>
          <a:bodyPr>
            <a:normAutofit fontScale="62500" lnSpcReduction="20000"/>
          </a:bodyPr>
          <a:lstStyle/>
          <a:p>
            <a:pPr algn="just">
              <a:buNone/>
            </a:pPr>
            <a:r>
              <a:rPr lang="en-US" dirty="0" smtClean="0"/>
              <a:t>	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Бақылау бекеттерінен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алынатын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ақпараттар жеделдік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дәрежесіне байланысты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мынадай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түрлерге бөлінеді: </a:t>
            </a:r>
            <a:r>
              <a:rPr lang="ru-RU" sz="3200" i="1" dirty="0" err="1" smtClean="0">
                <a:latin typeface="Times New Roman" pitchFamily="18" charset="0"/>
                <a:cs typeface="Times New Roman" pitchFamily="18" charset="0"/>
              </a:rPr>
              <a:t>жедел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i="1" dirty="0" err="1" smtClean="0">
                <a:latin typeface="Times New Roman" pitchFamily="18" charset="0"/>
                <a:cs typeface="Times New Roman" pitchFamily="18" charset="0"/>
              </a:rPr>
              <a:t>ақпараттар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– атмосфера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ауасының шұғыл түрде өзгеруі туралы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ақпараттарды қажетті мекемелерге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жеткізу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; </a:t>
            </a:r>
            <a:r>
              <a:rPr lang="ru-RU" sz="3200" i="1" dirty="0" err="1" smtClean="0">
                <a:latin typeface="Times New Roman" pitchFamily="18" charset="0"/>
                <a:cs typeface="Times New Roman" pitchFamily="18" charset="0"/>
              </a:rPr>
              <a:t>оперативті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i="1" dirty="0" err="1" smtClean="0">
                <a:latin typeface="Times New Roman" pitchFamily="18" charset="0"/>
                <a:cs typeface="Times New Roman" pitchFamily="18" charset="0"/>
              </a:rPr>
              <a:t>ақпарат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 –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айқын бақыланған бақылау нәтижесі туралы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ақпарат жеткізеді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; </a:t>
            </a:r>
            <a:r>
              <a:rPr lang="ru-RU" sz="3200" i="1" dirty="0" err="1" smtClean="0">
                <a:latin typeface="Times New Roman" pitchFamily="18" charset="0"/>
                <a:cs typeface="Times New Roman" pitchFamily="18" charset="0"/>
              </a:rPr>
              <a:t>режимдік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i="1" dirty="0" err="1" smtClean="0">
                <a:latin typeface="Times New Roman" pitchFamily="18" charset="0"/>
                <a:cs typeface="Times New Roman" pitchFamily="18" charset="0"/>
              </a:rPr>
              <a:t>ақпараттар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 –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бір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жылда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бақыланған мәліметтер туралы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ақпарат жеткізеді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Режимдік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ақпарат ұзақ уақыт ішінде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ауаның ластанғаны туралы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мәліметтерді өңдеп, атмосфераны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қорғау туралы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шараларды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ұйымдастыруды, қалдықтардың нормативтерін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белгілейді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Ауаны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қорғау шараларын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дұрыс жүргізу үшін ақпарат толық және дәйекті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болу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керек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Ақпараттың дәйектілігі барлық жүргізілген іс-әрекеттерге тікелей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тәуелді болады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Ақпараттың дәйектілігі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атмосфера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ауасының ластануын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бақылау арқылы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оны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санитарлық-гигиеналық бағалау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статистикалық өңдеу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метеорологиялық жағдайлар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мен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қалдықтар туралы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нормативтерді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қатаң бағалауға мүмкіндік береді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Құрылыс жұмыстарын салуға байланысты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микроклиматтық және метеорологиялық жағдайлар өзгеруі мүмкін.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Соған байланысты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ауаға қалдықтардың шығарылу көздерінің сипаты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өзгеретін кезеңде қоспалардың шоғырлануының орташа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мәнін алу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маңызды болып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саналады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kk-KZ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kk-KZ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357158" y="5429264"/>
            <a:ext cx="8358246" cy="1047737"/>
          </a:xfrm>
        </p:spPr>
        <p:txBody>
          <a:bodyPr/>
          <a:lstStyle/>
          <a:p>
            <a:pPr algn="r"/>
            <a:endParaRPr lang="kk-KZ" b="1" i="1" dirty="0" smtClean="0">
              <a:solidFill>
                <a:srgbClr val="0070C0"/>
              </a:solidFill>
            </a:endParaRPr>
          </a:p>
          <a:p>
            <a:pPr algn="r"/>
            <a:endParaRPr lang="kk-KZ" b="1" i="1" dirty="0" smtClean="0">
              <a:solidFill>
                <a:srgbClr val="0070C0"/>
              </a:solidFill>
            </a:endParaRPr>
          </a:p>
          <a:p>
            <a:pPr algn="r"/>
            <a:endParaRPr lang="kk-KZ" b="1" i="1" dirty="0" smtClean="0">
              <a:solidFill>
                <a:srgbClr val="0070C0"/>
              </a:solidFill>
            </a:endParaRPr>
          </a:p>
          <a:p>
            <a:pPr algn="r"/>
            <a:endParaRPr lang="kk-KZ" b="1" i="1" dirty="0" smtClean="0">
              <a:solidFill>
                <a:srgbClr val="0070C0"/>
              </a:solidFill>
            </a:endParaRPr>
          </a:p>
          <a:p>
            <a:pPr algn="r"/>
            <a:r>
              <a:rPr lang="kk-KZ" b="1" i="1" dirty="0" smtClean="0">
                <a:solidFill>
                  <a:srgbClr val="0070C0"/>
                </a:solidFill>
              </a:rPr>
              <a:t>“Экологиялық мониторингі” пәні</a:t>
            </a:r>
          </a:p>
          <a:p>
            <a:pPr algn="r"/>
            <a:endParaRPr lang="kk-KZ" b="1" i="1" dirty="0" smtClean="0">
              <a:solidFill>
                <a:srgbClr val="0070C0"/>
              </a:solidFill>
            </a:endParaRPr>
          </a:p>
          <a:p>
            <a:pPr algn="r"/>
            <a:r>
              <a:rPr lang="kk-KZ" dirty="0" smtClean="0">
                <a:solidFill>
                  <a:srgbClr val="0070C0"/>
                </a:solidFill>
              </a:rPr>
              <a:t>Қоршаған ортаны қорғауды басқару және инжиниринг кафедрасы </a:t>
            </a:r>
            <a:endParaRPr lang="en-US" dirty="0" smtClean="0">
              <a:solidFill>
                <a:srgbClr val="0070C0"/>
              </a:solidFill>
            </a:endParaRPr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5500702"/>
            <a:ext cx="1285884" cy="9955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970350"/>
          </a:xfrm>
        </p:spPr>
        <p:txBody>
          <a:bodyPr>
            <a:normAutofit fontScale="77500" lnSpcReduction="20000"/>
          </a:bodyPr>
          <a:lstStyle/>
          <a:p>
            <a:pPr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Озон қабатын бұзатын қосылыстарға </a:t>
            </a:r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хлорфторкөміртегілер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 (ХФК), </a:t>
            </a:r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көміртегі тетрахлорид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і, </a:t>
            </a:r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метилхлороформ, галондар, гидрохлорфторкөміртегілер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(ГХФК), </a:t>
            </a:r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гидробромфторкөміртегілер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 (ГБФУ) және </a:t>
            </a:r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метилбромид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жатады.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Олар өрт сөндіргіштерде (галондар) және ауыл шаруашылығы пестицидтерінде (метилбромид) еріткіштер, хладагенттер, көбіктендіру және майсыздандыру заттары, аэрозольдер үшін ығыстырғыштар ретінде пайдаланылады. </a:t>
            </a:r>
          </a:p>
          <a:p>
            <a:pPr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	</a:t>
            </a:r>
          </a:p>
          <a:p>
            <a:pPr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Озонды бұзатын заттардың қоршаған ортаға әсері мәселесі бойынша келесі халықаралық келісімдер қолданыста бар: </a:t>
            </a:r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Озон қабатын қорғау туралы Вена конвенциясы (1985 жыл) және Озон қабатын бұзатын заттар бойынша Монреаль хаттамасы (1987 жыл), сондай-ақ Лондонда, Копенгагенде, Монреальде және Бейжіңде Монреаль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хаттамасына қабылданған түзетулер.</a:t>
            </a:r>
            <a:endParaRPr lang="kk-KZ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kk-KZ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357158" y="5429264"/>
            <a:ext cx="8358246" cy="1047737"/>
          </a:xfrm>
        </p:spPr>
        <p:txBody>
          <a:bodyPr/>
          <a:lstStyle/>
          <a:p>
            <a:pPr algn="r"/>
            <a:endParaRPr lang="kk-KZ" b="1" i="1" dirty="0" smtClean="0">
              <a:solidFill>
                <a:srgbClr val="0070C0"/>
              </a:solidFill>
            </a:endParaRPr>
          </a:p>
          <a:p>
            <a:pPr algn="r"/>
            <a:endParaRPr lang="kk-KZ" b="1" i="1" dirty="0" smtClean="0">
              <a:solidFill>
                <a:srgbClr val="0070C0"/>
              </a:solidFill>
            </a:endParaRPr>
          </a:p>
          <a:p>
            <a:pPr algn="r"/>
            <a:endParaRPr lang="kk-KZ" b="1" i="1" dirty="0" smtClean="0">
              <a:solidFill>
                <a:srgbClr val="0070C0"/>
              </a:solidFill>
            </a:endParaRPr>
          </a:p>
          <a:p>
            <a:pPr algn="r"/>
            <a:endParaRPr lang="kk-KZ" b="1" i="1" dirty="0" smtClean="0">
              <a:solidFill>
                <a:srgbClr val="0070C0"/>
              </a:solidFill>
            </a:endParaRPr>
          </a:p>
          <a:p>
            <a:pPr algn="r"/>
            <a:r>
              <a:rPr lang="kk-KZ" b="1" i="1" dirty="0" smtClean="0">
                <a:solidFill>
                  <a:srgbClr val="0070C0"/>
                </a:solidFill>
              </a:rPr>
              <a:t>“Экологиялық мониторингі” пәні</a:t>
            </a:r>
          </a:p>
          <a:p>
            <a:pPr algn="r"/>
            <a:endParaRPr lang="kk-KZ" b="1" i="1" dirty="0" smtClean="0">
              <a:solidFill>
                <a:srgbClr val="0070C0"/>
              </a:solidFill>
            </a:endParaRPr>
          </a:p>
          <a:p>
            <a:pPr algn="r"/>
            <a:r>
              <a:rPr lang="kk-KZ" dirty="0" smtClean="0">
                <a:solidFill>
                  <a:srgbClr val="0070C0"/>
                </a:solidFill>
              </a:rPr>
              <a:t>Қоршаған ортаны қорғауды басқару және инжиниринг кафедрасы </a:t>
            </a:r>
            <a:endParaRPr lang="en-US" dirty="0" smtClean="0">
              <a:solidFill>
                <a:srgbClr val="0070C0"/>
              </a:solidFill>
            </a:endParaRPr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5500702"/>
            <a:ext cx="1285884" cy="9955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756036"/>
          </a:xfrm>
        </p:spPr>
        <p:txBody>
          <a:bodyPr>
            <a:normAutofit fontScale="85000" lnSpcReduction="20000"/>
          </a:bodyPr>
          <a:lstStyle/>
          <a:p>
            <a:pPr algn="just">
              <a:buNone/>
            </a:pPr>
            <a:r>
              <a:rPr lang="en-US" dirty="0" smtClean="0"/>
              <a:t>		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Үлкен қашықтықтарға ауаны трансшекаралық ластау туралы конвенцияға және оның 8 хаттамасына сәйкес) екі жақ күкірт оксидтері, </a:t>
            </a:r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NO</a:t>
            </a:r>
            <a:r>
              <a:rPr lang="kk-KZ" b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NO</a:t>
            </a:r>
            <a:r>
              <a:rPr lang="kk-KZ" b="1" baseline="-25000" dirty="0" smtClean="0">
                <a:latin typeface="Times New Roman" pitchFamily="18" charset="0"/>
                <a:cs typeface="Times New Roman" pitchFamily="18" charset="0"/>
              </a:rPr>
              <a:t>X,</a:t>
            </a:r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 NH</a:t>
            </a:r>
            <a:r>
              <a:rPr lang="kk-KZ" b="1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, озон, қатты бөлшектер, қорғасын, сынап, кадмий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 сияқты ластайтын заттармен атмосфералық ауаны ластауды қысқарту және болдырмауға міндетті.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	</a:t>
            </a:r>
          </a:p>
          <a:p>
            <a:pPr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Мониторинг жүргізу үшін ең үйлесімді қазіргі заманға сай мониторинг әдістері мен сынауларды талдауға, сондай-ақ шығарындылар туралы деректердің негізінде атмосфералық ауада ластайтын заттардың концентрациясын едәуір жоғары дәлдікпен есептеуге мүмкіндік беретін сынақтан өткен үлгілерге (моделдерге) көптеген сілтемелер бар </a:t>
            </a:r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13.040 «Ауаның сапасы» ISO стандартын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пайдалануға ұсынылады</a:t>
            </a:r>
            <a:r>
              <a:rPr lang="kk-KZ" dirty="0" smtClean="0"/>
              <a:t>.</a:t>
            </a:r>
            <a:endParaRPr lang="ru-RU" dirty="0" smtClean="0"/>
          </a:p>
          <a:p>
            <a:pPr algn="just">
              <a:buNone/>
            </a:pPr>
            <a:endParaRPr lang="ru-RU" dirty="0" smtClean="0"/>
          </a:p>
          <a:p>
            <a:pPr algn="ctr">
              <a:buNone/>
            </a:pPr>
            <a:endParaRPr lang="kk-KZ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kk-KZ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kk-KZ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357158" y="5429264"/>
            <a:ext cx="8358246" cy="1047737"/>
          </a:xfrm>
        </p:spPr>
        <p:txBody>
          <a:bodyPr/>
          <a:lstStyle/>
          <a:p>
            <a:pPr algn="r"/>
            <a:endParaRPr lang="kk-KZ" b="1" i="1" dirty="0" smtClean="0">
              <a:solidFill>
                <a:srgbClr val="0070C0"/>
              </a:solidFill>
            </a:endParaRPr>
          </a:p>
          <a:p>
            <a:pPr algn="r"/>
            <a:endParaRPr lang="kk-KZ" b="1" i="1" dirty="0" smtClean="0">
              <a:solidFill>
                <a:srgbClr val="0070C0"/>
              </a:solidFill>
            </a:endParaRPr>
          </a:p>
          <a:p>
            <a:pPr algn="r"/>
            <a:endParaRPr lang="kk-KZ" b="1" i="1" dirty="0" smtClean="0">
              <a:solidFill>
                <a:srgbClr val="0070C0"/>
              </a:solidFill>
            </a:endParaRPr>
          </a:p>
          <a:p>
            <a:pPr algn="r"/>
            <a:endParaRPr lang="kk-KZ" b="1" i="1" dirty="0" smtClean="0">
              <a:solidFill>
                <a:srgbClr val="0070C0"/>
              </a:solidFill>
            </a:endParaRPr>
          </a:p>
          <a:p>
            <a:pPr algn="r"/>
            <a:r>
              <a:rPr lang="kk-KZ" b="1" i="1" dirty="0" smtClean="0">
                <a:solidFill>
                  <a:srgbClr val="0070C0"/>
                </a:solidFill>
              </a:rPr>
              <a:t>“Экологиялық мониторингі” пәні</a:t>
            </a:r>
          </a:p>
          <a:p>
            <a:pPr algn="r"/>
            <a:endParaRPr lang="kk-KZ" b="1" i="1" dirty="0" smtClean="0">
              <a:solidFill>
                <a:srgbClr val="0070C0"/>
              </a:solidFill>
            </a:endParaRPr>
          </a:p>
          <a:p>
            <a:pPr algn="r"/>
            <a:r>
              <a:rPr lang="kk-KZ" dirty="0" smtClean="0">
                <a:solidFill>
                  <a:srgbClr val="0070C0"/>
                </a:solidFill>
              </a:rPr>
              <a:t>Қоршаған ортаны қорғауды басқару және инжиниринг кафедрасы </a:t>
            </a:r>
            <a:endParaRPr lang="en-US" dirty="0" smtClean="0">
              <a:solidFill>
                <a:srgbClr val="0070C0"/>
              </a:solidFill>
            </a:endParaRPr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5500702"/>
            <a:ext cx="1285884" cy="9955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827474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		</a:t>
            </a:r>
            <a:r>
              <a:rPr lang="kk-KZ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Қалаларда зиянды заттармен атмосфераны ластау деңгейі ең үлкен мәндері бар бес зат бойынша есептелетін атмосфераны ластау индексінің (АЛИ</a:t>
            </a:r>
            <a:r>
              <a:rPr lang="kk-KZ" baseline="-250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kk-KZ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) кешендік мөлшері бойынша бағаланады, формуласы:</a:t>
            </a:r>
            <a:endParaRPr lang="ru-RU" dirty="0" smtClean="0"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kk-KZ" dirty="0" smtClean="0"/>
              <a:t> 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АЛИ</a:t>
            </a:r>
            <a:r>
              <a:rPr lang="kk-KZ" baseline="-25000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  <a:sym typeface="Symbol"/>
              </a:rPr>
              <a:t>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(q</a:t>
            </a:r>
            <a:r>
              <a:rPr lang="kk-KZ" baseline="-25000" dirty="0" smtClean="0">
                <a:latin typeface="Times New Roman" pitchFamily="18" charset="0"/>
                <a:cs typeface="Times New Roman" pitchFamily="18" charset="0"/>
              </a:rPr>
              <a:t>орт.i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/ЖБШ</a:t>
            </a:r>
            <a:r>
              <a:rPr lang="kk-KZ" baseline="-250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) С</a:t>
            </a:r>
            <a:r>
              <a:rPr lang="kk-KZ" baseline="-25000" dirty="0" smtClean="0"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,	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мұнда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q </a:t>
            </a:r>
            <a:r>
              <a:rPr lang="kk-KZ" baseline="-25000" dirty="0" smtClean="0">
                <a:latin typeface="Times New Roman" pitchFamily="18" charset="0"/>
                <a:cs typeface="Times New Roman" pitchFamily="18" charset="0"/>
              </a:rPr>
              <a:t>орт</a:t>
            </a:r>
            <a:r>
              <a:rPr lang="ru-RU" baseline="-250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baseline="-25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baseline="-250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‑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і затының орташа концентрациясы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ЖБШ</a:t>
            </a:r>
            <a:r>
              <a:rPr lang="ru-RU" baseline="-25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і затының орташа тәуліктік жол берілетін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шоғырлануы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baseline="-25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‑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 ластайтын қоспа қауіптілігінің 1, 2, 3 және 4 сыныптары үшін тиісінше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1,7; 1,3; 0,1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0,9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 теңестіріліп алынатын і затының қауіптілік сыныбына байланысты коэффициент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>
              <a:buNone/>
            </a:pPr>
            <a:endParaRPr lang="kk-KZ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kk-KZ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kk-KZ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357158" y="5429264"/>
            <a:ext cx="8358246" cy="1047737"/>
          </a:xfrm>
        </p:spPr>
        <p:txBody>
          <a:bodyPr/>
          <a:lstStyle/>
          <a:p>
            <a:pPr algn="r"/>
            <a:endParaRPr lang="kk-KZ" b="1" i="1" dirty="0" smtClean="0">
              <a:solidFill>
                <a:srgbClr val="0070C0"/>
              </a:solidFill>
            </a:endParaRPr>
          </a:p>
          <a:p>
            <a:pPr algn="r"/>
            <a:endParaRPr lang="kk-KZ" b="1" i="1" dirty="0" smtClean="0">
              <a:solidFill>
                <a:srgbClr val="0070C0"/>
              </a:solidFill>
            </a:endParaRPr>
          </a:p>
          <a:p>
            <a:pPr algn="r"/>
            <a:endParaRPr lang="kk-KZ" b="1" i="1" dirty="0" smtClean="0">
              <a:solidFill>
                <a:srgbClr val="0070C0"/>
              </a:solidFill>
            </a:endParaRPr>
          </a:p>
          <a:p>
            <a:pPr algn="r"/>
            <a:endParaRPr lang="kk-KZ" b="1" i="1" dirty="0" smtClean="0">
              <a:solidFill>
                <a:srgbClr val="0070C0"/>
              </a:solidFill>
            </a:endParaRPr>
          </a:p>
          <a:p>
            <a:pPr algn="r"/>
            <a:r>
              <a:rPr lang="kk-KZ" b="1" i="1" dirty="0" smtClean="0">
                <a:solidFill>
                  <a:srgbClr val="0070C0"/>
                </a:solidFill>
              </a:rPr>
              <a:t>“Экологиялық мониторингі” пәні</a:t>
            </a:r>
          </a:p>
          <a:p>
            <a:pPr algn="r"/>
            <a:endParaRPr lang="kk-KZ" b="1" i="1" dirty="0" smtClean="0">
              <a:solidFill>
                <a:srgbClr val="0070C0"/>
              </a:solidFill>
            </a:endParaRPr>
          </a:p>
          <a:p>
            <a:pPr algn="r"/>
            <a:r>
              <a:rPr lang="kk-KZ" dirty="0" smtClean="0">
                <a:solidFill>
                  <a:srgbClr val="0070C0"/>
                </a:solidFill>
              </a:rPr>
              <a:t>Қоршаған ортаны қорғауды басқару және инжиниринг кафедрасы </a:t>
            </a:r>
            <a:endParaRPr lang="en-US" dirty="0" smtClean="0">
              <a:solidFill>
                <a:srgbClr val="0070C0"/>
              </a:solidFill>
            </a:endParaRPr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5500702"/>
            <a:ext cx="1285884" cy="9955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3327276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endParaRPr lang="kk-KZ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2013 жылы тұрақты көздерден атмосфералық ауаға ластайтын заттар шығарындылардың көлемі 2 282,7 мың тоннаны құрады. Атмосфераға жалпы шығарылған ластайтын заттардың санынан 93,6% ұсталынды және залалсыздандырылды.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2013 жылы атмосфераға ластайтын заттар шығарындылары көлемінің рұқсат етілген көлемдерге қатынасы 62,6%-ды құрады. Шығарындылардың ең үлкен көлемі электрмен жабдықтау, газ, бу беру және ауа баптау (38,6%) және өңдеу өнеркәсібі (28,7%) салаларындағы кәсіпорындарға тиесілі.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kk-KZ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kk-KZ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357158" y="5429264"/>
            <a:ext cx="8358246" cy="1047737"/>
          </a:xfrm>
        </p:spPr>
        <p:txBody>
          <a:bodyPr/>
          <a:lstStyle/>
          <a:p>
            <a:pPr algn="r"/>
            <a:endParaRPr lang="kk-KZ" b="1" i="1" dirty="0" smtClean="0">
              <a:solidFill>
                <a:srgbClr val="0070C0"/>
              </a:solidFill>
            </a:endParaRPr>
          </a:p>
          <a:p>
            <a:pPr algn="r"/>
            <a:endParaRPr lang="kk-KZ" b="1" i="1" dirty="0" smtClean="0">
              <a:solidFill>
                <a:srgbClr val="0070C0"/>
              </a:solidFill>
            </a:endParaRPr>
          </a:p>
          <a:p>
            <a:pPr algn="r"/>
            <a:endParaRPr lang="kk-KZ" b="1" i="1" dirty="0" smtClean="0">
              <a:solidFill>
                <a:srgbClr val="0070C0"/>
              </a:solidFill>
            </a:endParaRPr>
          </a:p>
          <a:p>
            <a:pPr algn="r"/>
            <a:endParaRPr lang="kk-KZ" b="1" i="1" dirty="0" smtClean="0">
              <a:solidFill>
                <a:srgbClr val="0070C0"/>
              </a:solidFill>
            </a:endParaRPr>
          </a:p>
          <a:p>
            <a:pPr algn="r"/>
            <a:r>
              <a:rPr lang="kk-KZ" b="1" i="1" dirty="0" smtClean="0">
                <a:solidFill>
                  <a:srgbClr val="0070C0"/>
                </a:solidFill>
              </a:rPr>
              <a:t>“Экологиялық мониторингі” пәні</a:t>
            </a:r>
          </a:p>
          <a:p>
            <a:pPr algn="r"/>
            <a:endParaRPr lang="kk-KZ" b="1" i="1" dirty="0" smtClean="0">
              <a:solidFill>
                <a:srgbClr val="0070C0"/>
              </a:solidFill>
            </a:endParaRPr>
          </a:p>
          <a:p>
            <a:pPr algn="r"/>
            <a:r>
              <a:rPr lang="kk-KZ" dirty="0" smtClean="0">
                <a:solidFill>
                  <a:srgbClr val="0070C0"/>
                </a:solidFill>
              </a:rPr>
              <a:t>Қоршаған ортаны қорғауды басқару және инжиниринг кафедрасы </a:t>
            </a:r>
            <a:endParaRPr lang="en-US" dirty="0" smtClean="0">
              <a:solidFill>
                <a:srgbClr val="0070C0"/>
              </a:solidFill>
            </a:endParaRPr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5500702"/>
            <a:ext cx="1285884" cy="9955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3327276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kk-KZ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kk-KZ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kk-KZ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357158" y="5429264"/>
            <a:ext cx="8358246" cy="1047737"/>
          </a:xfrm>
        </p:spPr>
        <p:txBody>
          <a:bodyPr/>
          <a:lstStyle/>
          <a:p>
            <a:pPr algn="r"/>
            <a:endParaRPr lang="kk-KZ" b="1" i="1" dirty="0" smtClean="0">
              <a:solidFill>
                <a:srgbClr val="0070C0"/>
              </a:solidFill>
            </a:endParaRPr>
          </a:p>
          <a:p>
            <a:pPr algn="r"/>
            <a:endParaRPr lang="kk-KZ" b="1" i="1" dirty="0" smtClean="0">
              <a:solidFill>
                <a:srgbClr val="0070C0"/>
              </a:solidFill>
            </a:endParaRPr>
          </a:p>
          <a:p>
            <a:pPr algn="r"/>
            <a:endParaRPr lang="kk-KZ" b="1" i="1" dirty="0" smtClean="0">
              <a:solidFill>
                <a:srgbClr val="0070C0"/>
              </a:solidFill>
            </a:endParaRPr>
          </a:p>
          <a:p>
            <a:pPr algn="r"/>
            <a:endParaRPr lang="kk-KZ" b="1" i="1" dirty="0" smtClean="0">
              <a:solidFill>
                <a:srgbClr val="0070C0"/>
              </a:solidFill>
            </a:endParaRPr>
          </a:p>
          <a:p>
            <a:pPr algn="r"/>
            <a:r>
              <a:rPr lang="kk-KZ" b="1" i="1" dirty="0" smtClean="0">
                <a:solidFill>
                  <a:srgbClr val="0070C0"/>
                </a:solidFill>
              </a:rPr>
              <a:t>“Экологиялық мониторингі” пәні</a:t>
            </a:r>
          </a:p>
          <a:p>
            <a:pPr algn="r"/>
            <a:endParaRPr lang="kk-KZ" b="1" i="1" dirty="0" smtClean="0">
              <a:solidFill>
                <a:srgbClr val="0070C0"/>
              </a:solidFill>
            </a:endParaRPr>
          </a:p>
          <a:p>
            <a:pPr algn="r"/>
            <a:r>
              <a:rPr lang="kk-KZ" dirty="0" smtClean="0">
                <a:solidFill>
                  <a:srgbClr val="0070C0"/>
                </a:solidFill>
              </a:rPr>
              <a:t>Қоршаған ортаны қорғауды басқару және инжиниринг кафедрасы </a:t>
            </a:r>
            <a:endParaRPr lang="en-US" dirty="0" smtClean="0">
              <a:solidFill>
                <a:srgbClr val="0070C0"/>
              </a:solidFill>
            </a:endParaRPr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5500702"/>
            <a:ext cx="1285884" cy="9955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8596" y="1571612"/>
            <a:ext cx="8358246" cy="4000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428596" y="428604"/>
            <a:ext cx="828680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b="1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2011-2013 жж. атмосфералық ауаны ластайтын тұрақты көздерден шыққан ластайтын заттардың шығарындылары</a:t>
            </a:r>
            <a:r>
              <a:rPr lang="en-US" b="1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en-US" b="1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b="1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мың тонна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A-2-1_k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7326" y="1124744"/>
            <a:ext cx="8787162" cy="34856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4514" name="Picture 2" descr="A-2-2_k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995" y="692695"/>
            <a:ext cx="8676469" cy="384688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5538" name="Picture 2" descr="A-2-3_k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836712"/>
            <a:ext cx="8568952" cy="386800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332727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kk-KZ" sz="2400" b="1" dirty="0" smtClean="0">
                <a:latin typeface="Times New Roman" pitchFamily="18" charset="0"/>
                <a:cs typeface="Times New Roman" pitchFamily="18" charset="0"/>
              </a:rPr>
              <a:t>Жоспары: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Атмосфералық ауаға ластайтын заттардың шығарындылары және оларды заңды реттеу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Қалалық елді мекендердегі атмосфералық ауаның сапасы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Озон қабатын бұзатын заттарды (ОБЗ) тұтыну 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kk-KZ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kk-KZ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357158" y="5429264"/>
            <a:ext cx="8358246" cy="1047737"/>
          </a:xfrm>
        </p:spPr>
        <p:txBody>
          <a:bodyPr/>
          <a:lstStyle/>
          <a:p>
            <a:pPr algn="r"/>
            <a:endParaRPr lang="kk-KZ" b="1" i="1" dirty="0" smtClean="0">
              <a:solidFill>
                <a:srgbClr val="0070C0"/>
              </a:solidFill>
            </a:endParaRPr>
          </a:p>
          <a:p>
            <a:pPr algn="r"/>
            <a:endParaRPr lang="kk-KZ" b="1" i="1" dirty="0" smtClean="0">
              <a:solidFill>
                <a:srgbClr val="0070C0"/>
              </a:solidFill>
            </a:endParaRPr>
          </a:p>
          <a:p>
            <a:pPr algn="r"/>
            <a:endParaRPr lang="kk-KZ" b="1" i="1" dirty="0" smtClean="0">
              <a:solidFill>
                <a:srgbClr val="0070C0"/>
              </a:solidFill>
            </a:endParaRPr>
          </a:p>
          <a:p>
            <a:pPr algn="r"/>
            <a:endParaRPr lang="kk-KZ" b="1" i="1" dirty="0" smtClean="0">
              <a:solidFill>
                <a:srgbClr val="0070C0"/>
              </a:solidFill>
            </a:endParaRPr>
          </a:p>
          <a:p>
            <a:pPr algn="r"/>
            <a:r>
              <a:rPr lang="kk-KZ" b="1" i="1" dirty="0" smtClean="0">
                <a:solidFill>
                  <a:srgbClr val="0070C0"/>
                </a:solidFill>
              </a:rPr>
              <a:t>“Экологиялық мониторингі” пәні</a:t>
            </a:r>
          </a:p>
          <a:p>
            <a:pPr algn="r"/>
            <a:endParaRPr lang="kk-KZ" b="1" i="1" dirty="0" smtClean="0">
              <a:solidFill>
                <a:srgbClr val="0070C0"/>
              </a:solidFill>
            </a:endParaRPr>
          </a:p>
          <a:p>
            <a:pPr algn="r"/>
            <a:r>
              <a:rPr lang="kk-KZ" dirty="0" smtClean="0">
                <a:solidFill>
                  <a:srgbClr val="0070C0"/>
                </a:solidFill>
              </a:rPr>
              <a:t>Қоршаған ортаны қорғауды басқару және инжиниринг кафедрасы </a:t>
            </a:r>
            <a:endParaRPr lang="en-US" dirty="0" smtClean="0">
              <a:solidFill>
                <a:srgbClr val="0070C0"/>
              </a:solidFill>
            </a:endParaRPr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5500702"/>
            <a:ext cx="1285884" cy="9955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61316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endParaRPr lang="kk-KZ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Қайталау сұрақтары</a:t>
            </a:r>
          </a:p>
          <a:p>
            <a:pPr marL="514350" indent="-514350" algn="just">
              <a:buAutoNum type="arabicPeriod"/>
            </a:pPr>
            <a:r>
              <a:rPr lang="kk-KZ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Ауаны ластайтын шығарынды заттар және олар бойынша ортақ келісімдер</a:t>
            </a:r>
          </a:p>
          <a:p>
            <a:pPr marL="514350" indent="-514350" algn="just">
              <a:buAutoNum type="arabicPeriod"/>
            </a:pPr>
            <a:r>
              <a:rPr lang="kk-KZ" u="sng" dirty="0" smtClean="0">
                <a:latin typeface="Times New Roman" pitchFamily="18" charset="0"/>
                <a:cs typeface="Times New Roman" pitchFamily="18" charset="0"/>
              </a:rPr>
              <a:t>Стационарлы және жылжымалы көздерден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 атмосфераға ластайтын заттардың шығарындылары, оларды бақылау, зерттеу әдістемелері.</a:t>
            </a:r>
          </a:p>
          <a:p>
            <a:pPr marL="514350" indent="-514350" algn="just">
              <a:buAutoNum type="arabicPeriod"/>
            </a:pP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ОБЗ оларды өндіру, тұтынудағы </a:t>
            </a:r>
            <a:r>
              <a:rPr lang="kk-KZ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ортақ келісімдер.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marL="514350" indent="-514350" algn="just">
              <a:buAutoNum type="arabicPeriod"/>
            </a:pP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Атмосфера ауасының мониторингіне арналған құралдар</a:t>
            </a:r>
          </a:p>
          <a:p>
            <a:pPr marL="514350" indent="-514350" algn="just">
              <a:buAutoNum type="arabicPeriod"/>
            </a:pPr>
            <a:endParaRPr lang="kk-KZ" dirty="0" smtClean="0"/>
          </a:p>
          <a:p>
            <a:pPr marL="514350" indent="-514350" algn="just">
              <a:buAutoNum type="arabicPeriod"/>
            </a:pPr>
            <a:endParaRPr lang="ru-RU" dirty="0" smtClean="0">
              <a:latin typeface="Calibri"/>
              <a:ea typeface="Times New Roman"/>
              <a:cs typeface="Times New Roman"/>
            </a:endParaRPr>
          </a:p>
          <a:p>
            <a:pPr algn="just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kk-KZ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kk-KZ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357158" y="5429264"/>
            <a:ext cx="8358246" cy="1047737"/>
          </a:xfrm>
        </p:spPr>
        <p:txBody>
          <a:bodyPr/>
          <a:lstStyle/>
          <a:p>
            <a:pPr algn="r"/>
            <a:endParaRPr lang="kk-KZ" b="1" i="1" dirty="0" smtClean="0">
              <a:solidFill>
                <a:srgbClr val="0070C0"/>
              </a:solidFill>
            </a:endParaRPr>
          </a:p>
          <a:p>
            <a:pPr algn="r"/>
            <a:endParaRPr lang="kk-KZ" b="1" i="1" dirty="0" smtClean="0">
              <a:solidFill>
                <a:srgbClr val="0070C0"/>
              </a:solidFill>
            </a:endParaRPr>
          </a:p>
          <a:p>
            <a:pPr algn="r"/>
            <a:endParaRPr lang="kk-KZ" b="1" i="1" dirty="0" smtClean="0">
              <a:solidFill>
                <a:srgbClr val="0070C0"/>
              </a:solidFill>
            </a:endParaRPr>
          </a:p>
          <a:p>
            <a:pPr algn="r"/>
            <a:endParaRPr lang="kk-KZ" b="1" i="1" dirty="0" smtClean="0">
              <a:solidFill>
                <a:srgbClr val="0070C0"/>
              </a:solidFill>
            </a:endParaRPr>
          </a:p>
          <a:p>
            <a:pPr algn="r"/>
            <a:r>
              <a:rPr lang="kk-KZ" b="1" i="1" dirty="0" smtClean="0">
                <a:solidFill>
                  <a:srgbClr val="0070C0"/>
                </a:solidFill>
              </a:rPr>
              <a:t>“Экологиялық мониторингі” пәні</a:t>
            </a:r>
          </a:p>
          <a:p>
            <a:pPr algn="r"/>
            <a:endParaRPr lang="kk-KZ" b="1" i="1" dirty="0" smtClean="0">
              <a:solidFill>
                <a:srgbClr val="0070C0"/>
              </a:solidFill>
            </a:endParaRPr>
          </a:p>
          <a:p>
            <a:pPr algn="r"/>
            <a:r>
              <a:rPr lang="kk-KZ" dirty="0" smtClean="0">
                <a:solidFill>
                  <a:srgbClr val="0070C0"/>
                </a:solidFill>
              </a:rPr>
              <a:t>Қоршаған ортаны қорғауды басқару және инжиниринг кафедрасы </a:t>
            </a:r>
            <a:endParaRPr lang="en-US" dirty="0" smtClean="0">
              <a:solidFill>
                <a:srgbClr val="0070C0"/>
              </a:solidFill>
            </a:endParaRPr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5500702"/>
            <a:ext cx="1285884" cy="9955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684598"/>
          </a:xfrm>
        </p:spPr>
        <p:txBody>
          <a:bodyPr>
            <a:normAutofit/>
          </a:bodyPr>
          <a:lstStyle/>
          <a:p>
            <a:pPr algn="ctr" fontAlgn="base">
              <a:buNone/>
            </a:pPr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		БӨЖ тапсырмалары:</a:t>
            </a:r>
            <a:r>
              <a:rPr lang="kk-KZ" sz="19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 fontAlgn="base">
              <a:buNone/>
            </a:pPr>
            <a:r>
              <a:rPr lang="kk-KZ" sz="1900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kk-KZ" sz="1900" dirty="0" smtClean="0">
                <a:latin typeface="Times New Roman" pitchFamily="18" charset="0"/>
                <a:cs typeface="Times New Roman" pitchFamily="18" charset="0"/>
              </a:rPr>
              <a:t>Реферат: 5 парақтан кем емес, шрифт 14, интервал одинарный 5 әдебиет</a:t>
            </a:r>
            <a:r>
              <a:rPr lang="kk-KZ" sz="19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19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 fontAlgn="base">
              <a:buNone/>
            </a:pPr>
            <a:endParaRPr lang="kk-KZ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 algn="just">
              <a:buAutoNum type="arabicPeriod"/>
            </a:pPr>
            <a:r>
              <a:rPr lang="kk-KZ" sz="24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Ауаны ластайтын шығарынды заттар </a:t>
            </a:r>
            <a:r>
              <a:rPr lang="kk-KZ" sz="2400" i="1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(жеке бөліп алу)</a:t>
            </a:r>
          </a:p>
          <a:p>
            <a:pPr marL="514350" indent="-514350" algn="just">
              <a:buFont typeface="Wingdings 2"/>
              <a:buAutoNum type="arabicPeriod"/>
            </a:pPr>
            <a:r>
              <a:rPr lang="kk-KZ" sz="24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Ауаны ластайтын шығарынды заттар бойынша ортақ келісімдер </a:t>
            </a:r>
            <a:r>
              <a:rPr lang="kk-KZ" sz="1400" i="1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(жеке бөліп алу)</a:t>
            </a:r>
          </a:p>
          <a:p>
            <a:pPr marL="514350" indent="-514350" algn="just">
              <a:buFont typeface="Wingdings 2"/>
              <a:buAutoNum type="arabicPeriod"/>
            </a:pP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Атмосфера ауасының мониторингіне арналған құралдар</a:t>
            </a:r>
            <a:r>
              <a:rPr lang="kk-KZ" sz="14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1400" b="1" dirty="0" err="1" smtClean="0">
                <a:latin typeface="Times New Roman" pitchFamily="18" charset="0"/>
                <a:cs typeface="Times New Roman" pitchFamily="18" charset="0"/>
              </a:rPr>
              <a:t>Газоанализаторлар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біркомпоненті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u="sng" dirty="0" smtClean="0">
                <a:latin typeface="Times New Roman" pitchFamily="18" charset="0"/>
                <a:cs typeface="Times New Roman" pitchFamily="18" charset="0"/>
              </a:rPr>
              <a:t>Ф-105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 (О</a:t>
            </a:r>
            <a:r>
              <a:rPr lang="ru-RU" sz="14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), </a:t>
            </a:r>
            <a:r>
              <a:rPr lang="ru-RU" sz="1400" u="sng" dirty="0" smtClean="0">
                <a:latin typeface="Times New Roman" pitchFamily="18" charset="0"/>
                <a:cs typeface="Times New Roman" pitchFamily="18" charset="0"/>
              </a:rPr>
              <a:t>3.02 П-А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 (О</a:t>
            </a:r>
            <a:r>
              <a:rPr lang="ru-RU" sz="14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), </a:t>
            </a:r>
            <a:r>
              <a:rPr lang="ru-RU" sz="1400" u="sng" dirty="0" smtClean="0">
                <a:latin typeface="Times New Roman" pitchFamily="18" charset="0"/>
                <a:cs typeface="Times New Roman" pitchFamily="18" charset="0"/>
              </a:rPr>
              <a:t>Р-310А-1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 (NO</a:t>
            </a:r>
            <a:r>
              <a:rPr lang="ru-RU" sz="14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), </a:t>
            </a:r>
            <a:r>
              <a:rPr lang="ru-RU" sz="1400" u="sng" dirty="0" smtClean="0">
                <a:latin typeface="Times New Roman" pitchFamily="18" charset="0"/>
                <a:cs typeface="Times New Roman" pitchFamily="18" charset="0"/>
              </a:rPr>
              <a:t>C-105A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, </a:t>
            </a:r>
            <a:r>
              <a:rPr lang="ru-RU" sz="1400" u="sng" dirty="0" smtClean="0">
                <a:latin typeface="Times New Roman" pitchFamily="18" charset="0"/>
                <a:cs typeface="Times New Roman" pitchFamily="18" charset="0"/>
              </a:rPr>
              <a:t>С-105М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 (SO</a:t>
            </a:r>
            <a:r>
              <a:rPr lang="ru-RU" sz="14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), </a:t>
            </a:r>
            <a:r>
              <a:rPr lang="ru-RU" sz="1400" u="sng" dirty="0" smtClean="0">
                <a:latin typeface="Times New Roman" pitchFamily="18" charset="0"/>
                <a:cs typeface="Times New Roman" pitchFamily="18" charset="0"/>
              </a:rPr>
              <a:t>C-310A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 (SO</a:t>
            </a:r>
            <a:r>
              <a:rPr lang="ru-RU" sz="14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), </a:t>
            </a:r>
            <a:r>
              <a:rPr lang="ru-RU" sz="1400" u="sng" dirty="0" smtClean="0">
                <a:latin typeface="Times New Roman" pitchFamily="18" charset="0"/>
                <a:cs typeface="Times New Roman" pitchFamily="18" charset="0"/>
              </a:rPr>
              <a:t>CB-320-A1-H</a:t>
            </a:r>
            <a:r>
              <a:rPr lang="ru-RU" sz="1400" u="sng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1400" u="sng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 (H</a:t>
            </a:r>
            <a:r>
              <a:rPr lang="ru-RU" sz="14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S), </a:t>
            </a:r>
            <a:r>
              <a:rPr lang="ru-RU" sz="1400" u="sng" dirty="0" smtClean="0">
                <a:latin typeface="Times New Roman" pitchFamily="18" charset="0"/>
                <a:cs typeface="Times New Roman" pitchFamily="18" charset="0"/>
              </a:rPr>
              <a:t>Н-320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 (NH</a:t>
            </a:r>
            <a:r>
              <a:rPr lang="ru-RU" sz="14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), </a:t>
            </a:r>
            <a:r>
              <a:rPr lang="ru-RU" sz="1400" u="sng" dirty="0" smtClean="0">
                <a:latin typeface="Times New Roman" pitchFamily="18" charset="0"/>
                <a:cs typeface="Times New Roman" pitchFamily="18" charset="0"/>
              </a:rPr>
              <a:t>K-100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 (CO), </a:t>
            </a:r>
            <a:r>
              <a:rPr lang="ru-RU" sz="1400" u="sng" dirty="0" smtClean="0">
                <a:latin typeface="Times New Roman" pitchFamily="18" charset="0"/>
                <a:cs typeface="Times New Roman" pitchFamily="18" charset="0"/>
              </a:rPr>
              <a:t>Оптогаз-500.4-СО</a:t>
            </a:r>
            <a:r>
              <a:rPr lang="ru-RU" sz="1400" u="sng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 (СО</a:t>
            </a:r>
            <a:r>
              <a:rPr lang="ru-RU" sz="14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), </a:t>
            </a:r>
            <a:r>
              <a:rPr lang="ru-RU" sz="1400" u="sng" dirty="0" smtClean="0">
                <a:latin typeface="Times New Roman" pitchFamily="18" charset="0"/>
                <a:cs typeface="Times New Roman" pitchFamily="18" charset="0"/>
              </a:rPr>
              <a:t>Оптогаз-500.4-CO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 (СО), </a:t>
            </a:r>
            <a:r>
              <a:rPr lang="ru-RU" sz="1400" u="sng" dirty="0" smtClean="0">
                <a:latin typeface="Times New Roman" pitchFamily="18" charset="0"/>
                <a:cs typeface="Times New Roman" pitchFamily="18" charset="0"/>
              </a:rPr>
              <a:t>Форт-301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 (формальдегид),</a:t>
            </a:r>
          </a:p>
          <a:p>
            <a:pPr marL="514350" indent="-514350" algn="just">
              <a:buNone/>
            </a:pP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Көпкомпоненті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1400" u="sng" dirty="0" smtClean="0">
                <a:latin typeface="Times New Roman" pitchFamily="18" charset="0"/>
                <a:cs typeface="Times New Roman" pitchFamily="18" charset="0"/>
              </a:rPr>
              <a:t>Р-310A</a:t>
            </a:r>
            <a:r>
              <a:rPr lang="pt-BR" sz="1400" dirty="0" smtClean="0">
                <a:latin typeface="Times New Roman" pitchFamily="18" charset="0"/>
                <a:cs typeface="Times New Roman" pitchFamily="18" charset="0"/>
              </a:rPr>
              <a:t> (NO,NO</a:t>
            </a:r>
            <a:r>
              <a:rPr lang="pt-BR" sz="14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pt-BR" sz="1400" dirty="0" smtClean="0">
                <a:latin typeface="Times New Roman" pitchFamily="18" charset="0"/>
                <a:cs typeface="Times New Roman" pitchFamily="18" charset="0"/>
              </a:rPr>
              <a:t>), </a:t>
            </a:r>
            <a:r>
              <a:rPr lang="pt-BR" sz="1400" u="sng" dirty="0" smtClean="0">
                <a:latin typeface="Times New Roman" pitchFamily="18" charset="0"/>
                <a:cs typeface="Times New Roman" pitchFamily="18" charset="0"/>
              </a:rPr>
              <a:t>CB-320-A1</a:t>
            </a:r>
            <a:r>
              <a:rPr lang="pt-BR" sz="1400" dirty="0" smtClean="0">
                <a:latin typeface="Times New Roman" pitchFamily="18" charset="0"/>
                <a:cs typeface="Times New Roman" pitchFamily="18" charset="0"/>
              </a:rPr>
              <a:t> (H</a:t>
            </a:r>
            <a:r>
              <a:rPr lang="pt-BR" sz="14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pt-BR" sz="1400" dirty="0" smtClean="0">
                <a:latin typeface="Times New Roman" pitchFamily="18" charset="0"/>
                <a:cs typeface="Times New Roman" pitchFamily="18" charset="0"/>
              </a:rPr>
              <a:t>S,SO</a:t>
            </a:r>
            <a:r>
              <a:rPr lang="pt-BR" sz="14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pt-BR" sz="1400" dirty="0" smtClean="0">
                <a:latin typeface="Times New Roman" pitchFamily="18" charset="0"/>
                <a:cs typeface="Times New Roman" pitchFamily="18" charset="0"/>
              </a:rPr>
              <a:t>), H-320A (NH</a:t>
            </a:r>
            <a:r>
              <a:rPr lang="pt-BR" sz="14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pt-BR" sz="1400" dirty="0" smtClean="0">
                <a:latin typeface="Times New Roman" pitchFamily="18" charset="0"/>
                <a:cs typeface="Times New Roman" pitchFamily="18" charset="0"/>
              </a:rPr>
              <a:t>, NO, NO</a:t>
            </a:r>
            <a:r>
              <a:rPr lang="pt-BR" sz="14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pt-BR" sz="1400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kk-KZ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 algn="just">
              <a:buNone/>
            </a:pPr>
            <a:r>
              <a:rPr lang="kk-KZ" sz="1400" dirty="0" smtClean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ОБЗ оларды өндіру, тұтынудағы </a:t>
            </a:r>
            <a:r>
              <a:rPr lang="kk-KZ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ортақ келісімдер </a:t>
            </a:r>
            <a:r>
              <a:rPr lang="kk-KZ" sz="1400" i="1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(жеке бөліп алу)</a:t>
            </a:r>
            <a:endParaRPr lang="kk-KZ" sz="1400" dirty="0" smtClean="0">
              <a:latin typeface="Times New Roman" pitchFamily="18" charset="0"/>
              <a:cs typeface="Times New Roman" pitchFamily="18" charset="0"/>
            </a:endParaRPr>
          </a:p>
          <a:p>
            <a:pPr lvl="0" fontAlgn="base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kk-KZ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357158" y="5429264"/>
            <a:ext cx="8358246" cy="1047737"/>
          </a:xfrm>
        </p:spPr>
        <p:txBody>
          <a:bodyPr/>
          <a:lstStyle/>
          <a:p>
            <a:pPr algn="r"/>
            <a:endParaRPr lang="kk-KZ" b="1" i="1" dirty="0" smtClean="0">
              <a:solidFill>
                <a:srgbClr val="0070C0"/>
              </a:solidFill>
            </a:endParaRPr>
          </a:p>
          <a:p>
            <a:pPr algn="r"/>
            <a:endParaRPr lang="kk-KZ" b="1" i="1" dirty="0" smtClean="0">
              <a:solidFill>
                <a:srgbClr val="0070C0"/>
              </a:solidFill>
            </a:endParaRPr>
          </a:p>
          <a:p>
            <a:pPr algn="r"/>
            <a:endParaRPr lang="kk-KZ" b="1" i="1" dirty="0" smtClean="0">
              <a:solidFill>
                <a:srgbClr val="0070C0"/>
              </a:solidFill>
            </a:endParaRPr>
          </a:p>
          <a:p>
            <a:pPr algn="r"/>
            <a:endParaRPr lang="kk-KZ" b="1" i="1" dirty="0" smtClean="0">
              <a:solidFill>
                <a:srgbClr val="0070C0"/>
              </a:solidFill>
            </a:endParaRPr>
          </a:p>
          <a:p>
            <a:pPr algn="r"/>
            <a:r>
              <a:rPr lang="kk-KZ" b="1" i="1" dirty="0" smtClean="0">
                <a:solidFill>
                  <a:srgbClr val="0070C0"/>
                </a:solidFill>
              </a:rPr>
              <a:t>“Экологиялық мониторингі” пәні</a:t>
            </a:r>
          </a:p>
          <a:p>
            <a:pPr algn="r"/>
            <a:endParaRPr lang="kk-KZ" b="1" i="1" dirty="0" smtClean="0">
              <a:solidFill>
                <a:srgbClr val="0070C0"/>
              </a:solidFill>
            </a:endParaRPr>
          </a:p>
          <a:p>
            <a:pPr algn="r"/>
            <a:r>
              <a:rPr lang="kk-KZ" dirty="0" smtClean="0">
                <a:solidFill>
                  <a:srgbClr val="0070C0"/>
                </a:solidFill>
              </a:rPr>
              <a:t>Қоршаған ортаны қорғауды басқару және инжиниринг кафедрасы </a:t>
            </a:r>
            <a:endParaRPr lang="en-US" dirty="0" smtClean="0">
              <a:solidFill>
                <a:srgbClr val="0070C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2786058"/>
            <a:ext cx="7858180" cy="2786082"/>
          </a:xfrm>
        </p:spPr>
        <p:txBody>
          <a:bodyPr>
            <a:normAutofit/>
          </a:bodyPr>
          <a:lstStyle/>
          <a:p>
            <a:r>
              <a:rPr lang="ru-RU" sz="1800" dirty="0" smtClean="0"/>
              <a:t/>
            </a:r>
            <a:br>
              <a:rPr lang="ru-RU" sz="1800" dirty="0" smtClean="0"/>
            </a:br>
            <a:endParaRPr lang="ru-RU" sz="1800" b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5500702"/>
            <a:ext cx="1285884" cy="9955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184664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		Атмосфералық ауаны қорғау жөнінде жүргізілетін шаралардың ауқымды кешені </a:t>
            </a:r>
            <a:r>
              <a:rPr lang="kk-KZ" sz="2400" i="1" dirty="0" smtClean="0">
                <a:latin typeface="Times New Roman" pitchFamily="18" charset="0"/>
                <a:cs typeface="Times New Roman" pitchFamily="18" charset="0"/>
              </a:rPr>
              <a:t>заңға </a:t>
            </a: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негізделеді. Қазақстан Республикасының </a:t>
            </a:r>
            <a:r>
              <a:rPr lang="kk-KZ" sz="2400" b="1" i="1" dirty="0" smtClean="0">
                <a:latin typeface="Times New Roman" pitchFamily="18" charset="0"/>
                <a:cs typeface="Times New Roman" pitchFamily="18" charset="0"/>
              </a:rPr>
              <a:t>Экологиялық кодекс (2007), «Атмосфералық ауаны қорғау туралы» (11.03.2002 ж), «Халықтың санитарлық-эпидемиологиялық аман-саулығы туралы» (4.12.2002 ж), «Қоршаған табиғи ортаны қорғау туралы» (15.07.1997 ж</a:t>
            </a: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) зандары атмосфералық ауаны қорғау жөніндегі құқықтық және ұйымдастыру негіздері мен экологиялық-гигиеналық талаптарды анықтайтын негізгі заңдары болып табылады.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		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kk-KZ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kk-KZ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357158" y="5429264"/>
            <a:ext cx="8358246" cy="1047737"/>
          </a:xfrm>
        </p:spPr>
        <p:txBody>
          <a:bodyPr/>
          <a:lstStyle/>
          <a:p>
            <a:pPr algn="r"/>
            <a:endParaRPr lang="kk-KZ" b="1" i="1" dirty="0" smtClean="0">
              <a:solidFill>
                <a:srgbClr val="0070C0"/>
              </a:solidFill>
            </a:endParaRPr>
          </a:p>
          <a:p>
            <a:pPr algn="r"/>
            <a:endParaRPr lang="kk-KZ" b="1" i="1" dirty="0" smtClean="0">
              <a:solidFill>
                <a:srgbClr val="0070C0"/>
              </a:solidFill>
            </a:endParaRPr>
          </a:p>
          <a:p>
            <a:pPr algn="r"/>
            <a:endParaRPr lang="kk-KZ" b="1" i="1" dirty="0" smtClean="0">
              <a:solidFill>
                <a:srgbClr val="0070C0"/>
              </a:solidFill>
            </a:endParaRPr>
          </a:p>
          <a:p>
            <a:pPr algn="r"/>
            <a:endParaRPr lang="kk-KZ" b="1" i="1" dirty="0" smtClean="0">
              <a:solidFill>
                <a:srgbClr val="0070C0"/>
              </a:solidFill>
            </a:endParaRPr>
          </a:p>
          <a:p>
            <a:pPr algn="r"/>
            <a:r>
              <a:rPr lang="kk-KZ" b="1" i="1" dirty="0" smtClean="0">
                <a:solidFill>
                  <a:srgbClr val="0070C0"/>
                </a:solidFill>
              </a:rPr>
              <a:t>“Экологиялық мониторингі” пәні</a:t>
            </a:r>
          </a:p>
          <a:p>
            <a:pPr algn="r"/>
            <a:endParaRPr lang="kk-KZ" b="1" i="1" dirty="0" smtClean="0">
              <a:solidFill>
                <a:srgbClr val="0070C0"/>
              </a:solidFill>
            </a:endParaRPr>
          </a:p>
          <a:p>
            <a:pPr algn="r"/>
            <a:r>
              <a:rPr lang="kk-KZ" dirty="0" smtClean="0">
                <a:solidFill>
                  <a:srgbClr val="0070C0"/>
                </a:solidFill>
              </a:rPr>
              <a:t>Қоршаған ортаны қорғауды басқару және инжиниринг кафедрасы </a:t>
            </a:r>
            <a:endParaRPr lang="en-US" dirty="0" smtClean="0">
              <a:solidFill>
                <a:srgbClr val="0070C0"/>
              </a:solidFill>
            </a:endParaRPr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5500702"/>
            <a:ext cx="1285884" cy="9955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184664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		Басқару шешімдерін қабылдау үшін, ең алдымен, атмосфералық ауаның шын мәніндегі жағдайы туралы ақпарат қажет, оны, ауаның ластану көрсеткіштерін қандай да бір рұқсат етілген, адам үшін </a:t>
            </a:r>
            <a:r>
              <a:rPr lang="kk-KZ" sz="2400" i="1" dirty="0" smtClean="0">
                <a:latin typeface="Times New Roman" pitchFamily="18" charset="0"/>
                <a:cs typeface="Times New Roman" pitchFamily="18" charset="0"/>
              </a:rPr>
              <a:t>қауіпсіз,</a:t>
            </a: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 деңгейлермен салыстырмай, алуы мүмкін емес. Сондықтан табиғатты қорғау заңдарының маңызды тарауларының бірі, ауаны </a:t>
            </a:r>
            <a:r>
              <a:rPr lang="kk-KZ" sz="2400" i="1" dirty="0" smtClean="0">
                <a:latin typeface="Times New Roman" pitchFamily="18" charset="0"/>
                <a:cs typeface="Times New Roman" pitchFamily="18" charset="0"/>
              </a:rPr>
              <a:t>химиялық, биологиялық, физикалық</a:t>
            </a: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 ластаушылардың және әр түрлі көздерден заттардың ауға шығарылуының шектік рұқсат етілген деңгейін гигиеналық және экологиялық нормалау</a:t>
            </a:r>
            <a:r>
              <a:rPr lang="kk-KZ" sz="2400" i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болып табылады. Атмосфералық ауадағы зиянды заттар үшін екі норматив орнатылады: </a:t>
            </a:r>
            <a:r>
              <a:rPr lang="kk-KZ" sz="2400" b="1" i="1" dirty="0" smtClean="0">
                <a:latin typeface="Times New Roman" pitchFamily="18" charset="0"/>
                <a:cs typeface="Times New Roman" pitchFamily="18" charset="0"/>
              </a:rPr>
              <a:t>орташа тәуліктік (о.т.) </a:t>
            </a: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ШРЕК және </a:t>
            </a:r>
            <a:r>
              <a:rPr lang="kk-KZ" sz="2400" b="1" i="1" dirty="0" smtClean="0">
                <a:latin typeface="Times New Roman" pitchFamily="18" charset="0"/>
                <a:cs typeface="Times New Roman" pitchFamily="18" charset="0"/>
              </a:rPr>
              <a:t>максималды бір реттік( м.б.р.</a:t>
            </a: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) ШРЕК.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		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kk-KZ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kk-KZ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357158" y="5429264"/>
            <a:ext cx="8358246" cy="1047737"/>
          </a:xfrm>
        </p:spPr>
        <p:txBody>
          <a:bodyPr/>
          <a:lstStyle/>
          <a:p>
            <a:pPr algn="r"/>
            <a:endParaRPr lang="kk-KZ" b="1" i="1" dirty="0" smtClean="0">
              <a:solidFill>
                <a:srgbClr val="0070C0"/>
              </a:solidFill>
            </a:endParaRPr>
          </a:p>
          <a:p>
            <a:pPr algn="r"/>
            <a:endParaRPr lang="kk-KZ" b="1" i="1" dirty="0" smtClean="0">
              <a:solidFill>
                <a:srgbClr val="0070C0"/>
              </a:solidFill>
            </a:endParaRPr>
          </a:p>
          <a:p>
            <a:pPr algn="r"/>
            <a:endParaRPr lang="kk-KZ" b="1" i="1" dirty="0" smtClean="0">
              <a:solidFill>
                <a:srgbClr val="0070C0"/>
              </a:solidFill>
            </a:endParaRPr>
          </a:p>
          <a:p>
            <a:pPr algn="r"/>
            <a:endParaRPr lang="kk-KZ" b="1" i="1" dirty="0" smtClean="0">
              <a:solidFill>
                <a:srgbClr val="0070C0"/>
              </a:solidFill>
            </a:endParaRPr>
          </a:p>
          <a:p>
            <a:pPr algn="r"/>
            <a:r>
              <a:rPr lang="kk-KZ" b="1" i="1" dirty="0" smtClean="0">
                <a:solidFill>
                  <a:srgbClr val="0070C0"/>
                </a:solidFill>
              </a:rPr>
              <a:t>“Экологиялық мониторингі” пәні</a:t>
            </a:r>
          </a:p>
          <a:p>
            <a:pPr algn="r"/>
            <a:endParaRPr lang="kk-KZ" b="1" i="1" dirty="0" smtClean="0">
              <a:solidFill>
                <a:srgbClr val="0070C0"/>
              </a:solidFill>
            </a:endParaRPr>
          </a:p>
          <a:p>
            <a:pPr algn="r"/>
            <a:r>
              <a:rPr lang="kk-KZ" dirty="0" smtClean="0">
                <a:solidFill>
                  <a:srgbClr val="0070C0"/>
                </a:solidFill>
              </a:rPr>
              <a:t>Қоршаған ортаны қорғауды басқару және инжиниринг кафедрасы </a:t>
            </a:r>
            <a:endParaRPr lang="en-US" dirty="0" smtClean="0">
              <a:solidFill>
                <a:srgbClr val="0070C0"/>
              </a:solidFill>
            </a:endParaRPr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5500702"/>
            <a:ext cx="1285884" cy="9955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470416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kk-KZ" sz="2400" dirty="0" smtClean="0"/>
              <a:t>		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Атмосфералық ауаның ластануында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әкімшілік шекаралырының болмауы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сонымен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байланысты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адамзаттың өмір сүруіне қауіп төндірген жаһандық мәселелердің пайда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болуы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атмосфералық ауаны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қорғау мәселелерінде </a:t>
            </a:r>
            <a:r>
              <a:rPr lang="ru-RU" sz="2100" i="1" dirty="0" err="1" smtClean="0">
                <a:latin typeface="Times New Roman" pitchFamily="18" charset="0"/>
                <a:cs typeface="Times New Roman" pitchFamily="18" charset="0"/>
              </a:rPr>
              <a:t>халықаралық ынтымақтастықтың сөзсіз 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рөлін түсінуге мәжбүр етті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1987 </a:t>
            </a:r>
            <a:r>
              <a:rPr lang="ru-RU" sz="2100" b="1" dirty="0" err="1" smtClean="0">
                <a:latin typeface="Times New Roman" pitchFamily="18" charset="0"/>
                <a:cs typeface="Times New Roman" pitchFamily="18" charset="0"/>
              </a:rPr>
              <a:t>жылы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озон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қабатын қорғау жөніндегі және хлорфторкөмірсутектердің өндірісімен байланысты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шығарындыларға тыйым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салу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туралы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b="1" dirty="0" err="1" smtClean="0">
                <a:latin typeface="Times New Roman" pitchFamily="18" charset="0"/>
                <a:cs typeface="Times New Roman" pitchFamily="18" charset="0"/>
              </a:rPr>
              <a:t>Монреальдік</a:t>
            </a:r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b="1" dirty="0" err="1" smtClean="0">
                <a:latin typeface="Times New Roman" pitchFamily="18" charset="0"/>
                <a:cs typeface="Times New Roman" pitchFamily="18" charset="0"/>
              </a:rPr>
              <a:t>хаттамаға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қол қойылды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None/>
            </a:pP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		1992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жылы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Рио-де-Жанейрода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мемлекет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пен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үкімет басшылары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деңгейінде 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БҰҰ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Халықаралық конференциясы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өтті, онда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Бағдарлама 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21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және Климаттың өзгеруі туралы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мәселе шеңберінде 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конвенция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қабылданды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Бағдарлама 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21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табиғи ресурстарды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сақтау және рационалды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қолдану сұрақтарына бағытталған супер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бағдарлама болып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табылды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None/>
            </a:pP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		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kk-KZ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kk-KZ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357158" y="5429264"/>
            <a:ext cx="8358246" cy="1047737"/>
          </a:xfrm>
        </p:spPr>
        <p:txBody>
          <a:bodyPr/>
          <a:lstStyle/>
          <a:p>
            <a:pPr algn="r"/>
            <a:endParaRPr lang="kk-KZ" b="1" i="1" dirty="0" smtClean="0">
              <a:solidFill>
                <a:srgbClr val="0070C0"/>
              </a:solidFill>
            </a:endParaRPr>
          </a:p>
          <a:p>
            <a:pPr algn="r"/>
            <a:endParaRPr lang="kk-KZ" b="1" i="1" dirty="0" smtClean="0">
              <a:solidFill>
                <a:srgbClr val="0070C0"/>
              </a:solidFill>
            </a:endParaRPr>
          </a:p>
          <a:p>
            <a:pPr algn="r"/>
            <a:endParaRPr lang="kk-KZ" b="1" i="1" dirty="0" smtClean="0">
              <a:solidFill>
                <a:srgbClr val="0070C0"/>
              </a:solidFill>
            </a:endParaRPr>
          </a:p>
          <a:p>
            <a:pPr algn="r"/>
            <a:endParaRPr lang="kk-KZ" b="1" i="1" dirty="0" smtClean="0">
              <a:solidFill>
                <a:srgbClr val="0070C0"/>
              </a:solidFill>
            </a:endParaRPr>
          </a:p>
          <a:p>
            <a:pPr algn="r"/>
            <a:r>
              <a:rPr lang="kk-KZ" b="1" i="1" dirty="0" smtClean="0">
                <a:solidFill>
                  <a:srgbClr val="0070C0"/>
                </a:solidFill>
              </a:rPr>
              <a:t>“Экологиялық мониторингі” пәні</a:t>
            </a:r>
          </a:p>
          <a:p>
            <a:pPr algn="r"/>
            <a:endParaRPr lang="kk-KZ" b="1" i="1" dirty="0" smtClean="0">
              <a:solidFill>
                <a:srgbClr val="0070C0"/>
              </a:solidFill>
            </a:endParaRPr>
          </a:p>
          <a:p>
            <a:pPr algn="r"/>
            <a:r>
              <a:rPr lang="kk-KZ" dirty="0" smtClean="0">
                <a:solidFill>
                  <a:srgbClr val="0070C0"/>
                </a:solidFill>
              </a:rPr>
              <a:t>Қоршаған ортаны қорғауды басқару және инжиниринг кафедрасы </a:t>
            </a:r>
            <a:endParaRPr lang="en-US" dirty="0" smtClean="0">
              <a:solidFill>
                <a:srgbClr val="0070C0"/>
              </a:solidFill>
            </a:endParaRPr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5500702"/>
            <a:ext cx="1285884" cy="9955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470416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kk-KZ" sz="2400" dirty="0" smtClean="0"/>
              <a:t>		</a:t>
            </a:r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1997 </a:t>
            </a:r>
            <a:r>
              <a:rPr lang="ru-RU" sz="2100" b="1" dirty="0" err="1" smtClean="0">
                <a:latin typeface="Times New Roman" pitchFamily="18" charset="0"/>
                <a:cs typeface="Times New Roman" pitchFamily="18" charset="0"/>
              </a:rPr>
              <a:t>жылы</a:t>
            </a:r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 Киото 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Жапония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қаласында әлемнің өнеркәсіптері дамыған елдерінен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атмосфераға түсетін парниктік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газдардың шығарындыларын қысқарту туралы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Киото </a:t>
            </a:r>
            <a:r>
              <a:rPr lang="ru-RU" sz="2100" b="1" dirty="0" err="1" smtClean="0">
                <a:latin typeface="Times New Roman" pitchFamily="18" charset="0"/>
                <a:cs typeface="Times New Roman" pitchFamily="18" charset="0"/>
              </a:rPr>
              <a:t>хаттамасы</a:t>
            </a:r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құрастырылды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. Стокгольм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конференциясында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қоршаған ортада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тұрақты органикалық ластаушыларды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атап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айтқанда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полихлорланған бифенилдерді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өндіруге тыйым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салу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туралы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шешім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қабылданды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None/>
            </a:pP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Бағдарлама 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21-ді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нұсқаулыққа 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ала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отырып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көптеген мемлекеттер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соның ішінде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Қазақстан Республикасы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да,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қоршаған ортаны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қорғау, 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таза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тіршілік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және жұмыс ортасына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адамдардың құқығын қамтамасыз ететін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тұрақты дамуға көшудің ұлттық концепциясын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дайындады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None/>
            </a:pP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		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kk-KZ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kk-KZ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357158" y="5429264"/>
            <a:ext cx="8358246" cy="1047737"/>
          </a:xfrm>
        </p:spPr>
        <p:txBody>
          <a:bodyPr/>
          <a:lstStyle/>
          <a:p>
            <a:pPr algn="r"/>
            <a:endParaRPr lang="kk-KZ" b="1" i="1" dirty="0" smtClean="0">
              <a:solidFill>
                <a:srgbClr val="0070C0"/>
              </a:solidFill>
            </a:endParaRPr>
          </a:p>
          <a:p>
            <a:pPr algn="r"/>
            <a:endParaRPr lang="kk-KZ" b="1" i="1" dirty="0" smtClean="0">
              <a:solidFill>
                <a:srgbClr val="0070C0"/>
              </a:solidFill>
            </a:endParaRPr>
          </a:p>
          <a:p>
            <a:pPr algn="r"/>
            <a:endParaRPr lang="kk-KZ" b="1" i="1" dirty="0" smtClean="0">
              <a:solidFill>
                <a:srgbClr val="0070C0"/>
              </a:solidFill>
            </a:endParaRPr>
          </a:p>
          <a:p>
            <a:pPr algn="r"/>
            <a:endParaRPr lang="kk-KZ" b="1" i="1" dirty="0" smtClean="0">
              <a:solidFill>
                <a:srgbClr val="0070C0"/>
              </a:solidFill>
            </a:endParaRPr>
          </a:p>
          <a:p>
            <a:pPr algn="r"/>
            <a:r>
              <a:rPr lang="kk-KZ" b="1" i="1" dirty="0" smtClean="0">
                <a:solidFill>
                  <a:srgbClr val="0070C0"/>
                </a:solidFill>
              </a:rPr>
              <a:t>“Экологиялық мониторингі” пәні</a:t>
            </a:r>
          </a:p>
          <a:p>
            <a:pPr algn="r"/>
            <a:endParaRPr lang="kk-KZ" b="1" i="1" dirty="0" smtClean="0">
              <a:solidFill>
                <a:srgbClr val="0070C0"/>
              </a:solidFill>
            </a:endParaRPr>
          </a:p>
          <a:p>
            <a:pPr algn="r"/>
            <a:r>
              <a:rPr lang="kk-KZ" dirty="0" smtClean="0">
                <a:solidFill>
                  <a:srgbClr val="0070C0"/>
                </a:solidFill>
              </a:rPr>
              <a:t>Қоршаған ортаны қорғауды басқару және инжиниринг кафедрасы </a:t>
            </a:r>
            <a:endParaRPr lang="en-US" dirty="0" smtClean="0">
              <a:solidFill>
                <a:srgbClr val="0070C0"/>
              </a:solidFill>
            </a:endParaRPr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5500702"/>
            <a:ext cx="1285884" cy="9955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470284"/>
          </a:xfrm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en-US" dirty="0" smtClean="0"/>
              <a:t>	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Тотығумен, эвтрофикациямен және жерге жақын озонмен күресу туралы </a:t>
            </a:r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Гётеборг хаттамасында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kk-KZ" baseline="-25000" dirty="0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, NO</a:t>
            </a:r>
            <a:r>
              <a:rPr lang="kk-KZ" baseline="-25000" dirty="0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, NH</a:t>
            </a:r>
            <a:r>
              <a:rPr lang="kk-KZ" baseline="-25000" dirty="0" smtClean="0"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шығарындыларын қысқарту бойынша мақсатты көрсеткіштер анықталды.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Мемлекет аралық салыстырулар үшін көрсеткішті мемлекет территориясының км</a:t>
            </a:r>
            <a:r>
              <a:rPr lang="kk-KZ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, жан басына және жалпы ішкі өнімнің (ЖІӨ) бірлігіне</a:t>
            </a:r>
            <a:r>
              <a:rPr lang="kk-KZ" baseline="30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шығарындылардың саны ретінде қалыптастырған жөн. </a:t>
            </a:r>
          </a:p>
          <a:p>
            <a:pPr algn="just">
              <a:buNone/>
            </a:pP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		Атмосфераға ластайтын заттардың шығарындыларының жалпы көлемі </a:t>
            </a:r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стационарлы және жылжымалы ластау көздерінен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төгінділердің сомасы ретінде анықталады.</a:t>
            </a:r>
            <a:r>
              <a:rPr lang="kk-KZ" dirty="0" smtClean="0"/>
              <a:t> </a:t>
            </a:r>
            <a:endParaRPr lang="ru-RU" dirty="0" smtClean="0"/>
          </a:p>
          <a:p>
            <a:pPr algn="just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kk-KZ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kk-KZ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kk-KZ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357158" y="5429264"/>
            <a:ext cx="8358246" cy="1047737"/>
          </a:xfrm>
        </p:spPr>
        <p:txBody>
          <a:bodyPr/>
          <a:lstStyle/>
          <a:p>
            <a:pPr algn="r"/>
            <a:endParaRPr lang="kk-KZ" b="1" i="1" dirty="0" smtClean="0">
              <a:solidFill>
                <a:srgbClr val="0070C0"/>
              </a:solidFill>
            </a:endParaRPr>
          </a:p>
          <a:p>
            <a:pPr algn="r"/>
            <a:endParaRPr lang="kk-KZ" b="1" i="1" dirty="0" smtClean="0">
              <a:solidFill>
                <a:srgbClr val="0070C0"/>
              </a:solidFill>
            </a:endParaRPr>
          </a:p>
          <a:p>
            <a:pPr algn="r"/>
            <a:endParaRPr lang="kk-KZ" b="1" i="1" dirty="0" smtClean="0">
              <a:solidFill>
                <a:srgbClr val="0070C0"/>
              </a:solidFill>
            </a:endParaRPr>
          </a:p>
          <a:p>
            <a:pPr algn="r"/>
            <a:endParaRPr lang="kk-KZ" b="1" i="1" dirty="0" smtClean="0">
              <a:solidFill>
                <a:srgbClr val="0070C0"/>
              </a:solidFill>
            </a:endParaRPr>
          </a:p>
          <a:p>
            <a:pPr algn="r"/>
            <a:r>
              <a:rPr lang="kk-KZ" b="1" i="1" dirty="0" smtClean="0">
                <a:solidFill>
                  <a:srgbClr val="0070C0"/>
                </a:solidFill>
              </a:rPr>
              <a:t>“Экологиялық мониторингі” пәні</a:t>
            </a:r>
          </a:p>
          <a:p>
            <a:pPr algn="r"/>
            <a:endParaRPr lang="kk-KZ" b="1" i="1" dirty="0" smtClean="0">
              <a:solidFill>
                <a:srgbClr val="0070C0"/>
              </a:solidFill>
            </a:endParaRPr>
          </a:p>
          <a:p>
            <a:pPr algn="r"/>
            <a:r>
              <a:rPr lang="kk-KZ" dirty="0" smtClean="0">
                <a:solidFill>
                  <a:srgbClr val="0070C0"/>
                </a:solidFill>
              </a:rPr>
              <a:t>Қоршаған ортаны қорғауды басқару және инжиниринг кафедрасы </a:t>
            </a:r>
            <a:endParaRPr lang="en-US" dirty="0" smtClean="0">
              <a:solidFill>
                <a:srgbClr val="0070C0"/>
              </a:solidFill>
            </a:endParaRPr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5500702"/>
            <a:ext cx="1285884" cy="9955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3546720"/>
          </a:xfrm>
        </p:spPr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ru-RU" dirty="0" smtClean="0"/>
              <a:t>		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Атмосфера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ауасының жағдайын бақылау және қадағалау қызметі екі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жүйеден тұрады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Біріншісі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бақылау мониторингі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екіншісі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қадағалау мониторингі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Бірінші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жүйе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қала, елді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мекендердегі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ластану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көзінен алыс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және жақын жатқан қалалар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мен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елді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мекендерден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пайда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болған территориялардағы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атмосфера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ауасының сапасын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бақылауды қамтамасыз етсе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 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екінші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жүйе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ластаушы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заттарды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бақылайды және атмосфераға шығарылатын зиянды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қадағалап отырады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kk-KZ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kk-KZ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kk-KZ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357158" y="5429264"/>
            <a:ext cx="8358246" cy="1047737"/>
          </a:xfrm>
        </p:spPr>
        <p:txBody>
          <a:bodyPr/>
          <a:lstStyle/>
          <a:p>
            <a:pPr algn="r"/>
            <a:endParaRPr lang="kk-KZ" b="1" i="1" dirty="0" smtClean="0">
              <a:solidFill>
                <a:srgbClr val="0070C0"/>
              </a:solidFill>
            </a:endParaRPr>
          </a:p>
          <a:p>
            <a:pPr algn="r"/>
            <a:endParaRPr lang="kk-KZ" b="1" i="1" dirty="0" smtClean="0">
              <a:solidFill>
                <a:srgbClr val="0070C0"/>
              </a:solidFill>
            </a:endParaRPr>
          </a:p>
          <a:p>
            <a:pPr algn="r"/>
            <a:endParaRPr lang="kk-KZ" b="1" i="1" dirty="0" smtClean="0">
              <a:solidFill>
                <a:srgbClr val="0070C0"/>
              </a:solidFill>
            </a:endParaRPr>
          </a:p>
          <a:p>
            <a:pPr algn="r"/>
            <a:endParaRPr lang="kk-KZ" b="1" i="1" dirty="0" smtClean="0">
              <a:solidFill>
                <a:srgbClr val="0070C0"/>
              </a:solidFill>
            </a:endParaRPr>
          </a:p>
          <a:p>
            <a:pPr algn="r"/>
            <a:r>
              <a:rPr lang="kk-KZ" b="1" i="1" dirty="0" smtClean="0">
                <a:solidFill>
                  <a:srgbClr val="0070C0"/>
                </a:solidFill>
              </a:rPr>
              <a:t>“Экологиялық мониторингі” пәні</a:t>
            </a:r>
          </a:p>
          <a:p>
            <a:pPr algn="r"/>
            <a:endParaRPr lang="kk-KZ" b="1" i="1" dirty="0" smtClean="0">
              <a:solidFill>
                <a:srgbClr val="0070C0"/>
              </a:solidFill>
            </a:endParaRPr>
          </a:p>
          <a:p>
            <a:pPr algn="r"/>
            <a:r>
              <a:rPr lang="kk-KZ" dirty="0" smtClean="0">
                <a:solidFill>
                  <a:srgbClr val="0070C0"/>
                </a:solidFill>
              </a:rPr>
              <a:t>Қоршаған ортаны қорғауды басқару және инжиниринг кафедрасы </a:t>
            </a:r>
            <a:endParaRPr lang="en-US" dirty="0" smtClean="0">
              <a:solidFill>
                <a:srgbClr val="0070C0"/>
              </a:solidFill>
            </a:endParaRPr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5500702"/>
            <a:ext cx="1285884" cy="9955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970350"/>
          </a:xfrm>
        </p:spPr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 Шығарындылардың </a:t>
            </a:r>
            <a:r>
              <a:rPr lang="kk-KZ" b="1" u="sng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стационарлы көздері</a:t>
            </a:r>
            <a:r>
              <a:rPr lang="kk-KZ" b="1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үшін күкірт диоксиді (SO</a:t>
            </a:r>
            <a:r>
              <a:rPr lang="kk-KZ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), азот оксиді NO</a:t>
            </a:r>
            <a:r>
              <a:rPr lang="kk-KZ" baseline="-25000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 (диоксид азотына қайта есптегенде), аммиак (NH</a:t>
            </a:r>
            <a:r>
              <a:rPr lang="kk-KZ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), қатты бөлшектер (ҚБ</a:t>
            </a:r>
            <a:r>
              <a:rPr lang="kk-KZ" baseline="-25000" dirty="0" smtClean="0"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, ҚБ</a:t>
            </a:r>
            <a:r>
              <a:rPr lang="kk-KZ" baseline="-25000" dirty="0" smtClean="0">
                <a:latin typeface="Times New Roman" pitchFamily="18" charset="0"/>
                <a:cs typeface="Times New Roman" pitchFamily="18" charset="0"/>
              </a:rPr>
              <a:t>2,5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 және қатты бөлшектердің (ҚБ) сомасы), көміртегі оксиді (СО), буға айналатын метанды емес органикалық қосылыстар (БМОҚ), тұрақты органикалық қосылыстар (ТОҚ, полихлорбифенилдерді қоса (ПХБ), диоксиндер/фурандар және полициклді хош иісті көмірсутектер (ПХК)) және ауыр металдар (ең алдымен кадмий (Сd), қорғасын (Pb), және сынап (Hg)), сондай-ақ спецификалық ластайтын заттар (хлор, фенол, бензол және оның қосылыстары) шығарындылары бойынша деректерді қадағалауды ұсынылады. 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dirty="0" smtClean="0"/>
              <a:t>		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kk-KZ" sz="1400" dirty="0" smtClean="0"/>
              <a:t>Осы көрсеткішті тоннамен өлшеуге ұсынылады (үтірден кейін үш ондық санмен).</a:t>
            </a:r>
            <a:endParaRPr lang="ru-RU" sz="1400" dirty="0" smtClean="0"/>
          </a:p>
          <a:p>
            <a:pPr algn="ctr">
              <a:buNone/>
            </a:pPr>
            <a:endParaRPr lang="kk-KZ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kk-KZ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kk-KZ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357158" y="5429264"/>
            <a:ext cx="8358246" cy="1047737"/>
          </a:xfrm>
        </p:spPr>
        <p:txBody>
          <a:bodyPr/>
          <a:lstStyle/>
          <a:p>
            <a:pPr algn="r"/>
            <a:endParaRPr lang="kk-KZ" b="1" i="1" dirty="0" smtClean="0">
              <a:solidFill>
                <a:srgbClr val="0070C0"/>
              </a:solidFill>
            </a:endParaRPr>
          </a:p>
          <a:p>
            <a:pPr algn="r"/>
            <a:endParaRPr lang="kk-KZ" b="1" i="1" dirty="0" smtClean="0">
              <a:solidFill>
                <a:srgbClr val="0070C0"/>
              </a:solidFill>
            </a:endParaRPr>
          </a:p>
          <a:p>
            <a:pPr algn="r"/>
            <a:endParaRPr lang="kk-KZ" b="1" i="1" dirty="0" smtClean="0">
              <a:solidFill>
                <a:srgbClr val="0070C0"/>
              </a:solidFill>
            </a:endParaRPr>
          </a:p>
          <a:p>
            <a:pPr algn="r"/>
            <a:endParaRPr lang="kk-KZ" b="1" i="1" dirty="0" smtClean="0">
              <a:solidFill>
                <a:srgbClr val="0070C0"/>
              </a:solidFill>
            </a:endParaRPr>
          </a:p>
          <a:p>
            <a:pPr algn="r"/>
            <a:r>
              <a:rPr lang="kk-KZ" b="1" i="1" dirty="0" smtClean="0">
                <a:solidFill>
                  <a:srgbClr val="0070C0"/>
                </a:solidFill>
              </a:rPr>
              <a:t>“Экологиялық мониторингі” пәні</a:t>
            </a:r>
          </a:p>
          <a:p>
            <a:pPr algn="r"/>
            <a:endParaRPr lang="kk-KZ" b="1" i="1" dirty="0" smtClean="0">
              <a:solidFill>
                <a:srgbClr val="0070C0"/>
              </a:solidFill>
            </a:endParaRPr>
          </a:p>
          <a:p>
            <a:pPr algn="r"/>
            <a:r>
              <a:rPr lang="kk-KZ" dirty="0" smtClean="0">
                <a:solidFill>
                  <a:srgbClr val="0070C0"/>
                </a:solidFill>
              </a:rPr>
              <a:t>Қоршаған ортаны қорғауды басқару және инжиниринг кафедрасы </a:t>
            </a:r>
            <a:endParaRPr lang="en-US" dirty="0" smtClean="0">
              <a:solidFill>
                <a:srgbClr val="0070C0"/>
              </a:solidFill>
            </a:endParaRPr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5500702"/>
            <a:ext cx="1285884" cy="9955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496</TotalTime>
  <Words>276</Words>
  <Application>Microsoft Office PowerPoint</Application>
  <PresentationFormat>Экран (4:3)</PresentationFormat>
  <Paragraphs>226</Paragraphs>
  <Slides>21</Slides>
  <Notes>18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Открытая</vt:lpstr>
      <vt:lpstr>3-дәріс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“Жер ресурстар қоры мен мүмкіншіліктері”  3-дәріс</dc:title>
  <dc:creator>Admin</dc:creator>
  <cp:lastModifiedBy>77013</cp:lastModifiedBy>
  <cp:revision>53</cp:revision>
  <dcterms:created xsi:type="dcterms:W3CDTF">2015-02-05T04:50:11Z</dcterms:created>
  <dcterms:modified xsi:type="dcterms:W3CDTF">2022-11-03T09:52:10Z</dcterms:modified>
</cp:coreProperties>
</file>