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0"/>
  </p:notesMasterIdLst>
  <p:sldIdLst>
    <p:sldId id="268" r:id="rId2"/>
    <p:sldId id="290" r:id="rId3"/>
    <p:sldId id="303" r:id="rId4"/>
    <p:sldId id="304" r:id="rId5"/>
    <p:sldId id="305" r:id="rId6"/>
    <p:sldId id="291" r:id="rId7"/>
    <p:sldId id="292" r:id="rId8"/>
    <p:sldId id="298" r:id="rId9"/>
    <p:sldId id="293" r:id="rId10"/>
    <p:sldId id="299" r:id="rId11"/>
    <p:sldId id="297" r:id="rId12"/>
    <p:sldId id="294" r:id="rId13"/>
    <p:sldId id="306" r:id="rId14"/>
    <p:sldId id="295" r:id="rId15"/>
    <p:sldId id="302" r:id="rId16"/>
    <p:sldId id="301" r:id="rId17"/>
    <p:sldId id="296" r:id="rId18"/>
    <p:sldId id="307"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38" autoAdjust="0"/>
  </p:normalViewPr>
  <p:slideViewPr>
    <p:cSldViewPr>
      <p:cViewPr varScale="1">
        <p:scale>
          <a:sx n="62" d="100"/>
          <a:sy n="62" d="100"/>
        </p:scale>
        <p:origin x="163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51868A-449F-4190-864B-37DB0777744D}" type="datetimeFigureOut">
              <a:rPr lang="ru-RU" smtClean="0"/>
              <a:pPr/>
              <a:t>01.02.2022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C411AE-C9ED-4B68-97AF-DA3A40D0F255}" type="slidenum">
              <a:rPr lang="ru-RU" smtClean="0"/>
              <a:pPr/>
              <a:t>‹#›</a:t>
            </a:fld>
            <a:endParaRPr lang="ru-RU"/>
          </a:p>
        </p:txBody>
      </p:sp>
    </p:spTree>
    <p:extLst>
      <p:ext uri="{BB962C8B-B14F-4D97-AF65-F5344CB8AC3E}">
        <p14:creationId xmlns:p14="http://schemas.microsoft.com/office/powerpoint/2010/main" val="3825283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18</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04A2E625-D61C-446F-8E4C-610DFED6956A}" type="datetime1">
              <a:rPr lang="ru-RU" smtClean="0"/>
              <a:pPr/>
              <a:t>01.02.2022</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r>
              <a:rPr lang="ru-RU"/>
              <a:t>Қоршаған ортаны қорғауды басқару және инжиниринг кафедрасы                                        доцент. Зандыбай Аманбек</a:t>
            </a:r>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DFE138BB-E29E-419B-A219-638DC162EE97}" type="datetime1">
              <a:rPr lang="ru-RU" smtClean="0"/>
              <a:pPr/>
              <a:t>01.02.2022</a:t>
            </a:fld>
            <a:endParaRPr lang="ru-RU"/>
          </a:p>
        </p:txBody>
      </p:sp>
      <p:sp>
        <p:nvSpPr>
          <p:cNvPr id="5" name="Нижний колонтитул 4"/>
          <p:cNvSpPr>
            <a:spLocks noGrp="1"/>
          </p:cNvSpPr>
          <p:nvPr>
            <p:ph type="ftr" sz="quarter" idx="11"/>
          </p:nvPr>
        </p:nvSpPr>
        <p:spPr/>
        <p:txBody>
          <a:bodyPr/>
          <a:lstStyle/>
          <a:p>
            <a:r>
              <a:rPr lang="ru-RU"/>
              <a:t>Қоршаған ортаны қорғауды басқару және инжиниринг кафедрасы                                        доцент. Зандыбай Аманбек</a:t>
            </a:r>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923F6962-8797-40A6-BBE0-51706BCD73A4}" type="datetime1">
              <a:rPr lang="ru-RU" smtClean="0"/>
              <a:pPr/>
              <a:t>01.02.2022</a:t>
            </a:fld>
            <a:endParaRPr lang="ru-RU"/>
          </a:p>
        </p:txBody>
      </p:sp>
      <p:sp>
        <p:nvSpPr>
          <p:cNvPr id="5" name="Нижний колонтитул 4"/>
          <p:cNvSpPr>
            <a:spLocks noGrp="1"/>
          </p:cNvSpPr>
          <p:nvPr>
            <p:ph type="ftr" sz="quarter" idx="11"/>
          </p:nvPr>
        </p:nvSpPr>
        <p:spPr/>
        <p:txBody>
          <a:bodyPr/>
          <a:lstStyle/>
          <a:p>
            <a:r>
              <a:rPr lang="ru-RU"/>
              <a:t>Қоршаған ортаны қорғауды басқару және инжиниринг кафедрасы                                        доцент. Зандыбай Аманбек</a:t>
            </a:r>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3F99E746-771F-43EF-98F5-0271687F33E8}" type="datetime1">
              <a:rPr lang="ru-RU" smtClean="0"/>
              <a:pPr/>
              <a:t>01.02.2022</a:t>
            </a:fld>
            <a:endParaRPr lang="ru-RU"/>
          </a:p>
        </p:txBody>
      </p:sp>
      <p:sp>
        <p:nvSpPr>
          <p:cNvPr id="5" name="Нижний колонтитул 4"/>
          <p:cNvSpPr>
            <a:spLocks noGrp="1"/>
          </p:cNvSpPr>
          <p:nvPr>
            <p:ph type="ftr" sz="quarter" idx="11"/>
          </p:nvPr>
        </p:nvSpPr>
        <p:spPr/>
        <p:txBody>
          <a:bodyPr/>
          <a:lstStyle/>
          <a:p>
            <a:r>
              <a:rPr lang="ru-RU"/>
              <a:t>Қоршаған ортаны қорғауды басқару және инжиниринг кафедрасы                                        доцент. Зандыбай Аманбек</a:t>
            </a:r>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p>
            <a:r>
              <a:rPr kumimoji="0" lang="ru-RU"/>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4DEA6B2E-F63F-447C-A5F4-D1A0610FE1BC}" type="datetime1">
              <a:rPr lang="ru-RU" smtClean="0"/>
              <a:pPr/>
              <a:t>01.02.2022</a:t>
            </a:fld>
            <a:endParaRPr lang="ru-RU"/>
          </a:p>
        </p:txBody>
      </p:sp>
      <p:sp>
        <p:nvSpPr>
          <p:cNvPr id="5" name="Нижний колонтитул 4"/>
          <p:cNvSpPr>
            <a:spLocks noGrp="1"/>
          </p:cNvSpPr>
          <p:nvPr>
            <p:ph type="ftr" sz="quarter" idx="11"/>
          </p:nvPr>
        </p:nvSpPr>
        <p:spPr/>
        <p:txBody>
          <a:bodyPr/>
          <a:lstStyle/>
          <a:p>
            <a:r>
              <a:rPr lang="ru-RU"/>
              <a:t>Қоршаған ортаны қорғауды басқару және инжиниринг кафедрасы                                        доцент. Зандыбай Аманбек</a:t>
            </a:r>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3A77308A-D0DF-4790-BDF4-C6DD4ADE0180}" type="datetime1">
              <a:rPr lang="ru-RU" smtClean="0"/>
              <a:pPr/>
              <a:t>01.02.2022</a:t>
            </a:fld>
            <a:endParaRPr lang="ru-RU"/>
          </a:p>
        </p:txBody>
      </p:sp>
      <p:sp>
        <p:nvSpPr>
          <p:cNvPr id="6" name="Нижний колонтитул 5"/>
          <p:cNvSpPr>
            <a:spLocks noGrp="1"/>
          </p:cNvSpPr>
          <p:nvPr>
            <p:ph type="ftr" sz="quarter" idx="11"/>
          </p:nvPr>
        </p:nvSpPr>
        <p:spPr/>
        <p:txBody>
          <a:bodyPr/>
          <a:lstStyle/>
          <a:p>
            <a:r>
              <a:rPr lang="ru-RU"/>
              <a:t>Қоршаған ортаны қорғауды басқару және инжиниринг кафедрасы                                        доцент. Зандыбай Аманбек</a:t>
            </a:r>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2509215B-272B-4FE0-8374-2E8F7D6E810C}" type="datetime1">
              <a:rPr lang="ru-RU" smtClean="0"/>
              <a:pPr/>
              <a:t>01.02.2022</a:t>
            </a:fld>
            <a:endParaRPr lang="ru-RU"/>
          </a:p>
        </p:txBody>
      </p:sp>
      <p:sp>
        <p:nvSpPr>
          <p:cNvPr id="8" name="Нижний колонтитул 7"/>
          <p:cNvSpPr>
            <a:spLocks noGrp="1"/>
          </p:cNvSpPr>
          <p:nvPr>
            <p:ph type="ftr" sz="quarter" idx="11"/>
          </p:nvPr>
        </p:nvSpPr>
        <p:spPr/>
        <p:txBody>
          <a:bodyPr/>
          <a:lstStyle/>
          <a:p>
            <a:r>
              <a:rPr lang="ru-RU"/>
              <a:t>Қоршаған ортаны қорғауды басқару және инжиниринг кафедрасы                                        доцент. Зандыбай Аманбек</a:t>
            </a:r>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C30D6D62-C805-4C44-B378-D7084674771D}" type="datetime1">
              <a:rPr lang="ru-RU" smtClean="0"/>
              <a:pPr/>
              <a:t>01.02.2022</a:t>
            </a:fld>
            <a:endParaRPr lang="ru-RU"/>
          </a:p>
        </p:txBody>
      </p:sp>
      <p:sp>
        <p:nvSpPr>
          <p:cNvPr id="4" name="Нижний колонтитул 3"/>
          <p:cNvSpPr>
            <a:spLocks noGrp="1"/>
          </p:cNvSpPr>
          <p:nvPr>
            <p:ph type="ftr" sz="quarter" idx="11"/>
          </p:nvPr>
        </p:nvSpPr>
        <p:spPr/>
        <p:txBody>
          <a:bodyPr/>
          <a:lstStyle/>
          <a:p>
            <a:r>
              <a:rPr lang="ru-RU"/>
              <a:t>Қоршаған ортаны қорғауды басқару және инжиниринг кафедрасы                                        доцент. Зандыбай Аманбек</a:t>
            </a:r>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DF485B7-0DDE-42CE-B77A-B3E9CDC191CC}" type="datetime1">
              <a:rPr lang="ru-RU" smtClean="0"/>
              <a:pPr/>
              <a:t>01.02.2022</a:t>
            </a:fld>
            <a:endParaRPr lang="ru-RU"/>
          </a:p>
        </p:txBody>
      </p:sp>
      <p:sp>
        <p:nvSpPr>
          <p:cNvPr id="3" name="Нижний колонтитул 2"/>
          <p:cNvSpPr>
            <a:spLocks noGrp="1"/>
          </p:cNvSpPr>
          <p:nvPr>
            <p:ph type="ftr" sz="quarter" idx="11"/>
          </p:nvPr>
        </p:nvSpPr>
        <p:spPr/>
        <p:txBody>
          <a:bodyPr/>
          <a:lstStyle/>
          <a:p>
            <a:r>
              <a:rPr lang="ru-RU"/>
              <a:t>Қоршаған ортаны қорғауды басқару және инжиниринг кафедрасы                                        доцент. Зандыбай Аманбек</a:t>
            </a:r>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fld id="{8218BAD2-E5DA-4BA5-985E-590FB0F1FF14}" type="datetime1">
              <a:rPr lang="ru-RU" smtClean="0"/>
              <a:pPr/>
              <a:t>01.02.2022</a:t>
            </a:fld>
            <a:endParaRPr lang="ru-RU"/>
          </a:p>
        </p:txBody>
      </p:sp>
      <p:sp>
        <p:nvSpPr>
          <p:cNvPr id="6" name="Нижний колонтитул 5"/>
          <p:cNvSpPr>
            <a:spLocks noGrp="1"/>
          </p:cNvSpPr>
          <p:nvPr>
            <p:ph type="ftr" sz="quarter" idx="11"/>
          </p:nvPr>
        </p:nvSpPr>
        <p:spPr/>
        <p:txBody>
          <a:bodyPr/>
          <a:lstStyle/>
          <a:p>
            <a:r>
              <a:rPr lang="ru-RU"/>
              <a:t>Қоршаған ортаны қорғауды басқару және инжиниринг кафедрасы                                        доцент. Зандыбай Аманбек</a:t>
            </a:r>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099B51B-650F-46A6-94AA-991C9B47878D}" type="datetime1">
              <a:rPr lang="ru-RU" smtClean="0"/>
              <a:pPr/>
              <a:t>01.02.2022</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ru-RU"/>
              <a:t>Қоршаған ортаны қорғауды басқару және инжиниринг кафедрасы                                        доцент. Зандыбай Аманбек</a:t>
            </a:r>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C93B9D6-818E-40B7-894F-7A5D0605381D}" type="datetime1">
              <a:rPr lang="ru-RU" smtClean="0"/>
              <a:pPr/>
              <a:t>01.02.2022</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ru-RU"/>
              <a:t>Қоршаған ортаны қорғауды басқару және инжиниринг кафедрасы                                        доцент. Зандыбай Аманбек</a:t>
            </a:r>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http://www.kazhydromet.kz/media/proba_clip_image003.jpg" TargetMode="Externa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http://www.kazhydromet.kz/media/proba_clip_image001.jpg" TargetMode="Externa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http://www.kazhydromet.kz/media/proba_clip_image002_0000.jpg"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2541458"/>
          </a:xfrm>
        </p:spPr>
        <p:txBody>
          <a:bodyPr>
            <a:normAutofit/>
          </a:bodyPr>
          <a:lstStyle/>
          <a:p>
            <a:pPr algn="ctr">
              <a:buNone/>
            </a:pPr>
            <a:endParaRPr lang="kk-KZ" dirty="0">
              <a:latin typeface="Times New Roman" pitchFamily="18" charset="0"/>
              <a:cs typeface="Times New Roman" pitchFamily="18" charset="0"/>
            </a:endParaRPr>
          </a:p>
          <a:p>
            <a:pPr algn="ctr">
              <a:buNone/>
            </a:pPr>
            <a:endParaRPr lang="kk-KZ" dirty="0">
              <a:latin typeface="Times New Roman" pitchFamily="18" charset="0"/>
              <a:cs typeface="Times New Roman" pitchFamily="18" charset="0"/>
            </a:endParaRPr>
          </a:p>
          <a:p>
            <a:pPr algn="ctr">
              <a:buNone/>
            </a:pPr>
            <a:endParaRPr lang="kk-KZ" b="1" dirty="0">
              <a:solidFill>
                <a:schemeClr val="accent3">
                  <a:lumMod val="50000"/>
                </a:schemeClr>
              </a:solidFill>
              <a:latin typeface="Times New Roman" pitchFamily="18" charset="0"/>
              <a:cs typeface="Times New Roman" pitchFamily="18" charset="0"/>
            </a:endParaRPr>
          </a:p>
          <a:p>
            <a:pPr algn="ctr">
              <a:buNone/>
            </a:pPr>
            <a:r>
              <a:rPr lang="kk-KZ" sz="3200" b="1" dirty="0">
                <a:solidFill>
                  <a:schemeClr val="accent4"/>
                </a:solidFill>
                <a:effectLst/>
                <a:latin typeface="Times New Roman" panose="02020603050405020304" pitchFamily="18" charset="0"/>
                <a:ea typeface="Calibri" panose="020F0502020204030204" pitchFamily="34" charset="0"/>
              </a:rPr>
              <a:t>ҚР-дағы экологиялық   мониторингі.</a:t>
            </a:r>
            <a:endParaRPr lang="kk-KZ" sz="3200" b="1" dirty="0">
              <a:solidFill>
                <a:schemeClr val="accent4"/>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r>
              <a:rPr lang="kk-KZ" b="1" i="1" dirty="0">
                <a:solidFill>
                  <a:srgbClr val="0070C0"/>
                </a:solidFill>
              </a:rPr>
              <a:t>“Экологиялық мониторингі” пәні</a:t>
            </a:r>
          </a:p>
          <a:p>
            <a:pPr algn="r"/>
            <a:endParaRPr lang="kk-KZ" b="1" i="1" dirty="0">
              <a:solidFill>
                <a:srgbClr val="0070C0"/>
              </a:solidFill>
            </a:endParaRPr>
          </a:p>
          <a:p>
            <a:pPr algn="r"/>
            <a:r>
              <a:rPr lang="kk-KZ" dirty="0">
                <a:solidFill>
                  <a:srgbClr val="0070C0"/>
                </a:solidFill>
              </a:rPr>
              <a:t>Қоршаған ортаны қорғауды басқару және инжиниринг кафедрасы </a:t>
            </a:r>
            <a:endParaRPr lang="en-US" dirty="0">
              <a:solidFill>
                <a:srgbClr val="0070C0"/>
              </a:solidFill>
            </a:endParaRPr>
          </a:p>
        </p:txBody>
      </p:sp>
      <p:sp>
        <p:nvSpPr>
          <p:cNvPr id="2" name="Заголовок 1"/>
          <p:cNvSpPr>
            <a:spLocks noGrp="1"/>
          </p:cNvSpPr>
          <p:nvPr>
            <p:ph type="title"/>
          </p:nvPr>
        </p:nvSpPr>
        <p:spPr>
          <a:xfrm>
            <a:off x="714348" y="4143380"/>
            <a:ext cx="7858180" cy="1051560"/>
          </a:xfrm>
        </p:spPr>
        <p:txBody>
          <a:bodyPr>
            <a:normAutofit/>
          </a:bodyPr>
          <a:lstStyle/>
          <a:p>
            <a:pPr algn="r"/>
            <a:r>
              <a:rPr lang="ru-RU" sz="1800" b="0" dirty="0">
                <a:solidFill>
                  <a:schemeClr val="tx1"/>
                </a:solidFill>
                <a:latin typeface="Times New Roman" pitchFamily="18" charset="0"/>
                <a:cs typeface="Times New Roman" pitchFamily="18" charset="0"/>
              </a:rPr>
              <a:t>2</a:t>
            </a:r>
            <a:r>
              <a:rPr lang="kk-KZ" sz="1800" b="0" dirty="0">
                <a:solidFill>
                  <a:schemeClr val="tx1"/>
                </a:solidFill>
                <a:latin typeface="Times New Roman" pitchFamily="18" charset="0"/>
                <a:cs typeface="Times New Roman" pitchFamily="18" charset="0"/>
              </a:rPr>
              <a:t>-дәріс</a:t>
            </a:r>
            <a:endParaRPr lang="ru-RU" sz="1800" b="0" dirty="0">
              <a:solidFill>
                <a:schemeClr val="tx1"/>
              </a:solidFill>
              <a:latin typeface="Times New Roman" pitchFamily="18" charset="0"/>
              <a:cs typeface="Times New Roman" pitchFamily="18" charset="0"/>
            </a:endParaRPr>
          </a:p>
        </p:txBody>
      </p:sp>
      <p:pic>
        <p:nvPicPr>
          <p:cNvPr id="1031" name="Picture 7"/>
          <p:cNvPicPr>
            <a:picLocks noChangeAspect="1" noChangeArrowheads="1"/>
          </p:cNvPicPr>
          <p:nvPr/>
        </p:nvPicPr>
        <p:blipFill>
          <a:blip r:embed="rId3" cstate="print"/>
          <a:srcRect/>
          <a:stretch>
            <a:fillRect/>
          </a:stretch>
        </p:blipFill>
        <p:spPr bwMode="auto">
          <a:xfrm>
            <a:off x="323528" y="5733256"/>
            <a:ext cx="1285884" cy="995523"/>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202904"/>
          </a:xfrm>
        </p:spPr>
        <p:txBody>
          <a:bodyPr>
            <a:normAutofit/>
          </a:bodyPr>
          <a:lstStyle/>
          <a:p>
            <a:pPr algn="just">
              <a:buNone/>
            </a:pPr>
            <a:r>
              <a:rPr lang="kk-KZ" sz="2400" dirty="0">
                <a:solidFill>
                  <a:schemeClr val="accent3"/>
                </a:solidFill>
                <a:latin typeface="Times New Roman" pitchFamily="18" charset="0"/>
                <a:cs typeface="Times New Roman" pitchFamily="18" charset="0"/>
              </a:rPr>
              <a:t>		</a:t>
            </a:r>
            <a:r>
              <a:rPr lang="kk-KZ" sz="2000" dirty="0">
                <a:latin typeface="Times New Roman" pitchFamily="18" charset="0"/>
                <a:cs typeface="Times New Roman" pitchFamily="18" charset="0"/>
              </a:rPr>
              <a:t>Атмосфералық жауын-шашын және қар жамылғысы жай-күйіне бақылаулар Дүниежүзілік метеорологиялық ұйым(ДМҰ) бағдарламасына сәйкес жүргізіледі. Жауын-шашын және қар сынамаларында мыналар:</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аниондар -сульфаттар, хлоридтер, нитраттар;</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катиондар - аммоний, натрий, калий, кальций, магний;</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микроэлементер - қорғасын, жез, кадмий, күшәла</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қышқылдығы</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меншікті электр өткізгіштігі анықталады. </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Атмосфералық жауын-шашын үшін бақылаулар күнделікті 45 метестансада жүргізіледі.</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Қар жамылғысындағы ластаушы заттардың барлығына бақылаулар жылына бір рет, қардағы ылғал қорының максималды жиналуы кезеңінде жүргізіледі.  Қар жамылғысының химиялық құрамы үшін Қазгидрометтің бақылау желісі  39 метеостансаны қамтиды. </a:t>
            </a:r>
            <a:r>
              <a:rPr lang="kk-KZ" sz="2000" dirty="0"/>
              <a:t>  </a:t>
            </a:r>
            <a:endParaRPr lang="ru-RU" sz="2000" dirty="0"/>
          </a:p>
          <a:p>
            <a:pPr algn="just"/>
            <a:endParaRPr lang="ru-RU" sz="2000" dirty="0">
              <a:latin typeface="Times New Roman" pitchFamily="18" charset="0"/>
              <a:cs typeface="Times New Roman" pitchFamily="18" charset="0"/>
            </a:endParaRPr>
          </a:p>
          <a:p>
            <a:pPr algn="just">
              <a:buNone/>
            </a:pPr>
            <a:endParaRPr lang="kk-KZ" sz="2000" dirty="0">
              <a:latin typeface="Times New Roman" pitchFamily="18" charset="0"/>
              <a:cs typeface="Times New Roman" pitchFamily="18" charset="0"/>
            </a:endParaRPr>
          </a:p>
          <a:p>
            <a:pPr algn="ctr">
              <a:buNone/>
            </a:pPr>
            <a:endParaRPr lang="kk-KZ" sz="2000" dirty="0">
              <a:latin typeface="Times New Roman" pitchFamily="18" charset="0"/>
              <a:cs typeface="Times New Roman" pitchFamily="18" charset="0"/>
            </a:endParaRPr>
          </a:p>
          <a:p>
            <a:pPr algn="ctr">
              <a:buNone/>
            </a:pPr>
            <a:endParaRPr lang="kk-KZ" sz="2000" b="1" dirty="0">
              <a:solidFill>
                <a:schemeClr val="accent3">
                  <a:lumMod val="50000"/>
                </a:schemeClr>
              </a:solidFill>
              <a:latin typeface="Times New Roman" pitchFamily="18" charset="0"/>
              <a:cs typeface="Times New Roman" pitchFamily="18" charset="0"/>
            </a:endParaRPr>
          </a:p>
          <a:p>
            <a:pPr algn="ctr">
              <a:buNone/>
            </a:pPr>
            <a:endParaRPr lang="kk-KZ" sz="2000" b="1" dirty="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r>
              <a:rPr lang="kk-KZ" b="1" i="1" dirty="0">
                <a:solidFill>
                  <a:srgbClr val="0070C0"/>
                </a:solidFill>
              </a:rPr>
              <a:t>“Экологиялық мониторингі” пәні</a:t>
            </a:r>
          </a:p>
          <a:p>
            <a:pPr algn="r"/>
            <a:endParaRPr lang="kk-KZ" b="1" i="1" dirty="0">
              <a:solidFill>
                <a:srgbClr val="0070C0"/>
              </a:solidFill>
            </a:endParaRPr>
          </a:p>
          <a:p>
            <a:pPr algn="r"/>
            <a:r>
              <a:rPr lang="kk-KZ" dirty="0">
                <a:solidFill>
                  <a:srgbClr val="0070C0"/>
                </a:solidFill>
              </a:rPr>
              <a:t>Қоршаған ортаны қорғауды басқару және инжиниринг кафедрасы </a:t>
            </a:r>
            <a:endParaRPr lang="en-US" dirty="0">
              <a:solidFill>
                <a:srgbClr val="0070C0"/>
              </a:solidFill>
            </a:endParaRPr>
          </a:p>
        </p:txBody>
      </p:sp>
      <p:sp>
        <p:nvSpPr>
          <p:cNvPr id="2" name="Заголовок 1"/>
          <p:cNvSpPr>
            <a:spLocks noGrp="1"/>
          </p:cNvSpPr>
          <p:nvPr>
            <p:ph type="title"/>
          </p:nvPr>
        </p:nvSpPr>
        <p:spPr>
          <a:xfrm>
            <a:off x="714348" y="2857496"/>
            <a:ext cx="7858180" cy="2643206"/>
          </a:xfrm>
        </p:spPr>
        <p:txBody>
          <a:bodyPr>
            <a:normAutofit/>
          </a:bodyPr>
          <a:lstStyle/>
          <a:p>
            <a:r>
              <a:rPr lang="kk-KZ" sz="1800" b="0" dirty="0">
                <a:solidFill>
                  <a:schemeClr val="tx1"/>
                </a:solidFill>
                <a:latin typeface="Times New Roman" pitchFamily="18" charset="0"/>
                <a:cs typeface="Times New Roman" pitchFamily="18" charset="0"/>
              </a:rPr>
              <a:t>	</a:t>
            </a:r>
            <a:br>
              <a:rPr lang="ru-RU" sz="2000" dirty="0">
                <a:solidFill>
                  <a:schemeClr val="tx1"/>
                </a:solidFill>
                <a:latin typeface="Times New Roman" pitchFamily="18" charset="0"/>
                <a:cs typeface="Times New Roman" pitchFamily="18" charset="0"/>
              </a:rPr>
            </a:br>
            <a:endParaRPr lang="ru-RU" sz="2000" b="0" dirty="0">
              <a:solidFill>
                <a:schemeClr val="tx1"/>
              </a:solidFill>
              <a:latin typeface="Times New Roman" pitchFamily="18" charset="0"/>
              <a:cs typeface="Times New Roman" pitchFamily="18" charset="0"/>
            </a:endParaRPr>
          </a:p>
        </p:txBody>
      </p:sp>
      <p:pic>
        <p:nvPicPr>
          <p:cNvPr id="1031" name="Picture 7"/>
          <p:cNvPicPr>
            <a:picLocks noChangeAspect="1" noChangeArrowheads="1"/>
          </p:cNvPicPr>
          <p:nvPr/>
        </p:nvPicPr>
        <p:blipFill>
          <a:blip r:embed="rId3" cstate="print"/>
          <a:srcRect/>
          <a:stretch>
            <a:fillRect/>
          </a:stretch>
        </p:blipFill>
        <p:spPr bwMode="auto">
          <a:xfrm>
            <a:off x="179512" y="5661248"/>
            <a:ext cx="1285884" cy="995523"/>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571480"/>
            <a:ext cx="8183880" cy="500066"/>
          </a:xfrm>
        </p:spPr>
        <p:txBody>
          <a:bodyPr>
            <a:noAutofit/>
          </a:bodyPr>
          <a:lstStyle/>
          <a:p>
            <a:pPr algn="ctr">
              <a:buNone/>
            </a:pPr>
            <a:r>
              <a:rPr lang="ru-RU" sz="1600" b="1" dirty="0" err="1">
                <a:latin typeface="Times New Roman" pitchFamily="18" charset="0"/>
                <a:cs typeface="Times New Roman" pitchFamily="18" charset="0"/>
              </a:rPr>
              <a:t>Беткі</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сулардың жай-күйі үшін бақылаулар желісі</a:t>
            </a:r>
            <a:r>
              <a:rPr lang="ru-RU" sz="1600" b="1" dirty="0">
                <a:latin typeface="Times New Roman" pitchFamily="18" charset="0"/>
                <a:cs typeface="Times New Roman" pitchFamily="18" charset="0"/>
              </a:rPr>
              <a:t>.</a:t>
            </a:r>
            <a:br>
              <a:rPr lang="ru-RU" sz="1600" b="1" dirty="0">
                <a:latin typeface="Times New Roman" pitchFamily="18" charset="0"/>
                <a:cs typeface="Times New Roman" pitchFamily="18" charset="0"/>
              </a:rPr>
            </a:br>
            <a:r>
              <a:rPr lang="ru-RU" sz="1600" b="1" dirty="0">
                <a:latin typeface="Times New Roman" pitchFamily="18" charset="0"/>
                <a:cs typeface="Times New Roman" pitchFamily="18" charset="0"/>
              </a:rPr>
              <a:t>.</a:t>
            </a:r>
          </a:p>
          <a:p>
            <a:pPr algn="ctr">
              <a:buNone/>
            </a:pPr>
            <a:endParaRPr lang="ru-RU" sz="1600" dirty="0">
              <a:latin typeface="Times New Roman" pitchFamily="18" charset="0"/>
              <a:cs typeface="Times New Roman" pitchFamily="18" charset="0"/>
            </a:endParaRPr>
          </a:p>
          <a:p>
            <a:pPr algn="ctr">
              <a:buNone/>
            </a:pPr>
            <a:endParaRPr lang="kk-KZ" sz="1600" dirty="0">
              <a:latin typeface="Times New Roman" pitchFamily="18" charset="0"/>
              <a:cs typeface="Times New Roman" pitchFamily="18" charset="0"/>
            </a:endParaRPr>
          </a:p>
          <a:p>
            <a:pPr algn="ctr">
              <a:buNone/>
            </a:pPr>
            <a:endParaRPr lang="kk-KZ" sz="1600" dirty="0">
              <a:latin typeface="Times New Roman" pitchFamily="18" charset="0"/>
              <a:cs typeface="Times New Roman" pitchFamily="18" charset="0"/>
            </a:endParaRPr>
          </a:p>
          <a:p>
            <a:pPr algn="ctr">
              <a:buNone/>
            </a:pPr>
            <a:endParaRPr lang="kk-KZ" sz="1600" b="1" dirty="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r>
              <a:rPr lang="kk-KZ" b="1" i="1" dirty="0">
                <a:solidFill>
                  <a:srgbClr val="0070C0"/>
                </a:solidFill>
              </a:rPr>
              <a:t>“Экологиялық мониторингі” пәні</a:t>
            </a:r>
          </a:p>
          <a:p>
            <a:pPr algn="r"/>
            <a:endParaRPr lang="kk-KZ" b="1" i="1" dirty="0">
              <a:solidFill>
                <a:srgbClr val="0070C0"/>
              </a:solidFill>
            </a:endParaRPr>
          </a:p>
          <a:p>
            <a:pPr algn="r"/>
            <a:r>
              <a:rPr lang="kk-KZ" dirty="0">
                <a:solidFill>
                  <a:srgbClr val="0070C0"/>
                </a:solidFill>
              </a:rPr>
              <a:t>Қоршаған ортаны қорғауды басқару және инжиниринг кафедрасы </a:t>
            </a:r>
            <a:endParaRPr lang="en-US" dirty="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23528" y="5733256"/>
            <a:ext cx="1285884" cy="995523"/>
          </a:xfrm>
          <a:prstGeom prst="rect">
            <a:avLst/>
          </a:prstGeom>
          <a:noFill/>
          <a:ln w="9525">
            <a:noFill/>
            <a:miter lim="800000"/>
            <a:headEnd/>
            <a:tailEnd/>
          </a:ln>
          <a:effectLst/>
        </p:spPr>
      </p:pic>
      <p:graphicFrame>
        <p:nvGraphicFramePr>
          <p:cNvPr id="6" name="Таблица 5"/>
          <p:cNvGraphicFramePr>
            <a:graphicFrameLocks noGrp="1"/>
          </p:cNvGraphicFramePr>
          <p:nvPr/>
        </p:nvGraphicFramePr>
        <p:xfrm>
          <a:off x="1524000" y="3305175"/>
          <a:ext cx="6096000" cy="247650"/>
        </p:xfrm>
        <a:graphic>
          <a:graphicData uri="http://schemas.openxmlformats.org/drawingml/2006/table">
            <a:tbl>
              <a:tblPr/>
              <a:tblGrid>
                <a:gridCol w="6096000">
                  <a:extLst>
                    <a:ext uri="{9D8B030D-6E8A-4147-A177-3AD203B41FA5}">
                      <a16:colId xmlns:a16="http://schemas.microsoft.com/office/drawing/2014/main" val="20000"/>
                    </a:ext>
                  </a:extLst>
                </a:gridCol>
              </a:tblGrid>
              <a:tr h="0">
                <a:tc>
                  <a:txBody>
                    <a:bodyPr/>
                    <a:lstStyle/>
                    <a:p>
                      <a:pPr indent="450215" algn="ctr">
                        <a:lnSpc>
                          <a:spcPts val="1200"/>
                        </a:lnSpc>
                        <a:spcAft>
                          <a:spcPts val="0"/>
                        </a:spcAft>
                      </a:pPr>
                      <a:endParaRPr lang="ru-RU" sz="1100" dirty="0">
                        <a:solidFill>
                          <a:srgbClr val="000000"/>
                        </a:solidFill>
                        <a:latin typeface="Times New Roman"/>
                        <a:ea typeface="Times New Roman"/>
                        <a:cs typeface="Times New Roman"/>
                      </a:endParaRPr>
                    </a:p>
                  </a:txBody>
                  <a:tcPr marL="0" marR="0" marT="47625" marB="47625">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8" name="Таблица 7"/>
          <p:cNvGraphicFramePr>
            <a:graphicFrameLocks noGrp="1"/>
          </p:cNvGraphicFramePr>
          <p:nvPr/>
        </p:nvGraphicFramePr>
        <p:xfrm>
          <a:off x="1524000" y="3228975"/>
          <a:ext cx="6096000" cy="400050"/>
        </p:xfrm>
        <a:graphic>
          <a:graphicData uri="http://schemas.openxmlformats.org/drawingml/2006/table">
            <a:tbl>
              <a:tblPr/>
              <a:tblGrid>
                <a:gridCol w="6096000">
                  <a:extLst>
                    <a:ext uri="{9D8B030D-6E8A-4147-A177-3AD203B41FA5}">
                      <a16:colId xmlns:a16="http://schemas.microsoft.com/office/drawing/2014/main" val="20000"/>
                    </a:ext>
                  </a:extLst>
                </a:gridCol>
              </a:tblGrid>
              <a:tr h="0">
                <a:tc>
                  <a:txBody>
                    <a:bodyPr/>
                    <a:lstStyle/>
                    <a:p>
                      <a:pPr indent="450215" algn="ctr">
                        <a:lnSpc>
                          <a:spcPts val="1200"/>
                        </a:lnSpc>
                        <a:spcAft>
                          <a:spcPts val="0"/>
                        </a:spcAft>
                      </a:pPr>
                      <a:br>
                        <a:rPr lang="ru-RU" sz="1100" dirty="0">
                          <a:solidFill>
                            <a:srgbClr val="000000"/>
                          </a:solidFill>
                          <a:latin typeface="Times New Roman"/>
                          <a:ea typeface="Times New Roman"/>
                          <a:cs typeface="Times New Roman"/>
                        </a:rPr>
                      </a:br>
                      <a:endParaRPr lang="ru-RU" sz="1100" dirty="0">
                        <a:latin typeface="Calibri"/>
                        <a:ea typeface="Times New Roman"/>
                        <a:cs typeface="Times New Roman"/>
                      </a:endParaRPr>
                    </a:p>
                  </a:txBody>
                  <a:tcPr marL="0" marR="0" marT="47625" marB="47625">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31745" name="Picture 1" descr="http://www.kazhydromet.kz/media/proba_clip_image003.jpg"/>
          <p:cNvPicPr>
            <a:picLocks noChangeAspect="1" noChangeArrowheads="1"/>
          </p:cNvPicPr>
          <p:nvPr/>
        </p:nvPicPr>
        <p:blipFill>
          <a:blip r:embed="rId4" r:link="rId5" cstate="print"/>
          <a:srcRect/>
          <a:stretch>
            <a:fillRect/>
          </a:stretch>
        </p:blipFill>
        <p:spPr bwMode="auto">
          <a:xfrm>
            <a:off x="428597" y="1142984"/>
            <a:ext cx="8360478" cy="435771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327540"/>
          </a:xfrm>
        </p:spPr>
        <p:txBody>
          <a:bodyPr>
            <a:normAutofit/>
          </a:bodyPr>
          <a:lstStyle/>
          <a:p>
            <a:pPr marL="0" indent="0" algn="just">
              <a:buNone/>
            </a:pPr>
            <a:r>
              <a:rPr lang="kk-KZ" sz="1800" dirty="0"/>
              <a:t>	</a:t>
            </a:r>
            <a:r>
              <a:rPr lang="ru-RU" sz="2000" dirty="0" err="1">
                <a:latin typeface="Times New Roman" panose="02020603050405020304" pitchFamily="18" charset="0"/>
                <a:cs typeface="Times New Roman" panose="02020603050405020304" pitchFamily="18" charset="0"/>
              </a:rPr>
              <a:t>Жер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сулары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жай-күйіне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бақылау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желісі</a:t>
            </a:r>
            <a:r>
              <a:rPr lang="ru-RU" sz="2000" dirty="0">
                <a:latin typeface="Times New Roman" panose="02020603050405020304" pitchFamily="18" charset="0"/>
                <a:cs typeface="Times New Roman" panose="02020603050405020304" pitchFamily="18" charset="0"/>
              </a:rPr>
              <a:t> </a:t>
            </a:r>
            <a:r>
              <a:rPr lang="ru-RU" sz="2000" b="1" i="1" dirty="0">
                <a:latin typeface="Times New Roman" panose="02020603050405020304" pitchFamily="18" charset="0"/>
                <a:cs typeface="Times New Roman" panose="02020603050405020304" pitchFamily="18" charset="0"/>
              </a:rPr>
              <a:t>133 су </a:t>
            </a:r>
            <a:r>
              <a:rPr lang="ru-RU" sz="2000" b="1" i="1" dirty="0" err="1">
                <a:latin typeface="Times New Roman" panose="02020603050405020304" pitchFamily="18" charset="0"/>
                <a:cs typeface="Times New Roman" panose="02020603050405020304" pitchFamily="18" charset="0"/>
              </a:rPr>
              <a:t>объектінде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ішінде</a:t>
            </a:r>
            <a:r>
              <a:rPr lang="ru-RU" sz="2000" dirty="0">
                <a:latin typeface="Times New Roman" panose="02020603050405020304" pitchFamily="18" charset="0"/>
                <a:cs typeface="Times New Roman" panose="02020603050405020304" pitchFamily="18" charset="0"/>
              </a:rPr>
              <a:t> </a:t>
            </a:r>
            <a:r>
              <a:rPr lang="ru-RU" sz="2000" b="1" i="1" dirty="0">
                <a:latin typeface="Times New Roman" panose="02020603050405020304" pitchFamily="18" charset="0"/>
                <a:cs typeface="Times New Roman" panose="02020603050405020304" pitchFamily="18" charset="0"/>
              </a:rPr>
              <a:t>86 </a:t>
            </a:r>
            <a:r>
              <a:rPr lang="ru-RU" sz="2000" b="1" i="1" dirty="0" err="1">
                <a:latin typeface="Times New Roman" panose="02020603050405020304" pitchFamily="18" charset="0"/>
                <a:cs typeface="Times New Roman" panose="02020603050405020304" pitchFamily="18" charset="0"/>
              </a:rPr>
              <a:t>өзенде</a:t>
            </a:r>
            <a:r>
              <a:rPr lang="ru-RU" sz="2000" b="1" i="1" dirty="0">
                <a:latin typeface="Times New Roman" panose="02020603050405020304" pitchFamily="18" charset="0"/>
                <a:cs typeface="Times New Roman" panose="02020603050405020304" pitchFamily="18" charset="0"/>
              </a:rPr>
              <a:t>, 28 </a:t>
            </a:r>
            <a:r>
              <a:rPr lang="ru-RU" sz="2000" b="1" i="1" dirty="0" err="1">
                <a:latin typeface="Times New Roman" panose="02020603050405020304" pitchFamily="18" charset="0"/>
                <a:cs typeface="Times New Roman" panose="02020603050405020304" pitchFamily="18" charset="0"/>
              </a:rPr>
              <a:t>көлде</a:t>
            </a:r>
            <a:r>
              <a:rPr lang="ru-RU" sz="2000" b="1" i="1" dirty="0">
                <a:latin typeface="Times New Roman" panose="02020603050405020304" pitchFamily="18" charset="0"/>
                <a:cs typeface="Times New Roman" panose="02020603050405020304" pitchFamily="18" charset="0"/>
              </a:rPr>
              <a:t>, 14 су </a:t>
            </a:r>
            <a:r>
              <a:rPr lang="ru-RU" sz="2000" b="1" i="1" dirty="0" err="1">
                <a:latin typeface="Times New Roman" panose="02020603050405020304" pitchFamily="18" charset="0"/>
                <a:cs typeface="Times New Roman" panose="02020603050405020304" pitchFamily="18" charset="0"/>
              </a:rPr>
              <a:t>қоймасында</a:t>
            </a:r>
            <a:r>
              <a:rPr lang="ru-RU" sz="2000" b="1" i="1" dirty="0">
                <a:latin typeface="Times New Roman" panose="02020603050405020304" pitchFamily="18" charset="0"/>
                <a:cs typeface="Times New Roman" panose="02020603050405020304" pitchFamily="18" charset="0"/>
              </a:rPr>
              <a:t>, 4 </a:t>
            </a:r>
            <a:r>
              <a:rPr lang="ru-RU" sz="2000" b="1" i="1" dirty="0" err="1">
                <a:latin typeface="Times New Roman" panose="02020603050405020304" pitchFamily="18" charset="0"/>
                <a:cs typeface="Times New Roman" panose="02020603050405020304" pitchFamily="18" charset="0"/>
              </a:rPr>
              <a:t>арнада</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және</a:t>
            </a:r>
            <a:r>
              <a:rPr lang="ru-RU" sz="2000" b="1" i="1" dirty="0">
                <a:latin typeface="Times New Roman" panose="02020603050405020304" pitchFamily="18" charset="0"/>
                <a:cs typeface="Times New Roman" panose="02020603050405020304" pitchFamily="18" charset="0"/>
              </a:rPr>
              <a:t> 1 </a:t>
            </a:r>
            <a:r>
              <a:rPr lang="ru-RU" sz="2000" b="1" i="1" dirty="0" err="1">
                <a:latin typeface="Times New Roman" panose="02020603050405020304" pitchFamily="18" charset="0"/>
                <a:cs typeface="Times New Roman" panose="02020603050405020304" pitchFamily="18" charset="0"/>
              </a:rPr>
              <a:t>теңізде</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орналасқан</a:t>
            </a:r>
            <a:r>
              <a:rPr lang="ru-RU" sz="2000" b="1" i="1" dirty="0">
                <a:latin typeface="Times New Roman" panose="02020603050405020304" pitchFamily="18" charset="0"/>
                <a:cs typeface="Times New Roman" panose="02020603050405020304" pitchFamily="18" charset="0"/>
              </a:rPr>
              <a:t> 404 </a:t>
            </a:r>
            <a:r>
              <a:rPr lang="ru-RU" sz="2000" b="1" i="1" dirty="0" err="1">
                <a:latin typeface="Times New Roman" panose="02020603050405020304" pitchFamily="18" charset="0"/>
                <a:cs typeface="Times New Roman" panose="02020603050405020304" pitchFamily="18" charset="0"/>
              </a:rPr>
              <a:t>тұстамада</a:t>
            </a:r>
            <a:r>
              <a:rPr lang="ru-RU" sz="2000" b="1" i="1"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жүргізіледі</a:t>
            </a:r>
            <a:r>
              <a:rPr lang="ru-RU" sz="2000" dirty="0">
                <a:latin typeface="Times New Roman" panose="02020603050405020304" pitchFamily="18" charset="0"/>
                <a:cs typeface="Times New Roman" panose="02020603050405020304" pitchFamily="18" charset="0"/>
              </a:rPr>
              <a:t>.</a:t>
            </a:r>
          </a:p>
          <a:p>
            <a:pPr marL="0" indent="0" algn="just">
              <a:buNone/>
            </a:pPr>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Алынатын су сынамаларындағы құрлықтың беткі суларының ластануын зерделеген кезд, су сапасының </a:t>
            </a:r>
            <a:r>
              <a:rPr lang="kk-KZ" sz="2000" b="1" i="1" dirty="0">
                <a:latin typeface="Times New Roman" panose="02020603050405020304" pitchFamily="18" charset="0"/>
                <a:cs typeface="Times New Roman" panose="02020603050405020304" pitchFamily="18" charset="0"/>
              </a:rPr>
              <a:t>60-тан астам физикалық-химиялық көрсеткіштерін </a:t>
            </a:r>
            <a:r>
              <a:rPr lang="kk-KZ" sz="2000" dirty="0">
                <a:latin typeface="Times New Roman" panose="02020603050405020304" pitchFamily="18" charset="0"/>
                <a:cs typeface="Times New Roman" panose="02020603050405020304" pitchFamily="18" charset="0"/>
              </a:rPr>
              <a:t>(аммонийлі азот, жүзбе заттар, гидрокарбонаттар, сульфаттар, хлоридтер, кальций, қаттылық, магний, натрий, калий, жалпы темір,  кремний қос тотығы, марганец, жез, мұнай өнімдері, нитраттар, нитриттер, сутегі көрсеткіші, ерітілген оттегі, иіс, оттегінің биохимиялық тұтынуы  (ОБТ5), оттегінің химиялық тұтынуы (ОХТ), фенолдар, жалпы фосфор, меншікті электр өткізгіштік, фторидтер, синтетикалық беткі-белсенді заттар(СББЗ), роданидтер, цианидтер, мырыш, хром және т.б.) анықтайды.</a:t>
            </a:r>
          </a:p>
          <a:p>
            <a:pPr marL="0" indent="0" algn="just">
              <a:buNone/>
            </a:pPr>
            <a:r>
              <a:rPr lang="kk-KZ" sz="1400" i="1" dirty="0">
                <a:latin typeface="Times New Roman" panose="02020603050405020304" pitchFamily="18" charset="0"/>
                <a:cs typeface="Times New Roman" panose="02020603050405020304" pitchFamily="18" charset="0"/>
              </a:rPr>
              <a:t>	«Қазгидромет» РМК Қытай, Ресей Федерациясы, Қырғызстан Республикасы және Өзбекстан Республикасымен шекаралас </a:t>
            </a:r>
            <a:r>
              <a:rPr lang="kk-KZ" sz="1400" b="1" i="1" dirty="0">
                <a:latin typeface="Times New Roman" panose="02020603050405020304" pitchFamily="18" charset="0"/>
                <a:cs typeface="Times New Roman" panose="02020603050405020304" pitchFamily="18" charset="0"/>
              </a:rPr>
              <a:t>31</a:t>
            </a:r>
            <a:r>
              <a:rPr lang="kk-KZ" sz="1400" i="1" dirty="0">
                <a:latin typeface="Times New Roman" panose="02020603050405020304" pitchFamily="18" charset="0"/>
                <a:cs typeface="Times New Roman" panose="02020603050405020304" pitchFamily="18" charset="0"/>
              </a:rPr>
              <a:t> тансшекаралық өзенде жер үсті сулары сапасының жай-күйінің мониторингісін жүргізеді.</a:t>
            </a:r>
            <a:endParaRPr lang="ru-RU" sz="1400" i="1" dirty="0">
              <a:latin typeface="Times New Roman" panose="02020603050405020304" pitchFamily="18" charset="0"/>
              <a:cs typeface="Times New Roman" panose="02020603050405020304" pitchFamily="18" charset="0"/>
            </a:endParaRPr>
          </a:p>
          <a:p>
            <a:pPr marL="0" indent="0" algn="just">
              <a:buNone/>
            </a:pPr>
            <a:endParaRPr lang="ru-RU" sz="2000" dirty="0">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r>
              <a:rPr lang="kk-KZ" b="1" i="1" dirty="0">
                <a:solidFill>
                  <a:srgbClr val="0070C0"/>
                </a:solidFill>
              </a:rPr>
              <a:t>“Экологиялық мониторингі” пәні</a:t>
            </a:r>
          </a:p>
          <a:p>
            <a:pPr algn="r"/>
            <a:endParaRPr lang="kk-KZ" b="1" i="1" dirty="0">
              <a:solidFill>
                <a:srgbClr val="0070C0"/>
              </a:solidFill>
            </a:endParaRPr>
          </a:p>
          <a:p>
            <a:pPr algn="r"/>
            <a:r>
              <a:rPr lang="kk-KZ" dirty="0">
                <a:solidFill>
                  <a:srgbClr val="0070C0"/>
                </a:solidFill>
              </a:rPr>
              <a:t>Қоршаған ортаны қорғауды басқару және инжиниринг кафедрасы </a:t>
            </a:r>
            <a:endParaRPr lang="en-US" dirty="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571480"/>
            <a:ext cx="8183880" cy="500066"/>
          </a:xfrm>
        </p:spPr>
        <p:txBody>
          <a:bodyPr>
            <a:noAutofit/>
          </a:bodyPr>
          <a:lstStyle/>
          <a:p>
            <a:pPr algn="ctr">
              <a:buNone/>
            </a:pPr>
            <a:r>
              <a:rPr lang="ru-RU" sz="1600" b="1" dirty="0" err="1">
                <a:latin typeface="Times New Roman" panose="02020603050405020304" pitchFamily="18" charset="0"/>
                <a:cs typeface="Times New Roman" panose="02020603050405020304" pitchFamily="18" charset="0"/>
              </a:rPr>
              <a:t>Радиациялық</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мониторингтің</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бақылау</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желісі</a:t>
            </a:r>
            <a:r>
              <a:rPr lang="ru-RU" sz="1600" b="1" dirty="0">
                <a:latin typeface="Times New Roman" panose="02020603050405020304" pitchFamily="18" charset="0"/>
                <a:cs typeface="Times New Roman" panose="02020603050405020304" pitchFamily="18" charset="0"/>
              </a:rPr>
              <a:t>.</a:t>
            </a:r>
          </a:p>
          <a:p>
            <a:pPr algn="ctr">
              <a:buNone/>
            </a:pPr>
            <a:br>
              <a:rPr lang="ru-RU" sz="1600" b="1" dirty="0">
                <a:latin typeface="Times New Roman" pitchFamily="18" charset="0"/>
                <a:cs typeface="Times New Roman" pitchFamily="18" charset="0"/>
              </a:rPr>
            </a:br>
            <a:r>
              <a:rPr lang="ru-RU" sz="1600" b="1" dirty="0">
                <a:latin typeface="Times New Roman" pitchFamily="18" charset="0"/>
                <a:cs typeface="Times New Roman" pitchFamily="18" charset="0"/>
              </a:rPr>
              <a:t>.</a:t>
            </a:r>
          </a:p>
          <a:p>
            <a:pPr algn="ctr">
              <a:buNone/>
            </a:pPr>
            <a:endParaRPr lang="ru-RU" sz="1600" dirty="0">
              <a:latin typeface="Times New Roman" pitchFamily="18" charset="0"/>
              <a:cs typeface="Times New Roman" pitchFamily="18" charset="0"/>
            </a:endParaRPr>
          </a:p>
          <a:p>
            <a:pPr algn="ctr">
              <a:buNone/>
            </a:pPr>
            <a:endParaRPr lang="kk-KZ" sz="1600" dirty="0">
              <a:latin typeface="Times New Roman" pitchFamily="18" charset="0"/>
              <a:cs typeface="Times New Roman" pitchFamily="18" charset="0"/>
            </a:endParaRPr>
          </a:p>
          <a:p>
            <a:pPr algn="ctr">
              <a:buNone/>
            </a:pPr>
            <a:endParaRPr lang="kk-KZ" sz="1600" dirty="0">
              <a:latin typeface="Times New Roman" pitchFamily="18" charset="0"/>
              <a:cs typeface="Times New Roman" pitchFamily="18" charset="0"/>
            </a:endParaRPr>
          </a:p>
          <a:p>
            <a:pPr algn="ctr">
              <a:buNone/>
            </a:pPr>
            <a:endParaRPr lang="kk-KZ" sz="1600" b="1" dirty="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r>
              <a:rPr lang="kk-KZ" b="1" i="1" dirty="0">
                <a:solidFill>
                  <a:srgbClr val="0070C0"/>
                </a:solidFill>
              </a:rPr>
              <a:t>“Экологиялық мониторингі” пәні</a:t>
            </a:r>
          </a:p>
          <a:p>
            <a:pPr algn="r"/>
            <a:endParaRPr lang="kk-KZ" b="1" i="1" dirty="0">
              <a:solidFill>
                <a:srgbClr val="0070C0"/>
              </a:solidFill>
            </a:endParaRPr>
          </a:p>
          <a:p>
            <a:pPr algn="r"/>
            <a:r>
              <a:rPr lang="kk-KZ" dirty="0">
                <a:solidFill>
                  <a:srgbClr val="0070C0"/>
                </a:solidFill>
              </a:rPr>
              <a:t>Қоршаған ортаны қорғауды басқару және инжиниринг кафедрасы </a:t>
            </a:r>
            <a:endParaRPr lang="en-US" dirty="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graphicFrame>
        <p:nvGraphicFramePr>
          <p:cNvPr id="6" name="Таблица 5"/>
          <p:cNvGraphicFramePr>
            <a:graphicFrameLocks noGrp="1"/>
          </p:cNvGraphicFramePr>
          <p:nvPr/>
        </p:nvGraphicFramePr>
        <p:xfrm>
          <a:off x="1524000" y="3305175"/>
          <a:ext cx="6096000" cy="247650"/>
        </p:xfrm>
        <a:graphic>
          <a:graphicData uri="http://schemas.openxmlformats.org/drawingml/2006/table">
            <a:tbl>
              <a:tblPr/>
              <a:tblGrid>
                <a:gridCol w="6096000">
                  <a:extLst>
                    <a:ext uri="{9D8B030D-6E8A-4147-A177-3AD203B41FA5}">
                      <a16:colId xmlns:a16="http://schemas.microsoft.com/office/drawing/2014/main" val="20000"/>
                    </a:ext>
                  </a:extLst>
                </a:gridCol>
              </a:tblGrid>
              <a:tr h="0">
                <a:tc>
                  <a:txBody>
                    <a:bodyPr/>
                    <a:lstStyle/>
                    <a:p>
                      <a:pPr indent="450215" algn="ctr">
                        <a:lnSpc>
                          <a:spcPts val="1200"/>
                        </a:lnSpc>
                        <a:spcAft>
                          <a:spcPts val="0"/>
                        </a:spcAft>
                      </a:pPr>
                      <a:endParaRPr lang="ru-RU" sz="1100" dirty="0">
                        <a:solidFill>
                          <a:srgbClr val="000000"/>
                        </a:solidFill>
                        <a:latin typeface="Times New Roman"/>
                        <a:ea typeface="Times New Roman"/>
                        <a:cs typeface="Times New Roman"/>
                      </a:endParaRPr>
                    </a:p>
                  </a:txBody>
                  <a:tcPr marL="0" marR="0" marT="47625" marB="47625">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8" name="Таблица 7"/>
          <p:cNvGraphicFramePr>
            <a:graphicFrameLocks noGrp="1"/>
          </p:cNvGraphicFramePr>
          <p:nvPr/>
        </p:nvGraphicFramePr>
        <p:xfrm>
          <a:off x="1524000" y="3228975"/>
          <a:ext cx="6096000" cy="400050"/>
        </p:xfrm>
        <a:graphic>
          <a:graphicData uri="http://schemas.openxmlformats.org/drawingml/2006/table">
            <a:tbl>
              <a:tblPr/>
              <a:tblGrid>
                <a:gridCol w="6096000">
                  <a:extLst>
                    <a:ext uri="{9D8B030D-6E8A-4147-A177-3AD203B41FA5}">
                      <a16:colId xmlns:a16="http://schemas.microsoft.com/office/drawing/2014/main" val="20000"/>
                    </a:ext>
                  </a:extLst>
                </a:gridCol>
              </a:tblGrid>
              <a:tr h="0">
                <a:tc>
                  <a:txBody>
                    <a:bodyPr/>
                    <a:lstStyle/>
                    <a:p>
                      <a:pPr indent="450215" algn="ctr">
                        <a:lnSpc>
                          <a:spcPts val="1200"/>
                        </a:lnSpc>
                        <a:spcAft>
                          <a:spcPts val="0"/>
                        </a:spcAft>
                      </a:pPr>
                      <a:br>
                        <a:rPr lang="ru-RU" sz="1100" dirty="0">
                          <a:solidFill>
                            <a:srgbClr val="000000"/>
                          </a:solidFill>
                          <a:latin typeface="Times New Roman"/>
                          <a:ea typeface="Times New Roman"/>
                          <a:cs typeface="Times New Roman"/>
                        </a:rPr>
                      </a:br>
                      <a:endParaRPr lang="ru-RU" sz="1100" dirty="0">
                        <a:latin typeface="Calibri"/>
                        <a:ea typeface="Times New Roman"/>
                        <a:cs typeface="Times New Roman"/>
                      </a:endParaRPr>
                    </a:p>
                  </a:txBody>
                  <a:tcPr marL="0" marR="0" marT="47625" marB="47625">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5" y="1029496"/>
            <a:ext cx="8274428" cy="4591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3118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122784"/>
          </a:xfrm>
        </p:spPr>
        <p:txBody>
          <a:bodyPr>
            <a:normAutofit lnSpcReduction="10000"/>
          </a:bodyPr>
          <a:lstStyle/>
          <a:p>
            <a:pPr marL="0" indent="0" algn="just">
              <a:buNone/>
            </a:pPr>
            <a:r>
              <a:rPr lang="kk-KZ" sz="2400" dirty="0">
                <a:latin typeface="Times New Roman" pitchFamily="18" charset="0"/>
                <a:cs typeface="Times New Roman" pitchFamily="18" charset="0"/>
              </a:rPr>
              <a:t>	Атмосфераның жерге жақын қабатының радиациялық ластануы үшін бақылау </a:t>
            </a:r>
            <a:r>
              <a:rPr lang="kk-KZ" sz="2400" b="1" i="1" dirty="0">
                <a:latin typeface="Times New Roman" panose="02020603050405020304" pitchFamily="18" charset="0"/>
                <a:cs typeface="Times New Roman" panose="02020603050405020304" pitchFamily="18" charset="0"/>
              </a:rPr>
              <a:t>Қазақстанның 14 облысындағы 43 метеорологиялық метеостансасында</a:t>
            </a:r>
            <a:r>
              <a:rPr lang="kk-KZ" sz="2400" dirty="0">
                <a:latin typeface="Times New Roman" panose="02020603050405020304" pitchFamily="18" charset="0"/>
                <a:cs typeface="Times New Roman" panose="02020603050405020304" pitchFamily="18" charset="0"/>
              </a:rPr>
              <a:t> жазық планшеттармен ауа сынамаларын алу жолымен жүзеге асырылады. Барлық стансаларда бес тәуліктік сынамалар алу жүргізледі. 	</a:t>
            </a:r>
          </a:p>
          <a:p>
            <a:pPr marL="0" indent="0" algn="just">
              <a:buNone/>
            </a:pPr>
            <a:r>
              <a:rPr lang="kk-KZ" sz="2400" dirty="0">
                <a:latin typeface="Times New Roman" panose="02020603050405020304" pitchFamily="18" charset="0"/>
                <a:cs typeface="Times New Roman" panose="02020603050405020304" pitchFamily="18" charset="0"/>
              </a:rPr>
              <a:t>	Радиациялық мониторингтің бақылау желісі мыналарды:</a:t>
            </a:r>
            <a:endParaRPr lang="ru-RU" sz="2400" dirty="0">
              <a:latin typeface="Times New Roman" panose="02020603050405020304" pitchFamily="18" charset="0"/>
              <a:cs typeface="Times New Roman" panose="02020603050405020304" pitchFamily="18" charset="0"/>
            </a:endParaRPr>
          </a:p>
          <a:p>
            <a:pPr marL="0" indent="0" algn="just">
              <a:buNone/>
            </a:pPr>
            <a:r>
              <a:rPr lang="kk-KZ" sz="2400" dirty="0">
                <a:latin typeface="Times New Roman" panose="02020603050405020304" pitchFamily="18" charset="0"/>
                <a:cs typeface="Times New Roman" panose="02020603050405020304" pitchFamily="18" charset="0"/>
              </a:rPr>
              <a:t>- 43 метеостансада-жиынтық бета – белсенділікті анықтауды; </a:t>
            </a:r>
            <a:endParaRPr lang="ru-RU" sz="2400" dirty="0">
              <a:latin typeface="Times New Roman" panose="02020603050405020304" pitchFamily="18" charset="0"/>
              <a:cs typeface="Times New Roman" panose="02020603050405020304" pitchFamily="18" charset="0"/>
            </a:endParaRPr>
          </a:p>
          <a:p>
            <a:pPr marL="0" indent="0" algn="just">
              <a:buNone/>
            </a:pPr>
            <a:r>
              <a:rPr lang="kk-KZ" sz="2400" dirty="0">
                <a:latin typeface="Times New Roman" panose="02020603050405020304" pitchFamily="18" charset="0"/>
                <a:cs typeface="Times New Roman" panose="02020603050405020304" pitchFamily="18" charset="0"/>
              </a:rPr>
              <a:t>- 79 метеостансада – гамма - сәулененудің экспозициялық мөлшерінің қуаттылығын өлшеуді қамтиды</a:t>
            </a:r>
            <a:r>
              <a:rPr lang="kk-KZ" sz="2400" dirty="0"/>
              <a:t>.</a:t>
            </a:r>
            <a:endParaRPr lang="ru-RU" sz="2400" dirty="0"/>
          </a:p>
          <a:p>
            <a:pPr algn="just"/>
            <a:endParaRPr lang="ru-RU" sz="3800" dirty="0">
              <a:latin typeface="Times New Roman" pitchFamily="18" charset="0"/>
              <a:cs typeface="Times New Roman" pitchFamily="18" charset="0"/>
            </a:endParaRPr>
          </a:p>
          <a:p>
            <a:endParaRPr lang="ru-RU" sz="3200" dirty="0">
              <a:latin typeface="Times New Roman" pitchFamily="18" charset="0"/>
              <a:cs typeface="Times New Roman" pitchFamily="18" charset="0"/>
            </a:endParaRPr>
          </a:p>
          <a:p>
            <a:pPr lvl="1" algn="just">
              <a:buNone/>
            </a:pPr>
            <a:endParaRPr lang="ru-RU" dirty="0">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r>
              <a:rPr lang="kk-KZ" b="1" i="1" dirty="0">
                <a:solidFill>
                  <a:srgbClr val="0070C0"/>
                </a:solidFill>
              </a:rPr>
              <a:t>“Экологиялық мониторингі” пәні</a:t>
            </a:r>
          </a:p>
          <a:p>
            <a:pPr algn="r"/>
            <a:endParaRPr lang="kk-KZ" b="1" i="1" dirty="0">
              <a:solidFill>
                <a:srgbClr val="0070C0"/>
              </a:solidFill>
            </a:endParaRPr>
          </a:p>
          <a:p>
            <a:pPr algn="r"/>
            <a:r>
              <a:rPr lang="kk-KZ" dirty="0">
                <a:solidFill>
                  <a:srgbClr val="0070C0"/>
                </a:solidFill>
              </a:rPr>
              <a:t>Қоршаған ортаны қорғауды басқару және инжиниринг кафедрасы </a:t>
            </a:r>
            <a:endParaRPr lang="en-US" dirty="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898912"/>
          </a:xfrm>
        </p:spPr>
        <p:txBody>
          <a:bodyPr>
            <a:normAutofit/>
          </a:bodyPr>
          <a:lstStyle/>
          <a:p>
            <a:pPr marL="0" indent="0" algn="ctr">
              <a:buNone/>
            </a:pPr>
            <a:r>
              <a:rPr lang="kk-KZ" sz="2000" b="1" dirty="0">
                <a:latin typeface="Times New Roman" panose="02020603050405020304" pitchFamily="18" charset="0"/>
                <a:cs typeface="Times New Roman" panose="02020603050405020304" pitchFamily="18" charset="0"/>
              </a:rPr>
              <a:t>ҚР топырақ жай-күйінің мониторингі </a:t>
            </a:r>
          </a:p>
          <a:p>
            <a:pPr marL="0" indent="0" algn="ctr">
              <a:buNone/>
            </a:pPr>
            <a:endParaRPr lang="kk-KZ" sz="2000" dirty="0">
              <a:latin typeface="Times New Roman" panose="02020603050405020304" pitchFamily="18" charset="0"/>
              <a:cs typeface="Times New Roman" panose="02020603050405020304" pitchFamily="18" charset="0"/>
            </a:endParaRPr>
          </a:p>
          <a:p>
            <a:pPr marL="0" indent="0" algn="just">
              <a:buNone/>
            </a:pPr>
            <a:r>
              <a:rPr lang="kk-KZ" sz="2000" dirty="0">
                <a:latin typeface="Times New Roman" panose="02020603050405020304" pitchFamily="18" charset="0"/>
                <a:cs typeface="Times New Roman" panose="02020603050405020304" pitchFamily="18" charset="0"/>
              </a:rPr>
              <a:t>	Топырақ жай-күйіне бақылаулар </a:t>
            </a:r>
            <a:r>
              <a:rPr lang="kk-KZ" sz="2000" b="1" i="1" dirty="0">
                <a:latin typeface="Times New Roman" panose="02020603050405020304" pitchFamily="18" charset="0"/>
                <a:cs typeface="Times New Roman" panose="02020603050405020304" pitchFamily="18" charset="0"/>
              </a:rPr>
              <a:t>20 өнеркәсіптік қалаларда </a:t>
            </a:r>
            <a:r>
              <a:rPr lang="kk-KZ" sz="2000" dirty="0">
                <a:latin typeface="Times New Roman" panose="02020603050405020304" pitchFamily="18" charset="0"/>
                <a:cs typeface="Times New Roman" panose="02020603050405020304" pitchFamily="18" charset="0"/>
              </a:rPr>
              <a:t>жүргізіледі.</a:t>
            </a:r>
            <a:endParaRPr lang="ru-RU" sz="2000" dirty="0">
              <a:latin typeface="Times New Roman" panose="02020603050405020304" pitchFamily="18" charset="0"/>
              <a:cs typeface="Times New Roman" panose="02020603050405020304" pitchFamily="18" charset="0"/>
            </a:endParaRPr>
          </a:p>
          <a:p>
            <a:pPr marL="0" indent="0" algn="just">
              <a:buNone/>
            </a:pPr>
            <a:r>
              <a:rPr lang="kk-KZ" sz="2000" dirty="0">
                <a:latin typeface="Times New Roman" panose="02020603050405020304" pitchFamily="18" charset="0"/>
                <a:cs typeface="Times New Roman" panose="02020603050405020304" pitchFamily="18" charset="0"/>
              </a:rPr>
              <a:t>	Топырақ жай-күйінің мониторингі  - топырақ жай-күйіне бақылаулар </a:t>
            </a:r>
            <a:r>
              <a:rPr lang="kk-KZ" sz="2000" b="1" i="1" dirty="0">
                <a:latin typeface="Times New Roman" panose="02020603050405020304" pitchFamily="18" charset="0"/>
                <a:cs typeface="Times New Roman" panose="02020603050405020304" pitchFamily="18" charset="0"/>
              </a:rPr>
              <a:t>65 бақылау пункттерінде жүргізіледі</a:t>
            </a:r>
            <a:r>
              <a:rPr lang="kk-KZ" sz="2000" dirty="0">
                <a:latin typeface="Times New Roman" panose="02020603050405020304" pitchFamily="18" charset="0"/>
                <a:cs typeface="Times New Roman" panose="02020603050405020304" pitchFamily="18" charset="0"/>
              </a:rPr>
              <a:t>. Сынамалар жылына екі рет бес белгілі бір нүктелердегі қалалар шетінен және өнеркәсіп орталықтарынан одан әрі ауыр металдардың (</a:t>
            </a:r>
            <a:r>
              <a:rPr lang="kk-KZ" sz="2000" b="1" i="1" dirty="0">
                <a:latin typeface="Times New Roman" panose="02020603050405020304" pitchFamily="18" charset="0"/>
                <a:cs typeface="Times New Roman" panose="02020603050405020304" pitchFamily="18" charset="0"/>
              </a:rPr>
              <a:t>қорғасын, мырыш, кадмий, жез, хром</a:t>
            </a:r>
            <a:r>
              <a:rPr lang="kk-KZ" sz="2000" dirty="0">
                <a:latin typeface="Times New Roman" panose="02020603050405020304" pitchFamily="18" charset="0"/>
                <a:cs typeface="Times New Roman" panose="02020603050405020304" pitchFamily="18" charset="0"/>
              </a:rPr>
              <a:t>) бар болуын анықтаумен алынады.</a:t>
            </a:r>
            <a:endParaRPr lang="ru-RU" sz="2000" dirty="0">
              <a:latin typeface="Times New Roman" panose="02020603050405020304" pitchFamily="18" charset="0"/>
              <a:cs typeface="Times New Roman" panose="02020603050405020304" pitchFamily="18" charset="0"/>
            </a:endParaRPr>
          </a:p>
          <a:p>
            <a:endParaRPr lang="ru-RU" sz="2400" dirty="0">
              <a:latin typeface="Times New Roman" pitchFamily="18" charset="0"/>
              <a:cs typeface="Times New Roman" pitchFamily="18" charset="0"/>
            </a:endParaRPr>
          </a:p>
          <a:p>
            <a:pPr algn="just"/>
            <a:endParaRPr lang="ru-RU" sz="3800" dirty="0">
              <a:latin typeface="Times New Roman" pitchFamily="18" charset="0"/>
              <a:cs typeface="Times New Roman" pitchFamily="18" charset="0"/>
            </a:endParaRPr>
          </a:p>
          <a:p>
            <a:endParaRPr lang="ru-RU" sz="3200" dirty="0">
              <a:latin typeface="Times New Roman" pitchFamily="18" charset="0"/>
              <a:cs typeface="Times New Roman" pitchFamily="18" charset="0"/>
            </a:endParaRPr>
          </a:p>
          <a:p>
            <a:pPr lvl="1" algn="just">
              <a:buNone/>
            </a:pPr>
            <a:endParaRPr lang="ru-RU" dirty="0">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r>
              <a:rPr lang="kk-KZ" b="1" i="1" dirty="0">
                <a:solidFill>
                  <a:srgbClr val="0070C0"/>
                </a:solidFill>
              </a:rPr>
              <a:t>“Экологиялық мониторингі” пәні</a:t>
            </a:r>
          </a:p>
          <a:p>
            <a:pPr algn="r"/>
            <a:endParaRPr lang="kk-KZ" b="1" i="1" dirty="0">
              <a:solidFill>
                <a:srgbClr val="0070C0"/>
              </a:solidFill>
            </a:endParaRPr>
          </a:p>
          <a:p>
            <a:pPr algn="r"/>
            <a:r>
              <a:rPr lang="kk-KZ" dirty="0">
                <a:solidFill>
                  <a:srgbClr val="0070C0"/>
                </a:solidFill>
              </a:rPr>
              <a:t>Қоршаған ортаны қорғауды басқару және инжиниринг кафедрасы </a:t>
            </a:r>
            <a:endParaRPr lang="en-US" dirty="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898912"/>
          </a:xfrm>
        </p:spPr>
        <p:txBody>
          <a:bodyPr>
            <a:normAutofit/>
          </a:bodyPr>
          <a:lstStyle/>
          <a:p>
            <a:pPr algn="ctr">
              <a:buNone/>
            </a:pPr>
            <a:r>
              <a:rPr lang="kk-KZ" sz="2000" b="1" dirty="0">
                <a:latin typeface="Times New Roman" panose="02020603050405020304" pitchFamily="18" charset="0"/>
                <a:cs typeface="Times New Roman" panose="02020603050405020304" pitchFamily="18" charset="0"/>
              </a:rPr>
              <a:t>Аялық мониторинг</a:t>
            </a:r>
          </a:p>
          <a:p>
            <a:pPr algn="just">
              <a:buNone/>
            </a:pPr>
            <a:r>
              <a:rPr lang="kk-KZ" sz="2000" dirty="0">
                <a:latin typeface="Times New Roman" pitchFamily="18" charset="0"/>
                <a:cs typeface="Times New Roman" pitchFamily="18" charset="0"/>
              </a:rPr>
              <a:t>		Қазақстанда биосфера ластануының аялық жай-күйі және оның өзгеру үрдістері жөніндегі ақпаратты алу мақсатында Ақмола облысында «Бурабай» табиғи ортасының кешенді аялық мониторингісініңбір стансасы (КАМС) ұйымдастырылды.</a:t>
            </a:r>
            <a:endParaRPr lang="ru-RU" sz="2000" dirty="0">
              <a:latin typeface="Times New Roman" pitchFamily="18" charset="0"/>
              <a:cs typeface="Times New Roman" pitchFamily="18" charset="0"/>
            </a:endParaRPr>
          </a:p>
          <a:p>
            <a:pPr algn="just">
              <a:buNone/>
            </a:pPr>
            <a:r>
              <a:rPr lang="kk-KZ" sz="2000" dirty="0">
                <a:latin typeface="Times New Roman" pitchFamily="18" charset="0"/>
                <a:cs typeface="Times New Roman" pitchFamily="18" charset="0"/>
              </a:rPr>
              <a:t>		Теңіздің мұнаймен ластануының жетілдірілген мониторингінің технологиясы Каспий теңізінің қазақстандық бөлігінің су айдынында мұнайдың төгілуінің пайда болуын жедел тәртіпте бақылауға мүмкіндік береді. Мониторинг радиолокациялық алдын ала тексерудің деректерін тарту арқылы жүзеге асады (RADARSAT-1).</a:t>
            </a:r>
            <a:endParaRPr lang="ru-RU" sz="20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a:p>
            <a:pPr algn="just"/>
            <a:endParaRPr lang="ru-RU" sz="3800" dirty="0">
              <a:latin typeface="Times New Roman" pitchFamily="18" charset="0"/>
              <a:cs typeface="Times New Roman" pitchFamily="18" charset="0"/>
            </a:endParaRPr>
          </a:p>
          <a:p>
            <a:endParaRPr lang="ru-RU" sz="3200" dirty="0">
              <a:latin typeface="Times New Roman" pitchFamily="18" charset="0"/>
              <a:cs typeface="Times New Roman" pitchFamily="18" charset="0"/>
            </a:endParaRPr>
          </a:p>
          <a:p>
            <a:pPr lvl="1" algn="just">
              <a:buNone/>
            </a:pPr>
            <a:endParaRPr lang="ru-RU" dirty="0">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r>
              <a:rPr lang="kk-KZ" b="1" i="1" dirty="0">
                <a:solidFill>
                  <a:srgbClr val="0070C0"/>
                </a:solidFill>
              </a:rPr>
              <a:t>“Экологиялық мониторингі” пәні</a:t>
            </a:r>
          </a:p>
          <a:p>
            <a:pPr algn="r"/>
            <a:endParaRPr lang="kk-KZ" b="1" i="1" dirty="0">
              <a:solidFill>
                <a:srgbClr val="0070C0"/>
              </a:solidFill>
            </a:endParaRPr>
          </a:p>
          <a:p>
            <a:pPr algn="r"/>
            <a:r>
              <a:rPr lang="kk-KZ" dirty="0">
                <a:solidFill>
                  <a:srgbClr val="0070C0"/>
                </a:solidFill>
              </a:rPr>
              <a:t>Қоршаған ортаны қорғауды басқару және инжиниринг кафедрасы </a:t>
            </a:r>
            <a:endParaRPr lang="en-US" dirty="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898912"/>
          </a:xfrm>
        </p:spPr>
        <p:txBody>
          <a:bodyPr>
            <a:normAutofit/>
          </a:bodyPr>
          <a:lstStyle/>
          <a:p>
            <a:pPr>
              <a:buNone/>
            </a:pPr>
            <a:r>
              <a:rPr lang="kk-KZ" dirty="0"/>
              <a:t>	</a:t>
            </a:r>
            <a:r>
              <a:rPr lang="kk-KZ" sz="2200" dirty="0">
                <a:latin typeface="Times New Roman" pitchFamily="18" charset="0"/>
                <a:cs typeface="Times New Roman" pitchFamily="18" charset="0"/>
              </a:rPr>
              <a:t>	</a:t>
            </a:r>
            <a:r>
              <a:rPr lang="kk-KZ" sz="2200" b="1" dirty="0">
                <a:latin typeface="Times New Roman" pitchFamily="18" charset="0"/>
                <a:cs typeface="Times New Roman" pitchFamily="18" charset="0"/>
              </a:rPr>
              <a:t>Бақылау сұрақтары. </a:t>
            </a:r>
            <a:endParaRPr lang="ru-RU" sz="2200" b="1" dirty="0">
              <a:latin typeface="Times New Roman" pitchFamily="18" charset="0"/>
              <a:cs typeface="Times New Roman" pitchFamily="18" charset="0"/>
            </a:endParaRPr>
          </a:p>
          <a:p>
            <a:pPr>
              <a:buNone/>
            </a:pPr>
            <a:endParaRPr lang="ru-RU" sz="2200" dirty="0">
              <a:latin typeface="Times New Roman" pitchFamily="18" charset="0"/>
              <a:cs typeface="Times New Roman" pitchFamily="18" charset="0"/>
            </a:endParaRPr>
          </a:p>
          <a:p>
            <a:pPr>
              <a:buNone/>
            </a:pPr>
            <a:r>
              <a:rPr lang="kk-KZ" sz="2000" dirty="0">
                <a:latin typeface="Times New Roman" pitchFamily="18" charset="0"/>
                <a:cs typeface="Times New Roman" pitchFamily="18" charset="0"/>
              </a:rPr>
              <a:t>1. ҚР атмосфералық ауаның мониторингі жүйесін сипаттау қалалар бойынша.</a:t>
            </a:r>
            <a:endParaRPr lang="ru-RU" sz="2000" dirty="0">
              <a:latin typeface="Times New Roman" pitchFamily="18" charset="0"/>
              <a:cs typeface="Times New Roman" pitchFamily="18" charset="0"/>
            </a:endParaRPr>
          </a:p>
          <a:p>
            <a:pPr>
              <a:buNone/>
            </a:pPr>
            <a:r>
              <a:rPr lang="kk-KZ" sz="2000" dirty="0">
                <a:latin typeface="Times New Roman" pitchFamily="18" charset="0"/>
                <a:cs typeface="Times New Roman" pitchFamily="18" charset="0"/>
              </a:rPr>
              <a:t>2. ҚР радиациялық мониторинг жүйесін талдау. </a:t>
            </a:r>
            <a:endParaRPr lang="ru-RU" sz="2000" dirty="0">
              <a:latin typeface="Times New Roman" pitchFamily="18" charset="0"/>
              <a:cs typeface="Times New Roman" pitchFamily="18" charset="0"/>
            </a:endParaRPr>
          </a:p>
          <a:p>
            <a:pPr>
              <a:buNone/>
            </a:pPr>
            <a:r>
              <a:rPr lang="kk-KZ" sz="2000" dirty="0">
                <a:latin typeface="Times New Roman" pitchFamily="18" charset="0"/>
                <a:cs typeface="Times New Roman" pitchFamily="18" charset="0"/>
              </a:rPr>
              <a:t>3. ҚР атмосфералық жауын-шашын және қар жамылғысы жай-күйіне мониторинг жүйесін талдау.</a:t>
            </a:r>
            <a:endParaRPr lang="ru-RU" sz="2000" dirty="0">
              <a:latin typeface="Times New Roman" pitchFamily="18" charset="0"/>
              <a:cs typeface="Times New Roman" pitchFamily="18" charset="0"/>
            </a:endParaRPr>
          </a:p>
          <a:p>
            <a:pPr>
              <a:buNone/>
            </a:pPr>
            <a:r>
              <a:rPr lang="kk-KZ" sz="2000" dirty="0">
                <a:latin typeface="Times New Roman" pitchFamily="18" charset="0"/>
                <a:cs typeface="Times New Roman" pitchFamily="18" charset="0"/>
              </a:rPr>
              <a:t>4. ҚР топырақ жай-күйінің мониторингі жүйесін талдау.</a:t>
            </a:r>
            <a:endParaRPr lang="ru-RU" sz="2000" dirty="0">
              <a:latin typeface="Times New Roman" pitchFamily="18" charset="0"/>
              <a:cs typeface="Times New Roman" pitchFamily="18" charset="0"/>
            </a:endParaRPr>
          </a:p>
          <a:p>
            <a:pPr>
              <a:buNone/>
            </a:pPr>
            <a:r>
              <a:rPr lang="kk-KZ" sz="2000" dirty="0">
                <a:latin typeface="Times New Roman" pitchFamily="18" charset="0"/>
                <a:cs typeface="Times New Roman" pitchFamily="18" charset="0"/>
              </a:rPr>
              <a:t>5. ҚР беткі сулардың сапалы жай-күйі үшін мониторинг жүйесін талдау.</a:t>
            </a:r>
          </a:p>
          <a:p>
            <a:pPr>
              <a:buNone/>
            </a:pPr>
            <a:r>
              <a:rPr lang="kk-KZ" sz="2000" dirty="0">
                <a:latin typeface="Times New Roman" pitchFamily="18" charset="0"/>
                <a:cs typeface="Times New Roman" pitchFamily="18" charset="0"/>
              </a:rPr>
              <a:t>6. Қазгидрометтің тарихы мен қызметі</a:t>
            </a:r>
            <a:endParaRPr lang="ru-RU" sz="2000" dirty="0">
              <a:latin typeface="Times New Roman" pitchFamily="18" charset="0"/>
              <a:cs typeface="Times New Roman" pitchFamily="18" charset="0"/>
            </a:endParaRPr>
          </a:p>
          <a:p>
            <a:pPr algn="just">
              <a:buNone/>
            </a:pPr>
            <a:endParaRPr lang="kk-KZ" b="1" dirty="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r>
              <a:rPr lang="kk-KZ" b="1" i="1" dirty="0">
                <a:solidFill>
                  <a:srgbClr val="0070C0"/>
                </a:solidFill>
              </a:rPr>
              <a:t>“Экологиялық мониторингі” пәні</a:t>
            </a:r>
          </a:p>
          <a:p>
            <a:pPr algn="r"/>
            <a:endParaRPr lang="kk-KZ" b="1" i="1" dirty="0">
              <a:solidFill>
                <a:srgbClr val="0070C0"/>
              </a:solidFill>
            </a:endParaRPr>
          </a:p>
          <a:p>
            <a:pPr algn="r"/>
            <a:r>
              <a:rPr lang="kk-KZ" dirty="0">
                <a:solidFill>
                  <a:srgbClr val="0070C0"/>
                </a:solidFill>
              </a:rPr>
              <a:t>Қоршаған ортаны қорғауды басқару және инжиниринг кафедрасы </a:t>
            </a:r>
            <a:endParaRPr lang="en-US" dirty="0">
              <a:solidFill>
                <a:srgbClr val="0070C0"/>
              </a:solidFill>
            </a:endParaRPr>
          </a:p>
        </p:txBody>
      </p:sp>
      <p:sp>
        <p:nvSpPr>
          <p:cNvPr id="2" name="Заголовок 1"/>
          <p:cNvSpPr>
            <a:spLocks noGrp="1"/>
          </p:cNvSpPr>
          <p:nvPr>
            <p:ph type="title"/>
          </p:nvPr>
        </p:nvSpPr>
        <p:spPr>
          <a:xfrm>
            <a:off x="714348" y="2786058"/>
            <a:ext cx="7858180" cy="2786082"/>
          </a:xfrm>
        </p:spPr>
        <p:txBody>
          <a:bodyPr>
            <a:normAutofit/>
          </a:bodyPr>
          <a:lstStyle/>
          <a:p>
            <a:br>
              <a:rPr lang="ru-RU" sz="1800" dirty="0"/>
            </a:br>
            <a:endParaRPr lang="ru-RU" sz="1800" b="0" dirty="0">
              <a:solidFill>
                <a:schemeClr val="tx1"/>
              </a:solidFill>
              <a:latin typeface="Times New Roman" pitchFamily="18" charset="0"/>
              <a:cs typeface="Times New Roman" pitchFamily="18" charset="0"/>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970350"/>
          </a:xfrm>
        </p:spPr>
        <p:txBody>
          <a:bodyPr>
            <a:normAutofit/>
          </a:bodyPr>
          <a:lstStyle/>
          <a:p>
            <a:pPr algn="ctr">
              <a:buNone/>
            </a:pPr>
            <a:r>
              <a:rPr lang="kk-KZ" dirty="0"/>
              <a:t>	</a:t>
            </a:r>
            <a:r>
              <a:rPr lang="kk-KZ" sz="2200" dirty="0">
                <a:latin typeface="Times New Roman" pitchFamily="18" charset="0"/>
                <a:cs typeface="Times New Roman" pitchFamily="18" charset="0"/>
              </a:rPr>
              <a:t>	</a:t>
            </a:r>
            <a:r>
              <a:rPr lang="kk-KZ" sz="2200" b="1" dirty="0">
                <a:latin typeface="Times New Roman" pitchFamily="18" charset="0"/>
                <a:cs typeface="Times New Roman" pitchFamily="18" charset="0"/>
              </a:rPr>
              <a:t>БӨЖ тапсырмалары  </a:t>
            </a:r>
          </a:p>
          <a:p>
            <a:pPr algn="ctr">
              <a:buNone/>
            </a:pPr>
            <a:r>
              <a:rPr lang="kk-KZ" sz="1600" dirty="0">
                <a:latin typeface="Times New Roman" pitchFamily="18" charset="0"/>
                <a:cs typeface="Times New Roman" pitchFamily="18" charset="0"/>
              </a:rPr>
              <a:t>(Жазбаша. </a:t>
            </a:r>
            <a:r>
              <a:rPr lang="kk-KZ" sz="1600" i="1" dirty="0">
                <a:latin typeface="Times New Roman" pitchFamily="18" charset="0"/>
                <a:cs typeface="Times New Roman" pitchFamily="18" charset="0"/>
              </a:rPr>
              <a:t>2 парақ, қолданылған әдебиет 4 тен кем емес</a:t>
            </a:r>
            <a:r>
              <a:rPr lang="kk-KZ" sz="1600" dirty="0">
                <a:latin typeface="Times New Roman" pitchFamily="18" charset="0"/>
                <a:cs typeface="Times New Roman" pitchFamily="18" charset="0"/>
              </a:rPr>
              <a:t>)</a:t>
            </a:r>
          </a:p>
          <a:p>
            <a:pPr>
              <a:buNone/>
            </a:pPr>
            <a:endParaRPr lang="kk-KZ" sz="2200" b="1" dirty="0">
              <a:latin typeface="Times New Roman" pitchFamily="18" charset="0"/>
              <a:cs typeface="Times New Roman" pitchFamily="18" charset="0"/>
            </a:endParaRPr>
          </a:p>
          <a:p>
            <a:pPr marL="514350" indent="-514350">
              <a:buFont typeface="+mj-lt"/>
              <a:buAutoNum type="arabicPeriod"/>
            </a:pPr>
            <a:r>
              <a:rPr lang="kk-KZ" dirty="0">
                <a:latin typeface="Times New Roman" pitchFamily="18" charset="0"/>
                <a:cs typeface="Times New Roman" pitchFamily="18" charset="0"/>
              </a:rPr>
              <a:t>Экологиялық мониторингтің даму тарихы </a:t>
            </a:r>
          </a:p>
          <a:p>
            <a:pPr marL="514350" indent="-514350">
              <a:buFont typeface="+mj-lt"/>
              <a:buAutoNum type="arabicPeriod"/>
            </a:pPr>
            <a:r>
              <a:rPr lang="kk-KZ" dirty="0">
                <a:latin typeface="Times New Roman" pitchFamily="18" charset="0"/>
                <a:cs typeface="Times New Roman" pitchFamily="18" charset="0"/>
              </a:rPr>
              <a:t>Экологиялық мониторингтің дамуына үлес қосқан ғалымдар</a:t>
            </a:r>
          </a:p>
          <a:p>
            <a:pPr marL="514350" indent="-514350">
              <a:buFont typeface="+mj-lt"/>
              <a:buAutoNum type="arabicPeriod"/>
            </a:pPr>
            <a:r>
              <a:rPr lang="kk-KZ" dirty="0">
                <a:latin typeface="Times New Roman" pitchFamily="18" charset="0"/>
                <a:cs typeface="Times New Roman" pitchFamily="18" charset="0"/>
              </a:rPr>
              <a:t>Қазгидрометтің тарихы мен қызметі</a:t>
            </a:r>
          </a:p>
          <a:p>
            <a:pPr marL="514350" indent="-514350">
              <a:buFont typeface="+mj-lt"/>
              <a:buAutoNum type="arabicPeriod"/>
            </a:pPr>
            <a:r>
              <a:rPr lang="kk-KZ" dirty="0">
                <a:latin typeface="Times New Roman" pitchFamily="18" charset="0"/>
                <a:cs typeface="Times New Roman" pitchFamily="18" charset="0"/>
              </a:rPr>
              <a:t>Қазгидрометтің </a:t>
            </a:r>
            <a:r>
              <a:rPr lang="kk-KZ">
                <a:latin typeface="Times New Roman" pitchFamily="18" charset="0"/>
                <a:cs typeface="Times New Roman" pitchFamily="18" charset="0"/>
              </a:rPr>
              <a:t>қызметін талдау</a:t>
            </a:r>
            <a:endParaRPr lang="kk-KZ" dirty="0">
              <a:latin typeface="Times New Roman" pitchFamily="18" charset="0"/>
              <a:cs typeface="Times New Roman" pitchFamily="18" charset="0"/>
            </a:endParaRPr>
          </a:p>
          <a:p>
            <a:pPr marL="514350" indent="-514350">
              <a:buFont typeface="+mj-lt"/>
              <a:buAutoNum type="arabicPeriod"/>
            </a:pPr>
            <a:endParaRPr lang="kk-KZ" dirty="0">
              <a:latin typeface="Times New Roman" pitchFamily="18" charset="0"/>
              <a:cs typeface="Times New Roman" pitchFamily="18" charset="0"/>
            </a:endParaRPr>
          </a:p>
          <a:p>
            <a:pPr>
              <a:buNone/>
            </a:pPr>
            <a:endParaRPr lang="kk-KZ" b="1" dirty="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r>
              <a:rPr lang="kk-KZ" b="1" i="1" dirty="0">
                <a:solidFill>
                  <a:srgbClr val="0070C0"/>
                </a:solidFill>
              </a:rPr>
              <a:t>“Экологиялық мониторингі” пәні</a:t>
            </a:r>
          </a:p>
          <a:p>
            <a:pPr algn="r"/>
            <a:endParaRPr lang="kk-KZ" b="1" i="1" dirty="0">
              <a:solidFill>
                <a:srgbClr val="0070C0"/>
              </a:solidFill>
            </a:endParaRPr>
          </a:p>
          <a:p>
            <a:pPr algn="r"/>
            <a:r>
              <a:rPr lang="kk-KZ" dirty="0">
                <a:solidFill>
                  <a:srgbClr val="0070C0"/>
                </a:solidFill>
              </a:rPr>
              <a:t>Қоршаған ортаны қорғауды басқару және инжиниринг кафедрасы </a:t>
            </a:r>
            <a:endParaRPr lang="en-US" dirty="0">
              <a:solidFill>
                <a:srgbClr val="0070C0"/>
              </a:solidFill>
            </a:endParaRPr>
          </a:p>
        </p:txBody>
      </p:sp>
      <p:sp>
        <p:nvSpPr>
          <p:cNvPr id="2" name="Заголовок 1"/>
          <p:cNvSpPr>
            <a:spLocks noGrp="1"/>
          </p:cNvSpPr>
          <p:nvPr>
            <p:ph type="title"/>
          </p:nvPr>
        </p:nvSpPr>
        <p:spPr>
          <a:xfrm>
            <a:off x="714348" y="2786058"/>
            <a:ext cx="7858180" cy="2786082"/>
          </a:xfrm>
        </p:spPr>
        <p:txBody>
          <a:bodyPr>
            <a:normAutofit/>
          </a:bodyPr>
          <a:lstStyle/>
          <a:p>
            <a:br>
              <a:rPr lang="ru-RU" sz="1800" dirty="0"/>
            </a:br>
            <a:endParaRPr lang="ru-RU" sz="1800" b="0" dirty="0">
              <a:solidFill>
                <a:schemeClr val="tx1"/>
              </a:solidFill>
              <a:latin typeface="Times New Roman" pitchFamily="18" charset="0"/>
              <a:cs typeface="Times New Roman" pitchFamily="18" charset="0"/>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extLst>
      <p:ext uri="{BB962C8B-B14F-4D97-AF65-F5344CB8AC3E}">
        <p14:creationId xmlns:p14="http://schemas.microsoft.com/office/powerpoint/2010/main" val="3847225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684598"/>
          </a:xfrm>
        </p:spPr>
        <p:txBody>
          <a:bodyPr>
            <a:normAutofit/>
          </a:bodyPr>
          <a:lstStyle/>
          <a:p>
            <a:pPr algn="ctr">
              <a:buNone/>
            </a:pPr>
            <a:endParaRPr lang="kk-KZ" dirty="0">
              <a:latin typeface="Times New Roman" pitchFamily="18" charset="0"/>
              <a:cs typeface="Times New Roman" pitchFamily="18" charset="0"/>
            </a:endParaRPr>
          </a:p>
          <a:p>
            <a:pPr>
              <a:buNone/>
            </a:pPr>
            <a:r>
              <a:rPr lang="kk-KZ" b="1" dirty="0"/>
              <a:t>		</a:t>
            </a:r>
            <a:endParaRPr lang="ru-RU" dirty="0">
              <a:latin typeface="Times New Roman" pitchFamily="18" charset="0"/>
              <a:cs typeface="Times New Roman" pitchFamily="18" charset="0"/>
            </a:endParaRPr>
          </a:p>
          <a:p>
            <a:pPr>
              <a:buNone/>
            </a:pPr>
            <a:r>
              <a:rPr lang="ru-RU" b="1" dirty="0">
                <a:latin typeface="Times New Roman" pitchFamily="18" charset="0"/>
                <a:cs typeface="Times New Roman" pitchFamily="18" charset="0"/>
              </a:rPr>
              <a:t>		</a:t>
            </a:r>
            <a:r>
              <a:rPr lang="kk-KZ" b="1" dirty="0">
                <a:solidFill>
                  <a:srgbClr val="0070C0"/>
                </a:solidFill>
                <a:latin typeface="Times New Roman" pitchFamily="18" charset="0"/>
                <a:cs typeface="Times New Roman" pitchFamily="18" charset="0"/>
              </a:rPr>
              <a:t>Жоспары:</a:t>
            </a:r>
            <a:endParaRPr lang="ru-RU" dirty="0">
              <a:solidFill>
                <a:srgbClr val="0070C0"/>
              </a:solidFill>
              <a:latin typeface="Times New Roman" pitchFamily="18" charset="0"/>
              <a:cs typeface="Times New Roman" pitchFamily="18" charset="0"/>
            </a:endParaRPr>
          </a:p>
          <a:p>
            <a:pPr lvl="0"/>
            <a:r>
              <a:rPr lang="kk-KZ" dirty="0">
                <a:latin typeface="Times New Roman" pitchFamily="18" charset="0"/>
                <a:cs typeface="Times New Roman" pitchFamily="18" charset="0"/>
              </a:rPr>
              <a:t>ҚР Қоршаған ортаны қорғау мониторингі жүйесі.</a:t>
            </a:r>
            <a:endParaRPr lang="ru-RU" dirty="0">
              <a:latin typeface="Times New Roman" pitchFamily="18" charset="0"/>
              <a:cs typeface="Times New Roman" pitchFamily="18" charset="0"/>
            </a:endParaRPr>
          </a:p>
          <a:p>
            <a:pPr lvl="0"/>
            <a:r>
              <a:rPr lang="kk-KZ" dirty="0">
                <a:latin typeface="Times New Roman" pitchFamily="18" charset="0"/>
                <a:cs typeface="Times New Roman" pitchFamily="18" charset="0"/>
              </a:rPr>
              <a:t>ҚР атмосфералық ауаның мониторингі</a:t>
            </a:r>
            <a:endParaRPr lang="ru-RU" dirty="0">
              <a:latin typeface="Times New Roman" pitchFamily="18" charset="0"/>
              <a:cs typeface="Times New Roman" pitchFamily="18" charset="0"/>
            </a:endParaRPr>
          </a:p>
          <a:p>
            <a:pPr lvl="0"/>
            <a:r>
              <a:rPr lang="kk-KZ" dirty="0">
                <a:latin typeface="Times New Roman" pitchFamily="18" charset="0"/>
                <a:cs typeface="Times New Roman" pitchFamily="18" charset="0"/>
              </a:rPr>
              <a:t>Топырақ жай-күйінің мониторингі </a:t>
            </a:r>
            <a:endParaRPr lang="ru-RU" dirty="0">
              <a:latin typeface="Times New Roman" pitchFamily="18" charset="0"/>
              <a:cs typeface="Times New Roman" pitchFamily="18" charset="0"/>
            </a:endParaRPr>
          </a:p>
          <a:p>
            <a:pPr lvl="0"/>
            <a:r>
              <a:rPr lang="kk-KZ" dirty="0">
                <a:latin typeface="Times New Roman" pitchFamily="18" charset="0"/>
                <a:cs typeface="Times New Roman" pitchFamily="18" charset="0"/>
              </a:rPr>
              <a:t>Радиациялық мониторинг</a:t>
            </a:r>
            <a:endParaRPr lang="ru-RU" dirty="0">
              <a:latin typeface="Times New Roman" pitchFamily="18" charset="0"/>
              <a:cs typeface="Times New Roman" pitchFamily="18" charset="0"/>
            </a:endParaRPr>
          </a:p>
          <a:p>
            <a:pPr lvl="0"/>
            <a:r>
              <a:rPr lang="kk-KZ" dirty="0">
                <a:latin typeface="Times New Roman" pitchFamily="18" charset="0"/>
                <a:cs typeface="Times New Roman" pitchFamily="18" charset="0"/>
              </a:rPr>
              <a:t>Аялық мониторингі</a:t>
            </a:r>
            <a:endParaRPr lang="ru-RU" dirty="0">
              <a:latin typeface="Times New Roman" pitchFamily="18" charset="0"/>
              <a:cs typeface="Times New Roman" pitchFamily="18" charset="0"/>
            </a:endParaRPr>
          </a:p>
          <a:p>
            <a:pPr algn="ctr">
              <a:buNone/>
            </a:pPr>
            <a:endParaRPr lang="kk-KZ" b="1" dirty="0">
              <a:solidFill>
                <a:schemeClr val="accent3">
                  <a:lumMod val="50000"/>
                </a:schemeClr>
              </a:solidFill>
              <a:latin typeface="Times New Roman" pitchFamily="18" charset="0"/>
              <a:cs typeface="Times New Roman" pitchFamily="18" charset="0"/>
            </a:endParaRPr>
          </a:p>
          <a:p>
            <a:pPr>
              <a:buNone/>
            </a:pPr>
            <a:endParaRPr lang="ru-RU" dirty="0">
              <a:solidFill>
                <a:schemeClr val="accent3"/>
              </a:solidFill>
            </a:endParaRPr>
          </a:p>
          <a:p>
            <a:pPr>
              <a:buNone/>
            </a:pPr>
            <a:endParaRPr lang="ru-RU" dirty="0"/>
          </a:p>
          <a:p>
            <a:pPr algn="ctr">
              <a:buNone/>
            </a:pPr>
            <a:endParaRPr lang="ru-RU" b="1" dirty="0">
              <a:solidFill>
                <a:schemeClr val="accent3"/>
              </a:solidFill>
              <a:latin typeface="Times New Roman" pitchFamily="18" charset="0"/>
              <a:cs typeface="Times New Roman" pitchFamily="18" charset="0"/>
            </a:endParaRPr>
          </a:p>
          <a:p>
            <a:pPr algn="ctr">
              <a:buNone/>
            </a:pPr>
            <a:endParaRPr lang="kk-KZ" b="1" dirty="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r>
              <a:rPr lang="kk-KZ" b="1" i="1" dirty="0">
                <a:solidFill>
                  <a:srgbClr val="0070C0"/>
                </a:solidFill>
              </a:rPr>
              <a:t>“Экологиялық мониторингі” пәні</a:t>
            </a:r>
          </a:p>
          <a:p>
            <a:pPr algn="r"/>
            <a:endParaRPr lang="kk-KZ" b="1" i="1" dirty="0">
              <a:solidFill>
                <a:srgbClr val="0070C0"/>
              </a:solidFill>
            </a:endParaRPr>
          </a:p>
          <a:p>
            <a:pPr algn="r"/>
            <a:r>
              <a:rPr lang="kk-KZ" dirty="0">
                <a:solidFill>
                  <a:srgbClr val="0070C0"/>
                </a:solidFill>
              </a:rPr>
              <a:t>Қоршаған ортаны қорғауды басқару және инжиниринг кафедрасы </a:t>
            </a:r>
            <a:endParaRPr lang="en-US" dirty="0">
              <a:solidFill>
                <a:srgbClr val="0070C0"/>
              </a:solidFill>
            </a:endParaRPr>
          </a:p>
        </p:txBody>
      </p:sp>
      <p:sp>
        <p:nvSpPr>
          <p:cNvPr id="2" name="Заголовок 1"/>
          <p:cNvSpPr>
            <a:spLocks noGrp="1"/>
          </p:cNvSpPr>
          <p:nvPr>
            <p:ph type="title"/>
          </p:nvPr>
        </p:nvSpPr>
        <p:spPr>
          <a:xfrm>
            <a:off x="714348" y="4143380"/>
            <a:ext cx="7858180" cy="1051560"/>
          </a:xfrm>
        </p:spPr>
        <p:txBody>
          <a:bodyPr>
            <a:normAutofit/>
          </a:bodyPr>
          <a:lstStyle/>
          <a:p>
            <a:pPr algn="r"/>
            <a:endParaRPr lang="ru-RU" sz="1800" b="0" dirty="0">
              <a:solidFill>
                <a:schemeClr val="tx1"/>
              </a:solidFill>
              <a:latin typeface="Times New Roman" pitchFamily="18" charset="0"/>
              <a:cs typeface="Times New Roman" pitchFamily="18" charset="0"/>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684598"/>
          </a:xfrm>
        </p:spPr>
        <p:txBody>
          <a:bodyPr>
            <a:normAutofit/>
          </a:bodyPr>
          <a:lstStyle/>
          <a:p>
            <a:pPr algn="just">
              <a:buNone/>
            </a:pPr>
            <a:r>
              <a:rPr lang="kk-KZ" sz="2400" dirty="0">
                <a:solidFill>
                  <a:schemeClr val="accent3"/>
                </a:solidFill>
                <a:latin typeface="Times New Roman" pitchFamily="18" charset="0"/>
                <a:cs typeface="Times New Roman" pitchFamily="18" charset="0"/>
              </a:rPr>
              <a:t>		</a:t>
            </a:r>
            <a:r>
              <a:rPr lang="kk-KZ" sz="2400" dirty="0">
                <a:latin typeface="Times New Roman" panose="02020603050405020304" pitchFamily="18" charset="0"/>
                <a:cs typeface="Times New Roman" panose="02020603050405020304" pitchFamily="18" charset="0"/>
              </a:rPr>
              <a:t>Қазақстан гидромет қызметінің негізі </a:t>
            </a:r>
            <a:r>
              <a:rPr lang="kk-KZ" sz="2400" b="1" i="1" dirty="0">
                <a:latin typeface="Times New Roman" panose="02020603050405020304" pitchFamily="18" charset="0"/>
                <a:cs typeface="Times New Roman" panose="02020603050405020304" pitchFamily="18" charset="0"/>
              </a:rPr>
              <a:t>1922 жылдың қаңтарында</a:t>
            </a:r>
            <a:r>
              <a:rPr lang="kk-KZ" sz="2400" dirty="0">
                <a:latin typeface="Times New Roman" panose="02020603050405020304" pitchFamily="18" charset="0"/>
                <a:cs typeface="Times New Roman" panose="02020603050405020304" pitchFamily="18" charset="0"/>
              </a:rPr>
              <a:t> салынған. Қазіргі таңда бұл Энергетика министрлігінің ірі ғылыми-өндірістік кәсіпорыны. ҚР Үкіметі </a:t>
            </a:r>
            <a:r>
              <a:rPr lang="kk-KZ" sz="2400" b="1" i="1" dirty="0">
                <a:latin typeface="Times New Roman" panose="02020603050405020304" pitchFamily="18" charset="0"/>
                <a:cs typeface="Times New Roman" panose="02020603050405020304" pitchFamily="18" charset="0"/>
              </a:rPr>
              <a:t>1999 жылдың 2 науырызындағы</a:t>
            </a:r>
            <a:r>
              <a:rPr lang="kk-KZ" sz="2400" dirty="0">
                <a:latin typeface="Times New Roman" panose="02020603050405020304" pitchFamily="18" charset="0"/>
                <a:cs typeface="Times New Roman" panose="02020603050405020304" pitchFamily="18" charset="0"/>
              </a:rPr>
              <a:t> №185 Қаулысымен оған Республикалық Мемлекеттік Кәсіпорын – РМК «Қазгидромет» мәртебесі берілген. </a:t>
            </a:r>
          </a:p>
          <a:p>
            <a:pPr algn="just">
              <a:buNone/>
            </a:pPr>
            <a:r>
              <a:rPr lang="kk-KZ" sz="2400" dirty="0">
                <a:latin typeface="Times New Roman" panose="02020603050405020304" pitchFamily="18" charset="0"/>
                <a:cs typeface="Times New Roman" panose="02020603050405020304" pitchFamily="18" charset="0"/>
              </a:rPr>
              <a:t>		Бүгінгі күні РМК «Қазгидромет» құрамына Қазақстан Республикасы әр облысының және Алматы мен Астана қалаларының 14 еншілес мемлекеттік кәсіпорындары кіреді, онда 3,5 мыңнан астам жұмыс істейді. </a:t>
            </a:r>
          </a:p>
          <a:p>
            <a:pPr algn="ctr">
              <a:buNone/>
            </a:pPr>
            <a:endParaRPr lang="kk-KZ" sz="2000" dirty="0">
              <a:latin typeface="Times New Roman" pitchFamily="18" charset="0"/>
              <a:cs typeface="Times New Roman" pitchFamily="18" charset="0"/>
            </a:endParaRPr>
          </a:p>
          <a:p>
            <a:pPr algn="ctr">
              <a:buNone/>
            </a:pPr>
            <a:endParaRPr lang="kk-KZ" sz="2000" b="1" dirty="0">
              <a:solidFill>
                <a:schemeClr val="accent3">
                  <a:lumMod val="50000"/>
                </a:schemeClr>
              </a:solidFill>
              <a:latin typeface="Times New Roman" pitchFamily="18" charset="0"/>
              <a:cs typeface="Times New Roman" pitchFamily="18" charset="0"/>
            </a:endParaRPr>
          </a:p>
          <a:p>
            <a:pPr algn="ctr">
              <a:buNone/>
            </a:pPr>
            <a:endParaRPr lang="kk-KZ" sz="2000" b="1" dirty="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r>
              <a:rPr lang="kk-KZ" b="1" i="1" dirty="0">
                <a:solidFill>
                  <a:srgbClr val="0070C0"/>
                </a:solidFill>
              </a:rPr>
              <a:t>“Экологиялық мониторингі” пәні</a:t>
            </a:r>
          </a:p>
          <a:p>
            <a:pPr algn="r"/>
            <a:endParaRPr lang="kk-KZ" b="1" i="1" dirty="0">
              <a:solidFill>
                <a:srgbClr val="0070C0"/>
              </a:solidFill>
            </a:endParaRPr>
          </a:p>
          <a:p>
            <a:pPr algn="r"/>
            <a:r>
              <a:rPr lang="kk-KZ" dirty="0">
                <a:solidFill>
                  <a:srgbClr val="0070C0"/>
                </a:solidFill>
              </a:rPr>
              <a:t>Қоршаған ортаны қорғауды басқару және инжиниринг кафедрасы </a:t>
            </a:r>
            <a:endParaRPr lang="en-US" dirty="0">
              <a:solidFill>
                <a:srgbClr val="0070C0"/>
              </a:solidFill>
            </a:endParaRPr>
          </a:p>
        </p:txBody>
      </p:sp>
      <p:sp>
        <p:nvSpPr>
          <p:cNvPr id="2" name="Заголовок 1"/>
          <p:cNvSpPr>
            <a:spLocks noGrp="1"/>
          </p:cNvSpPr>
          <p:nvPr>
            <p:ph type="title"/>
          </p:nvPr>
        </p:nvSpPr>
        <p:spPr>
          <a:xfrm>
            <a:off x="714348" y="2857496"/>
            <a:ext cx="7858180" cy="2643206"/>
          </a:xfrm>
        </p:spPr>
        <p:txBody>
          <a:bodyPr>
            <a:normAutofit/>
          </a:bodyPr>
          <a:lstStyle/>
          <a:p>
            <a:r>
              <a:rPr lang="kk-KZ" sz="1800" b="0" dirty="0">
                <a:solidFill>
                  <a:schemeClr val="tx1"/>
                </a:solidFill>
                <a:latin typeface="Times New Roman" pitchFamily="18" charset="0"/>
                <a:cs typeface="Times New Roman" pitchFamily="18" charset="0"/>
              </a:rPr>
              <a:t>	</a:t>
            </a:r>
            <a:br>
              <a:rPr lang="ru-RU" sz="2000" dirty="0">
                <a:solidFill>
                  <a:schemeClr val="tx1"/>
                </a:solidFill>
                <a:latin typeface="Times New Roman" pitchFamily="18" charset="0"/>
                <a:cs typeface="Times New Roman" pitchFamily="18" charset="0"/>
              </a:rPr>
            </a:br>
            <a:endParaRPr lang="ru-RU" sz="2000" b="0" dirty="0">
              <a:solidFill>
                <a:schemeClr val="tx1"/>
              </a:solidFill>
              <a:latin typeface="Times New Roman" pitchFamily="18" charset="0"/>
              <a:cs typeface="Times New Roman" pitchFamily="18" charset="0"/>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extLst>
      <p:ext uri="{BB962C8B-B14F-4D97-AF65-F5344CB8AC3E}">
        <p14:creationId xmlns:p14="http://schemas.microsoft.com/office/powerpoint/2010/main" val="1135933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684598"/>
          </a:xfrm>
        </p:spPr>
        <p:txBody>
          <a:bodyPr>
            <a:normAutofit/>
          </a:bodyPr>
          <a:lstStyle/>
          <a:p>
            <a:pPr algn="just">
              <a:buNone/>
            </a:pPr>
            <a:r>
              <a:rPr lang="kk-KZ" sz="2400" dirty="0">
                <a:solidFill>
                  <a:schemeClr val="accent3"/>
                </a:solidFill>
                <a:latin typeface="Times New Roman" pitchFamily="18" charset="0"/>
                <a:cs typeface="Times New Roman" pitchFamily="18" charset="0"/>
              </a:rPr>
              <a:t>		</a:t>
            </a:r>
            <a:r>
              <a:rPr lang="kk-KZ" sz="2400" dirty="0">
                <a:latin typeface="Times New Roman" panose="02020603050405020304" pitchFamily="18" charset="0"/>
                <a:cs typeface="Times New Roman" panose="02020603050405020304" pitchFamily="18" charset="0"/>
              </a:rPr>
              <a:t>Елімізде </a:t>
            </a:r>
            <a:r>
              <a:rPr lang="kk-KZ" sz="2400" b="1" dirty="0">
                <a:latin typeface="Times New Roman" panose="02020603050405020304" pitchFamily="18" charset="0"/>
                <a:cs typeface="Times New Roman" panose="02020603050405020304" pitchFamily="18" charset="0"/>
              </a:rPr>
              <a:t>328</a:t>
            </a:r>
            <a:r>
              <a:rPr lang="kk-KZ" sz="2400" dirty="0">
                <a:latin typeface="Times New Roman" panose="02020603050405020304" pitchFamily="18" charset="0"/>
                <a:cs typeface="Times New Roman" panose="02020603050405020304" pitchFamily="18" charset="0"/>
              </a:rPr>
              <a:t> </a:t>
            </a:r>
            <a:r>
              <a:rPr lang="kk-KZ" sz="2400" b="1" i="1" dirty="0">
                <a:latin typeface="Times New Roman" panose="02020603050405020304" pitchFamily="18" charset="0"/>
                <a:cs typeface="Times New Roman" panose="02020603050405020304" pitchFamily="18" charset="0"/>
              </a:rPr>
              <a:t>метеостанса</a:t>
            </a:r>
            <a:r>
              <a:rPr lang="kk-KZ" sz="2400" dirty="0">
                <a:latin typeface="Times New Roman" panose="02020603050405020304" pitchFamily="18" charset="0"/>
                <a:cs typeface="Times New Roman" panose="02020603050405020304" pitchFamily="18" charset="0"/>
              </a:rPr>
              <a:t>, оның </a:t>
            </a:r>
            <a:r>
              <a:rPr lang="kk-KZ" sz="2400" b="1" dirty="0">
                <a:latin typeface="Times New Roman" panose="02020603050405020304" pitchFamily="18" charset="0"/>
                <a:cs typeface="Times New Roman" panose="02020603050405020304" pitchFamily="18" charset="0"/>
              </a:rPr>
              <a:t>83</a:t>
            </a:r>
            <a:r>
              <a:rPr lang="kk-KZ" sz="2400" dirty="0">
                <a:latin typeface="Times New Roman" panose="02020603050405020304" pitchFamily="18" charset="0"/>
                <a:cs typeface="Times New Roman" panose="02020603050405020304" pitchFamily="18" charset="0"/>
              </a:rPr>
              <a:t> </a:t>
            </a:r>
            <a:r>
              <a:rPr lang="kk-KZ" sz="2400" b="1" i="1" dirty="0">
                <a:latin typeface="Times New Roman" panose="02020603050405020304" pitchFamily="18" charset="0"/>
                <a:cs typeface="Times New Roman" panose="02020603050405020304" pitchFamily="18" charset="0"/>
              </a:rPr>
              <a:t>халықаралық мәртебеге ие </a:t>
            </a:r>
            <a:r>
              <a:rPr lang="kk-KZ" sz="2400" dirty="0">
                <a:latin typeface="Times New Roman" panose="02020603050405020304" pitchFamily="18" charset="0"/>
                <a:cs typeface="Times New Roman" panose="02020603050405020304" pitchFamily="18" charset="0"/>
              </a:rPr>
              <a:t>және ғаламдық желіге кіреді. Осы стансаларда бақыланған ауа-райы әлемдік дерек орталығына беріледі. Сонымен қатар, «Қазгидромет» РМК </a:t>
            </a:r>
            <a:r>
              <a:rPr lang="kk-KZ" sz="2400" b="1" dirty="0">
                <a:latin typeface="Times New Roman" panose="02020603050405020304" pitchFamily="18" charset="0"/>
                <a:cs typeface="Times New Roman" panose="02020603050405020304" pitchFamily="18" charset="0"/>
              </a:rPr>
              <a:t>307</a:t>
            </a:r>
            <a:r>
              <a:rPr lang="kk-KZ" sz="2400" dirty="0">
                <a:latin typeface="Times New Roman" panose="02020603050405020304" pitchFamily="18" charset="0"/>
                <a:cs typeface="Times New Roman" panose="02020603050405020304" pitchFamily="18" charset="0"/>
              </a:rPr>
              <a:t> </a:t>
            </a:r>
            <a:r>
              <a:rPr lang="kk-KZ" sz="2400" b="1" i="1" dirty="0">
                <a:latin typeface="Times New Roman" panose="02020603050405020304" pitchFamily="18" charset="0"/>
                <a:cs typeface="Times New Roman" panose="02020603050405020304" pitchFamily="18" charset="0"/>
              </a:rPr>
              <a:t>гидрологиялық  бекеттер </a:t>
            </a:r>
            <a:r>
              <a:rPr lang="kk-KZ" sz="2400" dirty="0">
                <a:latin typeface="Times New Roman" panose="02020603050405020304" pitchFamily="18" charset="0"/>
                <a:cs typeface="Times New Roman" panose="02020603050405020304" pitchFamily="18" charset="0"/>
              </a:rPr>
              <a:t>бар, онда химиялық талдауға су сынамалары алынып, өзендер мен көлдердің су мөлшерлері есептелінеді. Зертханалық  жағдайда гидрохимиялық және гидробиологиялық саралаулар ластаушы элементтердің 70-тен аса түріне жасалынады. Сондай-ақ, «Қазгидромет» РМК, агрометеорологиялық және экологиялық ақпарат береді және бекітілген бағаға сай жұмыстың жеке түрлеріне қызмет көрсетеді.</a:t>
            </a:r>
          </a:p>
          <a:p>
            <a:pPr algn="ctr">
              <a:buNone/>
            </a:pPr>
            <a:endParaRPr lang="kk-KZ" sz="2000" dirty="0">
              <a:latin typeface="Times New Roman" pitchFamily="18" charset="0"/>
              <a:cs typeface="Times New Roman" pitchFamily="18" charset="0"/>
            </a:endParaRPr>
          </a:p>
          <a:p>
            <a:pPr algn="ctr">
              <a:buNone/>
            </a:pPr>
            <a:endParaRPr lang="kk-KZ" sz="2000" b="1" dirty="0">
              <a:solidFill>
                <a:schemeClr val="accent3">
                  <a:lumMod val="50000"/>
                </a:schemeClr>
              </a:solidFill>
              <a:latin typeface="Times New Roman" pitchFamily="18" charset="0"/>
              <a:cs typeface="Times New Roman" pitchFamily="18" charset="0"/>
            </a:endParaRPr>
          </a:p>
          <a:p>
            <a:pPr algn="ctr">
              <a:buNone/>
            </a:pPr>
            <a:endParaRPr lang="kk-KZ" sz="2000" b="1" dirty="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r>
              <a:rPr lang="kk-KZ" b="1" i="1" dirty="0">
                <a:solidFill>
                  <a:srgbClr val="0070C0"/>
                </a:solidFill>
              </a:rPr>
              <a:t>“Экологиялық мониторингі” пәні</a:t>
            </a:r>
          </a:p>
          <a:p>
            <a:pPr algn="r"/>
            <a:endParaRPr lang="kk-KZ" b="1" i="1" dirty="0">
              <a:solidFill>
                <a:srgbClr val="0070C0"/>
              </a:solidFill>
            </a:endParaRPr>
          </a:p>
          <a:p>
            <a:pPr algn="r"/>
            <a:r>
              <a:rPr lang="kk-KZ" dirty="0">
                <a:solidFill>
                  <a:srgbClr val="0070C0"/>
                </a:solidFill>
              </a:rPr>
              <a:t>Қоршаған ортаны қорғауды басқару және инжиниринг кафедрасы </a:t>
            </a:r>
            <a:endParaRPr lang="en-US" dirty="0">
              <a:solidFill>
                <a:srgbClr val="0070C0"/>
              </a:solidFill>
            </a:endParaRPr>
          </a:p>
        </p:txBody>
      </p:sp>
      <p:sp>
        <p:nvSpPr>
          <p:cNvPr id="2" name="Заголовок 1"/>
          <p:cNvSpPr>
            <a:spLocks noGrp="1"/>
          </p:cNvSpPr>
          <p:nvPr>
            <p:ph type="title"/>
          </p:nvPr>
        </p:nvSpPr>
        <p:spPr>
          <a:xfrm>
            <a:off x="714348" y="2857496"/>
            <a:ext cx="7858180" cy="2643206"/>
          </a:xfrm>
        </p:spPr>
        <p:txBody>
          <a:bodyPr>
            <a:normAutofit/>
          </a:bodyPr>
          <a:lstStyle/>
          <a:p>
            <a:r>
              <a:rPr lang="kk-KZ" sz="1800" b="0" dirty="0">
                <a:solidFill>
                  <a:schemeClr val="tx1"/>
                </a:solidFill>
                <a:latin typeface="Times New Roman" pitchFamily="18" charset="0"/>
                <a:cs typeface="Times New Roman" pitchFamily="18" charset="0"/>
              </a:rPr>
              <a:t>	</a:t>
            </a:r>
            <a:br>
              <a:rPr lang="ru-RU" sz="2000" dirty="0">
                <a:solidFill>
                  <a:schemeClr val="tx1"/>
                </a:solidFill>
                <a:latin typeface="Times New Roman" pitchFamily="18" charset="0"/>
                <a:cs typeface="Times New Roman" pitchFamily="18" charset="0"/>
              </a:rPr>
            </a:br>
            <a:endParaRPr lang="ru-RU" sz="2000" b="0" dirty="0">
              <a:solidFill>
                <a:schemeClr val="tx1"/>
              </a:solidFill>
              <a:latin typeface="Times New Roman" pitchFamily="18" charset="0"/>
              <a:cs typeface="Times New Roman" pitchFamily="18" charset="0"/>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extLst>
      <p:ext uri="{BB962C8B-B14F-4D97-AF65-F5344CB8AC3E}">
        <p14:creationId xmlns:p14="http://schemas.microsoft.com/office/powerpoint/2010/main" val="1135933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058888"/>
          </a:xfrm>
        </p:spPr>
        <p:txBody>
          <a:bodyPr>
            <a:normAutofit fontScale="70000" lnSpcReduction="20000"/>
          </a:bodyPr>
          <a:lstStyle/>
          <a:p>
            <a:pPr marL="0" indent="0">
              <a:buNone/>
            </a:pPr>
            <a:r>
              <a:rPr lang="kk-KZ" sz="2400" b="1" i="1" u="sng" dirty="0">
                <a:latin typeface="Times New Roman" panose="02020603050405020304" pitchFamily="18" charset="0"/>
                <a:cs typeface="Times New Roman" panose="02020603050405020304" pitchFamily="18" charset="0"/>
              </a:rPr>
              <a:t>«Қазгидромет» РМК шығаратын өнімнің түрлері</a:t>
            </a:r>
          </a:p>
          <a:p>
            <a:pPr marL="0" indent="0">
              <a:buNone/>
            </a:pPr>
            <a:endParaRPr lang="ru-RU" sz="2400" b="1" i="1" u="sng" dirty="0">
              <a:latin typeface="Times New Roman" panose="02020603050405020304" pitchFamily="18" charset="0"/>
              <a:cs typeface="Times New Roman" panose="02020603050405020304" pitchFamily="18" charset="0"/>
            </a:endParaRPr>
          </a:p>
          <a:p>
            <a:pPr marL="0" indent="0">
              <a:buNone/>
            </a:pP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Қазақстан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Республикасының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қоршаған</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жай-күйі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жөніндегі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ақпараттық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бюллетендер</a:t>
            </a:r>
            <a:r>
              <a:rPr lang="ru-RU" sz="2400" dirty="0">
                <a:latin typeface="Times New Roman" panose="02020603050405020304" pitchFamily="18" charset="0"/>
                <a:cs typeface="Times New Roman" panose="02020603050405020304" pitchFamily="18" charset="0"/>
              </a:rPr>
              <a:t>; </a:t>
            </a:r>
          </a:p>
          <a:p>
            <a:pPr marL="0" indent="0">
              <a:buNone/>
            </a:pPr>
            <a:r>
              <a:rPr lang="ru-RU" sz="2400" dirty="0">
                <a:latin typeface="Times New Roman" panose="02020603050405020304" pitchFamily="18" charset="0"/>
                <a:cs typeface="Times New Roman" panose="02020603050405020304" pitchFamily="18" charset="0"/>
              </a:rPr>
              <a:t>·  Арал </a:t>
            </a:r>
            <a:r>
              <a:rPr lang="ru-RU" sz="2400" dirty="0" err="1">
                <a:latin typeface="Times New Roman" panose="02020603050405020304" pitchFamily="18" charset="0"/>
                <a:cs typeface="Times New Roman" panose="02020603050405020304" pitchFamily="18" charset="0"/>
              </a:rPr>
              <a:t>маңы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тұрғындарының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денсаулығы</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қоршаған</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жай-күйі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туралы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бюллетендер</a:t>
            </a:r>
            <a:r>
              <a:rPr lang="ru-RU" sz="2400" dirty="0">
                <a:latin typeface="Times New Roman" panose="02020603050405020304" pitchFamily="18" charset="0"/>
                <a:cs typeface="Times New Roman" panose="02020603050405020304" pitchFamily="18" charset="0"/>
              </a:rPr>
              <a:t>;   </a:t>
            </a:r>
          </a:p>
          <a:p>
            <a:pPr marL="0" indent="0">
              <a:buNone/>
            </a:pP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Морпорт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Ақтау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Арнайы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экономикалық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аумағының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қоршаған</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жай-күйі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туралы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бюллетендер</a:t>
            </a:r>
            <a:r>
              <a:rPr lang="ru-RU" sz="2400" dirty="0">
                <a:latin typeface="Times New Roman" panose="02020603050405020304" pitchFamily="18" charset="0"/>
                <a:cs typeface="Times New Roman" panose="02020603050405020304" pitchFamily="18" charset="0"/>
              </a:rPr>
              <a:t>; </a:t>
            </a:r>
          </a:p>
          <a:p>
            <a:pPr marL="0" indent="0">
              <a:buNone/>
            </a:pP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Балқаш</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Алакөл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көлдер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жүйесі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алабының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қоршаған</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жай-күйі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туралы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бюллетендер</a:t>
            </a:r>
            <a:r>
              <a:rPr lang="ru-RU" sz="2400" dirty="0">
                <a:latin typeface="Times New Roman" panose="02020603050405020304" pitchFamily="18" charset="0"/>
                <a:cs typeface="Times New Roman" panose="02020603050405020304" pitchFamily="18" charset="0"/>
              </a:rPr>
              <a:t>; </a:t>
            </a:r>
          </a:p>
          <a:p>
            <a:pPr marL="0" indent="0">
              <a:buNone/>
            </a:pPr>
            <a:r>
              <a:rPr lang="ru-RU" sz="2400" dirty="0">
                <a:latin typeface="Times New Roman" panose="02020603050405020304" pitchFamily="18" charset="0"/>
                <a:cs typeface="Times New Roman" panose="02020603050405020304" pitchFamily="18" charset="0"/>
              </a:rPr>
              <a:t>·  Каспий </a:t>
            </a:r>
            <a:r>
              <a:rPr lang="ru-RU" sz="2400" dirty="0" err="1">
                <a:latin typeface="Times New Roman" panose="02020603050405020304" pitchFamily="18" charset="0"/>
                <a:cs typeface="Times New Roman" panose="02020603050405020304" pitchFamily="18" charset="0"/>
              </a:rPr>
              <a:t>теңізі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қазақстандық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бөлігінің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қоршаған</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жай-күйі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туралы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бюллетендер</a:t>
            </a:r>
            <a:r>
              <a:rPr lang="ru-RU" sz="2400" dirty="0">
                <a:latin typeface="Times New Roman" panose="02020603050405020304" pitchFamily="18" charset="0"/>
                <a:cs typeface="Times New Roman" panose="02020603050405020304" pitchFamily="18" charset="0"/>
              </a:rPr>
              <a:t>; </a:t>
            </a:r>
          </a:p>
          <a:p>
            <a:pPr marL="0" indent="0">
              <a:buNone/>
            </a:pPr>
            <a:r>
              <a:rPr lang="ru-RU" sz="2400" dirty="0">
                <a:latin typeface="Times New Roman" panose="02020603050405020304" pitchFamily="18" charset="0"/>
                <a:cs typeface="Times New Roman" panose="02020603050405020304" pitchFamily="18" charset="0"/>
              </a:rPr>
              <a:t>·  Щучье-</a:t>
            </a:r>
            <a:r>
              <a:rPr lang="ru-RU" sz="2400" dirty="0" err="1">
                <a:latin typeface="Times New Roman" panose="02020603050405020304" pitchFamily="18" charset="0"/>
                <a:cs typeface="Times New Roman" panose="02020603050405020304" pitchFamily="18" charset="0"/>
              </a:rPr>
              <a:t>Бурабай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курорттық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аймағының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қоршаған</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жай-күйі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туралы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бюллетендер</a:t>
            </a:r>
            <a:r>
              <a:rPr lang="ru-RU" sz="2400" dirty="0">
                <a:latin typeface="Times New Roman" panose="02020603050405020304" pitchFamily="18" charset="0"/>
                <a:cs typeface="Times New Roman" panose="02020603050405020304" pitchFamily="18" charset="0"/>
              </a:rPr>
              <a:t>; </a:t>
            </a:r>
          </a:p>
          <a:p>
            <a:pPr marL="0" indent="0">
              <a:buNone/>
            </a:pP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Нұра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өзені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алабының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қоршаған</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жай-күйі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туралы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бюллетендер</a:t>
            </a:r>
            <a:r>
              <a:rPr lang="ru-RU" sz="2400" dirty="0">
                <a:latin typeface="Times New Roman" panose="02020603050405020304" pitchFamily="18" charset="0"/>
                <a:cs typeface="Times New Roman" panose="02020603050405020304" pitchFamily="18" charset="0"/>
              </a:rPr>
              <a:t>; </a:t>
            </a:r>
          </a:p>
          <a:p>
            <a:pPr marL="0" indent="0">
              <a:buNone/>
            </a:pP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Қоршаған</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нысандарындағы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уытты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заттардың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трансшекаралық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тасымалдануы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туралы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бюллетендер</a:t>
            </a:r>
            <a:r>
              <a:rPr lang="ru-RU" sz="2400" dirty="0">
                <a:latin typeface="Times New Roman" panose="02020603050405020304" pitchFamily="18" charset="0"/>
                <a:cs typeface="Times New Roman" panose="02020603050405020304" pitchFamily="18" charset="0"/>
              </a:rPr>
              <a:t>; </a:t>
            </a:r>
          </a:p>
          <a:p>
            <a:pPr marL="0" indent="0">
              <a:buNone/>
            </a:pP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Қоршаған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ортаның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жоғары</a:t>
            </a:r>
            <a:r>
              <a:rPr lang="ru-RU" sz="2400" dirty="0">
                <a:latin typeface="Times New Roman" panose="02020603050405020304" pitchFamily="18" charset="0"/>
                <a:cs typeface="Times New Roman" panose="02020603050405020304" pitchFamily="18" charset="0"/>
              </a:rPr>
              <a:t>(ЖЛ)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экстремальді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жоғары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ластануы</a:t>
            </a:r>
            <a:r>
              <a:rPr lang="ru-RU" sz="2400" dirty="0">
                <a:latin typeface="Times New Roman" panose="02020603050405020304" pitchFamily="18" charset="0"/>
                <a:cs typeface="Times New Roman" panose="02020603050405020304" pitchFamily="18" charset="0"/>
              </a:rPr>
              <a:t>(ЭЖЛ) </a:t>
            </a:r>
            <a:r>
              <a:rPr lang="ru-RU" sz="2400" dirty="0" err="1">
                <a:latin typeface="Times New Roman" panose="02020603050405020304" pitchFamily="18" charset="0"/>
                <a:cs typeface="Times New Roman" panose="02020603050405020304" pitchFamily="18" charset="0"/>
              </a:rPr>
              <a:t>жөніндегі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шұғыл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ақпарат</a:t>
            </a:r>
            <a:r>
              <a:rPr lang="ru-RU" sz="2400" dirty="0">
                <a:latin typeface="Times New Roman" panose="02020603050405020304" pitchFamily="18" charset="0"/>
                <a:cs typeface="Times New Roman" panose="02020603050405020304" pitchFamily="18" charset="0"/>
              </a:rPr>
              <a:t>; </a:t>
            </a:r>
          </a:p>
          <a:p>
            <a:pPr marL="0" indent="0">
              <a:buNone/>
            </a:pP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Қоршаған</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ластануының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аялық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жай-күйі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жөніндегі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анықтамалар</a:t>
            </a:r>
            <a:r>
              <a:rPr lang="ru-RU" sz="2400" dirty="0">
                <a:latin typeface="Times New Roman" panose="02020603050405020304" pitchFamily="18" charset="0"/>
                <a:cs typeface="Times New Roman" panose="02020603050405020304" pitchFamily="18" charset="0"/>
              </a:rPr>
              <a:t>.</a:t>
            </a:r>
          </a:p>
          <a:p>
            <a:pPr algn="ctr">
              <a:buNone/>
            </a:pPr>
            <a:endParaRPr lang="kk-KZ" sz="2000" dirty="0">
              <a:latin typeface="Times New Roman" pitchFamily="18" charset="0"/>
              <a:cs typeface="Times New Roman" pitchFamily="18" charset="0"/>
            </a:endParaRPr>
          </a:p>
          <a:p>
            <a:pPr algn="ctr">
              <a:buNone/>
            </a:pPr>
            <a:endParaRPr lang="kk-KZ" sz="2000" b="1" dirty="0">
              <a:solidFill>
                <a:schemeClr val="accent3">
                  <a:lumMod val="50000"/>
                </a:schemeClr>
              </a:solidFill>
              <a:latin typeface="Times New Roman" pitchFamily="18" charset="0"/>
              <a:cs typeface="Times New Roman" pitchFamily="18" charset="0"/>
            </a:endParaRPr>
          </a:p>
          <a:p>
            <a:pPr algn="ctr">
              <a:buNone/>
            </a:pPr>
            <a:endParaRPr lang="kk-KZ" sz="2000" b="1" dirty="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r>
              <a:rPr lang="kk-KZ" b="1" i="1" dirty="0">
                <a:solidFill>
                  <a:srgbClr val="0070C0"/>
                </a:solidFill>
              </a:rPr>
              <a:t>“Экологиялық мониторингі” пәні</a:t>
            </a:r>
          </a:p>
          <a:p>
            <a:pPr algn="r"/>
            <a:endParaRPr lang="kk-KZ" b="1" i="1" dirty="0">
              <a:solidFill>
                <a:srgbClr val="0070C0"/>
              </a:solidFill>
            </a:endParaRPr>
          </a:p>
          <a:p>
            <a:pPr algn="r"/>
            <a:r>
              <a:rPr lang="kk-KZ" dirty="0">
                <a:solidFill>
                  <a:srgbClr val="0070C0"/>
                </a:solidFill>
              </a:rPr>
              <a:t>Қоршаған ортаны қорғауды басқару және инжиниринг кафедрасы </a:t>
            </a:r>
            <a:endParaRPr lang="en-US" dirty="0">
              <a:solidFill>
                <a:srgbClr val="0070C0"/>
              </a:solidFill>
            </a:endParaRPr>
          </a:p>
        </p:txBody>
      </p:sp>
      <p:sp>
        <p:nvSpPr>
          <p:cNvPr id="2" name="Заголовок 1"/>
          <p:cNvSpPr>
            <a:spLocks noGrp="1"/>
          </p:cNvSpPr>
          <p:nvPr>
            <p:ph type="title"/>
          </p:nvPr>
        </p:nvSpPr>
        <p:spPr>
          <a:xfrm>
            <a:off x="714348" y="2857496"/>
            <a:ext cx="7858180" cy="2643206"/>
          </a:xfrm>
        </p:spPr>
        <p:txBody>
          <a:bodyPr>
            <a:normAutofit/>
          </a:bodyPr>
          <a:lstStyle/>
          <a:p>
            <a:r>
              <a:rPr lang="kk-KZ" sz="1800" b="0" dirty="0">
                <a:solidFill>
                  <a:schemeClr val="tx1"/>
                </a:solidFill>
                <a:latin typeface="Times New Roman" pitchFamily="18" charset="0"/>
                <a:cs typeface="Times New Roman" pitchFamily="18" charset="0"/>
              </a:rPr>
              <a:t>	</a:t>
            </a:r>
            <a:br>
              <a:rPr lang="ru-RU" sz="2000" dirty="0">
                <a:solidFill>
                  <a:schemeClr val="tx1"/>
                </a:solidFill>
                <a:latin typeface="Times New Roman" pitchFamily="18" charset="0"/>
                <a:cs typeface="Times New Roman" pitchFamily="18" charset="0"/>
              </a:rPr>
            </a:br>
            <a:endParaRPr lang="ru-RU" sz="2000" b="0" dirty="0">
              <a:solidFill>
                <a:schemeClr val="tx1"/>
              </a:solidFill>
              <a:latin typeface="Times New Roman" pitchFamily="18" charset="0"/>
              <a:cs typeface="Times New Roman" pitchFamily="18" charset="0"/>
            </a:endParaRPr>
          </a:p>
        </p:txBody>
      </p:sp>
      <p:pic>
        <p:nvPicPr>
          <p:cNvPr id="1031" name="Picture 7"/>
          <p:cNvPicPr>
            <a:picLocks noChangeAspect="1" noChangeArrowheads="1"/>
          </p:cNvPicPr>
          <p:nvPr/>
        </p:nvPicPr>
        <p:blipFill>
          <a:blip r:embed="rId3" cstate="print"/>
          <a:srcRect/>
          <a:stretch>
            <a:fillRect/>
          </a:stretch>
        </p:blipFill>
        <p:spPr bwMode="auto">
          <a:xfrm>
            <a:off x="251520" y="5661248"/>
            <a:ext cx="1285884" cy="995523"/>
          </a:xfrm>
          <a:prstGeom prst="rect">
            <a:avLst/>
          </a:prstGeom>
          <a:noFill/>
          <a:ln w="9525">
            <a:noFill/>
            <a:miter lim="800000"/>
            <a:headEnd/>
            <a:tailEnd/>
          </a:ln>
          <a:effectLst/>
        </p:spPr>
      </p:pic>
    </p:spTree>
    <p:extLst>
      <p:ext uri="{BB962C8B-B14F-4D97-AF65-F5344CB8AC3E}">
        <p14:creationId xmlns:p14="http://schemas.microsoft.com/office/powerpoint/2010/main" val="3072683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684598"/>
          </a:xfrm>
        </p:spPr>
        <p:txBody>
          <a:bodyPr>
            <a:normAutofit/>
          </a:bodyPr>
          <a:lstStyle/>
          <a:p>
            <a:pPr>
              <a:buNone/>
            </a:pPr>
            <a:r>
              <a:rPr lang="kk-KZ" sz="2400" dirty="0">
                <a:solidFill>
                  <a:schemeClr val="accent3"/>
                </a:solidFill>
                <a:latin typeface="Times New Roman" pitchFamily="18" charset="0"/>
                <a:cs typeface="Times New Roman" pitchFamily="18" charset="0"/>
              </a:rPr>
              <a:t>		</a:t>
            </a:r>
            <a:r>
              <a:rPr lang="kk-KZ" sz="2000" dirty="0">
                <a:latin typeface="Times New Roman" pitchFamily="18" charset="0"/>
                <a:cs typeface="Times New Roman" pitchFamily="18" charset="0"/>
              </a:rPr>
              <a:t>Қоршаған орта жай-күйіне бақылаулар 1972 жылдан бастап ұйымдастырылып,  1999 жылы қалпына келтірілді.</a:t>
            </a:r>
            <a:endParaRPr lang="ru-RU" sz="2000" dirty="0">
              <a:latin typeface="Times New Roman" pitchFamily="18" charset="0"/>
              <a:cs typeface="Times New Roman" pitchFamily="18" charset="0"/>
            </a:endParaRPr>
          </a:p>
          <a:p>
            <a:pPr algn="just">
              <a:buNone/>
            </a:pPr>
            <a:r>
              <a:rPr lang="kk-KZ" sz="2000" dirty="0">
                <a:latin typeface="Times New Roman" pitchFamily="18" charset="0"/>
                <a:cs typeface="Times New Roman" pitchFamily="18" charset="0"/>
              </a:rPr>
              <a:t>		</a:t>
            </a:r>
            <a:r>
              <a:rPr lang="kk-KZ" sz="2000" b="1" dirty="0">
                <a:latin typeface="Times New Roman" pitchFamily="18" charset="0"/>
                <a:cs typeface="Times New Roman" pitchFamily="18" charset="0"/>
              </a:rPr>
              <a:t>Қоршаған ортаның  міндеттеріне және зерттеліп отырған  құрауыштарына байланысты  қоршаған орта жай-күйінің мемлекеттік мониторингісінің жүйесі:</a:t>
            </a:r>
            <a:endParaRPr lang="ru-RU" sz="2000" b="1" dirty="0">
              <a:latin typeface="Times New Roman" pitchFamily="18" charset="0"/>
              <a:cs typeface="Times New Roman" pitchFamily="18" charset="0"/>
            </a:endParaRPr>
          </a:p>
          <a:p>
            <a:pPr lvl="0"/>
            <a:r>
              <a:rPr lang="ru-RU" sz="2000" dirty="0" err="1">
                <a:latin typeface="Times New Roman" pitchFamily="18" charset="0"/>
                <a:cs typeface="Times New Roman" pitchFamily="18" charset="0"/>
              </a:rPr>
              <a:t>Атмосфералық ауа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мониторингісін</a:t>
            </a:r>
            <a:r>
              <a:rPr lang="ru-RU" sz="2000" dirty="0">
                <a:latin typeface="Times New Roman" pitchFamily="18" charset="0"/>
                <a:cs typeface="Times New Roman" pitchFamily="18" charset="0"/>
              </a:rPr>
              <a:t>;  </a:t>
            </a:r>
          </a:p>
          <a:p>
            <a:pPr lvl="0"/>
            <a:r>
              <a:rPr lang="ru-RU" sz="2000" dirty="0" err="1">
                <a:latin typeface="Times New Roman" pitchFamily="18" charset="0"/>
                <a:cs typeface="Times New Roman" pitchFamily="18" charset="0"/>
              </a:rPr>
              <a:t>Атмосфералық жауын-шашын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 қар жамылғысы  жай-күйінің мониторингісін</a:t>
            </a:r>
            <a:r>
              <a:rPr lang="ru-RU" sz="2000" dirty="0">
                <a:latin typeface="Times New Roman" pitchFamily="18" charset="0"/>
                <a:cs typeface="Times New Roman" pitchFamily="18" charset="0"/>
              </a:rPr>
              <a:t>;  </a:t>
            </a:r>
          </a:p>
          <a:p>
            <a:pPr lvl="0"/>
            <a:r>
              <a:rPr lang="ru-RU" sz="2000" dirty="0" err="1">
                <a:latin typeface="Times New Roman" pitchFamily="18" charset="0"/>
                <a:cs typeface="Times New Roman" pitchFamily="18" charset="0"/>
              </a:rPr>
              <a:t>Беткі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сулардың сапалы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жай-күйінің мониторингісін</a:t>
            </a:r>
            <a:r>
              <a:rPr lang="ru-RU" sz="2000" dirty="0">
                <a:latin typeface="Times New Roman" pitchFamily="18" charset="0"/>
                <a:cs typeface="Times New Roman" pitchFamily="18" charset="0"/>
              </a:rPr>
              <a:t>;</a:t>
            </a:r>
          </a:p>
          <a:p>
            <a:pPr lvl="0"/>
            <a:r>
              <a:rPr lang="ru-RU" sz="2000" dirty="0" err="1">
                <a:latin typeface="Times New Roman" pitchFamily="18" charset="0"/>
                <a:cs typeface="Times New Roman" pitchFamily="18" charset="0"/>
              </a:rPr>
              <a:t>Топырақ жай-күйінің мониторингісін</a:t>
            </a:r>
            <a:r>
              <a:rPr lang="ru-RU" sz="2000" dirty="0">
                <a:latin typeface="Times New Roman" pitchFamily="18" charset="0"/>
                <a:cs typeface="Times New Roman" pitchFamily="18" charset="0"/>
              </a:rPr>
              <a:t>;</a:t>
            </a:r>
          </a:p>
          <a:p>
            <a:pPr lvl="0"/>
            <a:r>
              <a:rPr lang="ru-RU" sz="2000" dirty="0" err="1">
                <a:latin typeface="Times New Roman" pitchFamily="18" charset="0"/>
                <a:cs typeface="Times New Roman" pitchFamily="18" charset="0"/>
              </a:rPr>
              <a:t>радиациялық мониторингті</a:t>
            </a:r>
            <a:endParaRPr lang="ru-RU" sz="2000" dirty="0">
              <a:latin typeface="Times New Roman" pitchFamily="18" charset="0"/>
              <a:cs typeface="Times New Roman" pitchFamily="18" charset="0"/>
            </a:endParaRPr>
          </a:p>
          <a:p>
            <a:pPr lvl="0"/>
            <a:r>
              <a:rPr lang="ru-RU" sz="2000" dirty="0" err="1">
                <a:latin typeface="Times New Roman" pitchFamily="18" charset="0"/>
                <a:cs typeface="Times New Roman" pitchFamily="18" charset="0"/>
              </a:rPr>
              <a:t>трансшекаралық </a:t>
            </a:r>
            <a:r>
              <a:rPr lang="ru-RU" sz="2000" dirty="0">
                <a:latin typeface="Times New Roman" pitchFamily="18" charset="0"/>
                <a:cs typeface="Times New Roman" pitchFamily="18" charset="0"/>
              </a:rPr>
              <a:t>су </a:t>
            </a:r>
            <a:r>
              <a:rPr lang="ru-RU" sz="2000" dirty="0" err="1">
                <a:latin typeface="Times New Roman" pitchFamily="18" charset="0"/>
                <a:cs typeface="Times New Roman" pitchFamily="18" charset="0"/>
              </a:rPr>
              <a:t>ағыстарының мониторингісін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қамтиды</a:t>
            </a:r>
            <a:r>
              <a:rPr lang="ru-RU" sz="2000" dirty="0">
                <a:latin typeface="Times New Roman" pitchFamily="18" charset="0"/>
                <a:cs typeface="Times New Roman" pitchFamily="18" charset="0"/>
              </a:rPr>
              <a:t>. </a:t>
            </a:r>
          </a:p>
          <a:p>
            <a:r>
              <a:rPr lang="ru-RU" sz="2000" dirty="0" err="1">
                <a:latin typeface="Times New Roman" pitchFamily="18" charset="0"/>
                <a:cs typeface="Times New Roman" pitchFamily="18" charset="0"/>
              </a:rPr>
              <a:t>Қоршаған </a:t>
            </a:r>
            <a:r>
              <a:rPr lang="ru-RU" sz="2000" dirty="0">
                <a:latin typeface="Times New Roman" pitchFamily="18" charset="0"/>
                <a:cs typeface="Times New Roman" pitchFamily="18" charset="0"/>
              </a:rPr>
              <a:t>орта </a:t>
            </a:r>
            <a:r>
              <a:rPr lang="ru-RU" sz="2000" dirty="0" err="1">
                <a:latin typeface="Times New Roman" pitchFamily="18" charset="0"/>
                <a:cs typeface="Times New Roman" pitchFamily="18" charset="0"/>
              </a:rPr>
              <a:t>жай-күйі үшін бақылаулар</a:t>
            </a:r>
            <a:r>
              <a:rPr lang="ru-RU" sz="2000" dirty="0">
                <a:latin typeface="Times New Roman" pitchFamily="18" charset="0"/>
                <a:cs typeface="Times New Roman" pitchFamily="18" charset="0"/>
              </a:rPr>
              <a:t>.</a:t>
            </a:r>
          </a:p>
          <a:p>
            <a:pPr algn="just">
              <a:buNone/>
            </a:pPr>
            <a:endParaRPr lang="kk-KZ" sz="2000" dirty="0">
              <a:latin typeface="Times New Roman" pitchFamily="18" charset="0"/>
              <a:cs typeface="Times New Roman" pitchFamily="18" charset="0"/>
            </a:endParaRPr>
          </a:p>
          <a:p>
            <a:pPr algn="ctr">
              <a:buNone/>
            </a:pPr>
            <a:endParaRPr lang="kk-KZ" sz="2000" dirty="0">
              <a:latin typeface="Times New Roman" pitchFamily="18" charset="0"/>
              <a:cs typeface="Times New Roman" pitchFamily="18" charset="0"/>
            </a:endParaRPr>
          </a:p>
          <a:p>
            <a:pPr algn="ctr">
              <a:buNone/>
            </a:pPr>
            <a:endParaRPr lang="kk-KZ" sz="2000" b="1" dirty="0">
              <a:solidFill>
                <a:schemeClr val="accent3">
                  <a:lumMod val="50000"/>
                </a:schemeClr>
              </a:solidFill>
              <a:latin typeface="Times New Roman" pitchFamily="18" charset="0"/>
              <a:cs typeface="Times New Roman" pitchFamily="18" charset="0"/>
            </a:endParaRPr>
          </a:p>
          <a:p>
            <a:pPr algn="ctr">
              <a:buNone/>
            </a:pPr>
            <a:endParaRPr lang="kk-KZ" sz="2000" b="1" dirty="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r>
              <a:rPr lang="kk-KZ" b="1" i="1" dirty="0">
                <a:solidFill>
                  <a:srgbClr val="0070C0"/>
                </a:solidFill>
              </a:rPr>
              <a:t>“Экологиялық мониторингі” пәні</a:t>
            </a:r>
          </a:p>
          <a:p>
            <a:pPr algn="r"/>
            <a:endParaRPr lang="kk-KZ" b="1" i="1" dirty="0">
              <a:solidFill>
                <a:srgbClr val="0070C0"/>
              </a:solidFill>
            </a:endParaRPr>
          </a:p>
          <a:p>
            <a:pPr algn="r"/>
            <a:r>
              <a:rPr lang="kk-KZ" dirty="0">
                <a:solidFill>
                  <a:srgbClr val="0070C0"/>
                </a:solidFill>
              </a:rPr>
              <a:t>Қоршаған ортаны қорғауды басқару және инжиниринг кафедрасы </a:t>
            </a:r>
            <a:endParaRPr lang="en-US" dirty="0">
              <a:solidFill>
                <a:srgbClr val="0070C0"/>
              </a:solidFill>
            </a:endParaRPr>
          </a:p>
        </p:txBody>
      </p:sp>
      <p:sp>
        <p:nvSpPr>
          <p:cNvPr id="2" name="Заголовок 1"/>
          <p:cNvSpPr>
            <a:spLocks noGrp="1"/>
          </p:cNvSpPr>
          <p:nvPr>
            <p:ph type="title"/>
          </p:nvPr>
        </p:nvSpPr>
        <p:spPr>
          <a:xfrm>
            <a:off x="714348" y="2857496"/>
            <a:ext cx="7858180" cy="2643206"/>
          </a:xfrm>
        </p:spPr>
        <p:txBody>
          <a:bodyPr>
            <a:normAutofit/>
          </a:bodyPr>
          <a:lstStyle/>
          <a:p>
            <a:r>
              <a:rPr lang="kk-KZ" sz="1800" b="0" dirty="0">
                <a:solidFill>
                  <a:schemeClr val="tx1"/>
                </a:solidFill>
                <a:latin typeface="Times New Roman" pitchFamily="18" charset="0"/>
                <a:cs typeface="Times New Roman" pitchFamily="18" charset="0"/>
              </a:rPr>
              <a:t>	</a:t>
            </a:r>
            <a:br>
              <a:rPr lang="ru-RU" sz="2000" dirty="0">
                <a:solidFill>
                  <a:schemeClr val="tx1"/>
                </a:solidFill>
                <a:latin typeface="Times New Roman" pitchFamily="18" charset="0"/>
                <a:cs typeface="Times New Roman" pitchFamily="18" charset="0"/>
              </a:rPr>
            </a:br>
            <a:endParaRPr lang="ru-RU" sz="2000" b="0" dirty="0">
              <a:solidFill>
                <a:schemeClr val="tx1"/>
              </a:solidFill>
              <a:latin typeface="Times New Roman" pitchFamily="18" charset="0"/>
              <a:cs typeface="Times New Roman" pitchFamily="18" charset="0"/>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r>
              <a:rPr lang="kk-KZ" b="1" i="1" dirty="0">
                <a:solidFill>
                  <a:srgbClr val="0070C0"/>
                </a:solidFill>
              </a:rPr>
              <a:t>“Экологиялық мониторингі” пәні</a:t>
            </a:r>
          </a:p>
          <a:p>
            <a:pPr algn="r"/>
            <a:endParaRPr lang="kk-KZ" b="1" i="1" dirty="0">
              <a:solidFill>
                <a:srgbClr val="0070C0"/>
              </a:solidFill>
            </a:endParaRPr>
          </a:p>
          <a:p>
            <a:pPr algn="r"/>
            <a:r>
              <a:rPr lang="kk-KZ" dirty="0">
                <a:solidFill>
                  <a:srgbClr val="0070C0"/>
                </a:solidFill>
              </a:rPr>
              <a:t>Қоршаған ортаны қорғауды басқару және инжиниринг кафедрасы </a:t>
            </a:r>
            <a:endParaRPr lang="en-US" dirty="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graphicFrame>
        <p:nvGraphicFramePr>
          <p:cNvPr id="9" name="Таблица 8"/>
          <p:cNvGraphicFramePr>
            <a:graphicFrameLocks noGrp="1"/>
          </p:cNvGraphicFramePr>
          <p:nvPr/>
        </p:nvGraphicFramePr>
        <p:xfrm>
          <a:off x="1524000" y="3228975"/>
          <a:ext cx="6096000" cy="400050"/>
        </p:xfrm>
        <a:graphic>
          <a:graphicData uri="http://schemas.openxmlformats.org/drawingml/2006/table">
            <a:tbl>
              <a:tblPr/>
              <a:tblGrid>
                <a:gridCol w="6096000">
                  <a:extLst>
                    <a:ext uri="{9D8B030D-6E8A-4147-A177-3AD203B41FA5}">
                      <a16:colId xmlns:a16="http://schemas.microsoft.com/office/drawing/2014/main" val="20000"/>
                    </a:ext>
                  </a:extLst>
                </a:gridCol>
              </a:tblGrid>
              <a:tr h="0">
                <a:tc>
                  <a:txBody>
                    <a:bodyPr/>
                    <a:lstStyle/>
                    <a:p>
                      <a:pPr algn="ctr">
                        <a:lnSpc>
                          <a:spcPts val="1200"/>
                        </a:lnSpc>
                        <a:spcAft>
                          <a:spcPts val="0"/>
                        </a:spcAft>
                      </a:pPr>
                      <a:br>
                        <a:rPr lang="ru-RU" sz="1100" dirty="0">
                          <a:solidFill>
                            <a:srgbClr val="000000"/>
                          </a:solidFill>
                          <a:latin typeface="Times New Roman"/>
                          <a:ea typeface="Times New Roman"/>
                          <a:cs typeface="Times New Roman"/>
                        </a:rPr>
                      </a:br>
                      <a:endParaRPr lang="ru-RU" sz="1100" dirty="0">
                        <a:latin typeface="Calibri"/>
                        <a:ea typeface="Times New Roman"/>
                        <a:cs typeface="Times New Roman"/>
                      </a:endParaRPr>
                    </a:p>
                  </a:txBody>
                  <a:tcPr marL="0" marR="0" marT="47625" marB="47625">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10241" name="Picture 1" descr="http://www.kazhydromet.kz/media/proba_clip_image001.jpg"/>
          <p:cNvPicPr>
            <a:picLocks noChangeAspect="1" noChangeArrowheads="1"/>
          </p:cNvPicPr>
          <p:nvPr/>
        </p:nvPicPr>
        <p:blipFill>
          <a:blip r:embed="rId4" r:link="rId5" cstate="print"/>
          <a:srcRect/>
          <a:stretch>
            <a:fillRect/>
          </a:stretch>
        </p:blipFill>
        <p:spPr bwMode="auto">
          <a:xfrm>
            <a:off x="285720" y="0"/>
            <a:ext cx="8572560" cy="5000636"/>
          </a:xfrm>
          <a:prstGeom prst="rect">
            <a:avLst/>
          </a:prstGeom>
          <a:noFill/>
        </p:spPr>
      </p:pic>
      <p:sp>
        <p:nvSpPr>
          <p:cNvPr id="10242" name="Rectangle 2"/>
          <p:cNvSpPr>
            <a:spLocks noChangeArrowheads="1"/>
          </p:cNvSpPr>
          <p:nvPr/>
        </p:nvSpPr>
        <p:spPr bwMode="auto">
          <a:xfrm>
            <a:off x="0" y="5072074"/>
            <a:ext cx="965169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Атмосфералық ауа</a:t>
            </a:r>
            <a:r>
              <a:rPr kumimoji="0" lang="ru-RU"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ru-RU" b="1"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жай-күйі үшін бақылаулар желісі</a:t>
            </a:r>
            <a:r>
              <a:rPr kumimoji="0" lang="ru-RU"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r>
              <a:rPr kumimoji="0" lang="ru-RU"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endParaRPr kumimoji="0" lang="ru-RU"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058888"/>
          </a:xfrm>
        </p:spPr>
        <p:txBody>
          <a:bodyPr>
            <a:normAutofit fontScale="92500" lnSpcReduction="20000"/>
          </a:bodyPr>
          <a:lstStyle/>
          <a:p>
            <a:pPr marL="0" indent="0" algn="just">
              <a:buNone/>
            </a:pPr>
            <a:r>
              <a:rPr lang="kk-KZ" sz="2400" dirty="0">
                <a:solidFill>
                  <a:schemeClr val="accent3"/>
                </a:solidFill>
                <a:latin typeface="Times New Roman" pitchFamily="18" charset="0"/>
                <a:cs typeface="Times New Roman" pitchFamily="18" charset="0"/>
              </a:rPr>
              <a:t>	</a:t>
            </a:r>
            <a:r>
              <a:rPr lang="kk-KZ" sz="1900" dirty="0">
                <a:latin typeface="Times New Roman" panose="02020603050405020304" pitchFamily="18" charset="0"/>
                <a:cs typeface="Times New Roman" panose="02020603050405020304" pitchFamily="18" charset="0"/>
              </a:rPr>
              <a:t>Атмосфералық ауа жай-күйіне бақылаулар республиканың ірі қалалары мен өнеркәсіп орталықтарында жүргізіледі. Қазіргі таңда атмосфералық ауа жай-күйіне бақылау республиканың </a:t>
            </a:r>
            <a:r>
              <a:rPr lang="kk-KZ" sz="1900" b="1" dirty="0">
                <a:latin typeface="Times New Roman" panose="02020603050405020304" pitchFamily="18" charset="0"/>
                <a:cs typeface="Times New Roman" panose="02020603050405020304" pitchFamily="18" charset="0"/>
              </a:rPr>
              <a:t>46</a:t>
            </a:r>
            <a:r>
              <a:rPr lang="kk-KZ" sz="1900" dirty="0">
                <a:latin typeface="Times New Roman" panose="02020603050405020304" pitchFamily="18" charset="0"/>
                <a:cs typeface="Times New Roman" panose="02020603050405020304" pitchFamily="18" charset="0"/>
              </a:rPr>
              <a:t> елді - мекеніндегі  </a:t>
            </a:r>
            <a:r>
              <a:rPr lang="kk-KZ" sz="1900" b="1" dirty="0">
                <a:latin typeface="Times New Roman" panose="02020603050405020304" pitchFamily="18" charset="0"/>
                <a:cs typeface="Times New Roman" panose="02020603050405020304" pitchFamily="18" charset="0"/>
              </a:rPr>
              <a:t>146 </a:t>
            </a:r>
            <a:r>
              <a:rPr lang="kk-KZ" sz="1900" dirty="0">
                <a:latin typeface="Times New Roman" panose="02020603050405020304" pitchFamily="18" charset="0"/>
                <a:cs typeface="Times New Roman" panose="02020603050405020304" pitchFamily="18" charset="0"/>
              </a:rPr>
              <a:t>бақылау бекеттерінде, оның ішінде  </a:t>
            </a:r>
            <a:r>
              <a:rPr lang="kk-KZ" sz="1900" b="1" dirty="0">
                <a:latin typeface="Times New Roman" panose="02020603050405020304" pitchFamily="18" charset="0"/>
                <a:cs typeface="Times New Roman" panose="02020603050405020304" pitchFamily="18" charset="0"/>
              </a:rPr>
              <a:t>56</a:t>
            </a:r>
            <a:r>
              <a:rPr lang="kk-KZ" sz="1900" dirty="0">
                <a:latin typeface="Times New Roman" panose="02020603050405020304" pitchFamily="18" charset="0"/>
                <a:cs typeface="Times New Roman" panose="02020603050405020304" pitchFamily="18" charset="0"/>
              </a:rPr>
              <a:t> қол күшімен сынама алынатын бекеттер және </a:t>
            </a:r>
            <a:r>
              <a:rPr lang="kk-KZ" sz="1900" b="1" dirty="0">
                <a:latin typeface="Times New Roman" panose="02020603050405020304" pitchFamily="18" charset="0"/>
                <a:cs typeface="Times New Roman" panose="02020603050405020304" pitchFamily="18" charset="0"/>
              </a:rPr>
              <a:t>90 </a:t>
            </a:r>
            <a:r>
              <a:rPr lang="kk-KZ" sz="1900" dirty="0">
                <a:latin typeface="Times New Roman" panose="02020603050405020304" pitchFamily="18" charset="0"/>
                <a:cs typeface="Times New Roman" panose="02020603050405020304" pitchFamily="18" charset="0"/>
              </a:rPr>
              <a:t>автоматтық бекттерде жүргізіледі. </a:t>
            </a:r>
            <a:r>
              <a:rPr lang="ru-RU" sz="1900" dirty="0" err="1">
                <a:latin typeface="Times New Roman" panose="02020603050405020304" pitchFamily="18" charset="0"/>
                <a:cs typeface="Times New Roman" panose="02020603050405020304" pitchFamily="18" charset="0"/>
              </a:rPr>
              <a:t>Сонымен</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қатар</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бақылаулар</a:t>
            </a:r>
            <a:r>
              <a:rPr lang="ru-RU" sz="1900" dirty="0">
                <a:latin typeface="Times New Roman" panose="02020603050405020304" pitchFamily="18" charset="0"/>
                <a:cs typeface="Times New Roman" panose="02020603050405020304" pitchFamily="18" charset="0"/>
              </a:rPr>
              <a:t> </a:t>
            </a:r>
            <a:r>
              <a:rPr lang="ru-RU" sz="1900" b="1" dirty="0">
                <a:latin typeface="Times New Roman" panose="02020603050405020304" pitchFamily="18" charset="0"/>
                <a:cs typeface="Times New Roman" panose="02020603050405020304" pitchFamily="18" charset="0"/>
              </a:rPr>
              <a:t>14</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жылжымалы</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зертханалар</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көмегімен</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жүргізіледі</a:t>
            </a:r>
            <a:r>
              <a:rPr lang="ru-RU" sz="1900" dirty="0">
                <a:latin typeface="Times New Roman" panose="02020603050405020304" pitchFamily="18" charset="0"/>
                <a:cs typeface="Times New Roman" panose="02020603050405020304" pitchFamily="18" charset="0"/>
              </a:rPr>
              <a:t>.</a:t>
            </a:r>
          </a:p>
          <a:p>
            <a:pPr marL="0" indent="0" algn="just">
              <a:buNone/>
            </a:pP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Атмосфералық</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ауа</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ластануын</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зерделеген</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кезде</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келесі</a:t>
            </a:r>
            <a:r>
              <a:rPr lang="ru-RU" sz="1900" dirty="0">
                <a:latin typeface="Times New Roman" panose="02020603050405020304" pitchFamily="18" charset="0"/>
                <a:cs typeface="Times New Roman" panose="02020603050405020304" pitchFamily="18" charset="0"/>
              </a:rPr>
              <a:t> </a:t>
            </a:r>
            <a:r>
              <a:rPr lang="ru-RU" sz="1900" b="1" dirty="0">
                <a:latin typeface="Times New Roman" panose="02020603050405020304" pitchFamily="18" charset="0"/>
                <a:cs typeface="Times New Roman" panose="02020603050405020304" pitchFamily="18" charset="0"/>
              </a:rPr>
              <a:t>34</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ластаушы</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заттар</a:t>
            </a:r>
            <a:r>
              <a:rPr lang="ru-RU" sz="1900"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қалқыма</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заттар</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щаң</a:t>
            </a:r>
            <a:r>
              <a:rPr lang="ru-RU" sz="1900" i="1" dirty="0">
                <a:latin typeface="Times New Roman" panose="02020603050405020304" pitchFamily="18" charset="0"/>
                <a:cs typeface="Times New Roman" panose="02020603050405020304" pitchFamily="18" charset="0"/>
              </a:rPr>
              <a:t>), РМ - 2,5 </a:t>
            </a:r>
            <a:r>
              <a:rPr lang="ru-RU" sz="1900" i="1" dirty="0" err="1">
                <a:latin typeface="Times New Roman" panose="02020603050405020304" pitchFamily="18" charset="0"/>
                <a:cs typeface="Times New Roman" panose="02020603050405020304" pitchFamily="18" charset="0"/>
              </a:rPr>
              <a:t>қалқыма</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бөлшектері</a:t>
            </a:r>
            <a:r>
              <a:rPr lang="ru-RU" sz="1900" i="1" dirty="0">
                <a:latin typeface="Times New Roman" panose="02020603050405020304" pitchFamily="18" charset="0"/>
                <a:cs typeface="Times New Roman" panose="02020603050405020304" pitchFamily="18" charset="0"/>
              </a:rPr>
              <a:t>, РМ -10 </a:t>
            </a:r>
            <a:r>
              <a:rPr lang="ru-RU" sz="1900" i="1" dirty="0" err="1">
                <a:latin typeface="Times New Roman" panose="02020603050405020304" pitchFamily="18" charset="0"/>
                <a:cs typeface="Times New Roman" panose="02020603050405020304" pitchFamily="18" charset="0"/>
              </a:rPr>
              <a:t>қалқыма</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бөлшектері</a:t>
            </a:r>
            <a:r>
              <a:rPr lang="ru-RU" sz="1900" i="1" dirty="0">
                <a:latin typeface="Times New Roman" panose="02020603050405020304" pitchFamily="18" charset="0"/>
                <a:cs typeface="Times New Roman" panose="02020603050405020304" pitchFamily="18" charset="0"/>
              </a:rPr>
              <a:t>, азот </a:t>
            </a:r>
            <a:r>
              <a:rPr lang="ru-RU" sz="1900" i="1" dirty="0" err="1">
                <a:latin typeface="Times New Roman" panose="02020603050405020304" pitchFamily="18" charset="0"/>
                <a:cs typeface="Times New Roman" panose="02020603050405020304" pitchFamily="18" charset="0"/>
              </a:rPr>
              <a:t>диоксиді</a:t>
            </a:r>
            <a:r>
              <a:rPr lang="ru-RU" sz="1900" i="1" dirty="0">
                <a:latin typeface="Times New Roman" panose="02020603050405020304" pitchFamily="18" charset="0"/>
                <a:cs typeface="Times New Roman" panose="02020603050405020304" pitchFamily="18" charset="0"/>
              </a:rPr>
              <a:t>, азот </a:t>
            </a:r>
            <a:r>
              <a:rPr lang="ru-RU" sz="1900" i="1" dirty="0" err="1">
                <a:latin typeface="Times New Roman" panose="02020603050405020304" pitchFamily="18" charset="0"/>
                <a:cs typeface="Times New Roman" panose="02020603050405020304" pitchFamily="18" charset="0"/>
              </a:rPr>
              <a:t>оксиді</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күкірт</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диоксиді</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көміртегі</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оксиді</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көміртегі</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диоксиді</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күкірт</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қышқылы</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ерігіш</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сульфаттар</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фторлы</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сутегі</a:t>
            </a:r>
            <a:r>
              <a:rPr lang="ru-RU" sz="1900" i="1" dirty="0">
                <a:latin typeface="Times New Roman" panose="02020603050405020304" pitchFamily="18" charset="0"/>
                <a:cs typeface="Times New Roman" panose="02020603050405020304" pitchFamily="18" charset="0"/>
              </a:rPr>
              <a:t>, хлор, </a:t>
            </a:r>
            <a:r>
              <a:rPr lang="ru-RU" sz="1900" i="1" dirty="0" err="1">
                <a:latin typeface="Times New Roman" panose="02020603050405020304" pitchFamily="18" charset="0"/>
                <a:cs typeface="Times New Roman" panose="02020603050405020304" pitchFamily="18" charset="0"/>
              </a:rPr>
              <a:t>хлорлы</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сутегі</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күшәла</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қосындысы</a:t>
            </a:r>
            <a:r>
              <a:rPr lang="ru-RU" sz="1900" i="1" dirty="0">
                <a:latin typeface="Times New Roman" panose="02020603050405020304" pitchFamily="18" charset="0"/>
                <a:cs typeface="Times New Roman" panose="02020603050405020304" pitchFamily="18" charset="0"/>
              </a:rPr>
              <a:t>, аммиак, </a:t>
            </a:r>
            <a:r>
              <a:rPr lang="ru-RU" sz="1900" i="1" dirty="0" err="1">
                <a:latin typeface="Times New Roman" panose="02020603050405020304" pitchFamily="18" charset="0"/>
                <a:cs typeface="Times New Roman" panose="02020603050405020304" pitchFamily="18" charset="0"/>
              </a:rPr>
              <a:t>күкіртсугеі</a:t>
            </a:r>
            <a:r>
              <a:rPr lang="ru-RU" sz="1900" i="1" dirty="0">
                <a:latin typeface="Times New Roman" panose="02020603050405020304" pitchFamily="18" charset="0"/>
                <a:cs typeface="Times New Roman" panose="02020603050405020304" pitchFamily="18" charset="0"/>
              </a:rPr>
              <a:t>, озон, фенол, формальдегид, бензол, этилбензол, бензин, </a:t>
            </a:r>
            <a:r>
              <a:rPr lang="ru-RU" sz="1900" i="1" dirty="0" err="1">
                <a:latin typeface="Times New Roman" panose="02020603050405020304" pitchFamily="18" charset="0"/>
                <a:cs typeface="Times New Roman" panose="02020603050405020304" pitchFamily="18" charset="0"/>
              </a:rPr>
              <a:t>бенз</a:t>
            </a:r>
            <a:r>
              <a:rPr lang="ru-RU" sz="1900" i="1" dirty="0">
                <a:latin typeface="Times New Roman" panose="02020603050405020304" pitchFamily="18" charset="0"/>
                <a:cs typeface="Times New Roman" panose="02020603050405020304" pitchFamily="18" charset="0"/>
              </a:rPr>
              <a:t>(а)</a:t>
            </a:r>
            <a:r>
              <a:rPr lang="ru-RU" sz="1900" i="1" dirty="0" err="1">
                <a:latin typeface="Times New Roman" panose="02020603050405020304" pitchFamily="18" charset="0"/>
                <a:cs typeface="Times New Roman" panose="02020603050405020304" pitchFamily="18" charset="0"/>
              </a:rPr>
              <a:t>пирен</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көмірсутегі</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жиынтығы</a:t>
            </a:r>
            <a:r>
              <a:rPr lang="ru-RU" sz="1900" i="1" dirty="0">
                <a:latin typeface="Times New Roman" panose="02020603050405020304" pitchFamily="18" charset="0"/>
                <a:cs typeface="Times New Roman" panose="02020603050405020304" pitchFamily="18" charset="0"/>
              </a:rPr>
              <a:t>, метан, кадмий, мыс, </a:t>
            </a:r>
            <a:r>
              <a:rPr lang="ru-RU" sz="1900" i="1" dirty="0" err="1">
                <a:latin typeface="Times New Roman" panose="02020603050405020304" pitchFamily="18" charset="0"/>
                <a:cs typeface="Times New Roman" panose="02020603050405020304" pitchFamily="18" charset="0"/>
              </a:rPr>
              <a:t>қорғасын</a:t>
            </a:r>
            <a:r>
              <a:rPr lang="ru-RU" sz="1900" i="1" dirty="0">
                <a:latin typeface="Times New Roman" panose="02020603050405020304" pitchFamily="18" charset="0"/>
                <a:cs typeface="Times New Roman" panose="02020603050405020304" pitchFamily="18" charset="0"/>
              </a:rPr>
              <a:t>, хром, марганец, кобальт, цинк, бериллий </a:t>
            </a:r>
            <a:r>
              <a:rPr lang="ru-RU" sz="1900" dirty="0" err="1">
                <a:latin typeface="Times New Roman" panose="02020603050405020304" pitchFamily="18" charset="0"/>
                <a:cs typeface="Times New Roman" panose="02020603050405020304" pitchFamily="18" charset="0"/>
              </a:rPr>
              <a:t>анықталады</a:t>
            </a:r>
            <a:r>
              <a:rPr lang="ru-RU" sz="1900" dirty="0">
                <a:latin typeface="Times New Roman" panose="02020603050405020304" pitchFamily="18" charset="0"/>
                <a:cs typeface="Times New Roman" panose="02020603050405020304" pitchFamily="18" charset="0"/>
              </a:rPr>
              <a:t>.</a:t>
            </a:r>
            <a:endParaRPr lang="kk-KZ" sz="1900" dirty="0">
              <a:latin typeface="Times New Roman" pitchFamily="18" charset="0"/>
              <a:cs typeface="Times New Roman" pitchFamily="18" charset="0"/>
            </a:endParaRPr>
          </a:p>
          <a:p>
            <a:pPr algn="just">
              <a:buNone/>
            </a:pPr>
            <a:r>
              <a:rPr lang="kk-KZ" sz="1700" dirty="0">
                <a:latin typeface="Times New Roman" pitchFamily="18" charset="0"/>
                <a:cs typeface="Times New Roman" pitchFamily="18" charset="0"/>
              </a:rPr>
              <a:t>	Атмосфералық ауа жай-күйі үшін бақылаулар  мыналар бойынша:   </a:t>
            </a:r>
            <a:endParaRPr lang="ru-RU" sz="1700" dirty="0">
              <a:latin typeface="Times New Roman" pitchFamily="18" charset="0"/>
              <a:cs typeface="Times New Roman" pitchFamily="18" charset="0"/>
            </a:endParaRPr>
          </a:p>
          <a:p>
            <a:pPr algn="just"/>
            <a:r>
              <a:rPr lang="kk-KZ" sz="1700" i="1" dirty="0">
                <a:latin typeface="Times New Roman" pitchFamily="18" charset="0"/>
                <a:cs typeface="Times New Roman" pitchFamily="18" charset="0"/>
              </a:rPr>
              <a:t> </a:t>
            </a:r>
            <a:r>
              <a:rPr lang="kk-KZ" sz="1700" i="1" u="sng" dirty="0">
                <a:latin typeface="Times New Roman" pitchFamily="18" charset="0"/>
                <a:cs typeface="Times New Roman" pitchFamily="18" charset="0"/>
              </a:rPr>
              <a:t>толық емес бағдарлама бойынша </a:t>
            </a:r>
            <a:r>
              <a:rPr lang="kk-KZ" sz="1700" i="1" dirty="0">
                <a:latin typeface="Times New Roman" pitchFamily="18" charset="0"/>
                <a:cs typeface="Times New Roman" pitchFamily="18" charset="0"/>
              </a:rPr>
              <a:t>(тәулігіне 3 рет-  жергілікті уақыт бойынша сағ. 07,13,19);</a:t>
            </a:r>
            <a:endParaRPr lang="ru-RU" sz="1700" i="1" dirty="0">
              <a:latin typeface="Times New Roman" pitchFamily="18" charset="0"/>
              <a:cs typeface="Times New Roman" pitchFamily="18" charset="0"/>
            </a:endParaRPr>
          </a:p>
          <a:p>
            <a:pPr algn="just"/>
            <a:r>
              <a:rPr lang="kk-KZ" sz="1700" i="1" dirty="0">
                <a:latin typeface="Times New Roman" pitchFamily="18" charset="0"/>
                <a:cs typeface="Times New Roman" pitchFamily="18" charset="0"/>
              </a:rPr>
              <a:t> </a:t>
            </a:r>
            <a:r>
              <a:rPr lang="kk-KZ" sz="1700" i="1" u="sng" dirty="0">
                <a:latin typeface="Times New Roman" pitchFamily="18" charset="0"/>
                <a:cs typeface="Times New Roman" pitchFamily="18" charset="0"/>
              </a:rPr>
              <a:t>толық бағдарлама бойынша </a:t>
            </a:r>
            <a:r>
              <a:rPr lang="kk-KZ" sz="1700" i="1" dirty="0">
                <a:latin typeface="Times New Roman" pitchFamily="18" charset="0"/>
                <a:cs typeface="Times New Roman" pitchFamily="18" charset="0"/>
              </a:rPr>
              <a:t>(тәулігіне 4 рет-жергілікті уақыт бойынша сағ. 01, 07,13,19);</a:t>
            </a:r>
            <a:endParaRPr lang="ru-RU" sz="1700" i="1" dirty="0">
              <a:latin typeface="Times New Roman" pitchFamily="18" charset="0"/>
              <a:cs typeface="Times New Roman" pitchFamily="18" charset="0"/>
            </a:endParaRPr>
          </a:p>
          <a:p>
            <a:pPr algn="just"/>
            <a:r>
              <a:rPr lang="kk-KZ" sz="1700" i="1" u="sng" dirty="0">
                <a:latin typeface="Times New Roman" pitchFamily="18" charset="0"/>
                <a:cs typeface="Times New Roman" pitchFamily="18" charset="0"/>
              </a:rPr>
              <a:t>үздіксіз режимде жүргізіледі.</a:t>
            </a:r>
            <a:r>
              <a:rPr lang="kk-KZ" sz="1700" i="1" dirty="0">
                <a:latin typeface="Times New Roman" pitchFamily="18" charset="0"/>
                <a:cs typeface="Times New Roman" pitchFamily="18" charset="0"/>
              </a:rPr>
              <a:t> </a:t>
            </a:r>
            <a:endParaRPr lang="kk-KZ" sz="2000" dirty="0">
              <a:latin typeface="Times New Roman" pitchFamily="18" charset="0"/>
              <a:cs typeface="Times New Roman" pitchFamily="18" charset="0"/>
            </a:endParaRPr>
          </a:p>
          <a:p>
            <a:pPr algn="ctr">
              <a:buNone/>
            </a:pPr>
            <a:endParaRPr lang="kk-KZ" sz="2000" dirty="0">
              <a:latin typeface="Times New Roman" pitchFamily="18" charset="0"/>
              <a:cs typeface="Times New Roman" pitchFamily="18" charset="0"/>
            </a:endParaRPr>
          </a:p>
          <a:p>
            <a:pPr algn="ctr">
              <a:buNone/>
            </a:pPr>
            <a:endParaRPr lang="kk-KZ" sz="2000" b="1" dirty="0">
              <a:solidFill>
                <a:schemeClr val="accent3">
                  <a:lumMod val="50000"/>
                </a:schemeClr>
              </a:solidFill>
              <a:latin typeface="Times New Roman" pitchFamily="18" charset="0"/>
              <a:cs typeface="Times New Roman" pitchFamily="18" charset="0"/>
            </a:endParaRPr>
          </a:p>
          <a:p>
            <a:pPr algn="ctr">
              <a:buNone/>
            </a:pPr>
            <a:endParaRPr lang="kk-KZ" sz="2000" b="1" dirty="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r>
              <a:rPr lang="kk-KZ" b="1" i="1" dirty="0">
                <a:solidFill>
                  <a:srgbClr val="0070C0"/>
                </a:solidFill>
              </a:rPr>
              <a:t>“Экологиялық мониторингі” пәні</a:t>
            </a:r>
          </a:p>
          <a:p>
            <a:pPr algn="r"/>
            <a:endParaRPr lang="kk-KZ" b="1" i="1" dirty="0">
              <a:solidFill>
                <a:srgbClr val="0070C0"/>
              </a:solidFill>
            </a:endParaRPr>
          </a:p>
          <a:p>
            <a:pPr algn="r"/>
            <a:r>
              <a:rPr lang="kk-KZ" dirty="0">
                <a:solidFill>
                  <a:srgbClr val="0070C0"/>
                </a:solidFill>
              </a:rPr>
              <a:t>Қоршаған ортаны қорғауды басқару және инжиниринг кафедрасы </a:t>
            </a:r>
            <a:endParaRPr lang="en-US" dirty="0">
              <a:solidFill>
                <a:srgbClr val="0070C0"/>
              </a:solidFill>
            </a:endParaRPr>
          </a:p>
        </p:txBody>
      </p:sp>
      <p:sp>
        <p:nvSpPr>
          <p:cNvPr id="2" name="Заголовок 1"/>
          <p:cNvSpPr>
            <a:spLocks noGrp="1"/>
          </p:cNvSpPr>
          <p:nvPr>
            <p:ph type="title"/>
          </p:nvPr>
        </p:nvSpPr>
        <p:spPr>
          <a:xfrm>
            <a:off x="714348" y="2857496"/>
            <a:ext cx="7858180" cy="2643206"/>
          </a:xfrm>
        </p:spPr>
        <p:txBody>
          <a:bodyPr>
            <a:normAutofit/>
          </a:bodyPr>
          <a:lstStyle/>
          <a:p>
            <a:r>
              <a:rPr lang="kk-KZ" sz="1800" b="0" dirty="0">
                <a:solidFill>
                  <a:schemeClr val="tx1"/>
                </a:solidFill>
                <a:latin typeface="Times New Roman" pitchFamily="18" charset="0"/>
                <a:cs typeface="Times New Roman" pitchFamily="18" charset="0"/>
              </a:rPr>
              <a:t>	</a:t>
            </a:r>
            <a:br>
              <a:rPr lang="ru-RU" sz="2000" dirty="0">
                <a:solidFill>
                  <a:schemeClr val="tx1"/>
                </a:solidFill>
                <a:latin typeface="Times New Roman" pitchFamily="18" charset="0"/>
                <a:cs typeface="Times New Roman" pitchFamily="18" charset="0"/>
              </a:rPr>
            </a:br>
            <a:endParaRPr lang="ru-RU" sz="2000" b="0" dirty="0">
              <a:solidFill>
                <a:schemeClr val="tx1"/>
              </a:solidFill>
              <a:latin typeface="Times New Roman" pitchFamily="18" charset="0"/>
              <a:cs typeface="Times New Roman" pitchFamily="18" charset="0"/>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571480"/>
            <a:ext cx="8183880" cy="500066"/>
          </a:xfrm>
        </p:spPr>
        <p:txBody>
          <a:bodyPr>
            <a:normAutofit fontScale="47500" lnSpcReduction="20000"/>
          </a:bodyPr>
          <a:lstStyle/>
          <a:p>
            <a:pPr algn="ctr">
              <a:buNone/>
            </a:pPr>
            <a:r>
              <a:rPr lang="ru-RU" sz="4300" b="1" dirty="0" err="1">
                <a:latin typeface="Times New Roman" pitchFamily="18" charset="0"/>
                <a:cs typeface="Times New Roman" pitchFamily="18" charset="0"/>
              </a:rPr>
              <a:t>Атмосфералық жауын-шашын</a:t>
            </a:r>
            <a:r>
              <a:rPr lang="ru-RU" sz="4300" b="1" dirty="0">
                <a:latin typeface="Times New Roman" pitchFamily="18" charset="0"/>
                <a:cs typeface="Times New Roman" pitchFamily="18" charset="0"/>
              </a:rPr>
              <a:t> </a:t>
            </a:r>
            <a:r>
              <a:rPr lang="ru-RU" sz="4300" b="1" dirty="0" err="1">
                <a:latin typeface="Times New Roman" pitchFamily="18" charset="0"/>
                <a:cs typeface="Times New Roman" pitchFamily="18" charset="0"/>
              </a:rPr>
              <a:t>жай-күйі үшін бақылаулар желісі</a:t>
            </a:r>
            <a:r>
              <a:rPr lang="ru-RU" sz="4300" b="1" dirty="0">
                <a:latin typeface="Times New Roman" pitchFamily="18" charset="0"/>
                <a:cs typeface="Times New Roman" pitchFamily="18" charset="0"/>
              </a:rPr>
              <a:t>.</a:t>
            </a:r>
          </a:p>
          <a:p>
            <a:pPr algn="ctr">
              <a:buNone/>
            </a:pPr>
            <a:endParaRPr lang="ru-RU" dirty="0">
              <a:latin typeface="Times New Roman" pitchFamily="18" charset="0"/>
              <a:cs typeface="Times New Roman" pitchFamily="18" charset="0"/>
            </a:endParaRPr>
          </a:p>
          <a:p>
            <a:pPr algn="ctr">
              <a:buNone/>
            </a:pPr>
            <a:endParaRPr lang="kk-KZ" dirty="0">
              <a:latin typeface="Times New Roman" pitchFamily="18" charset="0"/>
              <a:cs typeface="Times New Roman" pitchFamily="18" charset="0"/>
            </a:endParaRPr>
          </a:p>
          <a:p>
            <a:pPr algn="ctr">
              <a:buNone/>
            </a:pPr>
            <a:endParaRPr lang="kk-KZ" dirty="0">
              <a:latin typeface="Times New Roman" pitchFamily="18" charset="0"/>
              <a:cs typeface="Times New Roman" pitchFamily="18" charset="0"/>
            </a:endParaRPr>
          </a:p>
          <a:p>
            <a:pPr algn="ctr">
              <a:buNone/>
            </a:pPr>
            <a:endParaRPr lang="kk-KZ" b="1" dirty="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endParaRPr lang="kk-KZ" b="1" i="1" dirty="0">
              <a:solidFill>
                <a:srgbClr val="0070C0"/>
              </a:solidFill>
            </a:endParaRPr>
          </a:p>
          <a:p>
            <a:pPr algn="r"/>
            <a:r>
              <a:rPr lang="kk-KZ" b="1" i="1" dirty="0">
                <a:solidFill>
                  <a:srgbClr val="0070C0"/>
                </a:solidFill>
              </a:rPr>
              <a:t>“Экологиялық мониторингі” пәні</a:t>
            </a:r>
          </a:p>
          <a:p>
            <a:pPr algn="r"/>
            <a:endParaRPr lang="kk-KZ" b="1" i="1" dirty="0">
              <a:solidFill>
                <a:srgbClr val="0070C0"/>
              </a:solidFill>
            </a:endParaRPr>
          </a:p>
          <a:p>
            <a:pPr algn="r"/>
            <a:r>
              <a:rPr lang="kk-KZ" dirty="0">
                <a:solidFill>
                  <a:srgbClr val="0070C0"/>
                </a:solidFill>
              </a:rPr>
              <a:t>Қоршаған ортаны қорғауды басқару және инжиниринг кафедрасы </a:t>
            </a:r>
            <a:endParaRPr lang="en-US" dirty="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graphicFrame>
        <p:nvGraphicFramePr>
          <p:cNvPr id="6" name="Таблица 5"/>
          <p:cNvGraphicFramePr>
            <a:graphicFrameLocks noGrp="1"/>
          </p:cNvGraphicFramePr>
          <p:nvPr/>
        </p:nvGraphicFramePr>
        <p:xfrm>
          <a:off x="1524000" y="3305175"/>
          <a:ext cx="6096000" cy="247650"/>
        </p:xfrm>
        <a:graphic>
          <a:graphicData uri="http://schemas.openxmlformats.org/drawingml/2006/table">
            <a:tbl>
              <a:tblPr/>
              <a:tblGrid>
                <a:gridCol w="6096000">
                  <a:extLst>
                    <a:ext uri="{9D8B030D-6E8A-4147-A177-3AD203B41FA5}">
                      <a16:colId xmlns:a16="http://schemas.microsoft.com/office/drawing/2014/main" val="20000"/>
                    </a:ext>
                  </a:extLst>
                </a:gridCol>
              </a:tblGrid>
              <a:tr h="0">
                <a:tc>
                  <a:txBody>
                    <a:bodyPr/>
                    <a:lstStyle/>
                    <a:p>
                      <a:pPr indent="450215" algn="ctr">
                        <a:lnSpc>
                          <a:spcPts val="1200"/>
                        </a:lnSpc>
                        <a:spcAft>
                          <a:spcPts val="0"/>
                        </a:spcAft>
                      </a:pPr>
                      <a:endParaRPr lang="ru-RU" sz="1100" dirty="0">
                        <a:solidFill>
                          <a:srgbClr val="000000"/>
                        </a:solidFill>
                        <a:latin typeface="Times New Roman"/>
                        <a:ea typeface="Times New Roman"/>
                        <a:cs typeface="Times New Roman"/>
                      </a:endParaRPr>
                    </a:p>
                  </a:txBody>
                  <a:tcPr marL="0" marR="0" marT="47625" marB="47625">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8193" name="Picture 1" descr="http://www.kazhydromet.kz/media/proba_clip_image002_0000.jpg"/>
          <p:cNvPicPr>
            <a:picLocks noChangeAspect="1" noChangeArrowheads="1"/>
          </p:cNvPicPr>
          <p:nvPr/>
        </p:nvPicPr>
        <p:blipFill>
          <a:blip r:embed="rId4" r:link="rId5" cstate="print"/>
          <a:srcRect/>
          <a:stretch>
            <a:fillRect/>
          </a:stretch>
        </p:blipFill>
        <p:spPr bwMode="auto">
          <a:xfrm>
            <a:off x="357158" y="1011943"/>
            <a:ext cx="8501122" cy="445906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614</TotalTime>
  <Words>1426</Words>
  <Application>Microsoft Office PowerPoint</Application>
  <PresentationFormat>Экран (4:3)</PresentationFormat>
  <Paragraphs>264</Paragraphs>
  <Slides>18</Slides>
  <Notes>18</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18</vt:i4>
      </vt:variant>
    </vt:vector>
  </HeadingPairs>
  <TitlesOfParts>
    <vt:vector size="26" baseType="lpstr">
      <vt:lpstr>Arial</vt:lpstr>
      <vt:lpstr>Calibri</vt:lpstr>
      <vt:lpstr>Lucida Sans Unicode</vt:lpstr>
      <vt:lpstr>Times New Roman</vt:lpstr>
      <vt:lpstr>Verdana</vt:lpstr>
      <vt:lpstr>Wingdings 2</vt:lpstr>
      <vt:lpstr>Wingdings 3</vt:lpstr>
      <vt:lpstr>Открытая</vt:lpstr>
      <vt:lpstr>2-дәріс</vt:lpstr>
      <vt:lpstr>Презентация PowerPoint</vt:lpstr>
      <vt:lpstr>  </vt:lpstr>
      <vt:lpstr>  </vt:lpstr>
      <vt:lpstr>  </vt:lpstr>
      <vt:lpstr>  </vt:lpstr>
      <vt:lpstr>Презентация PowerPoint</vt:lpstr>
      <vt:lpstr>  </vt:lpstr>
      <vt:lpstr>Презентация PowerPoint</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“Жер ресурстар қоры мен мүмкіншіліктері”  3-дәріс</dc:title>
  <dc:creator>Admin</dc:creator>
  <cp:lastModifiedBy>Карелхан Нурсауле</cp:lastModifiedBy>
  <cp:revision>72</cp:revision>
  <dcterms:created xsi:type="dcterms:W3CDTF">2015-02-05T04:50:11Z</dcterms:created>
  <dcterms:modified xsi:type="dcterms:W3CDTF">2022-01-31T18:27:21Z</dcterms:modified>
</cp:coreProperties>
</file>