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sldIdLst>
    <p:sldId id="268" r:id="rId2"/>
    <p:sldId id="271" r:id="rId3"/>
    <p:sldId id="277" r:id="rId4"/>
    <p:sldId id="274" r:id="rId5"/>
    <p:sldId id="275" r:id="rId6"/>
    <p:sldId id="269" r:id="rId7"/>
    <p:sldId id="276" r:id="rId8"/>
    <p:sldId id="270" r:id="rId9"/>
    <p:sldId id="278" r:id="rId10"/>
    <p:sldId id="272"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38" autoAdjust="0"/>
  </p:normalViewPr>
  <p:slideViewPr>
    <p:cSldViewPr>
      <p:cViewPr>
        <p:scale>
          <a:sx n="77" d="100"/>
          <a:sy n="77" d="100"/>
        </p:scale>
        <p:origin x="-118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1868A-449F-4190-864B-37DB0777744D}" type="datetimeFigureOut">
              <a:rPr lang="ru-RU" smtClean="0"/>
              <a:pPr/>
              <a:t>07.02.2022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411AE-C9ED-4B68-97AF-DA3A40D0F255}" type="slidenum">
              <a:rPr lang="ru-RU" smtClean="0"/>
              <a:pPr/>
              <a:t>‹#›</a:t>
            </a:fld>
            <a:endParaRPr lang="ru-RU"/>
          </a:p>
        </p:txBody>
      </p:sp>
    </p:spTree>
    <p:extLst>
      <p:ext uri="{BB962C8B-B14F-4D97-AF65-F5344CB8AC3E}">
        <p14:creationId xmlns:p14="http://schemas.microsoft.com/office/powerpoint/2010/main" val="113547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A2E625-D61C-446F-8E4C-610DFED6956A}" type="datetime1">
              <a:rPr lang="ru-RU" smtClean="0"/>
              <a:pPr/>
              <a:t>07.02.2022</a:t>
            </a:fld>
            <a:endParaRPr lang="ru-RU"/>
          </a:p>
        </p:txBody>
      </p:sp>
      <p:sp>
        <p:nvSpPr>
          <p:cNvPr id="5" name="Нижний колонтитул 4"/>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550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E138BB-E29E-419B-A219-638DC162EE97}" type="datetime1">
              <a:rPr lang="ru-RU" smtClean="0"/>
              <a:pPr/>
              <a:t>07.02.2022</a:t>
            </a:fld>
            <a:endParaRPr lang="ru-RU"/>
          </a:p>
        </p:txBody>
      </p:sp>
      <p:sp>
        <p:nvSpPr>
          <p:cNvPr id="5" name="Нижний колонтитул 4"/>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3144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3F6962-8797-40A6-BBE0-51706BCD73A4}" type="datetime1">
              <a:rPr lang="ru-RU" smtClean="0"/>
              <a:pPr/>
              <a:t>07.02.2022</a:t>
            </a:fld>
            <a:endParaRPr lang="ru-RU"/>
          </a:p>
        </p:txBody>
      </p:sp>
      <p:sp>
        <p:nvSpPr>
          <p:cNvPr id="5" name="Нижний колонтитул 4"/>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600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99E746-771F-43EF-98F5-0271687F33E8}" type="datetime1">
              <a:rPr lang="ru-RU" smtClean="0"/>
              <a:pPr/>
              <a:t>07.02.2022</a:t>
            </a:fld>
            <a:endParaRPr lang="ru-RU"/>
          </a:p>
        </p:txBody>
      </p:sp>
      <p:sp>
        <p:nvSpPr>
          <p:cNvPr id="5" name="Нижний колонтитул 4"/>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5657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EA6B2E-F63F-447C-A5F4-D1A0610FE1BC}" type="datetime1">
              <a:rPr lang="ru-RU" smtClean="0"/>
              <a:pPr/>
              <a:t>07.02.2022</a:t>
            </a:fld>
            <a:endParaRPr lang="ru-RU"/>
          </a:p>
        </p:txBody>
      </p:sp>
      <p:sp>
        <p:nvSpPr>
          <p:cNvPr id="5" name="Нижний колонтитул 4"/>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5535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77308A-D0DF-4790-BDF4-C6DD4ADE0180}" type="datetime1">
              <a:rPr lang="ru-RU" smtClean="0"/>
              <a:pPr/>
              <a:t>07.02.2022</a:t>
            </a:fld>
            <a:endParaRPr lang="ru-RU"/>
          </a:p>
        </p:txBody>
      </p:sp>
      <p:sp>
        <p:nvSpPr>
          <p:cNvPr id="6" name="Нижний колонтитул 5"/>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2889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09215B-272B-4FE0-8374-2E8F7D6E810C}" type="datetime1">
              <a:rPr lang="ru-RU" smtClean="0"/>
              <a:pPr/>
              <a:t>07.02.2022</a:t>
            </a:fld>
            <a:endParaRPr lang="ru-RU"/>
          </a:p>
        </p:txBody>
      </p:sp>
      <p:sp>
        <p:nvSpPr>
          <p:cNvPr id="8" name="Нижний колонтитул 7"/>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250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0D6D62-C805-4C44-B378-D7084674771D}" type="datetime1">
              <a:rPr lang="ru-RU" smtClean="0"/>
              <a:pPr/>
              <a:t>07.02.2022</a:t>
            </a:fld>
            <a:endParaRPr lang="ru-RU"/>
          </a:p>
        </p:txBody>
      </p:sp>
      <p:sp>
        <p:nvSpPr>
          <p:cNvPr id="4" name="Нижний колонтитул 3"/>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1841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F485B7-0DDE-42CE-B77A-B3E9CDC191CC}" type="datetime1">
              <a:rPr lang="ru-RU" smtClean="0"/>
              <a:pPr/>
              <a:t>07.02.2022</a:t>
            </a:fld>
            <a:endParaRPr lang="ru-RU"/>
          </a:p>
        </p:txBody>
      </p:sp>
      <p:sp>
        <p:nvSpPr>
          <p:cNvPr id="3" name="Нижний колонтитул 2"/>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5794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18BAD2-E5DA-4BA5-985E-590FB0F1FF14}" type="datetime1">
              <a:rPr lang="ru-RU" smtClean="0"/>
              <a:pPr/>
              <a:t>07.02.2022</a:t>
            </a:fld>
            <a:endParaRPr lang="ru-RU"/>
          </a:p>
        </p:txBody>
      </p:sp>
      <p:sp>
        <p:nvSpPr>
          <p:cNvPr id="6" name="Нижний колонтитул 5"/>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1676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99B51B-650F-46A6-94AA-991C9B47878D}" type="datetime1">
              <a:rPr lang="ru-RU" smtClean="0"/>
              <a:pPr/>
              <a:t>07.02.2022</a:t>
            </a:fld>
            <a:endParaRPr lang="ru-RU"/>
          </a:p>
        </p:txBody>
      </p:sp>
      <p:sp>
        <p:nvSpPr>
          <p:cNvPr id="6" name="Нижний колонтитул 5"/>
          <p:cNvSpPr>
            <a:spLocks noGrp="1"/>
          </p:cNvSpPr>
          <p:nvPr>
            <p:ph type="ftr" sz="quarter" idx="11"/>
          </p:nvPr>
        </p:nvSpPr>
        <p:spPr/>
        <p:txBody>
          <a:bodyPr/>
          <a:lstStyle/>
          <a:p>
            <a:r>
              <a:rPr lang="ru-RU" smtClean="0"/>
              <a:t>Қоршаған ортаны қорғауды басқару және инжиниринг кафедрасы                                        доцент. Зандыбай Аманбек</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5917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3B9D6-818E-40B7-894F-7A5D0605381D}" type="datetime1">
              <a:rPr lang="ru-RU" smtClean="0"/>
              <a:pPr/>
              <a:t>07.02.2022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683807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143380"/>
            <a:ext cx="7858180" cy="1051560"/>
          </a:xfrm>
        </p:spPr>
        <p:txBody>
          <a:bodyPr>
            <a:normAutofit/>
          </a:bodyPr>
          <a:lstStyle/>
          <a:p>
            <a:pPr algn="r"/>
            <a:r>
              <a:rPr lang="ru-RU" sz="1800" b="0" dirty="0" smtClean="0">
                <a:solidFill>
                  <a:schemeClr val="tx1"/>
                </a:solidFill>
                <a:latin typeface="Times New Roman" pitchFamily="18" charset="0"/>
                <a:cs typeface="Times New Roman" pitchFamily="18" charset="0"/>
              </a:rPr>
              <a:t>3</a:t>
            </a:r>
            <a:r>
              <a:rPr lang="kk-KZ" sz="1800" b="0" dirty="0" smtClean="0">
                <a:solidFill>
                  <a:schemeClr val="tx1"/>
                </a:solidFill>
                <a:latin typeface="Times New Roman" pitchFamily="18" charset="0"/>
                <a:cs typeface="Times New Roman" pitchFamily="18" charset="0"/>
              </a:rPr>
              <a:t>-дәріс</a:t>
            </a:r>
            <a:endParaRPr lang="ru-RU" sz="1800" b="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02920" y="530352"/>
            <a:ext cx="8183880" cy="2541458"/>
          </a:xfrm>
        </p:spPr>
        <p:txBody>
          <a:bodyPr>
            <a:normAutofit fontScale="92500" lnSpcReduction="10000"/>
          </a:bodyPr>
          <a:lstStyle/>
          <a:p>
            <a:pPr algn="ctr">
              <a:buNone/>
            </a:pPr>
            <a:endParaRPr lang="kk-KZ" dirty="0" smtClean="0">
              <a:latin typeface="Times New Roman" pitchFamily="18" charset="0"/>
              <a:cs typeface="Times New Roman" pitchFamily="18" charset="0"/>
            </a:endParaRPr>
          </a:p>
          <a:p>
            <a:pPr algn="ctr">
              <a:buNone/>
            </a:pPr>
            <a:endParaRPr lang="kk-KZ" dirty="0" smtClean="0">
              <a:latin typeface="Times New Roman" pitchFamily="18" charset="0"/>
              <a:cs typeface="Times New Roman" pitchFamily="18" charset="0"/>
            </a:endParaRPr>
          </a:p>
          <a:p>
            <a:pPr algn="ctr">
              <a:buNone/>
            </a:pPr>
            <a:endParaRPr lang="kk-KZ" b="1" dirty="0" smtClean="0">
              <a:solidFill>
                <a:schemeClr val="accent3">
                  <a:lumMod val="50000"/>
                </a:schemeClr>
              </a:solidFill>
              <a:latin typeface="Times New Roman" pitchFamily="18" charset="0"/>
              <a:cs typeface="Times New Roman" pitchFamily="18" charset="0"/>
            </a:endParaRPr>
          </a:p>
          <a:p>
            <a:pPr algn="ctr">
              <a:buNone/>
            </a:pPr>
            <a:r>
              <a:rPr lang="kk-KZ" b="1" dirty="0" smtClean="0">
                <a:solidFill>
                  <a:schemeClr val="accent3">
                    <a:lumMod val="50000"/>
                  </a:schemeClr>
                </a:solidFill>
                <a:latin typeface="Times New Roman" pitchFamily="18" charset="0"/>
                <a:cs typeface="Times New Roman" pitchFamily="18" charset="0"/>
              </a:rPr>
              <a:t>Адамның тіршілігі үшін қолайлы және қолайсыз аудандар</a:t>
            </a: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1026" name="Picture 2" descr="Правила безопасного поведения при неблагоприятной экологической обстановке.  Краткое изло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356992"/>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143380"/>
            <a:ext cx="7858180" cy="1051560"/>
          </a:xfrm>
        </p:spPr>
        <p:txBody>
          <a:bodyPr>
            <a:normAutofit/>
          </a:bodyPr>
          <a:lstStyle/>
          <a:p>
            <a:pPr algn="r"/>
            <a:endParaRPr lang="ru-RU" sz="1800" b="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02920" y="530352"/>
            <a:ext cx="8183880" cy="4050776"/>
          </a:xfrm>
        </p:spPr>
        <p:txBody>
          <a:bodyPr>
            <a:normAutofit fontScale="92500" lnSpcReduction="20000"/>
          </a:bodyPr>
          <a:lstStyle/>
          <a:p>
            <a:pPr algn="ctr">
              <a:buNone/>
            </a:pPr>
            <a:endParaRPr lang="kk-KZ" dirty="0" smtClean="0">
              <a:latin typeface="Times New Roman" pitchFamily="18" charset="0"/>
              <a:cs typeface="Times New Roman" pitchFamily="18" charset="0"/>
            </a:endParaRPr>
          </a:p>
          <a:p>
            <a:pPr algn="just">
              <a:buNone/>
            </a:pPr>
            <a:endParaRPr lang="kk-KZ"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b="1" dirty="0" smtClean="0">
                <a:solidFill>
                  <a:schemeClr val="tx2"/>
                </a:solidFill>
                <a:latin typeface="Times New Roman" pitchFamily="18" charset="0"/>
                <a:cs typeface="Times New Roman" pitchFamily="18" charset="0"/>
              </a:rPr>
              <a:t>	</a:t>
            </a:r>
            <a:r>
              <a:rPr lang="ru-RU" b="1" dirty="0" err="1">
                <a:solidFill>
                  <a:schemeClr val="tx2"/>
                </a:solidFill>
                <a:latin typeface="Times New Roman" pitchFamily="18" charset="0"/>
                <a:cs typeface="Times New Roman" pitchFamily="18" charset="0"/>
              </a:rPr>
              <a:t>Т</a:t>
            </a:r>
            <a:r>
              <a:rPr lang="ru-RU" b="1" dirty="0" err="1" smtClean="0">
                <a:solidFill>
                  <a:schemeClr val="tx2"/>
                </a:solidFill>
                <a:latin typeface="Times New Roman" pitchFamily="18" charset="0"/>
                <a:cs typeface="Times New Roman" pitchFamily="18" charset="0"/>
              </a:rPr>
              <a:t>апсырмалар</a:t>
            </a:r>
            <a:r>
              <a:rPr lang="ru-RU" b="1" dirty="0" smtClean="0">
                <a:solidFill>
                  <a:schemeClr val="tx2"/>
                </a:solidFill>
                <a:latin typeface="Times New Roman" pitchFamily="18" charset="0"/>
                <a:cs typeface="Times New Roman" pitchFamily="18" charset="0"/>
              </a:rPr>
              <a:t> мен </a:t>
            </a:r>
            <a:r>
              <a:rPr lang="ru-RU" b="1" dirty="0" err="1" smtClean="0">
                <a:solidFill>
                  <a:schemeClr val="tx2"/>
                </a:solidFill>
                <a:latin typeface="Times New Roman" pitchFamily="18" charset="0"/>
                <a:cs typeface="Times New Roman" pitchFamily="18" charset="0"/>
              </a:rPr>
              <a:t>сұрақтар</a:t>
            </a:r>
            <a:r>
              <a:rPr lang="ru-RU" b="1" dirty="0" smtClean="0">
                <a:solidFill>
                  <a:schemeClr val="tx2"/>
                </a:solidFill>
                <a:latin typeface="Times New Roman" pitchFamily="18" charset="0"/>
                <a:cs typeface="Times New Roman" pitchFamily="18" charset="0"/>
              </a:rPr>
              <a:t>:</a:t>
            </a:r>
          </a:p>
          <a:p>
            <a:pPr algn="just">
              <a:buFontTx/>
              <a:buChar char="-"/>
            </a:pPr>
            <a:r>
              <a:rPr lang="kk-KZ" dirty="0" smtClean="0">
                <a:latin typeface="Times New Roman" pitchFamily="18" charset="0"/>
                <a:cs typeface="Times New Roman" pitchFamily="18" charset="0"/>
              </a:rPr>
              <a:t>Экологиялық жағдай түсінігі</a:t>
            </a:r>
          </a:p>
          <a:p>
            <a:pPr algn="just">
              <a:buFontTx/>
              <a:buChar char="-"/>
            </a:pPr>
            <a:r>
              <a:rPr lang="kk-KZ" dirty="0" smtClean="0">
                <a:latin typeface="Times New Roman" pitchFamily="18" charset="0"/>
                <a:cs typeface="Times New Roman" pitchFamily="18" charset="0"/>
              </a:rPr>
              <a:t>Қоршаған ортаның жайлылығы туралы ұғым</a:t>
            </a:r>
            <a:endParaRPr lang="ru-RU" dirty="0" smtClean="0">
              <a:latin typeface="Times New Roman" pitchFamily="18" charset="0"/>
              <a:cs typeface="Times New Roman" pitchFamily="18" charset="0"/>
            </a:endParaRPr>
          </a:p>
          <a:p>
            <a:pPr algn="just">
              <a:buFontTx/>
              <a:buChar char="-"/>
            </a:pPr>
            <a:r>
              <a:rPr lang="kk-KZ" dirty="0" smtClean="0">
                <a:latin typeface="Times New Roman" pitchFamily="18" charset="0"/>
                <a:cs typeface="Times New Roman" pitchFamily="18" charset="0"/>
              </a:rPr>
              <a:t>Әлемдегі адам тіршілігіне қолайсыз аймақтар</a:t>
            </a:r>
          </a:p>
          <a:p>
            <a:pPr algn="just">
              <a:buFontTx/>
              <a:buChar char="-"/>
            </a:pPr>
            <a:r>
              <a:rPr lang="kk-KZ" dirty="0" smtClean="0">
                <a:latin typeface="Times New Roman" pitchFamily="18" charset="0"/>
                <a:cs typeface="Times New Roman" pitchFamily="18" charset="0"/>
              </a:rPr>
              <a:t>Қазақстандағы экологиялық қолайсыз аймақтар</a:t>
            </a:r>
          </a:p>
          <a:p>
            <a:pPr algn="just">
              <a:buFontTx/>
              <a:buChar char="-"/>
            </a:pPr>
            <a:r>
              <a:rPr lang="kk-KZ" dirty="0" smtClean="0">
                <a:latin typeface="Times New Roman" pitchFamily="18" charset="0"/>
                <a:cs typeface="Times New Roman" pitchFamily="18" charset="0"/>
              </a:rPr>
              <a:t>Қолайсыз аймақтарды игерудегі саясат</a:t>
            </a:r>
          </a:p>
          <a:p>
            <a:pPr algn="just">
              <a:buFontTx/>
              <a:buChar char="-"/>
            </a:pPr>
            <a:endParaRPr lang="kk-KZ" b="1" dirty="0" smtClean="0">
              <a:solidFill>
                <a:schemeClr val="accent3">
                  <a:lumMod val="50000"/>
                </a:schemeClr>
              </a:solidFill>
              <a:latin typeface="Times New Roman" pitchFamily="18" charset="0"/>
              <a:cs typeface="Times New Roman" pitchFamily="18" charset="0"/>
            </a:endParaRPr>
          </a:p>
          <a:p>
            <a:pPr algn="just">
              <a:buFontTx/>
              <a:buChar char="-"/>
            </a:pPr>
            <a:endParaRPr lang="kk-KZ" b="1" dirty="0" smtClean="0">
              <a:solidFill>
                <a:schemeClr val="accent3">
                  <a:lumMod val="50000"/>
                </a:schemeClr>
              </a:solidFill>
              <a:latin typeface="Times New Roman" pitchFamily="18" charset="0"/>
              <a:cs typeface="Times New Roman" pitchFamily="18" charset="0"/>
            </a:endParaRPr>
          </a:p>
          <a:p>
            <a:pPr algn="just">
              <a:buFontTx/>
              <a:buChar char="-"/>
            </a:pP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extLst>
      <p:ext uri="{BB962C8B-B14F-4D97-AF65-F5344CB8AC3E}">
        <p14:creationId xmlns:p14="http://schemas.microsoft.com/office/powerpoint/2010/main" val="963893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050776"/>
          </a:xfrm>
        </p:spPr>
        <p:txBody>
          <a:bodyPr>
            <a:normAutofit fontScale="70000" lnSpcReduction="20000"/>
          </a:bodyPr>
          <a:lstStyle/>
          <a:p>
            <a:pPr algn="ctr">
              <a:buNone/>
            </a:pPr>
            <a:endParaRPr lang="kk-KZ" dirty="0" smtClean="0">
              <a:latin typeface="Times New Roman" pitchFamily="18" charset="0"/>
              <a:cs typeface="Times New Roman" pitchFamily="18" charset="0"/>
            </a:endParaRPr>
          </a:p>
          <a:p>
            <a:pPr algn="just">
              <a:buNone/>
            </a:pPr>
            <a:endParaRPr lang="kk-KZ"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b="1" i="1" dirty="0" err="1" smtClean="0">
                <a:solidFill>
                  <a:schemeClr val="accent1">
                    <a:lumMod val="75000"/>
                  </a:schemeClr>
                </a:solidFill>
                <a:latin typeface="Times New Roman" pitchFamily="18" charset="0"/>
                <a:cs typeface="Times New Roman" pitchFamily="18" charset="0"/>
              </a:rPr>
              <a:t>Экологиялық</a:t>
            </a:r>
            <a:r>
              <a:rPr lang="ru-RU" b="1" i="1" dirty="0" smtClean="0">
                <a:solidFill>
                  <a:schemeClr val="accent1">
                    <a:lumMod val="75000"/>
                  </a:schemeClr>
                </a:solidFill>
                <a:latin typeface="Times New Roman" pitchFamily="18" charset="0"/>
                <a:cs typeface="Times New Roman" pitchFamily="18" charset="0"/>
              </a:rPr>
              <a:t> </a:t>
            </a:r>
            <a:r>
              <a:rPr lang="ru-RU" b="1" i="1" dirty="0" err="1" smtClean="0">
                <a:solidFill>
                  <a:schemeClr val="accent1">
                    <a:lumMod val="75000"/>
                  </a:schemeClr>
                </a:solidFill>
                <a:latin typeface="Times New Roman" pitchFamily="18" charset="0"/>
                <a:cs typeface="Times New Roman" pitchFamily="18" charset="0"/>
              </a:rPr>
              <a:t>жағдай</a:t>
            </a:r>
            <a:r>
              <a:rPr lang="ru-RU" b="1" i="1" dirty="0" smtClean="0">
                <a:solidFill>
                  <a:schemeClr val="accent1">
                    <a:lumMod val="75000"/>
                  </a:schemeClr>
                </a:solidFill>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сүруі</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жай-күйі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тұрғысынан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жағымды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жағымсыз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жақтардың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әл-ауқаттың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қолайсыздықтың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әртүрлі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деңгейінде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туғызатын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факторлардың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кеңістіктік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уақытша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үйлесімі</a:t>
            </a:r>
            <a:r>
              <a:rPr lang="ru-RU" dirty="0" smtClean="0">
                <a:latin typeface="Times New Roman" pitchFamily="18" charset="0"/>
                <a:cs typeface="Times New Roman" pitchFamily="18" charset="0"/>
              </a:rPr>
              <a:t>.</a:t>
            </a:r>
          </a:p>
          <a:p>
            <a:pPr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p>
          <a:p>
            <a:pPr algn="just">
              <a:buNone/>
            </a:pPr>
            <a:r>
              <a:rPr lang="ru-RU" b="1" i="1" dirty="0">
                <a:solidFill>
                  <a:schemeClr val="accent1">
                    <a:lumMod val="75000"/>
                  </a:schemeClr>
                </a:solidFill>
                <a:latin typeface="Times New Roman" pitchFamily="18" charset="0"/>
                <a:cs typeface="Times New Roman" pitchFamily="18" charset="0"/>
              </a:rPr>
              <a:t>	</a:t>
            </a:r>
            <a:r>
              <a:rPr lang="ru-RU" b="1" i="1" dirty="0" smtClean="0">
                <a:solidFill>
                  <a:schemeClr val="accent1">
                    <a:lumMod val="75000"/>
                  </a:schemeClr>
                </a:solidFill>
                <a:latin typeface="Times New Roman" pitchFamily="18" charset="0"/>
                <a:cs typeface="Times New Roman" pitchFamily="18" charset="0"/>
              </a:rPr>
              <a:t>	</a:t>
            </a:r>
            <a:r>
              <a:rPr lang="ru-RU" b="1" i="1" dirty="0" err="1" smtClean="0">
                <a:solidFill>
                  <a:schemeClr val="accent1">
                    <a:lumMod val="75000"/>
                  </a:schemeClr>
                </a:solidFill>
                <a:latin typeface="Times New Roman" pitchFamily="18" charset="0"/>
                <a:cs typeface="Times New Roman" pitchFamily="18" charset="0"/>
              </a:rPr>
              <a:t>Экологиялық</a:t>
            </a:r>
            <a:r>
              <a:rPr lang="ru-RU" b="1" i="1" dirty="0" smtClean="0">
                <a:solidFill>
                  <a:schemeClr val="accent1">
                    <a:lumMod val="75000"/>
                  </a:schemeClr>
                </a:solidFill>
                <a:latin typeface="Times New Roman" pitchFamily="18" charset="0"/>
                <a:cs typeface="Times New Roman" pitchFamily="18" charset="0"/>
              </a:rPr>
              <a:t> </a:t>
            </a:r>
            <a:r>
              <a:rPr lang="ru-RU" b="1" i="1" dirty="0" err="1" smtClean="0">
                <a:solidFill>
                  <a:schemeClr val="accent1">
                    <a:lumMod val="75000"/>
                  </a:schemeClr>
                </a:solidFill>
                <a:latin typeface="Times New Roman" pitchFamily="18" charset="0"/>
                <a:cs typeface="Times New Roman" pitchFamily="18" charset="0"/>
              </a:rPr>
              <a:t>жағдай</a:t>
            </a:r>
            <a:r>
              <a:rPr lang="ru-RU" b="1" i="1" dirty="0" smtClean="0">
                <a:solidFill>
                  <a:schemeClr val="accent1">
                    <a:lumMod val="75000"/>
                  </a:schemeClr>
                </a:solidFill>
                <a:latin typeface="Times New Roman" pitchFamily="18" charset="0"/>
                <a:cs typeface="Times New Roman" pitchFamily="18" charset="0"/>
              </a:rPr>
              <a:t> </a:t>
            </a:r>
            <a:r>
              <a:rPr lang="ru-RU" b="1" i="1" dirty="0" err="1" smtClean="0">
                <a:solidFill>
                  <a:schemeClr val="accent1">
                    <a:lumMod val="75000"/>
                  </a:schemeClr>
                </a:solidFill>
                <a:latin typeface="Times New Roman" pitchFamily="18" charset="0"/>
                <a:cs typeface="Times New Roman" pitchFamily="18" charset="0"/>
              </a:rPr>
              <a:t>дегеніміз</a:t>
            </a:r>
            <a:r>
              <a:rPr lang="ru-RU" b="1" i="1" dirty="0" smtClean="0">
                <a:solidFill>
                  <a:schemeClr val="accent1">
                    <a:lumMod val="75000"/>
                  </a:schemeClr>
                </a:solidFill>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табиғат</a:t>
            </a:r>
            <a:r>
              <a:rPr lang="ru-RU" dirty="0" smtClean="0">
                <a:latin typeface="Times New Roman" pitchFamily="18" charset="0"/>
                <a:cs typeface="Times New Roman" pitchFamily="18" charset="0"/>
              </a:rPr>
              <a:t> пен </a:t>
            </a:r>
            <a:r>
              <a:rPr lang="ru-RU" dirty="0" err="1" smtClean="0">
                <a:latin typeface="Times New Roman" pitchFamily="18" charset="0"/>
                <a:cs typeface="Times New Roman" pitchFamily="18" charset="0"/>
              </a:rPr>
              <a:t>Адамның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экономикалық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іс-әрекетінің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өзара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әрекеттесуіне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қоршаған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нақты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жағдайы</a:t>
            </a: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2050" name="Picture 2" descr="Российский туризм / Экология / Названы города России с худшей экологической  обстановко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803" y="4255387"/>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3690736"/>
          </a:xfrm>
        </p:spPr>
        <p:txBody>
          <a:bodyPr>
            <a:normAutofit fontScale="70000" lnSpcReduction="20000"/>
          </a:bodyPr>
          <a:lstStyle/>
          <a:p>
            <a:pPr algn="ctr">
              <a:buNone/>
            </a:pPr>
            <a:endParaRPr lang="kk-KZ"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Экологиялық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жағдайларды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анықтау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мыналар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түсініледі</a:t>
            </a:r>
            <a:r>
              <a:rPr lang="ru-RU" b="1" dirty="0" smtClean="0">
                <a:latin typeface="Times New Roman" pitchFamily="18" charset="0"/>
                <a:cs typeface="Times New Roman" pitchFamily="18" charset="0"/>
              </a:rPr>
              <a:t>: </a:t>
            </a:r>
          </a:p>
          <a:p>
            <a:pPr algn="just">
              <a:buNone/>
            </a:pPr>
            <a:r>
              <a:rPr lang="ru-RU" i="1" dirty="0" smtClean="0">
                <a:latin typeface="Times New Roman" pitchFamily="18" charset="0"/>
                <a:cs typeface="Times New Roman" pitchFamily="18" charset="0"/>
              </a:rPr>
              <a:t>	- </a:t>
            </a:r>
            <a:r>
              <a:rPr lang="ru-RU" i="1" dirty="0" err="1" smtClean="0">
                <a:latin typeface="Times New Roman" pitchFamily="18" charset="0"/>
                <a:cs typeface="Times New Roman" pitchFamily="18" charset="0"/>
              </a:rPr>
              <a:t>экологиялық</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проблемалардың</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тізбесін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жиынтығын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белгілеу</a:t>
            </a:r>
            <a:r>
              <a:rPr lang="ru-RU" i="1" dirty="0" smtClean="0">
                <a:latin typeface="Times New Roman" pitchFamily="18" charset="0"/>
                <a:cs typeface="Times New Roman" pitchFamily="18" charset="0"/>
              </a:rPr>
              <a:t>;</a:t>
            </a:r>
          </a:p>
          <a:p>
            <a:pPr algn="just">
              <a:buNone/>
            </a:pPr>
            <a:r>
              <a:rPr lang="ru-RU" i="1" dirty="0" smtClean="0">
                <a:latin typeface="Times New Roman" pitchFamily="18" charset="0"/>
                <a:cs typeface="Times New Roman" pitchFamily="18" charset="0"/>
              </a:rPr>
              <a:t>	- </a:t>
            </a:r>
            <a:r>
              <a:rPr lang="ru-RU" i="1" dirty="0" err="1" smtClean="0">
                <a:latin typeface="Times New Roman" pitchFamily="18" charset="0"/>
                <a:cs typeface="Times New Roman" pitchFamily="18" charset="0"/>
              </a:rPr>
              <a:t>экологиялық</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проблемаларды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кеңістікте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оқшаулау</a:t>
            </a:r>
            <a:r>
              <a:rPr lang="ru-RU" i="1" dirty="0" smtClean="0">
                <a:latin typeface="Times New Roman" pitchFamily="18" charset="0"/>
                <a:cs typeface="Times New Roman" pitchFamily="18" charset="0"/>
              </a:rPr>
              <a:t>; </a:t>
            </a:r>
          </a:p>
          <a:p>
            <a:pPr algn="just">
              <a:buNone/>
            </a:pPr>
            <a:r>
              <a:rPr lang="ru-RU" i="1" dirty="0" smtClean="0">
                <a:latin typeface="Times New Roman" pitchFamily="18" charset="0"/>
                <a:cs typeface="Times New Roman" pitchFamily="18" charset="0"/>
              </a:rPr>
              <a:t>	- </a:t>
            </a:r>
            <a:r>
              <a:rPr lang="ru-RU" i="1" dirty="0" err="1" smtClean="0">
                <a:latin typeface="Times New Roman" pitchFamily="18" charset="0"/>
                <a:cs typeface="Times New Roman" pitchFamily="18" charset="0"/>
              </a:rPr>
              <a:t>экологиялық</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проблемалардың</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комбинациясын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үйлесімін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айқындау</a:t>
            </a:r>
            <a:r>
              <a:rPr lang="ru-RU" i="1" dirty="0">
                <a:latin typeface="Times New Roman" pitchFamily="18" charset="0"/>
                <a:cs typeface="Times New Roman" pitchFamily="18" charset="0"/>
              </a:rPr>
              <a:t> </a:t>
            </a:r>
            <a:r>
              <a:rPr lang="ru-RU" i="1" dirty="0" err="1" smtClean="0">
                <a:latin typeface="Times New Roman" pitchFamily="18" charset="0"/>
                <a:cs typeface="Times New Roman" pitchFamily="18" charset="0"/>
              </a:rPr>
              <a:t>және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анықталған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ареалды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экологиялық</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жағдай</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өткірлігінің</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қандай</a:t>
            </a:r>
            <a:r>
              <a:rPr lang="ru-RU" i="1" dirty="0" smtClean="0">
                <a:latin typeface="Times New Roman" pitchFamily="18" charset="0"/>
                <a:cs typeface="Times New Roman" pitchFamily="18" charset="0"/>
              </a:rPr>
              <a:t> да </a:t>
            </a:r>
            <a:r>
              <a:rPr lang="ru-RU" i="1" dirty="0" err="1" smtClean="0">
                <a:latin typeface="Times New Roman" pitchFamily="18" charset="0"/>
                <a:cs typeface="Times New Roman" pitchFamily="18" charset="0"/>
              </a:rPr>
              <a:t>бір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дәрежесіне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жатқызу</a:t>
            </a:r>
            <a:r>
              <a:rPr lang="ru-RU" i="1" dirty="0" smtClean="0">
                <a:latin typeface="Times New Roman" pitchFamily="18" charset="0"/>
                <a:cs typeface="Times New Roman" pitchFamily="18" charset="0"/>
              </a:rPr>
              <a:t>. </a:t>
            </a:r>
          </a:p>
          <a:p>
            <a:pPr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Осылайша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проблемалар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жағдайларды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анықтау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картаға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өзара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бөлінбейді</a:t>
            </a:r>
            <a:endParaRPr lang="kk-KZ"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3074" name="Picture 2" descr="Рязань стала девятой среди городов с неблагоприятной экологической  обстановко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447" y="3933056"/>
            <a:ext cx="3019284" cy="22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45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30352"/>
            <a:ext cx="8712968" cy="4970350"/>
          </a:xfrm>
        </p:spPr>
        <p:txBody>
          <a:bodyPr>
            <a:normAutofit fontScale="32500" lnSpcReduction="20000"/>
          </a:bodyPr>
          <a:lstStyle/>
          <a:p>
            <a:pPr marL="0" indent="0" algn="just">
              <a:lnSpc>
                <a:spcPct val="120000"/>
              </a:lnSpc>
              <a:spcBef>
                <a:spcPts val="0"/>
              </a:spcBef>
              <a:buNone/>
            </a:pPr>
            <a:r>
              <a:rPr lang="kk-KZ" sz="4500" dirty="0" smtClean="0">
                <a:latin typeface="Times New Roman" pitchFamily="18" charset="0"/>
                <a:cs typeface="Times New Roman" pitchFamily="18" charset="0"/>
              </a:rPr>
              <a:t>	«</a:t>
            </a:r>
            <a:r>
              <a:rPr lang="kk-KZ" sz="4500" b="1" dirty="0">
                <a:latin typeface="Times New Roman" pitchFamily="18" charset="0"/>
                <a:cs typeface="Times New Roman" pitchFamily="18" charset="0"/>
              </a:rPr>
              <a:t>Қоршаған ортаның жайлылығы», «географиялық ортаның жайлылығы</a:t>
            </a:r>
            <a:r>
              <a:rPr lang="kk-KZ" sz="4500" dirty="0">
                <a:latin typeface="Times New Roman" pitchFamily="18" charset="0"/>
                <a:cs typeface="Times New Roman" pitchFamily="18" charset="0"/>
              </a:rPr>
              <a:t>» терминдерін соңғы уақытқа дейін зерттеушілердің шектеулі саны ғана қолданған (Рейх, 1979; Милков, 1996; Хрусталев, 2000 және т.б.).</a:t>
            </a:r>
            <a:endParaRPr lang="ru-RU" sz="4500" dirty="0">
              <a:latin typeface="Times New Roman" pitchFamily="18" charset="0"/>
              <a:cs typeface="Times New Roman" pitchFamily="18" charset="0"/>
            </a:endParaRPr>
          </a:p>
          <a:p>
            <a:pPr marL="0" indent="0" algn="just">
              <a:lnSpc>
                <a:spcPct val="120000"/>
              </a:lnSpc>
              <a:spcBef>
                <a:spcPts val="0"/>
              </a:spcBef>
              <a:buNone/>
            </a:pPr>
            <a:r>
              <a:rPr lang="kk-KZ" sz="4500" dirty="0" smtClean="0">
                <a:latin typeface="Times New Roman" pitchFamily="18" charset="0"/>
                <a:cs typeface="Times New Roman" pitchFamily="18" charset="0"/>
              </a:rPr>
              <a:t>	«</a:t>
            </a:r>
            <a:r>
              <a:rPr lang="kk-KZ" sz="4500" b="1" dirty="0">
                <a:latin typeface="Times New Roman" pitchFamily="18" charset="0"/>
                <a:cs typeface="Times New Roman" pitchFamily="18" charset="0"/>
              </a:rPr>
              <a:t>Жайлылық</a:t>
            </a:r>
            <a:r>
              <a:rPr lang="kk-KZ" sz="4500" dirty="0">
                <a:latin typeface="Times New Roman" pitchFamily="18" charset="0"/>
                <a:cs typeface="Times New Roman" pitchFamily="18" charset="0"/>
              </a:rPr>
              <a:t>» терминінің өзі, ағылшын тілінен аударғанда (comfort) - ыңғайлылықтың жиынтығын білдіреді, яғни объектінің болуы мен қызметі үшін қолайлы жағдайлар.</a:t>
            </a:r>
            <a:endParaRPr lang="ru-RU" sz="4500" dirty="0">
              <a:latin typeface="Times New Roman" pitchFamily="18" charset="0"/>
              <a:cs typeface="Times New Roman" pitchFamily="18" charset="0"/>
            </a:endParaRPr>
          </a:p>
          <a:p>
            <a:pPr marL="0" indent="0" algn="just">
              <a:lnSpc>
                <a:spcPct val="120000"/>
              </a:lnSpc>
              <a:spcBef>
                <a:spcPts val="0"/>
              </a:spcBef>
              <a:buNone/>
            </a:pPr>
            <a:r>
              <a:rPr lang="kk-KZ" sz="4500" dirty="0" smtClean="0">
                <a:latin typeface="Times New Roman" pitchFamily="18" charset="0"/>
                <a:cs typeface="Times New Roman" pitchFamily="18" charset="0"/>
              </a:rPr>
              <a:t>	Үлкен </a:t>
            </a:r>
            <a:r>
              <a:rPr lang="kk-KZ" sz="4500" dirty="0">
                <a:latin typeface="Times New Roman" pitchFamily="18" charset="0"/>
                <a:cs typeface="Times New Roman" pitchFamily="18" charset="0"/>
              </a:rPr>
              <a:t>кеңес энциклопедиясында «</a:t>
            </a:r>
            <a:r>
              <a:rPr lang="kk-KZ" sz="4500" b="1" dirty="0">
                <a:latin typeface="Times New Roman" pitchFamily="18" charset="0"/>
                <a:cs typeface="Times New Roman" pitchFamily="18" charset="0"/>
              </a:rPr>
              <a:t>жайлылық</a:t>
            </a:r>
            <a:r>
              <a:rPr lang="kk-KZ" sz="4500" dirty="0">
                <a:latin typeface="Times New Roman" pitchFamily="18" charset="0"/>
                <a:cs typeface="Times New Roman" pitchFamily="18" charset="0"/>
              </a:rPr>
              <a:t>» термині «тұрмыстық ыңғайлылықтың жиынтығы: тұрғын үйлердің, қоғамдық мекемелердің, байланыс құралдарының және т.б. жайлылығы»  деп қарастырылады. Онда әр түрлі әлеуметтік-экономикалық параметрлерді сақтай отырып, өмір сүретін халықтың өмірі мен экономикалық қызметі үшін қолайлы жағдайларды ғана түсіну керек деп болжауға </a:t>
            </a:r>
            <a:r>
              <a:rPr lang="kk-KZ" sz="4500" dirty="0" smtClean="0">
                <a:latin typeface="Times New Roman" pitchFamily="18" charset="0"/>
                <a:cs typeface="Times New Roman" pitchFamily="18" charset="0"/>
              </a:rPr>
              <a:t>болады.</a:t>
            </a:r>
            <a:endParaRPr lang="ru-RU" sz="4500" dirty="0">
              <a:latin typeface="Times New Roman" pitchFamily="18" charset="0"/>
              <a:cs typeface="Times New Roman" pitchFamily="18" charset="0"/>
            </a:endParaRPr>
          </a:p>
          <a:p>
            <a:pPr marL="0" indent="0" algn="just">
              <a:lnSpc>
                <a:spcPct val="120000"/>
              </a:lnSpc>
              <a:spcBef>
                <a:spcPts val="0"/>
              </a:spcBef>
              <a:buNone/>
            </a:pPr>
            <a:r>
              <a:rPr lang="kk-KZ" sz="4500" dirty="0" smtClean="0">
                <a:latin typeface="Times New Roman" pitchFamily="18" charset="0"/>
                <a:cs typeface="Times New Roman" pitchFamily="18" charset="0"/>
              </a:rPr>
              <a:t>	Н</a:t>
            </a:r>
            <a:r>
              <a:rPr lang="kk-KZ" sz="4500" dirty="0">
                <a:latin typeface="Times New Roman" pitchFamily="18" charset="0"/>
                <a:cs typeface="Times New Roman" pitchFamily="18" charset="0"/>
              </a:rPr>
              <a:t>. В. Маслов жайлылықты «</a:t>
            </a:r>
            <a:r>
              <a:rPr lang="kk-KZ" sz="4500" b="1" dirty="0">
                <a:latin typeface="Times New Roman" pitchFamily="18" charset="0"/>
                <a:cs typeface="Times New Roman" pitchFamily="18" charset="0"/>
              </a:rPr>
              <a:t>адамдардың өмір сүруінің ең қолайлы жағдайы, тұрмыстық жайлылықтың, жайлылықтың және экологиялық қауіпсіздіктің жиынтығы ретінде</a:t>
            </a:r>
            <a:r>
              <a:rPr lang="kk-KZ" sz="4500" dirty="0">
                <a:latin typeface="Times New Roman" pitchFamily="18" charset="0"/>
                <a:cs typeface="Times New Roman" pitchFamily="18" charset="0"/>
              </a:rPr>
              <a:t>» анықтайды. Жақында жарияланған әдебиеттерде жайлылық терминін халықтың өмір сүру жағдайының өлшемі ретінде қолдануға </a:t>
            </a:r>
            <a:r>
              <a:rPr lang="kk-KZ" sz="4500" dirty="0" smtClean="0">
                <a:latin typeface="Times New Roman" pitchFamily="18" charset="0"/>
                <a:cs typeface="Times New Roman" pitchFamily="18" charset="0"/>
              </a:rPr>
              <a:t>болады.</a:t>
            </a:r>
            <a:endParaRPr lang="ru-RU" sz="4500" dirty="0">
              <a:latin typeface="Times New Roman" pitchFamily="18" charset="0"/>
              <a:cs typeface="Times New Roman" pitchFamily="18" charset="0"/>
            </a:endParaRPr>
          </a:p>
          <a:p>
            <a:pPr marL="0" indent="0" algn="just">
              <a:lnSpc>
                <a:spcPct val="120000"/>
              </a:lnSpc>
              <a:spcBef>
                <a:spcPts val="0"/>
              </a:spcBef>
              <a:buNone/>
            </a:pPr>
            <a:r>
              <a:rPr lang="kk-KZ" sz="4500" dirty="0" smtClean="0">
                <a:latin typeface="Times New Roman" pitchFamily="18" charset="0"/>
                <a:cs typeface="Times New Roman" pitchFamily="18" charset="0"/>
              </a:rPr>
              <a:t>	Н</a:t>
            </a:r>
            <a:r>
              <a:rPr lang="kk-KZ" sz="4500" dirty="0">
                <a:latin typeface="Times New Roman" pitchFamily="18" charset="0"/>
                <a:cs typeface="Times New Roman" pitchFamily="18" charset="0"/>
              </a:rPr>
              <a:t>. Ф. Реймерс «жайлылық» терминінің келесі анықтамаларын келтіреді.</a:t>
            </a:r>
            <a:endParaRPr lang="ru-RU" sz="4500" dirty="0">
              <a:latin typeface="Times New Roman" pitchFamily="18" charset="0"/>
              <a:cs typeface="Times New Roman" pitchFamily="18" charset="0"/>
            </a:endParaRPr>
          </a:p>
          <a:p>
            <a:pPr marL="0" indent="0" algn="just">
              <a:lnSpc>
                <a:spcPct val="120000"/>
              </a:lnSpc>
              <a:spcBef>
                <a:spcPts val="0"/>
              </a:spcBef>
              <a:buNone/>
            </a:pPr>
            <a:r>
              <a:rPr lang="kk-KZ" sz="4500" dirty="0" smtClean="0">
                <a:latin typeface="Times New Roman" pitchFamily="18" charset="0"/>
                <a:cs typeface="Times New Roman" pitchFamily="18" charset="0"/>
              </a:rPr>
              <a:t>	</a:t>
            </a:r>
            <a:r>
              <a:rPr lang="kk-KZ" sz="4500" b="1" dirty="0" smtClean="0">
                <a:latin typeface="Times New Roman" pitchFamily="18" charset="0"/>
                <a:cs typeface="Times New Roman" pitchFamily="18" charset="0"/>
              </a:rPr>
              <a:t>Ландшафттың </a:t>
            </a:r>
            <a:r>
              <a:rPr lang="kk-KZ" sz="4500" b="1" dirty="0">
                <a:latin typeface="Times New Roman" pitchFamily="18" charset="0"/>
                <a:cs typeface="Times New Roman" pitchFamily="18" charset="0"/>
              </a:rPr>
              <a:t>жайлылығы - қоршаған табиғи ортада жүйке жүйесін тыныштандыратын және адам денсаулығының барлық кешенін қамтамасыз ететін субъективті сезім мен тыныштықтың объективті жағдайын тудыратын ландшафттың </a:t>
            </a:r>
            <a:r>
              <a:rPr lang="kk-KZ" sz="4500" b="1" dirty="0" smtClean="0">
                <a:latin typeface="Times New Roman" pitchFamily="18" charset="0"/>
                <a:cs typeface="Times New Roman" pitchFamily="18" charset="0"/>
              </a:rPr>
              <a:t>қасиеті.</a:t>
            </a:r>
            <a:endParaRPr lang="ru-RU" sz="4500" b="1" dirty="0">
              <a:latin typeface="Times New Roman" pitchFamily="18" charset="0"/>
              <a:cs typeface="Times New Roman" pitchFamily="18" charset="0"/>
            </a:endParaRPr>
          </a:p>
          <a:p>
            <a:pPr algn="just">
              <a:buNone/>
            </a:pPr>
            <a:endParaRPr lang="kk-KZ" sz="3800" dirty="0" smtClean="0">
              <a:latin typeface="Times New Roman" pitchFamily="18" charset="0"/>
              <a:cs typeface="Times New Roman" pitchFamily="18" charset="0"/>
            </a:endParaRPr>
          </a:p>
          <a:p>
            <a:pPr algn="just">
              <a:buNone/>
            </a:pPr>
            <a:endParaRPr lang="kk-KZ"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extLst>
      <p:ext uri="{BB962C8B-B14F-4D97-AF65-F5344CB8AC3E}">
        <p14:creationId xmlns:p14="http://schemas.microsoft.com/office/powerpoint/2010/main" val="2614022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530352"/>
            <a:ext cx="8568952" cy="4842864"/>
          </a:xfrm>
        </p:spPr>
        <p:txBody>
          <a:bodyPr>
            <a:normAutofit fontScale="55000" lnSpcReduction="20000"/>
          </a:bodyPr>
          <a:lstStyle/>
          <a:p>
            <a:pPr algn="just">
              <a:buNone/>
            </a:pPr>
            <a:endParaRPr lang="kk-KZ" dirty="0" smtClean="0">
              <a:latin typeface="Times New Roman" pitchFamily="18" charset="0"/>
              <a:cs typeface="Times New Roman" pitchFamily="18" charset="0"/>
            </a:endParaRPr>
          </a:p>
          <a:p>
            <a:pPr algn="just">
              <a:buNone/>
            </a:pPr>
            <a:endParaRPr lang="kk-KZ" dirty="0" smtClean="0">
              <a:latin typeface="Times New Roman" pitchFamily="18" charset="0"/>
              <a:cs typeface="Times New Roman" pitchFamily="18" charset="0"/>
            </a:endParaRPr>
          </a:p>
          <a:p>
            <a:pPr marL="0" indent="0" algn="just">
              <a:buNone/>
            </a:pPr>
            <a:r>
              <a:rPr lang="ru-RU" dirty="0">
                <a:latin typeface="Times New Roman" pitchFamily="18" charset="0"/>
                <a:cs typeface="Times New Roman" pitchFamily="18" charset="0"/>
              </a:rPr>
              <a:t>	</a:t>
            </a:r>
            <a:r>
              <a:rPr lang="kk-KZ" b="1" i="1" dirty="0" smtClean="0">
                <a:latin typeface="Times New Roman" pitchFamily="18" charset="0"/>
                <a:cs typeface="Times New Roman" pitchFamily="18" charset="0"/>
              </a:rPr>
              <a:t>Ортаның </a:t>
            </a:r>
            <a:r>
              <a:rPr lang="kk-KZ" b="1" i="1" dirty="0">
                <a:latin typeface="Times New Roman" pitchFamily="18" charset="0"/>
                <a:cs typeface="Times New Roman" pitchFamily="18" charset="0"/>
              </a:rPr>
              <a:t>жайлылығы </a:t>
            </a:r>
            <a:r>
              <a:rPr lang="kk-KZ" dirty="0">
                <a:latin typeface="Times New Roman" pitchFamily="18" charset="0"/>
                <a:cs typeface="Times New Roman" pitchFamily="18" charset="0"/>
              </a:rPr>
              <a:t>- адамның табиғи және әлеуметтік-экономикалық көрсеткіштерін қоса алғанда, қоршаған ортаның осы жағдайларында субъективті сезім мен толық денсаулықтың объективті жағдайы.</a:t>
            </a:r>
            <a:endParaRPr lang="ru-RU" dirty="0">
              <a:latin typeface="Times New Roman" pitchFamily="18" charset="0"/>
              <a:cs typeface="Times New Roman" pitchFamily="18" charset="0"/>
            </a:endParaRPr>
          </a:p>
          <a:p>
            <a:pPr marL="0" indent="0" algn="just">
              <a:buNone/>
            </a:pPr>
            <a:r>
              <a:rPr lang="kk-KZ" dirty="0" smtClean="0">
                <a:latin typeface="Times New Roman" pitchFamily="18" charset="0"/>
                <a:cs typeface="Times New Roman" pitchFamily="18" charset="0"/>
              </a:rPr>
              <a:t>	В.И</a:t>
            </a:r>
            <a:r>
              <a:rPr lang="kk-KZ" dirty="0">
                <a:latin typeface="Times New Roman" pitchFamily="18" charset="0"/>
                <a:cs typeface="Times New Roman" pitchFamily="18" charset="0"/>
              </a:rPr>
              <a:t>. Федотов, К. С. Затулей, Ю. А. Нестеров "жайлылықты" "экологиялық теңдестірілген Ландшафттардың ерекше қасиеті" деп </a:t>
            </a:r>
            <a:r>
              <a:rPr lang="kk-KZ" dirty="0" smtClean="0">
                <a:latin typeface="Times New Roman" pitchFamily="18" charset="0"/>
                <a:cs typeface="Times New Roman" pitchFamily="18" charset="0"/>
              </a:rPr>
              <a:t>атайды.</a:t>
            </a:r>
            <a:endParaRPr lang="ru-RU" dirty="0">
              <a:latin typeface="Times New Roman" pitchFamily="18" charset="0"/>
              <a:cs typeface="Times New Roman" pitchFamily="18" charset="0"/>
            </a:endParaRPr>
          </a:p>
          <a:p>
            <a:pPr marL="0" indent="0" algn="just">
              <a:buNone/>
            </a:pPr>
            <a:r>
              <a:rPr lang="kk-KZ" dirty="0" smtClean="0">
                <a:latin typeface="Times New Roman" pitchFamily="18" charset="0"/>
                <a:cs typeface="Times New Roman" pitchFamily="18" charset="0"/>
              </a:rPr>
              <a:t>	Халықтың </a:t>
            </a:r>
            <a:r>
              <a:rPr lang="kk-KZ" dirty="0">
                <a:latin typeface="Times New Roman" pitchFamily="18" charset="0"/>
                <a:cs typeface="Times New Roman" pitchFamily="18" charset="0"/>
              </a:rPr>
              <a:t>өмір сүруінің экологиялық және әлеуметтік жайлылығы табиғи және әлеуметтік-экономикалық жағдайлардың әсерінен қалыптасады және олардың әсері жергілікті деңгейде айқын көрінеді. Халықты орналастыру және экономикалық кешен жайлылық деңгейін қалыптастыру шарттары ретінде қарастырылады. Халық жайлылықтың негізгі тұтынушысы болып табылады, онсыз Тұжырымдаманың өзі барлық мағынасын жоғалтады, экономикалық кешен жайлылық деңгейінің өзгеруіне оң және теріс жағынан әсер ететін ең үлкен фактор болып табылады. Популяция, әдетте, белгілі бір кеңістіктік жүйедегі адамдардың жиынтығын білдіреді. Басқаша айтқанда, популяция-бұл басқа адамдар қауымдастығынан оның аумаққа деген көзқарасымен ерекшеленетін адамдардың аумақтық қауымдастығы. </a:t>
            </a:r>
            <a:endParaRPr lang="ru-RU" dirty="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extLst>
      <p:ext uri="{BB962C8B-B14F-4D97-AF65-F5344CB8AC3E}">
        <p14:creationId xmlns:p14="http://schemas.microsoft.com/office/powerpoint/2010/main" val="2614022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7726" y="521224"/>
            <a:ext cx="8183880" cy="4970350"/>
          </a:xfrm>
        </p:spPr>
        <p:txBody>
          <a:bodyPr>
            <a:normAutofit fontScale="47500" lnSpcReduction="20000"/>
          </a:bodyPr>
          <a:lstStyle/>
          <a:p>
            <a:pPr algn="just">
              <a:buNone/>
            </a:pPr>
            <a:r>
              <a:rPr lang="kk-KZ" dirty="0">
                <a:latin typeface="Times New Roman" pitchFamily="18" charset="0"/>
                <a:cs typeface="Times New Roman" pitchFamily="18" charset="0"/>
              </a:rPr>
              <a:t>	</a:t>
            </a:r>
            <a:r>
              <a:rPr lang="kk-KZ"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өткірлігі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критерийі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деңгейлері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a:t>
            </a:r>
            <a:r>
              <a:rPr lang="ru-RU" dirty="0" smtClean="0">
                <a:latin typeface="Times New Roman" pitchFamily="18" charset="0"/>
                <a:cs typeface="Times New Roman" pitchFamily="18" charset="0"/>
              </a:rPr>
              <a:t>:</a:t>
            </a:r>
          </a:p>
          <a:p>
            <a:pPr algn="just">
              <a:buNone/>
            </a:pPr>
            <a:r>
              <a:rPr lang="ru-RU" b="1" i="1" dirty="0" err="1" smtClean="0">
                <a:latin typeface="Times New Roman" pitchFamily="18" charset="0"/>
                <a:cs typeface="Times New Roman" pitchFamily="18" charset="0"/>
              </a:rPr>
              <a:t>қанағаттанарлық</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жағдай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тікелей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жанама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антропогендік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болмауына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ландшафт </a:t>
            </a:r>
            <a:r>
              <a:rPr lang="ru-RU" dirty="0" err="1" smtClean="0">
                <a:latin typeface="Times New Roman" pitchFamily="18" charset="0"/>
                <a:cs typeface="Times New Roman" pitchFamily="18" charset="0"/>
              </a:rPr>
              <a:t>қасиеттерінің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көрсеткіштері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өзгермейді</a:t>
            </a:r>
            <a:r>
              <a:rPr lang="ru-RU" dirty="0" smtClean="0">
                <a:latin typeface="Times New Roman" pitchFamily="18" charset="0"/>
                <a:cs typeface="Times New Roman" pitchFamily="18" charset="0"/>
              </a:rPr>
              <a:t>;</a:t>
            </a:r>
          </a:p>
          <a:p>
            <a:pPr algn="just">
              <a:buNone/>
            </a:pPr>
            <a:r>
              <a:rPr lang="ru-RU" b="1" i="1" dirty="0" err="1" smtClean="0">
                <a:latin typeface="Times New Roman" pitchFamily="18" charset="0"/>
                <a:cs typeface="Times New Roman" pitchFamily="18" charset="0"/>
              </a:rPr>
              <a:t>шиеленіскен</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жағдай</a:t>
            </a:r>
            <a:r>
              <a:rPr lang="ru-RU" b="1" i="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ландшафттарда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қоршаған</a:t>
            </a:r>
            <a:r>
              <a:rPr lang="ru-RU" dirty="0" smtClean="0">
                <a:latin typeface="Times New Roman" pitchFamily="18" charset="0"/>
                <a:cs typeface="Times New Roman" pitchFamily="18" charset="0"/>
              </a:rPr>
              <a:t> орта мен </a:t>
            </a:r>
            <a:r>
              <a:rPr lang="ru-RU" dirty="0" err="1" smtClean="0">
                <a:latin typeface="Times New Roman" pitchFamily="18" charset="0"/>
                <a:cs typeface="Times New Roman" pitchFamily="18" charset="0"/>
              </a:rPr>
              <a:t>ресурстарды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қалпына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келтіретін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қасиеттерде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кеңістікте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уақытта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елеусіз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өзгерістер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байқалған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ландшафттар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құрылымын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салыстырмалы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шағын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құруға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кешеннің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өзін</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өзі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процестерінің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қалпына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келтіруге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күрделі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шараларын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жүргізуге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келеді</a:t>
            </a:r>
            <a:r>
              <a:rPr lang="ru-RU" dirty="0" smtClean="0">
                <a:latin typeface="Times New Roman" pitchFamily="18" charset="0"/>
                <a:cs typeface="Times New Roman" pitchFamily="18" charset="0"/>
              </a:rPr>
              <a:t>;</a:t>
            </a:r>
          </a:p>
          <a:p>
            <a:pPr algn="just">
              <a:buNone/>
            </a:pPr>
            <a:r>
              <a:rPr lang="ru-RU" b="1" i="1" dirty="0" err="1" smtClean="0">
                <a:latin typeface="Times New Roman" pitchFamily="18" charset="0"/>
                <a:cs typeface="Times New Roman" pitchFamily="18" charset="0"/>
              </a:rPr>
              <a:t>қиын</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жағдай</a:t>
            </a:r>
            <a:r>
              <a:rPr lang="ru-RU" b="1" i="1" dirty="0" smtClean="0">
                <a:latin typeface="Times New Roman" pitchFamily="18" charset="0"/>
                <a:cs typeface="Times New Roman" pitchFamily="18" charset="0"/>
              </a:rPr>
              <a:t> </a:t>
            </a:r>
            <a:r>
              <a:rPr lang="ru-RU" dirty="0" err="1">
                <a:latin typeface="Times New Roman" pitchFamily="18" charset="0"/>
                <a:cs typeface="Times New Roman" pitchFamily="18" charset="0"/>
              </a:rPr>
              <a:t>л</a:t>
            </a:r>
            <a:r>
              <a:rPr lang="ru-RU" dirty="0" err="1" smtClean="0">
                <a:latin typeface="Times New Roman" pitchFamily="18" charset="0"/>
                <a:cs typeface="Times New Roman" pitchFamily="18" charset="0"/>
              </a:rPr>
              <a:t>андшафттардың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елеулі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әлсіз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өзгерістерімен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айқындалады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ресурстардың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бірегей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объектілердің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сарқылу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қаупінің</a:t>
            </a:r>
            <a:r>
              <a:rPr lang="ru-RU" dirty="0" smtClean="0">
                <a:latin typeface="Times New Roman" pitchFamily="18" charset="0"/>
                <a:cs typeface="Times New Roman" pitchFamily="18" charset="0"/>
              </a:rPr>
              <a:t> тез </a:t>
            </a:r>
            <a:r>
              <a:rPr lang="ru-RU" dirty="0" err="1" smtClean="0">
                <a:latin typeface="Times New Roman" pitchFamily="18" charset="0"/>
                <a:cs typeface="Times New Roman" pitchFamily="18" charset="0"/>
              </a:rPr>
              <a:t>өсуі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байқалады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нашарлауына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өсуі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байқалады</a:t>
            </a:r>
            <a:r>
              <a:rPr lang="ru-RU" dirty="0" smtClean="0">
                <a:latin typeface="Times New Roman" pitchFamily="18" charset="0"/>
                <a:cs typeface="Times New Roman" pitchFamily="18" charset="0"/>
              </a:rPr>
              <a:t>;</a:t>
            </a:r>
          </a:p>
          <a:p>
            <a:pPr algn="just">
              <a:buNone/>
            </a:pPr>
            <a:r>
              <a:rPr lang="ru-RU" b="1" i="1" dirty="0" err="1" smtClean="0">
                <a:latin typeface="Times New Roman" pitchFamily="18" charset="0"/>
                <a:cs typeface="Times New Roman" pitchFamily="18" charset="0"/>
              </a:rPr>
              <a:t>дағдарыстық</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жағдай</a:t>
            </a:r>
            <a:r>
              <a:rPr lang="ru-RU" b="1" i="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апатты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жақындап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ландшафттарда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өзгерістер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ресурстардың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сарқылуы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байқалады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халықтың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денсаулығы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төмендейді</a:t>
            </a:r>
            <a:r>
              <a:rPr lang="ru-RU" dirty="0" smtClean="0">
                <a:latin typeface="Times New Roman" pitchFamily="18" charset="0"/>
                <a:cs typeface="Times New Roman" pitchFamily="18" charset="0"/>
              </a:rPr>
              <a:t>;</a:t>
            </a:r>
          </a:p>
          <a:p>
            <a:pPr algn="just">
              <a:buNone/>
            </a:pPr>
            <a:r>
              <a:rPr lang="ru-RU" b="1" i="1" dirty="0" err="1" smtClean="0">
                <a:latin typeface="Times New Roman" pitchFamily="18" charset="0"/>
                <a:cs typeface="Times New Roman" pitchFamily="18" charset="0"/>
              </a:rPr>
              <a:t>апатты</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жағдай</a:t>
            </a:r>
            <a:r>
              <a:rPr lang="ru-RU" b="1" i="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табиғаттың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терең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қайтымсыз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өзгеруімен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ресурстардың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жоғалуымен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халықтың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нашарлауымен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аймақтың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ландшафттарына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антропогендік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жүктемелердің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артуымен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апатты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белгісі-адамдардың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өмірі</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олардың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тұқым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қуалаушылық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қаупі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сондай-ақ</a:t>
            </a:r>
            <a:r>
              <a:rPr lang="ru-RU" dirty="0" smtClean="0">
                <a:latin typeface="Times New Roman" pitchFamily="18" charset="0"/>
                <a:cs typeface="Times New Roman" pitchFamily="18" charset="0"/>
              </a:rPr>
              <a:t> генофонд пен </a:t>
            </a:r>
            <a:r>
              <a:rPr lang="ru-RU" dirty="0" err="1" smtClean="0">
                <a:latin typeface="Times New Roman" pitchFamily="18" charset="0"/>
                <a:cs typeface="Times New Roman" pitchFamily="18" charset="0"/>
              </a:rPr>
              <a:t>бірегей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объектілердің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жоғалуы</a:t>
            </a:r>
            <a:r>
              <a:rPr lang="ru-RU" dirty="0" smtClean="0">
                <a:latin typeface="Times New Roman" pitchFamily="18" charset="0"/>
                <a:cs typeface="Times New Roman" pitchFamily="18" charset="0"/>
              </a:rPr>
              <a:t>.</a:t>
            </a: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183880" cy="2610616"/>
          </a:xfrm>
        </p:spPr>
        <p:txBody>
          <a:bodyPr>
            <a:normAutofit fontScale="77500" lnSpcReduction="20000"/>
          </a:bodyPr>
          <a:lstStyle/>
          <a:p>
            <a:pPr algn="ctr">
              <a:buNone/>
            </a:pPr>
            <a:endParaRPr lang="kk-KZ"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b="1" dirty="0" smtClean="0">
                <a:solidFill>
                  <a:schemeClr val="accent3">
                    <a:lumMod val="50000"/>
                  </a:schemeClr>
                </a:solidFill>
                <a:latin typeface="Times New Roman" pitchFamily="18" charset="0"/>
                <a:cs typeface="Times New Roman" pitchFamily="18" charset="0"/>
              </a:rPr>
              <a:t>Республика </a:t>
            </a:r>
            <a:r>
              <a:rPr lang="ru-RU" b="1" dirty="0" err="1" smtClean="0">
                <a:solidFill>
                  <a:schemeClr val="accent3">
                    <a:lumMod val="50000"/>
                  </a:schemeClr>
                </a:solidFill>
                <a:latin typeface="Times New Roman" pitchFamily="18" charset="0"/>
                <a:cs typeface="Times New Roman" pitchFamily="18" charset="0"/>
              </a:rPr>
              <a:t>аумағын бірнеше</a:t>
            </a:r>
            <a:r>
              <a:rPr lang="ru-RU" b="1" dirty="0" smtClean="0">
                <a:solidFill>
                  <a:schemeClr val="accent3">
                    <a:lumMod val="50000"/>
                  </a:schemeClr>
                </a:solidFill>
                <a:latin typeface="Times New Roman" pitchFamily="18" charset="0"/>
                <a:cs typeface="Times New Roman" pitchFamily="18" charset="0"/>
              </a:rPr>
              <a:t> </a:t>
            </a:r>
            <a:r>
              <a:rPr lang="ru-RU" b="1" dirty="0" err="1" smtClean="0">
                <a:solidFill>
                  <a:schemeClr val="accent3">
                    <a:lumMod val="50000"/>
                  </a:schemeClr>
                </a:solidFill>
                <a:latin typeface="Times New Roman" pitchFamily="18" charset="0"/>
                <a:cs typeface="Times New Roman" pitchFamily="18" charset="0"/>
              </a:rPr>
              <a:t>экологиялық аудандар</a:t>
            </a:r>
            <a:r>
              <a:rPr lang="ru-RU" b="1" dirty="0" smtClean="0">
                <a:solidFill>
                  <a:schemeClr val="accent3">
                    <a:lumMod val="50000"/>
                  </a:schemeClr>
                </a:solidFill>
                <a:latin typeface="Times New Roman" pitchFamily="18" charset="0"/>
                <a:cs typeface="Times New Roman" pitchFamily="18" charset="0"/>
              </a:rPr>
              <a:t> </a:t>
            </a:r>
            <a:r>
              <a:rPr lang="ru-RU" b="1" dirty="0" err="1" smtClean="0">
                <a:solidFill>
                  <a:schemeClr val="accent3">
                    <a:lumMod val="50000"/>
                  </a:schemeClr>
                </a:solidFill>
                <a:latin typeface="Times New Roman" pitchFamily="18" charset="0"/>
                <a:cs typeface="Times New Roman" pitchFamily="18" charset="0"/>
              </a:rPr>
              <a:t>тобына</a:t>
            </a:r>
            <a:r>
              <a:rPr lang="ru-RU" b="1" dirty="0" smtClean="0">
                <a:solidFill>
                  <a:schemeClr val="accent3">
                    <a:lumMod val="50000"/>
                  </a:schemeClr>
                </a:solidFill>
                <a:latin typeface="Times New Roman" pitchFamily="18" charset="0"/>
                <a:cs typeface="Times New Roman" pitchFamily="18" charset="0"/>
              </a:rPr>
              <a:t> </a:t>
            </a:r>
            <a:r>
              <a:rPr lang="ru-RU" b="1" dirty="0" err="1" smtClean="0">
                <a:solidFill>
                  <a:schemeClr val="accent3">
                    <a:lumMod val="50000"/>
                  </a:schemeClr>
                </a:solidFill>
                <a:latin typeface="Times New Roman" pitchFamily="18" charset="0"/>
                <a:cs typeface="Times New Roman" pitchFamily="18" charset="0"/>
              </a:rPr>
              <a:t>бөлуге болады</a:t>
            </a:r>
            <a:r>
              <a:rPr lang="ru-RU" b="1" dirty="0" smtClean="0">
                <a:solidFill>
                  <a:schemeClr val="accent3">
                    <a:lumMod val="50000"/>
                  </a:schemeClr>
                </a:solidFill>
                <a:latin typeface="Times New Roman" pitchFamily="18" charset="0"/>
                <a:cs typeface="Times New Roman" pitchFamily="18" charset="0"/>
              </a:rPr>
              <a:t>:</a:t>
            </a:r>
          </a:p>
          <a:p>
            <a:pPr>
              <a:buNone/>
            </a:pP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аудандар</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аудандар</a:t>
            </a:r>
            <a:r>
              <a:rPr lang="ru-RU" dirty="0" smtClean="0">
                <a:latin typeface="Times New Roman" pitchFamily="18" charset="0"/>
                <a:cs typeface="Times New Roman" pitchFamily="18" charset="0"/>
              </a:rPr>
              <a:t>;</a:t>
            </a:r>
            <a:endParaRPr lang="kk-KZ" dirty="0" smtClean="0">
              <a:latin typeface="Times New Roman" pitchFamily="18" charset="0"/>
              <a:cs typeface="Times New Roman" pitchFamily="18" charset="0"/>
            </a:endParaRPr>
          </a:p>
          <a:p>
            <a:pPr lvl="0">
              <a:buNone/>
            </a:pPr>
            <a:r>
              <a:rPr lang="kk-KZ"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 жағдайы салыстырмалы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жақсы аудандар</a:t>
            </a:r>
            <a:r>
              <a:rPr lang="ru-RU" dirty="0" smtClean="0">
                <a:latin typeface="Times New Roman" pitchFamily="18" charset="0"/>
                <a:cs typeface="Times New Roman" pitchFamily="18" charset="0"/>
              </a:rPr>
              <a:t>.</a:t>
            </a:r>
          </a:p>
          <a:p>
            <a:pPr algn="ctr">
              <a:buNone/>
            </a:pP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4098" name="Picture 2" descr="На экологической карте Казахстана Петропавловск — в зеленой зоне —  Петропавловск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973811"/>
            <a:ext cx="5040560" cy="352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45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5126" name="Picture 6" descr="Бытовые воздухоочистители в Алмат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57707"/>
            <a:ext cx="6192688" cy="5119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“Адамның тіршілік ортасы”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6146" name="Picture 2" descr="Презентация &amp;quot;Казахстан в мировой экономике и на экологической карте мира&amp;quot;,  9 клас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1"/>
            <a:ext cx="8568952" cy="531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430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TotalTime>
  <Words>149</Words>
  <Application>Microsoft Office PowerPoint</Application>
  <PresentationFormat>Экран (4:3)</PresentationFormat>
  <Paragraphs>131</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3-дәріс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“Жер ресурстар қоры мен мүмкіншіліктері”  3-дәріс</dc:title>
  <dc:creator>Admin</dc:creator>
  <cp:lastModifiedBy>NK</cp:lastModifiedBy>
  <cp:revision>52</cp:revision>
  <dcterms:created xsi:type="dcterms:W3CDTF">2015-02-05T04:50:11Z</dcterms:created>
  <dcterms:modified xsi:type="dcterms:W3CDTF">2022-02-07T18:42:58Z</dcterms:modified>
</cp:coreProperties>
</file>