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72" r:id="rId5"/>
    <p:sldId id="273" r:id="rId6"/>
    <p:sldId id="267" r:id="rId7"/>
    <p:sldId id="271" r:id="rId8"/>
    <p:sldId id="258" r:id="rId9"/>
    <p:sldId id="270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7296"/>
          </a:xfrm>
        </p:spPr>
        <p:txBody>
          <a:bodyPr/>
          <a:lstStyle/>
          <a:p>
            <a:pPr algn="ctr">
              <a:buNone/>
            </a:pPr>
            <a:r>
              <a:rPr lang="ru-RU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Қалдықсыз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технология</a:t>
            </a:r>
            <a:endParaRPr lang="en-US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14-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әріс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egemen.kz/media/2019/10/10/2019_06_14_photo-1522735338363-cc7313be0ae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068960"/>
            <a:ext cx="6044679" cy="3403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614366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Металлургиядағы қалдықсыз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технология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Қара және түсті металлургияның қатты, сұйық 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газ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тәрізді қалдықтарын зиянды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заттардың шығарындылары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төгінділерін 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мезгілде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азайта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кеңінен пайдалану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Түсті металлургияда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энергияны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қажет ететін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шығарындылардың аз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мөлшерін тудыратын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сұйық ваннада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балқыту әдісін қолдану перспективалы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Нәтижесінде алынған күкірт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газдарды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күкірт қышқылы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қарапайым күкірт өндірісінде қолдануға болады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00042"/>
            <a:ext cx="8643998" cy="5626121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Аз 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қалдықты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технология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Технологиялық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тұйық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циклге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жақындатуды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білдіретін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қалдықсыз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технологияны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құрудың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алдындағы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Аз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қалдықты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қоршаған ортаға зиянды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әсер санитарлық органдар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рұқсат ететін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деңгейден аспайды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Шикізаттың 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бөлігі әлі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қалдықтарға айналады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ұзақ уақыт сақталады 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көміледі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Материалдық өндіріс индексін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қолдана отырып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қалдықсыз технологияға жақындау дәрежесін бағалауға болады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Қалдықсыз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сипатталады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өнімнің ұзақ қызмет ету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мерзімі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қайта пайдалану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мүмкіндігі,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жөндеудің қарапайымдылығы,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өндірістік циклге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оралудың 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істен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шыққаннан кейін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экологиялық зиянсыз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түрге ауыстырудың жеңілдігі.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643998" cy="600079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Табиғатты пайдаланудың негізгі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заңдары шеңберіндегі қалдықсыз технологиялық процестер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теориясы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алғышартқа негізделген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бастапқы табиғи ресурстарды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 уақытта жеке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барлық мүмкін өнімдер үшін 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жасалған өнімдер мақсатына сай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пайдаланылғаннан кейін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жаңа өндірістің бастапқы элементтеріне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оңай айналуы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00042"/>
            <a:ext cx="8643998" cy="58579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Тұтастай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алғанда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өндірістің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қалдықсыз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дәрежесін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бағалауға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кешенді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көзқарас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мыналарға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негізделуі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тиіс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табиғи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ресурстарды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дәрежесі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сияқты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қалдықсыз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қарапайым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материалдық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теңгерім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өндірісті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яғни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түпкілікті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өнімнің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шыққан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өнімінің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келіп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түскен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шикізат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жартылай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фабрикаттар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массасына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қатынасы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өнім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бірлігіне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түзілетін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қалдықтар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саны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қалдықсыздық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дәрежесін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айқындау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643998" cy="569755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Қалдықтардың көздері:</a:t>
            </a:r>
            <a:endParaRPr lang="ru-RU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шикізаттағы қоспалар, яғни дайын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өнімді алу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пайдаланылмайтын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компоненттер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процестің толық болмауы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шикізаттағы пайдалы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өнімнің қалдығы;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пайдаланылмайтын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заттардың пайда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болуына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әкелетін жағымсыз химиялық реакциялар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7"/>
            <a:ext cx="8229600" cy="3506732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Шикізатты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ұтымды кешенді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толық пайдаланылмаған заттардың мөлшерін азайтуға, дайын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өнімдердің ассортиментін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арттыруға, бұрын қалдықтарға кеткен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шикізаттың 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бөлігінен жаңа өнімдер шығаруға мүмкіндік береді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Қазақстанда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нергетикадағы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қалдықсыз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мысалдары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Қазақстанда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еталлургиядағы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қалдықсыз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мысалдары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1258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286808" cy="4352940"/>
          </a:xfrm>
        </p:spPr>
        <p:txBody>
          <a:bodyPr>
            <a:normAutofit/>
          </a:bodyPr>
          <a:lstStyle/>
          <a:p>
            <a:pPr algn="l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Жоспары.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Қалдықсыз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технологияның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принциптері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нергетикадағы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қалдықсыз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технология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еталлургиядағы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қалдықсыз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технология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643998" cy="555468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Қалдықсыз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қоршаған ортаны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қорғауды қамтамасыз ететін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өндірісте табиғи ресурстар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энергияны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ұтымды пайдалануды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көздейтін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технология.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/>
              <a:t> </a:t>
            </a:r>
            <a:r>
              <a:rPr lang="ru-RU" sz="2200" dirty="0" smtClean="0"/>
              <a:t>"</a:t>
            </a:r>
            <a:r>
              <a:rPr lang="ru-RU" sz="2200" dirty="0" err="1" smtClean="0"/>
              <a:t>Қалдықсыз</a:t>
            </a:r>
            <a:r>
              <a:rPr lang="ru-RU" sz="2200" dirty="0" smtClean="0"/>
              <a:t> технология" </a:t>
            </a:r>
            <a:r>
              <a:rPr lang="ru-RU" sz="2200" dirty="0" err="1" smtClean="0"/>
              <a:t>терминін</a:t>
            </a:r>
            <a:r>
              <a:rPr lang="ru-RU" sz="2200" dirty="0" smtClean="0"/>
              <a:t> </a:t>
            </a:r>
            <a:r>
              <a:rPr lang="ru-RU" sz="2200" dirty="0" err="1" smtClean="0"/>
              <a:t>алғаш</a:t>
            </a:r>
            <a:r>
              <a:rPr lang="ru-RU" sz="2200" dirty="0" smtClean="0"/>
              <a:t> </a:t>
            </a:r>
            <a:r>
              <a:rPr lang="ru-RU" sz="2200" dirty="0" err="1" smtClean="0"/>
              <a:t>рет</a:t>
            </a:r>
            <a:r>
              <a:rPr lang="ru-RU" sz="2200" dirty="0" smtClean="0"/>
              <a:t> </a:t>
            </a:r>
            <a:r>
              <a:rPr lang="ru-RU" sz="2200" dirty="0" err="1" smtClean="0"/>
              <a:t>ресейлік</a:t>
            </a:r>
            <a:r>
              <a:rPr lang="ru-RU" sz="2200" dirty="0" smtClean="0"/>
              <a:t> </a:t>
            </a:r>
            <a:r>
              <a:rPr lang="ru-RU" sz="2200" dirty="0" err="1" smtClean="0"/>
              <a:t>ғалымдар</a:t>
            </a:r>
            <a:r>
              <a:rPr lang="ru-RU" sz="2200" dirty="0" smtClean="0"/>
              <a:t> и.в. </a:t>
            </a:r>
            <a:r>
              <a:rPr lang="ru-RU" sz="2200" dirty="0" err="1" smtClean="0"/>
              <a:t>Петрянов</a:t>
            </a:r>
            <a:r>
              <a:rPr lang="ru-RU" sz="2200" dirty="0" smtClean="0"/>
              <a:t> - Соколов </a:t>
            </a:r>
            <a:r>
              <a:rPr lang="ru-RU" sz="2200" dirty="0" err="1" smtClean="0"/>
              <a:t>және </a:t>
            </a:r>
            <a:r>
              <a:rPr lang="ru-RU" sz="2200" dirty="0" smtClean="0"/>
              <a:t>Н. Н. Семенов 1972 </a:t>
            </a:r>
            <a:r>
              <a:rPr lang="ru-RU" sz="2200" dirty="0" err="1" smtClean="0"/>
              <a:t>жылы</a:t>
            </a:r>
            <a:r>
              <a:rPr lang="ru-RU" sz="2200" dirty="0" smtClean="0"/>
              <a:t> </a:t>
            </a:r>
            <a:r>
              <a:rPr lang="ru-RU" sz="2200" dirty="0" err="1" smtClean="0"/>
              <a:t>ұсынған</a:t>
            </a:r>
            <a:endParaRPr lang="ru-RU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69215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C00000"/>
                </a:solidFill>
              </a:rPr>
              <a:t>Қалдықсыз немесе таза өнеркәсіп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900" b="1" dirty="0" smtClean="0">
                <a:solidFill>
                  <a:srgbClr val="FF0000"/>
                </a:solidFill>
              </a:rPr>
              <a:t>	«</a:t>
            </a:r>
            <a:r>
              <a:rPr lang="ru-RU" sz="2000" b="1" dirty="0" err="1" smtClean="0">
                <a:solidFill>
                  <a:srgbClr val="FF0000"/>
                </a:solidFill>
                <a:latin typeface="+mj-lt"/>
              </a:rPr>
              <a:t>Қалдықсыз</a:t>
            </a:r>
            <a:r>
              <a:rPr lang="ru-RU" sz="2000" b="1" dirty="0" smtClean="0">
                <a:solidFill>
                  <a:srgbClr val="FF0000"/>
                </a:solidFill>
                <a:latin typeface="+mj-lt"/>
              </a:rPr>
              <a:t> технология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-</a:t>
            </a:r>
            <a:r>
              <a:rPr lang="ru-RU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адамның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табиғи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ресурсқа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деген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сұранысын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қамтамасыз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ету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үшін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табиғи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ресурстардың</a:t>
            </a:r>
            <a:r>
              <a:rPr lang="ru-RU" sz="2000" b="1" dirty="0" smtClean="0">
                <a:latin typeface="+mj-lt"/>
              </a:rPr>
              <a:t>, </a:t>
            </a:r>
            <a:r>
              <a:rPr lang="ru-RU" sz="2000" b="1" dirty="0" err="1" smtClean="0">
                <a:latin typeface="+mj-lt"/>
              </a:rPr>
              <a:t>энергияның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рационалды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пайдалануын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және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қоршаған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ортаны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ластанудан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қорғау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мақсатында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білім</a:t>
            </a:r>
            <a:r>
              <a:rPr lang="ru-RU" sz="2000" b="1" dirty="0" smtClean="0">
                <a:latin typeface="+mj-lt"/>
              </a:rPr>
              <a:t>, </a:t>
            </a:r>
            <a:r>
              <a:rPr lang="ru-RU" sz="2000" b="1" dirty="0" err="1" smtClean="0">
                <a:latin typeface="+mj-lt"/>
              </a:rPr>
              <a:t>әдістер</a:t>
            </a:r>
            <a:r>
              <a:rPr lang="ru-RU" sz="2000" b="1" dirty="0" smtClean="0">
                <a:latin typeface="+mj-lt"/>
              </a:rPr>
              <a:t> мен </a:t>
            </a:r>
            <a:r>
              <a:rPr lang="ru-RU" sz="2000" b="1" dirty="0" err="1" smtClean="0">
                <a:latin typeface="+mj-lt"/>
              </a:rPr>
              <a:t>тәсілдерді</a:t>
            </a:r>
            <a:r>
              <a:rPr lang="ru-RU" sz="2000" b="1" dirty="0" smtClean="0">
                <a:latin typeface="+mj-lt"/>
              </a:rPr>
              <a:t> практика </a:t>
            </a:r>
            <a:r>
              <a:rPr lang="ru-RU" sz="2000" b="1" dirty="0" err="1" smtClean="0">
                <a:latin typeface="+mj-lt"/>
              </a:rPr>
              <a:t>жүзінде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қолдану</a:t>
            </a:r>
            <a:r>
              <a:rPr lang="ru-RU" sz="2000" b="1" dirty="0" smtClean="0">
                <a:latin typeface="+mj-lt"/>
              </a:rPr>
              <a:t>»</a:t>
            </a:r>
          </a:p>
          <a:p>
            <a:pPr algn="r" eaLnBrk="1" hangingPunct="1">
              <a:lnSpc>
                <a:spcPct val="80000"/>
              </a:lnSpc>
              <a:buFontTx/>
              <a:buNone/>
              <a:defRPr/>
            </a:pPr>
            <a:r>
              <a:rPr lang="ru-RU" sz="1050" dirty="0" smtClean="0">
                <a:latin typeface="+mj-lt"/>
              </a:rPr>
              <a:t>				</a:t>
            </a:r>
          </a:p>
          <a:p>
            <a:pPr algn="r" eaLnBrk="1" hangingPunct="1">
              <a:lnSpc>
                <a:spcPct val="80000"/>
              </a:lnSpc>
              <a:buFontTx/>
              <a:buNone/>
              <a:defRPr/>
            </a:pPr>
            <a:r>
              <a:rPr lang="ru-RU" sz="1400" b="1" dirty="0" smtClean="0">
                <a:latin typeface="+mj-lt"/>
              </a:rPr>
              <a:t>	     «Аз </a:t>
            </a:r>
            <a:r>
              <a:rPr lang="ru-RU" sz="1400" b="1" dirty="0" err="1" smtClean="0">
                <a:latin typeface="+mj-lt"/>
              </a:rPr>
              <a:t>қалдықты</a:t>
            </a:r>
            <a:r>
              <a:rPr lang="ru-RU" sz="1400" b="1" dirty="0" smtClean="0">
                <a:latin typeface="+mj-lt"/>
              </a:rPr>
              <a:t> </a:t>
            </a:r>
            <a:r>
              <a:rPr lang="ru-RU" sz="1400" b="1" dirty="0" err="1" smtClean="0">
                <a:latin typeface="+mj-lt"/>
              </a:rPr>
              <a:t>және</a:t>
            </a:r>
            <a:r>
              <a:rPr lang="ru-RU" sz="1400" b="1" dirty="0" smtClean="0">
                <a:latin typeface="+mj-lt"/>
              </a:rPr>
              <a:t> </a:t>
            </a:r>
            <a:r>
              <a:rPr lang="ru-RU" sz="1400" b="1" dirty="0" err="1" smtClean="0">
                <a:latin typeface="+mj-lt"/>
              </a:rPr>
              <a:t>қалдықсыз</a:t>
            </a:r>
            <a:r>
              <a:rPr lang="ru-RU" sz="1400" b="1" dirty="0" smtClean="0">
                <a:latin typeface="+mj-lt"/>
              </a:rPr>
              <a:t> </a:t>
            </a:r>
            <a:r>
              <a:rPr lang="ru-RU" sz="1400" b="1" dirty="0" err="1" smtClean="0">
                <a:latin typeface="+mj-lt"/>
              </a:rPr>
              <a:t>технологиялар</a:t>
            </a:r>
            <a:r>
              <a:rPr lang="ru-RU" sz="1400" b="1" dirty="0" smtClean="0">
                <a:latin typeface="+mj-lt"/>
              </a:rPr>
              <a:t> </a:t>
            </a:r>
            <a:r>
              <a:rPr lang="ru-RU" sz="1400" b="1" dirty="0" err="1" smtClean="0">
                <a:latin typeface="+mj-lt"/>
              </a:rPr>
              <a:t>және</a:t>
            </a:r>
            <a:r>
              <a:rPr lang="ru-RU" sz="1400" b="1" dirty="0" smtClean="0">
                <a:latin typeface="+mj-lt"/>
              </a:rPr>
              <a:t> </a:t>
            </a:r>
            <a:r>
              <a:rPr lang="ru-RU" sz="1400" b="1" dirty="0" err="1" smtClean="0">
                <a:latin typeface="+mj-lt"/>
              </a:rPr>
              <a:t>қалдықтарды</a:t>
            </a:r>
            <a:r>
              <a:rPr lang="ru-RU" sz="1400" b="1" dirty="0" smtClean="0">
                <a:latin typeface="+mj-lt"/>
              </a:rPr>
              <a:t> </a:t>
            </a:r>
            <a:r>
              <a:rPr lang="ru-RU" sz="1400" b="1" dirty="0" err="1" smtClean="0">
                <a:latin typeface="+mj-lt"/>
              </a:rPr>
              <a:t>пайдалану</a:t>
            </a:r>
            <a:r>
              <a:rPr lang="ru-RU" sz="1400" b="1" dirty="0" smtClean="0">
                <a:latin typeface="+mj-lt"/>
              </a:rPr>
              <a:t> </a:t>
            </a:r>
            <a:r>
              <a:rPr lang="ru-RU" sz="1400" b="1" dirty="0" err="1" smtClean="0">
                <a:latin typeface="+mj-lt"/>
              </a:rPr>
              <a:t>жөніндегі</a:t>
            </a:r>
            <a:r>
              <a:rPr lang="ru-RU" sz="1400" b="1" dirty="0" smtClean="0">
                <a:latin typeface="+mj-lt"/>
              </a:rPr>
              <a:t> декларация», 1979 ж.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1400" b="1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dirty="0" smtClean="0">
                <a:latin typeface="+mj-lt"/>
              </a:rPr>
              <a:t>	</a:t>
            </a:r>
            <a:r>
              <a:rPr lang="ru-RU" sz="2000" b="1" dirty="0" smtClean="0">
                <a:solidFill>
                  <a:srgbClr val="FF0000"/>
                </a:solidFill>
                <a:latin typeface="+mj-lt"/>
              </a:rPr>
              <a:t>«</a:t>
            </a:r>
            <a:r>
              <a:rPr lang="ru-RU" sz="2000" b="1" dirty="0" err="1" smtClean="0">
                <a:solidFill>
                  <a:srgbClr val="FF0000"/>
                </a:solidFill>
                <a:latin typeface="+mj-lt"/>
              </a:rPr>
              <a:t>Қалдықсыз</a:t>
            </a:r>
            <a:r>
              <a:rPr lang="ru-RU" sz="2000" b="1" dirty="0" smtClean="0">
                <a:solidFill>
                  <a:srgbClr val="FF0000"/>
                </a:solidFill>
                <a:latin typeface="+mj-lt"/>
              </a:rPr>
              <a:t> технология </a:t>
            </a:r>
            <a:r>
              <a:rPr lang="ru-RU" sz="2000" b="1" dirty="0" smtClean="0">
                <a:latin typeface="+mj-lt"/>
              </a:rPr>
              <a:t>– </a:t>
            </a:r>
            <a:r>
              <a:rPr lang="ru-RU" sz="2000" b="1" dirty="0" err="1" smtClean="0">
                <a:latin typeface="+mj-lt"/>
              </a:rPr>
              <a:t>бұл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шикізат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ресурстары</a:t>
            </a:r>
            <a:r>
              <a:rPr lang="en-US" sz="2000" b="1" dirty="0" smtClean="0">
                <a:latin typeface="+mj-lt"/>
              </a:rPr>
              <a:t>-</a:t>
            </a:r>
            <a:r>
              <a:rPr lang="kk-KZ" sz="2000" b="1" dirty="0" smtClean="0">
                <a:latin typeface="+mj-lt"/>
              </a:rPr>
              <a:t>өндіріс</a:t>
            </a:r>
            <a:r>
              <a:rPr lang="en-US" sz="2000" b="1" dirty="0" smtClean="0">
                <a:latin typeface="+mj-lt"/>
              </a:rPr>
              <a:t>-</a:t>
            </a:r>
            <a:r>
              <a:rPr lang="kk-KZ" sz="2000" b="1" dirty="0" smtClean="0">
                <a:latin typeface="+mj-lt"/>
              </a:rPr>
              <a:t>тұтыну</a:t>
            </a:r>
            <a:r>
              <a:rPr lang="en-US" sz="2000" b="1" dirty="0" smtClean="0">
                <a:latin typeface="+mj-lt"/>
              </a:rPr>
              <a:t>-</a:t>
            </a:r>
            <a:r>
              <a:rPr lang="kk-KZ" sz="2000" b="1" dirty="0" smtClean="0">
                <a:latin typeface="+mj-lt"/>
              </a:rPr>
              <a:t>екіншілік шикізат ресурстары циклында шикізат ресурстары мен энергия ең рационалды және кешенді түрде пайдаланылуы арқылы өнім өндіру (процесс, кәсіпорын, аумақтық</a:t>
            </a:r>
            <a:r>
              <a:rPr lang="en-US" sz="2000" b="1" dirty="0" smtClean="0">
                <a:latin typeface="+mj-lt"/>
              </a:rPr>
              <a:t>-</a:t>
            </a:r>
            <a:r>
              <a:rPr lang="kk-KZ" sz="2000" b="1" dirty="0" smtClean="0">
                <a:latin typeface="+mj-lt"/>
              </a:rPr>
              <a:t>өнеркәсіптік кешен). Сондай</a:t>
            </a:r>
            <a:r>
              <a:rPr lang="ru-RU" sz="2000" b="1" dirty="0" smtClean="0">
                <a:latin typeface="+mj-lt"/>
              </a:rPr>
              <a:t>-</a:t>
            </a:r>
            <a:r>
              <a:rPr lang="ru-RU" sz="2000" b="1" dirty="0" err="1" smtClean="0">
                <a:latin typeface="+mj-lt"/>
              </a:rPr>
              <a:t>ақ</a:t>
            </a:r>
            <a:r>
              <a:rPr lang="ru-RU" sz="2000" b="1" dirty="0" smtClean="0">
                <a:latin typeface="+mj-lt"/>
              </a:rPr>
              <a:t> аз </a:t>
            </a:r>
            <a:r>
              <a:rPr lang="ru-RU" sz="2000" b="1" dirty="0" err="1" smtClean="0">
                <a:latin typeface="+mj-lt"/>
              </a:rPr>
              <a:t>қалдықты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немесе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қалдықсыз</a:t>
            </a:r>
            <a:r>
              <a:rPr lang="ru-RU" sz="2000" b="1" dirty="0" smtClean="0">
                <a:latin typeface="+mj-lt"/>
              </a:rPr>
              <a:t> технология </a:t>
            </a:r>
            <a:r>
              <a:rPr lang="ru-RU" sz="2000" b="1" dirty="0" err="1" smtClean="0">
                <a:latin typeface="+mj-lt"/>
              </a:rPr>
              <a:t>егізілген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өнеркәсіптің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қоршаған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ортаға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тигізілетін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әрбір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әсері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оның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қалыпты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қызметін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бұзбайтындай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болуы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шарт</a:t>
            </a:r>
            <a:r>
              <a:rPr lang="ru-RU" sz="2000" b="1" dirty="0" smtClean="0">
                <a:solidFill>
                  <a:srgbClr val="FF0000"/>
                </a:solidFill>
                <a:latin typeface="+mj-lt"/>
              </a:rPr>
              <a:t>.</a:t>
            </a:r>
            <a:r>
              <a:rPr lang="kk-KZ" sz="2000" b="1" dirty="0" smtClean="0">
                <a:solidFill>
                  <a:srgbClr val="FF0000"/>
                </a:solidFill>
                <a:latin typeface="+mj-lt"/>
              </a:rPr>
              <a:t> </a:t>
            </a:r>
          </a:p>
          <a:p>
            <a:pPr algn="r" eaLnBrk="1" hangingPunct="1">
              <a:lnSpc>
                <a:spcPct val="80000"/>
              </a:lnSpc>
              <a:buFontTx/>
              <a:buNone/>
              <a:defRPr/>
            </a:pPr>
            <a:r>
              <a:rPr lang="ru-RU" sz="1600" b="1" dirty="0" smtClean="0">
                <a:latin typeface="+mj-lt"/>
              </a:rPr>
              <a:t>	</a:t>
            </a:r>
            <a:r>
              <a:rPr lang="ru-RU" sz="1600" dirty="0" smtClean="0">
                <a:latin typeface="+mj-lt"/>
              </a:rPr>
              <a:t>							</a:t>
            </a:r>
            <a:r>
              <a:rPr lang="ru-RU" sz="1400" b="1" dirty="0" smtClean="0">
                <a:latin typeface="+mj-lt"/>
              </a:rPr>
              <a:t>ЕЭК БҰҰ, 1984 ж.</a:t>
            </a:r>
          </a:p>
          <a:p>
            <a:pPr algn="r" eaLnBrk="1" hangingPunct="1">
              <a:lnSpc>
                <a:spcPct val="80000"/>
              </a:lnSpc>
              <a:buFontTx/>
              <a:buNone/>
              <a:defRPr/>
            </a:pPr>
            <a:endParaRPr lang="ru-RU" sz="1400" b="1" dirty="0" smtClean="0">
              <a:latin typeface="+mj-lt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+mj-lt"/>
              </a:rPr>
              <a:t>	«Таза технология </a:t>
            </a:r>
            <a:r>
              <a:rPr lang="ru-RU" sz="2000" b="1" dirty="0" smtClean="0">
                <a:latin typeface="+mj-lt"/>
              </a:rPr>
              <a:t>–  </a:t>
            </a:r>
            <a:r>
              <a:rPr lang="ru-RU" sz="2000" b="1" dirty="0" err="1" smtClean="0">
                <a:latin typeface="+mj-lt"/>
              </a:rPr>
              <a:t>бұл</a:t>
            </a:r>
            <a:r>
              <a:rPr lang="ru-RU" sz="2000" b="1" dirty="0" smtClean="0">
                <a:latin typeface="+mj-lt"/>
              </a:rPr>
              <a:t> </a:t>
            </a:r>
            <a:r>
              <a:rPr lang="kk-KZ" sz="2000" b="1" dirty="0" smtClean="0">
                <a:latin typeface="+mj-lt"/>
              </a:rPr>
              <a:t>шикізат ресурстары мен энергияны ең рационалды түрде пайдалану арқылы қоршаған орта компоненттеріне қауіп келтірмейтін өнім өндіру</a:t>
            </a:r>
            <a:r>
              <a:rPr lang="ru-RU" sz="2000" b="1" dirty="0" smtClean="0">
                <a:latin typeface="+mj-lt"/>
              </a:rPr>
              <a:t>»</a:t>
            </a:r>
          </a:p>
          <a:p>
            <a:pPr algn="r" eaLnBrk="1" hangingPunct="1">
              <a:lnSpc>
                <a:spcPct val="80000"/>
              </a:lnSpc>
              <a:buFontTx/>
              <a:buNone/>
              <a:defRPr/>
            </a:pPr>
            <a:r>
              <a:rPr lang="ru-RU" sz="1600" b="1" dirty="0" smtClean="0"/>
              <a:t>	</a:t>
            </a:r>
            <a:r>
              <a:rPr lang="ru-RU" sz="1600" dirty="0" smtClean="0"/>
              <a:t>					</a:t>
            </a:r>
            <a:r>
              <a:rPr lang="ru-RU" sz="1200" b="1" dirty="0" smtClean="0"/>
              <a:t>ЕЭК БҰҰ</a:t>
            </a:r>
          </a:p>
        </p:txBody>
      </p:sp>
    </p:spTree>
    <p:extLst>
      <p:ext uri="{BB962C8B-B14F-4D97-AF65-F5344CB8AC3E}">
        <p14:creationId xmlns:p14="http://schemas.microsoft.com/office/powerpoint/2010/main" val="384584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lt-LT" b="1" i="1" smtClean="0">
                <a:solidFill>
                  <a:srgbClr val="800000"/>
                </a:solidFill>
              </a:rPr>
              <a:t>Таза өнеркәсіп</a:t>
            </a:r>
            <a:endParaRPr lang="ru-RU" smtClean="0"/>
          </a:p>
        </p:txBody>
      </p:sp>
      <p:sp>
        <p:nvSpPr>
          <p:cNvPr id="4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b="1" dirty="0" err="1" smtClean="0"/>
              <a:t>Табиғи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ортаның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ластануын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төмендету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мақсатынды</a:t>
            </a:r>
            <a:r>
              <a:rPr lang="ru-RU" sz="2000" b="1" dirty="0" smtClean="0"/>
              <a:t> «</a:t>
            </a:r>
            <a:r>
              <a:rPr lang="ru-RU" sz="2000" b="1" dirty="0" smtClean="0">
                <a:solidFill>
                  <a:srgbClr val="FF0000"/>
                </a:solidFill>
              </a:rPr>
              <a:t>таза </a:t>
            </a:r>
            <a:r>
              <a:rPr lang="ru-RU" sz="2000" b="1" dirty="0" err="1" smtClean="0">
                <a:solidFill>
                  <a:srgbClr val="FF0000"/>
                </a:solidFill>
              </a:rPr>
              <a:t>өнеркәсіп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</a:rPr>
              <a:t>концепциясын</a:t>
            </a:r>
            <a:r>
              <a:rPr lang="ru-RU" sz="2000" b="1" dirty="0" smtClean="0"/>
              <a:t>» (</a:t>
            </a:r>
            <a:r>
              <a:rPr lang="en-US" sz="2000" b="1" dirty="0" smtClean="0"/>
              <a:t>Cleaner production)</a:t>
            </a:r>
            <a:r>
              <a:rPr lang="ru-RU" sz="2000" b="1" dirty="0" smtClean="0"/>
              <a:t>, </a:t>
            </a:r>
            <a:r>
              <a:rPr lang="ru-RU" sz="2000" b="1" dirty="0"/>
              <a:t>1989 </a:t>
            </a:r>
            <a:r>
              <a:rPr lang="ru-RU" sz="2000" b="1" dirty="0" err="1" smtClean="0"/>
              <a:t>жылы</a:t>
            </a:r>
            <a:r>
              <a:rPr lang="ru-RU" sz="2000" b="1" dirty="0" smtClean="0"/>
              <a:t> БҰҰ </a:t>
            </a:r>
            <a:r>
              <a:rPr lang="ru-RU" sz="2000" b="1" dirty="0"/>
              <a:t>(</a:t>
            </a:r>
            <a:r>
              <a:rPr lang="en-US" sz="2000" b="1" dirty="0"/>
              <a:t>UNEP)</a:t>
            </a:r>
            <a:r>
              <a:rPr lang="ru-RU" sz="2000" b="1" dirty="0"/>
              <a:t> </a:t>
            </a:r>
            <a:r>
              <a:rPr lang="ru-RU" sz="2000" b="1" dirty="0" err="1" smtClean="0"/>
              <a:t>табиғат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қорғау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бағдарламасының</a:t>
            </a:r>
            <a:r>
              <a:rPr lang="ru-RU" sz="2000" b="1" dirty="0" smtClean="0"/>
              <a:t> бюро </a:t>
            </a:r>
            <a:r>
              <a:rPr lang="ru-RU" sz="2000" b="1" dirty="0" err="1" smtClean="0"/>
              <a:t>ұсынды</a:t>
            </a:r>
            <a:r>
              <a:rPr lang="ru-RU" sz="2000" b="1" dirty="0" smtClean="0"/>
              <a:t>.</a:t>
            </a:r>
            <a:r>
              <a:rPr lang="ru-RU" sz="2000" b="1" dirty="0" smtClean="0">
                <a:solidFill>
                  <a:srgbClr val="006600"/>
                </a:solidFill>
              </a:rPr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000" b="1" dirty="0" err="1" smtClean="0">
                <a:solidFill>
                  <a:srgbClr val="006600"/>
                </a:solidFill>
              </a:rPr>
              <a:t>Стратегияны</a:t>
            </a:r>
            <a:r>
              <a:rPr lang="ru-RU" sz="2000" b="1" dirty="0" smtClean="0">
                <a:solidFill>
                  <a:srgbClr val="006600"/>
                </a:solidFill>
              </a:rPr>
              <a:t> </a:t>
            </a:r>
            <a:r>
              <a:rPr lang="ru-RU" sz="2000" b="1" dirty="0" err="1" smtClean="0">
                <a:solidFill>
                  <a:srgbClr val="006600"/>
                </a:solidFill>
              </a:rPr>
              <a:t>жүзеге</a:t>
            </a:r>
            <a:r>
              <a:rPr lang="ru-RU" sz="2000" b="1" dirty="0" smtClean="0">
                <a:solidFill>
                  <a:srgbClr val="006600"/>
                </a:solidFill>
              </a:rPr>
              <a:t> </a:t>
            </a:r>
            <a:r>
              <a:rPr lang="ru-RU" sz="2000" b="1" dirty="0" err="1" smtClean="0">
                <a:solidFill>
                  <a:srgbClr val="006600"/>
                </a:solidFill>
              </a:rPr>
              <a:t>асырудың</a:t>
            </a:r>
            <a:r>
              <a:rPr lang="ru-RU" sz="2000" b="1" dirty="0" smtClean="0">
                <a:solidFill>
                  <a:srgbClr val="006600"/>
                </a:solidFill>
              </a:rPr>
              <a:t> </a:t>
            </a:r>
            <a:r>
              <a:rPr lang="ru-RU" sz="2000" b="1" dirty="0" err="1" smtClean="0">
                <a:solidFill>
                  <a:srgbClr val="006600"/>
                </a:solidFill>
              </a:rPr>
              <a:t>негізі</a:t>
            </a:r>
            <a:r>
              <a:rPr lang="ru-RU" sz="2000" b="1" dirty="0" smtClean="0">
                <a:solidFill>
                  <a:srgbClr val="006600"/>
                </a:solidFill>
              </a:rPr>
              <a:t> </a:t>
            </a:r>
            <a:r>
              <a:rPr lang="ru-RU" sz="2000" b="1" dirty="0" err="1" smtClean="0">
                <a:solidFill>
                  <a:srgbClr val="006600"/>
                </a:solidFill>
              </a:rPr>
              <a:t>іс</a:t>
            </a:r>
            <a:r>
              <a:rPr lang="en-US" sz="2000" b="1" dirty="0" smtClean="0">
                <a:solidFill>
                  <a:srgbClr val="006600"/>
                </a:solidFill>
              </a:rPr>
              <a:t>-</a:t>
            </a:r>
            <a:r>
              <a:rPr lang="kk-KZ" sz="2000" b="1" dirty="0" smtClean="0">
                <a:solidFill>
                  <a:srgbClr val="006600"/>
                </a:solidFill>
              </a:rPr>
              <a:t>шаралары: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1800" b="1" dirty="0" smtClean="0"/>
              <a:t>- </a:t>
            </a:r>
            <a:r>
              <a:rPr lang="ru-RU" sz="2000" b="1" dirty="0" err="1" smtClean="0">
                <a:solidFill>
                  <a:srgbClr val="800000"/>
                </a:solidFill>
              </a:rPr>
              <a:t>технологияларды</a:t>
            </a:r>
            <a:r>
              <a:rPr lang="ru-RU" sz="2000" b="1" dirty="0" smtClean="0">
                <a:solidFill>
                  <a:srgbClr val="800000"/>
                </a:solidFill>
              </a:rPr>
              <a:t> </a:t>
            </a:r>
            <a:r>
              <a:rPr lang="ru-RU" sz="2000" b="1" dirty="0" err="1" smtClean="0">
                <a:solidFill>
                  <a:srgbClr val="006600"/>
                </a:solidFill>
              </a:rPr>
              <a:t>жетілдіру</a:t>
            </a:r>
            <a:r>
              <a:rPr lang="ru-RU" sz="2000" b="1" dirty="0">
                <a:solidFill>
                  <a:srgbClr val="800000"/>
                </a:solidFill>
              </a:rPr>
              <a:t>;</a:t>
            </a:r>
            <a:endParaRPr lang="ru-RU" sz="2000" b="1" dirty="0" smtClean="0">
              <a:solidFill>
                <a:srgbClr val="80000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ru-RU" sz="2000" b="1" dirty="0">
                <a:solidFill>
                  <a:srgbClr val="006600"/>
                </a:solidFill>
              </a:rPr>
              <a:t> </a:t>
            </a:r>
            <a:r>
              <a:rPr lang="ru-RU" sz="2000" b="1" dirty="0" smtClean="0">
                <a:solidFill>
                  <a:srgbClr val="006600"/>
                </a:solidFill>
              </a:rPr>
              <a:t>     - </a:t>
            </a:r>
            <a:r>
              <a:rPr lang="ru-RU" sz="2000" b="1" dirty="0" err="1" smtClean="0">
                <a:solidFill>
                  <a:srgbClr val="FF0000"/>
                </a:solidFill>
              </a:rPr>
              <a:t>өндірістік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</a:rPr>
              <a:t>процесстерді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err="1" smtClean="0">
                <a:solidFill>
                  <a:srgbClr val="006600"/>
                </a:solidFill>
              </a:rPr>
              <a:t>оптимизациялау</a:t>
            </a:r>
            <a:r>
              <a:rPr lang="ru-RU" sz="2000" b="1" dirty="0">
                <a:solidFill>
                  <a:srgbClr val="006600"/>
                </a:solidFill>
              </a:rPr>
              <a:t>;</a:t>
            </a:r>
            <a:endParaRPr lang="ru-RU" sz="2000" b="1" dirty="0" smtClean="0">
              <a:solidFill>
                <a:srgbClr val="00660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ru-RU" sz="2000" b="1" dirty="0">
                <a:solidFill>
                  <a:srgbClr val="006600"/>
                </a:solidFill>
              </a:rPr>
              <a:t> </a:t>
            </a:r>
            <a:r>
              <a:rPr lang="ru-RU" sz="2000" b="1" dirty="0" smtClean="0">
                <a:solidFill>
                  <a:srgbClr val="006600"/>
                </a:solidFill>
              </a:rPr>
              <a:t>     - </a:t>
            </a:r>
            <a:r>
              <a:rPr lang="ru-RU" sz="2000" b="1" dirty="0" err="1" smtClean="0">
                <a:solidFill>
                  <a:srgbClr val="800000"/>
                </a:solidFill>
              </a:rPr>
              <a:t>шикізатты</a:t>
            </a:r>
            <a:r>
              <a:rPr lang="ru-RU" sz="2000" b="1" dirty="0" smtClean="0">
                <a:solidFill>
                  <a:srgbClr val="800000"/>
                </a:solidFill>
              </a:rPr>
              <a:t> </a:t>
            </a:r>
            <a:r>
              <a:rPr lang="ru-RU" sz="2000" b="1" dirty="0" err="1" smtClean="0">
                <a:solidFill>
                  <a:srgbClr val="006600"/>
                </a:solidFill>
              </a:rPr>
              <a:t>ауыстыру</a:t>
            </a:r>
            <a:r>
              <a:rPr lang="ru-RU" sz="2000" b="1" dirty="0" smtClean="0">
                <a:solidFill>
                  <a:srgbClr val="006600"/>
                </a:solidFill>
              </a:rPr>
              <a:t>;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000" b="1" dirty="0">
                <a:solidFill>
                  <a:srgbClr val="006600"/>
                </a:solidFill>
              </a:rPr>
              <a:t> </a:t>
            </a:r>
            <a:r>
              <a:rPr lang="ru-RU" sz="2000" b="1" dirty="0" smtClean="0">
                <a:solidFill>
                  <a:srgbClr val="006600"/>
                </a:solidFill>
              </a:rPr>
              <a:t>     - </a:t>
            </a:r>
            <a:r>
              <a:rPr lang="ru-RU" sz="2000" b="1" dirty="0" err="1" smtClean="0">
                <a:solidFill>
                  <a:srgbClr val="800000"/>
                </a:solidFill>
              </a:rPr>
              <a:t>өнімді</a:t>
            </a:r>
            <a:r>
              <a:rPr lang="ru-RU" sz="2000" b="1" dirty="0" smtClean="0">
                <a:solidFill>
                  <a:srgbClr val="800000"/>
                </a:solidFill>
              </a:rPr>
              <a:t> </a:t>
            </a:r>
            <a:r>
              <a:rPr lang="ru-RU" sz="2000" b="1" dirty="0" err="1" smtClean="0">
                <a:solidFill>
                  <a:srgbClr val="006600"/>
                </a:solidFill>
              </a:rPr>
              <a:t>ауыстыру</a:t>
            </a:r>
            <a:r>
              <a:rPr lang="ru-RU" sz="2000" b="1" dirty="0">
                <a:solidFill>
                  <a:srgbClr val="006600"/>
                </a:solidFill>
              </a:rPr>
              <a:t>;</a:t>
            </a:r>
            <a:endParaRPr lang="ru-RU" sz="2000" b="1" dirty="0" smtClean="0">
              <a:solidFill>
                <a:srgbClr val="00660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ru-RU" sz="2000" b="1" dirty="0">
                <a:solidFill>
                  <a:srgbClr val="006600"/>
                </a:solidFill>
              </a:rPr>
              <a:t> </a:t>
            </a:r>
            <a:r>
              <a:rPr lang="ru-RU" sz="2000" b="1" dirty="0" smtClean="0">
                <a:solidFill>
                  <a:srgbClr val="006600"/>
                </a:solidFill>
              </a:rPr>
              <a:t>     - </a:t>
            </a:r>
            <a:r>
              <a:rPr lang="ru-RU" sz="2000" b="1" dirty="0" err="1" smtClean="0">
                <a:solidFill>
                  <a:srgbClr val="FF0000"/>
                </a:solidFill>
              </a:rPr>
              <a:t>бақылау</a:t>
            </a:r>
            <a:r>
              <a:rPr lang="ru-RU" sz="2000" b="1" dirty="0" smtClean="0">
                <a:solidFill>
                  <a:srgbClr val="006600"/>
                </a:solidFill>
              </a:rPr>
              <a:t> </a:t>
            </a:r>
            <a:r>
              <a:rPr lang="ru-RU" sz="2000" b="1" dirty="0" err="1" smtClean="0">
                <a:solidFill>
                  <a:srgbClr val="008000"/>
                </a:solidFill>
              </a:rPr>
              <a:t>құрылғыларын</a:t>
            </a:r>
            <a:r>
              <a:rPr lang="ru-RU" sz="2000" b="1" dirty="0" smtClean="0">
                <a:solidFill>
                  <a:srgbClr val="008000"/>
                </a:solidFill>
              </a:rPr>
              <a:t> </a:t>
            </a:r>
            <a:r>
              <a:rPr lang="ru-RU" sz="2000" b="1" dirty="0" err="1" smtClean="0">
                <a:solidFill>
                  <a:srgbClr val="008000"/>
                </a:solidFill>
              </a:rPr>
              <a:t>жетілдіру</a:t>
            </a:r>
            <a:r>
              <a:rPr lang="ru-RU" sz="2000" b="1" dirty="0" smtClean="0">
                <a:solidFill>
                  <a:schemeClr val="accent4"/>
                </a:solidFill>
              </a:rPr>
              <a:t>;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000" b="1" dirty="0">
                <a:solidFill>
                  <a:srgbClr val="006600"/>
                </a:solidFill>
              </a:rPr>
              <a:t> </a:t>
            </a:r>
            <a:r>
              <a:rPr lang="ru-RU" sz="2000" b="1" dirty="0" smtClean="0">
                <a:solidFill>
                  <a:srgbClr val="006600"/>
                </a:solidFill>
              </a:rPr>
              <a:t>     - </a:t>
            </a:r>
            <a:r>
              <a:rPr lang="ru-RU" sz="2000" b="1" dirty="0" smtClean="0">
                <a:solidFill>
                  <a:srgbClr val="800000"/>
                </a:solidFill>
              </a:rPr>
              <a:t>энергия </a:t>
            </a:r>
            <a:r>
              <a:rPr lang="ru-RU" sz="2000" b="1" dirty="0" err="1" smtClean="0">
                <a:solidFill>
                  <a:srgbClr val="800000"/>
                </a:solidFill>
              </a:rPr>
              <a:t>және</a:t>
            </a:r>
            <a:r>
              <a:rPr lang="ru-RU" sz="2000" b="1" dirty="0" smtClean="0">
                <a:solidFill>
                  <a:srgbClr val="800000"/>
                </a:solidFill>
              </a:rPr>
              <a:t> </a:t>
            </a:r>
            <a:r>
              <a:rPr lang="ru-RU" sz="2000" b="1" dirty="0" err="1" smtClean="0">
                <a:solidFill>
                  <a:srgbClr val="800000"/>
                </a:solidFill>
              </a:rPr>
              <a:t>материалдарды</a:t>
            </a:r>
            <a:r>
              <a:rPr lang="ru-RU" sz="2000" b="1" dirty="0" smtClean="0">
                <a:solidFill>
                  <a:srgbClr val="006600"/>
                </a:solidFill>
              </a:rPr>
              <a:t> </a:t>
            </a:r>
            <a:r>
              <a:rPr lang="ru-RU" sz="2000" b="1" dirty="0" err="1" smtClean="0">
                <a:solidFill>
                  <a:srgbClr val="006600"/>
                </a:solidFill>
              </a:rPr>
              <a:t>пайдалану</a:t>
            </a:r>
            <a:r>
              <a:rPr lang="ru-RU" sz="2000" b="1" dirty="0" smtClean="0">
                <a:solidFill>
                  <a:srgbClr val="006600"/>
                </a:solidFill>
              </a:rPr>
              <a:t> </a:t>
            </a:r>
            <a:r>
              <a:rPr lang="ru-RU" sz="2000" b="1" dirty="0" err="1" smtClean="0">
                <a:solidFill>
                  <a:srgbClr val="006600"/>
                </a:solidFill>
              </a:rPr>
              <a:t>тиімділігін</a:t>
            </a:r>
            <a:r>
              <a:rPr lang="ru-RU" sz="2000" b="1" dirty="0" smtClean="0">
                <a:solidFill>
                  <a:srgbClr val="006600"/>
                </a:solidFill>
              </a:rPr>
              <a:t> </a:t>
            </a:r>
            <a:r>
              <a:rPr lang="ru-RU" sz="2000" b="1" dirty="0" err="1" smtClean="0">
                <a:solidFill>
                  <a:srgbClr val="006600"/>
                </a:solidFill>
              </a:rPr>
              <a:t>жоғарлату</a:t>
            </a:r>
            <a:r>
              <a:rPr lang="ru-RU" sz="2000" b="1" dirty="0" smtClean="0">
                <a:solidFill>
                  <a:srgbClr val="006600"/>
                </a:solidFill>
              </a:rPr>
              <a:t>; 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000" b="1" dirty="0">
                <a:solidFill>
                  <a:srgbClr val="006600"/>
                </a:solidFill>
              </a:rPr>
              <a:t> </a:t>
            </a:r>
            <a:r>
              <a:rPr lang="ru-RU" sz="2000" b="1" dirty="0" smtClean="0">
                <a:solidFill>
                  <a:srgbClr val="006600"/>
                </a:solidFill>
              </a:rPr>
              <a:t>     - </a:t>
            </a:r>
            <a:r>
              <a:rPr lang="ru-RU" sz="2000" b="1" dirty="0" err="1" smtClean="0">
                <a:solidFill>
                  <a:srgbClr val="800000"/>
                </a:solidFill>
              </a:rPr>
              <a:t>қалдықтарды</a:t>
            </a:r>
            <a:r>
              <a:rPr lang="ru-RU" sz="2000" b="1" dirty="0" smtClean="0">
                <a:solidFill>
                  <a:srgbClr val="006600"/>
                </a:solidFill>
              </a:rPr>
              <a:t> </a:t>
            </a:r>
            <a:r>
              <a:rPr lang="ru-RU" sz="2000" b="1" dirty="0" err="1" smtClean="0">
                <a:solidFill>
                  <a:srgbClr val="006600"/>
                </a:solidFill>
              </a:rPr>
              <a:t>қайта</a:t>
            </a:r>
            <a:r>
              <a:rPr lang="ru-RU" sz="2000" b="1" dirty="0" smtClean="0">
                <a:solidFill>
                  <a:srgbClr val="006600"/>
                </a:solidFill>
              </a:rPr>
              <a:t> </a:t>
            </a:r>
            <a:r>
              <a:rPr lang="ru-RU" sz="2000" b="1" dirty="0" err="1" smtClean="0">
                <a:solidFill>
                  <a:srgbClr val="006600"/>
                </a:solidFill>
              </a:rPr>
              <a:t>өңдеу</a:t>
            </a:r>
            <a:r>
              <a:rPr lang="ru-RU" sz="2000" b="1" dirty="0" smtClean="0">
                <a:solidFill>
                  <a:srgbClr val="006600"/>
                </a:solidFill>
              </a:rPr>
              <a:t>;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000" b="1" dirty="0">
                <a:solidFill>
                  <a:srgbClr val="006600"/>
                </a:solidFill>
              </a:rPr>
              <a:t> </a:t>
            </a:r>
            <a:r>
              <a:rPr lang="ru-RU" sz="2000" b="1" dirty="0" smtClean="0">
                <a:solidFill>
                  <a:srgbClr val="006600"/>
                </a:solidFill>
              </a:rPr>
              <a:t>     - </a:t>
            </a:r>
            <a:r>
              <a:rPr lang="ru-RU" sz="2000" b="1" dirty="0" err="1" smtClean="0">
                <a:solidFill>
                  <a:srgbClr val="800000"/>
                </a:solidFill>
              </a:rPr>
              <a:t>басқаруды</a:t>
            </a:r>
            <a:r>
              <a:rPr lang="ru-RU" sz="2000" b="1" dirty="0" smtClean="0">
                <a:solidFill>
                  <a:srgbClr val="800000"/>
                </a:solidFill>
              </a:rPr>
              <a:t> </a:t>
            </a:r>
            <a:r>
              <a:rPr lang="ru-RU" sz="2000" b="1" dirty="0" err="1" smtClean="0">
                <a:solidFill>
                  <a:srgbClr val="006600"/>
                </a:solidFill>
              </a:rPr>
              <a:t>жетілдіру</a:t>
            </a:r>
            <a:r>
              <a:rPr lang="ru-RU" sz="2000" b="1" dirty="0" smtClean="0">
                <a:solidFill>
                  <a:srgbClr val="006600"/>
                </a:solidFill>
              </a:rPr>
              <a:t>. 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r>
              <a:rPr lang="lt-LT" sz="1400" dirty="0" smtClean="0"/>
              <a:t>. </a:t>
            </a:r>
          </a:p>
          <a:p>
            <a:pPr eaLnBrk="1" hangingPunct="1">
              <a:defRPr/>
            </a:pPr>
            <a:endParaRPr lang="ru-RU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1045002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500043"/>
            <a:ext cx="8229600" cy="442915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Қазіргі заманғы өндіріс өзінің ауқымдылығымен және өсу қарқынымен дамыған сайын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қалдықсыз технологияларды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әзірлеу және енгізу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проблемалары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өзекті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түсуде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бірқатар елдерде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тезірек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шешу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табиғи ресурстарды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ұтымды пайдалану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қоршаған ортаны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қорғаудың стратегиялық бағыты ретінде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қарастырылады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857388"/>
          </a:xfrm>
        </p:spPr>
        <p:txBody>
          <a:bodyPr>
            <a:noAutofit/>
          </a:bodyPr>
          <a:lstStyle/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Қалдықсыз технологиялық үрдістер теориясы табиғатты пайдаланудың негізгі заңдарына сай екі алғы шартқа сүйенеді: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143932" cy="371477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бастапқы табиғат ресурстарынан барлық мүмкін болатын өнімдер бір рет толық өндірілуі тиіс</a:t>
            </a:r>
          </a:p>
          <a:p>
            <a:pPr>
              <a:buFont typeface="Wingdings" pitchFamily="2" charset="2"/>
              <a:buChar char="q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өндірілетін өнімдер қолданыстан кейін тіке бағыттар бойынша жеңіл түрде жаңа өндірістің бастапқы элементтеріне айналуы мүмкін.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84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00042"/>
            <a:ext cx="8501122" cy="5857916"/>
          </a:xfrm>
        </p:spPr>
        <p:txBody>
          <a:bodyPr/>
          <a:lstStyle/>
          <a:p>
            <a:pPr>
              <a:buNone/>
            </a:pP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Қалдықсыз технологияның принциптері</a:t>
            </a:r>
            <a:endParaRPr lang="ru-RU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Жүйелік тәсіл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Ресурстарды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кешенді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пайдалану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Материалдық ағындардың циклдік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сипаты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Қоршаған ортаға әсерді шектеу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Ұтымды ұйымдастыру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Қалдықсыз технологияның принциптері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тазартудың тиімді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әдістері негізінде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әртүрлі ағынсыз технологиялық схемалар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мен су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айналымы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циклдерін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әзірлеу және енгізу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қалдықтардың кез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түрінің пайда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болуын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болдырмайтын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қағидатты жаңа технологиялық процестерді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әзірлеу және енгізу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кешен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ішінде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шикізат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қалдықтардың материалдық ағындарының тұйық жүйесі іске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асырылған аумақтық-өнеркәсіптік кешендерді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экономикалық аудандарды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құру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қалдықтарды қайталама материалдық және энергетикалық ресурстар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кеңінен пайдалану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32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270</Words>
  <Application>Microsoft Office PowerPoint</Application>
  <PresentationFormat>Экран (4:3)</PresentationFormat>
  <Paragraphs>69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Қалдықсыз немесе таза өнеркәсіп</vt:lpstr>
      <vt:lpstr>Таза өнеркәсіп</vt:lpstr>
      <vt:lpstr>Презентация PowerPoint</vt:lpstr>
      <vt:lpstr>Қалдықсыз технологиялық үрдістер теориясы табиғатты пайдаланудың негізгі заңдарына сай екі алғы шартқа сүйенеді:</vt:lpstr>
      <vt:lpstr>Презентация PowerPoint</vt:lpstr>
      <vt:lpstr>Қалдықсыз технологияның принциптері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77013</dc:creator>
  <cp:lastModifiedBy>NK</cp:lastModifiedBy>
  <cp:revision>9</cp:revision>
  <dcterms:created xsi:type="dcterms:W3CDTF">2022-04-25T10:14:25Z</dcterms:created>
  <dcterms:modified xsi:type="dcterms:W3CDTF">2022-11-01T16:41:46Z</dcterms:modified>
</cp:coreProperties>
</file>