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3"/>
  </p:notesMasterIdLst>
  <p:sldIdLst>
    <p:sldId id="268" r:id="rId2"/>
    <p:sldId id="290" r:id="rId3"/>
    <p:sldId id="313" r:id="rId4"/>
    <p:sldId id="321" r:id="rId5"/>
    <p:sldId id="314" r:id="rId6"/>
    <p:sldId id="316" r:id="rId7"/>
    <p:sldId id="317" r:id="rId8"/>
    <p:sldId id="318" r:id="rId9"/>
    <p:sldId id="319" r:id="rId10"/>
    <p:sldId id="320" r:id="rId11"/>
    <p:sldId id="299"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85" autoAdjust="0"/>
    <p:restoredTop sz="94638" autoAdjust="0"/>
  </p:normalViewPr>
  <p:slideViewPr>
    <p:cSldViewPr>
      <p:cViewPr varScale="1">
        <p:scale>
          <a:sx n="70" d="100"/>
          <a:sy n="70" d="100"/>
        </p:scale>
        <p:origin x="-13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51868A-449F-4190-864B-37DB0777744D}" type="datetimeFigureOut">
              <a:rPr lang="ru-RU" smtClean="0"/>
              <a:pPr/>
              <a:t>01.11.2022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C411AE-C9ED-4B68-97AF-DA3A40D0F255}" type="slidenum">
              <a:rPr lang="ru-RU" smtClean="0"/>
              <a:pPr/>
              <a:t>‹#›</a:t>
            </a:fld>
            <a:endParaRPr lang="ru-RU"/>
          </a:p>
        </p:txBody>
      </p:sp>
    </p:spTree>
    <p:extLst>
      <p:ext uri="{BB962C8B-B14F-4D97-AF65-F5344CB8AC3E}">
        <p14:creationId xmlns:p14="http://schemas.microsoft.com/office/powerpoint/2010/main" val="1893924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1</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10</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11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7</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8</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4A2E625-D61C-446F-8E4C-610DFED6956A}" type="datetime1">
              <a:rPr lang="ru-RU" smtClean="0"/>
              <a:pPr/>
              <a:t>01.11.2022</a:t>
            </a:fld>
            <a:endParaRPr lang="ru-RU"/>
          </a:p>
        </p:txBody>
      </p:sp>
      <p:sp>
        <p:nvSpPr>
          <p:cNvPr id="5" name="Нижний колонтитул 4"/>
          <p:cNvSpPr>
            <a:spLocks noGrp="1"/>
          </p:cNvSpPr>
          <p:nvPr>
            <p:ph type="ftr" sz="quarter" idx="11"/>
          </p:nvPr>
        </p:nvSpPr>
        <p:spPr/>
        <p:txBody>
          <a:bodyPr/>
          <a:lstStyle/>
          <a:p>
            <a:r>
              <a:rPr lang="ru-RU" smtClean="0"/>
              <a:t>Қоршаған ортаны қорғауды басқару және инжиниринг кафедрасы                                        доцент. Зандыбай Аманбек</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531559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FE138BB-E29E-419B-A219-638DC162EE97}" type="datetime1">
              <a:rPr lang="ru-RU" smtClean="0"/>
              <a:pPr/>
              <a:t>01.11.2022</a:t>
            </a:fld>
            <a:endParaRPr lang="ru-RU"/>
          </a:p>
        </p:txBody>
      </p:sp>
      <p:sp>
        <p:nvSpPr>
          <p:cNvPr id="5" name="Нижний колонтитул 4"/>
          <p:cNvSpPr>
            <a:spLocks noGrp="1"/>
          </p:cNvSpPr>
          <p:nvPr>
            <p:ph type="ftr" sz="quarter" idx="11"/>
          </p:nvPr>
        </p:nvSpPr>
        <p:spPr/>
        <p:txBody>
          <a:bodyPr/>
          <a:lstStyle/>
          <a:p>
            <a:r>
              <a:rPr lang="ru-RU" smtClean="0"/>
              <a:t>Қоршаған ортаны қорғауды басқару және инжиниринг кафедрасы                                        доцент. Зандыбай Аманбек</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770452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23F6962-8797-40A6-BBE0-51706BCD73A4}" type="datetime1">
              <a:rPr lang="ru-RU" smtClean="0"/>
              <a:pPr/>
              <a:t>01.11.2022</a:t>
            </a:fld>
            <a:endParaRPr lang="ru-RU"/>
          </a:p>
        </p:txBody>
      </p:sp>
      <p:sp>
        <p:nvSpPr>
          <p:cNvPr id="5" name="Нижний колонтитул 4"/>
          <p:cNvSpPr>
            <a:spLocks noGrp="1"/>
          </p:cNvSpPr>
          <p:nvPr>
            <p:ph type="ftr" sz="quarter" idx="11"/>
          </p:nvPr>
        </p:nvSpPr>
        <p:spPr/>
        <p:txBody>
          <a:bodyPr/>
          <a:lstStyle/>
          <a:p>
            <a:r>
              <a:rPr lang="ru-RU" smtClean="0"/>
              <a:t>Қоршаған ортаны қорғауды басқару және инжиниринг кафедрасы                                        доцент. Зандыбай Аманбек</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062805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F99E746-771F-43EF-98F5-0271687F33E8}" type="datetime1">
              <a:rPr lang="ru-RU" smtClean="0"/>
              <a:pPr/>
              <a:t>01.11.2022</a:t>
            </a:fld>
            <a:endParaRPr lang="ru-RU"/>
          </a:p>
        </p:txBody>
      </p:sp>
      <p:sp>
        <p:nvSpPr>
          <p:cNvPr id="5" name="Нижний колонтитул 4"/>
          <p:cNvSpPr>
            <a:spLocks noGrp="1"/>
          </p:cNvSpPr>
          <p:nvPr>
            <p:ph type="ftr" sz="quarter" idx="11"/>
          </p:nvPr>
        </p:nvSpPr>
        <p:spPr/>
        <p:txBody>
          <a:bodyPr/>
          <a:lstStyle/>
          <a:p>
            <a:r>
              <a:rPr lang="ru-RU" smtClean="0"/>
              <a:t>Қоршаған ортаны қорғауды басқару және инжиниринг кафедрасы                                        доцент. Зандыбай Аманбек</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201067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DEA6B2E-F63F-447C-A5F4-D1A0610FE1BC}" type="datetime1">
              <a:rPr lang="ru-RU" smtClean="0"/>
              <a:pPr/>
              <a:t>01.11.2022</a:t>
            </a:fld>
            <a:endParaRPr lang="ru-RU"/>
          </a:p>
        </p:txBody>
      </p:sp>
      <p:sp>
        <p:nvSpPr>
          <p:cNvPr id="5" name="Нижний колонтитул 4"/>
          <p:cNvSpPr>
            <a:spLocks noGrp="1"/>
          </p:cNvSpPr>
          <p:nvPr>
            <p:ph type="ftr" sz="quarter" idx="11"/>
          </p:nvPr>
        </p:nvSpPr>
        <p:spPr/>
        <p:txBody>
          <a:bodyPr/>
          <a:lstStyle/>
          <a:p>
            <a:r>
              <a:rPr lang="ru-RU" smtClean="0"/>
              <a:t>Қоршаған ортаны қорғауды басқару және инжиниринг кафедрасы                                        доцент. Зандыбай Аманбек</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716678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A77308A-D0DF-4790-BDF4-C6DD4ADE0180}" type="datetime1">
              <a:rPr lang="ru-RU" smtClean="0"/>
              <a:pPr/>
              <a:t>01.11.2022</a:t>
            </a:fld>
            <a:endParaRPr lang="ru-RU"/>
          </a:p>
        </p:txBody>
      </p:sp>
      <p:sp>
        <p:nvSpPr>
          <p:cNvPr id="6" name="Нижний колонтитул 5"/>
          <p:cNvSpPr>
            <a:spLocks noGrp="1"/>
          </p:cNvSpPr>
          <p:nvPr>
            <p:ph type="ftr" sz="quarter" idx="11"/>
          </p:nvPr>
        </p:nvSpPr>
        <p:spPr/>
        <p:txBody>
          <a:bodyPr/>
          <a:lstStyle/>
          <a:p>
            <a:r>
              <a:rPr lang="ru-RU" smtClean="0"/>
              <a:t>Қоршаған ортаны қорғауды басқару және инжиниринг кафедрасы                                        доцент. Зандыбай Аманбек</a:t>
            </a:r>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213039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509215B-272B-4FE0-8374-2E8F7D6E810C}" type="datetime1">
              <a:rPr lang="ru-RU" smtClean="0"/>
              <a:pPr/>
              <a:t>01.11.2022</a:t>
            </a:fld>
            <a:endParaRPr lang="ru-RU"/>
          </a:p>
        </p:txBody>
      </p:sp>
      <p:sp>
        <p:nvSpPr>
          <p:cNvPr id="8" name="Нижний колонтитул 7"/>
          <p:cNvSpPr>
            <a:spLocks noGrp="1"/>
          </p:cNvSpPr>
          <p:nvPr>
            <p:ph type="ftr" sz="quarter" idx="11"/>
          </p:nvPr>
        </p:nvSpPr>
        <p:spPr/>
        <p:txBody>
          <a:bodyPr/>
          <a:lstStyle/>
          <a:p>
            <a:r>
              <a:rPr lang="ru-RU" smtClean="0"/>
              <a:t>Қоршаған ортаны қорғауды басқару және инжиниринг кафедрасы                                        доцент. Зандыбай Аманбек</a:t>
            </a:r>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156971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30D6D62-C805-4C44-B378-D7084674771D}" type="datetime1">
              <a:rPr lang="ru-RU" smtClean="0"/>
              <a:pPr/>
              <a:t>01.11.2022</a:t>
            </a:fld>
            <a:endParaRPr lang="ru-RU"/>
          </a:p>
        </p:txBody>
      </p:sp>
      <p:sp>
        <p:nvSpPr>
          <p:cNvPr id="4" name="Нижний колонтитул 3"/>
          <p:cNvSpPr>
            <a:spLocks noGrp="1"/>
          </p:cNvSpPr>
          <p:nvPr>
            <p:ph type="ftr" sz="quarter" idx="11"/>
          </p:nvPr>
        </p:nvSpPr>
        <p:spPr/>
        <p:txBody>
          <a:bodyPr/>
          <a:lstStyle/>
          <a:p>
            <a:r>
              <a:rPr lang="ru-RU" smtClean="0"/>
              <a:t>Қоршаған ортаны қорғауды басқару және инжиниринг кафедрасы                                        доцент. Зандыбай Аманбек</a:t>
            </a:r>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530166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DF485B7-0DDE-42CE-B77A-B3E9CDC191CC}" type="datetime1">
              <a:rPr lang="ru-RU" smtClean="0"/>
              <a:pPr/>
              <a:t>01.11.2022</a:t>
            </a:fld>
            <a:endParaRPr lang="ru-RU"/>
          </a:p>
        </p:txBody>
      </p:sp>
      <p:sp>
        <p:nvSpPr>
          <p:cNvPr id="3" name="Нижний колонтитул 2"/>
          <p:cNvSpPr>
            <a:spLocks noGrp="1"/>
          </p:cNvSpPr>
          <p:nvPr>
            <p:ph type="ftr" sz="quarter" idx="11"/>
          </p:nvPr>
        </p:nvSpPr>
        <p:spPr/>
        <p:txBody>
          <a:bodyPr/>
          <a:lstStyle/>
          <a:p>
            <a:r>
              <a:rPr lang="ru-RU" smtClean="0"/>
              <a:t>Қоршаған ортаны қорғауды басқару және инжиниринг кафедрасы                                        доцент. Зандыбай Аманбек</a:t>
            </a:r>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424899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218BAD2-E5DA-4BA5-985E-590FB0F1FF14}" type="datetime1">
              <a:rPr lang="ru-RU" smtClean="0"/>
              <a:pPr/>
              <a:t>01.11.2022</a:t>
            </a:fld>
            <a:endParaRPr lang="ru-RU"/>
          </a:p>
        </p:txBody>
      </p:sp>
      <p:sp>
        <p:nvSpPr>
          <p:cNvPr id="6" name="Нижний колонтитул 5"/>
          <p:cNvSpPr>
            <a:spLocks noGrp="1"/>
          </p:cNvSpPr>
          <p:nvPr>
            <p:ph type="ftr" sz="quarter" idx="11"/>
          </p:nvPr>
        </p:nvSpPr>
        <p:spPr/>
        <p:txBody>
          <a:bodyPr/>
          <a:lstStyle/>
          <a:p>
            <a:r>
              <a:rPr lang="ru-RU" smtClean="0"/>
              <a:t>Қоршаған ортаны қорғауды басқару және инжиниринг кафедрасы                                        доцент. Зандыбай Аманбек</a:t>
            </a:r>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224090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099B51B-650F-46A6-94AA-991C9B47878D}" type="datetime1">
              <a:rPr lang="ru-RU" smtClean="0"/>
              <a:pPr/>
              <a:t>01.11.2022</a:t>
            </a:fld>
            <a:endParaRPr lang="ru-RU"/>
          </a:p>
        </p:txBody>
      </p:sp>
      <p:sp>
        <p:nvSpPr>
          <p:cNvPr id="6" name="Нижний колонтитул 5"/>
          <p:cNvSpPr>
            <a:spLocks noGrp="1"/>
          </p:cNvSpPr>
          <p:nvPr>
            <p:ph type="ftr" sz="quarter" idx="11"/>
          </p:nvPr>
        </p:nvSpPr>
        <p:spPr/>
        <p:txBody>
          <a:bodyPr/>
          <a:lstStyle/>
          <a:p>
            <a:r>
              <a:rPr lang="ru-RU" smtClean="0"/>
              <a:t>Қоршаған ортаны қорғауды басқару және инжиниринг кафедрасы                                        доцент. Зандыбай Аманбек</a:t>
            </a:r>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538128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93B9D6-818E-40B7-894F-7A5D0605381D}" type="datetime1">
              <a:rPr lang="ru-RU" smtClean="0"/>
              <a:pPr/>
              <a:t>01.11.2022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ru-RU" smtClean="0"/>
              <a:t>Қоршаған ортаны қорғауды басқару және инжиниринг кафедрасы                                        доцент. Зандыбай Аманбек</a:t>
            </a: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extLst>
      <p:ext uri="{BB962C8B-B14F-4D97-AF65-F5344CB8AC3E}">
        <p14:creationId xmlns:p14="http://schemas.microsoft.com/office/powerpoint/2010/main" val="244661620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4143380"/>
            <a:ext cx="7858180" cy="1051560"/>
          </a:xfrm>
        </p:spPr>
        <p:txBody>
          <a:bodyPr>
            <a:normAutofit/>
          </a:bodyPr>
          <a:lstStyle/>
          <a:p>
            <a:pPr algn="r"/>
            <a:r>
              <a:rPr lang="ru-RU" sz="1800" b="0" dirty="0" smtClean="0">
                <a:solidFill>
                  <a:schemeClr val="tx1"/>
                </a:solidFill>
                <a:latin typeface="Times New Roman" pitchFamily="18" charset="0"/>
                <a:cs typeface="Times New Roman" pitchFamily="18" charset="0"/>
              </a:rPr>
              <a:t>5</a:t>
            </a:r>
            <a:r>
              <a:rPr lang="kk-KZ" sz="1800" b="0" dirty="0" smtClean="0">
                <a:solidFill>
                  <a:schemeClr val="tx1"/>
                </a:solidFill>
                <a:latin typeface="Times New Roman" pitchFamily="18" charset="0"/>
                <a:cs typeface="Times New Roman" pitchFamily="18" charset="0"/>
              </a:rPr>
              <a:t>-дәріс</a:t>
            </a:r>
            <a:endParaRPr lang="ru-RU" sz="1800" b="0"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a:xfrm>
            <a:off x="502920" y="530352"/>
            <a:ext cx="8183880" cy="2541458"/>
          </a:xfrm>
        </p:spPr>
        <p:txBody>
          <a:bodyPr>
            <a:normAutofit fontScale="92500" lnSpcReduction="10000"/>
          </a:bodyPr>
          <a:lstStyle/>
          <a:p>
            <a:pPr algn="ctr">
              <a:buNone/>
            </a:pPr>
            <a:endParaRPr lang="kk-KZ" dirty="0" smtClean="0">
              <a:latin typeface="Times New Roman" pitchFamily="18" charset="0"/>
              <a:cs typeface="Times New Roman" pitchFamily="18" charset="0"/>
            </a:endParaRPr>
          </a:p>
          <a:p>
            <a:pPr algn="ctr">
              <a:buNone/>
            </a:pPr>
            <a:endParaRPr lang="kk-KZ" dirty="0" smtClean="0">
              <a:latin typeface="Times New Roman" pitchFamily="18" charset="0"/>
              <a:cs typeface="Times New Roman" pitchFamily="18" charset="0"/>
            </a:endParaRPr>
          </a:p>
          <a:p>
            <a:pPr algn="ctr">
              <a:buNone/>
            </a:pPr>
            <a:endParaRPr lang="kk-KZ" dirty="0" smtClean="0">
              <a:latin typeface="Times New Roman" pitchFamily="18" charset="0"/>
              <a:cs typeface="Times New Roman" pitchFamily="18" charset="0"/>
            </a:endParaRPr>
          </a:p>
          <a:p>
            <a:pPr algn="ctr">
              <a:buNone/>
            </a:pPr>
            <a:r>
              <a:rPr lang="kk-KZ" b="1" dirty="0" smtClean="0">
                <a:latin typeface="Times New Roman" pitchFamily="18" charset="0"/>
                <a:cs typeface="Times New Roman" pitchFamily="18" charset="0"/>
              </a:rPr>
              <a:t>Өндірістік қалдықтарды сақтау мен залалсыздандыру </a:t>
            </a:r>
            <a:endParaRPr lang="ru-RU" dirty="0" smtClean="0">
              <a:latin typeface="Times New Roman" pitchFamily="18" charset="0"/>
              <a:cs typeface="Times New Roman" pitchFamily="18" charset="0"/>
            </a:endParaRPr>
          </a:p>
          <a:p>
            <a:pPr algn="ctr">
              <a:buNone/>
            </a:pPr>
            <a:endParaRPr lang="kk-KZ" b="1" dirty="0" smtClean="0">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r>
              <a:rPr lang="kk-KZ" b="1" i="1" dirty="0" smtClean="0">
                <a:solidFill>
                  <a:srgbClr val="0070C0"/>
                </a:solidFill>
              </a:rPr>
              <a:t>“</a:t>
            </a:r>
            <a:r>
              <a:rPr lang="kk-KZ" b="1" i="1" u="sng" dirty="0" smtClean="0">
                <a:solidFill>
                  <a:srgbClr val="0070C0"/>
                </a:solidFill>
              </a:rPr>
              <a:t>Қалдықтарды басқару </a:t>
            </a:r>
            <a:r>
              <a:rPr lang="kk-KZ" b="1" i="1" dirty="0" smtClean="0">
                <a:solidFill>
                  <a:srgbClr val="0070C0"/>
                </a:solidFill>
              </a:rPr>
              <a:t>” пәні</a:t>
            </a:r>
          </a:p>
          <a:p>
            <a:pPr algn="r"/>
            <a:endParaRPr lang="kk-KZ" b="1" i="1" dirty="0" smtClean="0">
              <a:solidFill>
                <a:srgbClr val="0070C0"/>
              </a:solidFill>
            </a:endParaRPr>
          </a:p>
          <a:p>
            <a:pPr algn="r"/>
            <a:r>
              <a:rPr lang="kk-KZ" dirty="0" smtClean="0">
                <a:solidFill>
                  <a:srgbClr val="0070C0"/>
                </a:solidFill>
              </a:rPr>
              <a:t>Қоршаған ортаны қорғауды басқару және инжиниринг кафедрасы </a:t>
            </a:r>
            <a:endParaRPr lang="en-US" dirty="0" smtClean="0">
              <a:solidFill>
                <a:srgbClr val="0070C0"/>
              </a:solidFill>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4143380"/>
            <a:ext cx="7858180" cy="1051560"/>
          </a:xfrm>
        </p:spPr>
        <p:txBody>
          <a:bodyPr>
            <a:normAutofit/>
          </a:bodyPr>
          <a:lstStyle/>
          <a:p>
            <a:pPr algn="r"/>
            <a:endParaRPr lang="ru-RU" sz="1800" b="0"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a:xfrm>
            <a:off x="502920" y="530352"/>
            <a:ext cx="8183880" cy="4970350"/>
          </a:xfrm>
        </p:spPr>
        <p:txBody>
          <a:bodyPr>
            <a:normAutofit fontScale="85000" lnSpcReduction="20000"/>
          </a:bodyPr>
          <a:lstStyle/>
          <a:p>
            <a:pPr>
              <a:buNone/>
            </a:pPr>
            <a:r>
              <a:rPr lang="ru-RU" b="1" dirty="0" smtClean="0">
                <a:solidFill>
                  <a:schemeClr val="accent3"/>
                </a:solidFill>
                <a:latin typeface="Times New Roman" pitchFamily="18" charset="0"/>
                <a:cs typeface="Times New Roman" pitchFamily="18" charset="0"/>
              </a:rPr>
              <a:t>		</a:t>
            </a:r>
            <a:r>
              <a:rPr lang="ru-RU" b="1" dirty="0" err="1" smtClean="0">
                <a:latin typeface="Times New Roman" pitchFamily="18" charset="0"/>
                <a:cs typeface="Times New Roman" pitchFamily="18" charset="0"/>
              </a:rPr>
              <a:t>Полигондарды</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орналастыруға рұқсат етілмейтін</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жағдайлар:</a:t>
            </a:r>
            <a:r>
              <a:rPr lang="ru-RU" b="1" dirty="0" smtClean="0">
                <a:latin typeface="Times New Roman" pitchFamily="18" charset="0"/>
                <a:cs typeface="Times New Roman" pitchFamily="18" charset="0"/>
              </a:rPr>
              <a:t> </a:t>
            </a:r>
          </a:p>
          <a:p>
            <a:pPr>
              <a:buNone/>
            </a:pPr>
            <a:endParaRPr lang="ru-RU" dirty="0" smtClean="0">
              <a:latin typeface="Times New Roman" pitchFamily="18" charset="0"/>
              <a:cs typeface="Times New Roman" pitchFamily="18" charset="0"/>
            </a:endParaRPr>
          </a:p>
          <a:p>
            <a:pPr lvl="0"/>
            <a:r>
              <a:rPr lang="ru-RU" dirty="0" err="1" smtClean="0">
                <a:latin typeface="Times New Roman" pitchFamily="18" charset="0"/>
                <a:cs typeface="Times New Roman" pitchFamily="18" charset="0"/>
              </a:rPr>
              <a:t>пайдалы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қазбалар қорына жақын аумақта;</a:t>
            </a:r>
            <a:r>
              <a:rPr lang="ru-RU" dirty="0" smtClean="0">
                <a:latin typeface="Times New Roman" pitchFamily="18" charset="0"/>
                <a:cs typeface="Times New Roman" pitchFamily="18" charset="0"/>
              </a:rPr>
              <a:t> </a:t>
            </a:r>
          </a:p>
          <a:p>
            <a:pPr lvl="0"/>
            <a:r>
              <a:rPr lang="ru-RU" dirty="0" err="1" smtClean="0">
                <a:latin typeface="Times New Roman" pitchFamily="18" charset="0"/>
                <a:cs typeface="Times New Roman" pitchFamily="18" charset="0"/>
              </a:rPr>
              <a:t>қар, </a:t>
            </a:r>
            <a:r>
              <a:rPr lang="ru-RU" dirty="0" smtClean="0">
                <a:latin typeface="Times New Roman" pitchFamily="18" charset="0"/>
                <a:cs typeface="Times New Roman" pitchFamily="18" charset="0"/>
              </a:rPr>
              <a:t>лай </a:t>
            </a:r>
            <a:r>
              <a:rPr lang="ru-RU" dirty="0" err="1" smtClean="0">
                <a:latin typeface="Times New Roman" pitchFamily="18" charset="0"/>
                <a:cs typeface="Times New Roman" pitchFamily="18" charset="0"/>
              </a:rPr>
              <a:t>көшкіні қауіптілігі </a:t>
            </a:r>
            <a:r>
              <a:rPr lang="ru-RU" dirty="0" smtClean="0">
                <a:latin typeface="Times New Roman" pitchFamily="18" charset="0"/>
                <a:cs typeface="Times New Roman" pitchFamily="18" charset="0"/>
              </a:rPr>
              <a:t>бар </a:t>
            </a:r>
            <a:r>
              <a:rPr lang="ru-RU" dirty="0" err="1" smtClean="0">
                <a:latin typeface="Times New Roman" pitchFamily="18" charset="0"/>
                <a:cs typeface="Times New Roman" pitchFamily="18" charset="0"/>
              </a:rPr>
              <a:t>және </a:t>
            </a:r>
            <a:r>
              <a:rPr lang="ru-RU" dirty="0" smtClean="0">
                <a:latin typeface="Times New Roman" pitchFamily="18" charset="0"/>
                <a:cs typeface="Times New Roman" pitchFamily="18" charset="0"/>
              </a:rPr>
              <a:t>сель </a:t>
            </a:r>
            <a:r>
              <a:rPr lang="ru-RU" dirty="0" err="1" smtClean="0">
                <a:latin typeface="Times New Roman" pitchFamily="18" charset="0"/>
                <a:cs typeface="Times New Roman" pitchFamily="18" charset="0"/>
              </a:rPr>
              <a:t>ағымдары </a:t>
            </a:r>
            <a:r>
              <a:rPr lang="ru-RU" dirty="0" smtClean="0">
                <a:latin typeface="Times New Roman" pitchFamily="18" charset="0"/>
                <a:cs typeface="Times New Roman" pitchFamily="18" charset="0"/>
              </a:rPr>
              <a:t>бар </a:t>
            </a:r>
            <a:r>
              <a:rPr lang="ru-RU" dirty="0" err="1" smtClean="0">
                <a:latin typeface="Times New Roman" pitchFamily="18" charset="0"/>
                <a:cs typeface="Times New Roman" pitchFamily="18" charset="0"/>
              </a:rPr>
              <a:t>жерлерде</a:t>
            </a:r>
            <a:r>
              <a:rPr lang="ru-RU" dirty="0" smtClean="0">
                <a:latin typeface="Times New Roman" pitchFamily="18" charset="0"/>
                <a:cs typeface="Times New Roman" pitchFamily="18" charset="0"/>
              </a:rPr>
              <a:t>; </a:t>
            </a:r>
          </a:p>
          <a:p>
            <a:pPr lvl="0"/>
            <a:r>
              <a:rPr lang="ru-RU" dirty="0" err="1" smtClean="0">
                <a:latin typeface="Times New Roman" pitchFamily="18" charset="0"/>
                <a:cs typeface="Times New Roman" pitchFamily="18" charset="0"/>
              </a:rPr>
              <a:t>ауыз</a:t>
            </a:r>
            <a:r>
              <a:rPr lang="ru-RU" dirty="0" smtClean="0">
                <a:latin typeface="Times New Roman" pitchFamily="18" charset="0"/>
                <a:cs typeface="Times New Roman" pitchFamily="18" charset="0"/>
              </a:rPr>
              <a:t> су </a:t>
            </a:r>
            <a:r>
              <a:rPr lang="ru-RU" dirty="0" err="1" smtClean="0">
                <a:latin typeface="Times New Roman" pitchFamily="18" charset="0"/>
                <a:cs typeface="Times New Roman" pitchFamily="18" charset="0"/>
              </a:rPr>
              <a:t>қоры </a:t>
            </a:r>
            <a:r>
              <a:rPr lang="ru-RU" dirty="0" smtClean="0">
                <a:latin typeface="Times New Roman" pitchFamily="18" charset="0"/>
                <a:cs typeface="Times New Roman" pitchFamily="18" charset="0"/>
              </a:rPr>
              <a:t>бар зона; </a:t>
            </a:r>
          </a:p>
          <a:p>
            <a:pPr lvl="0"/>
            <a:r>
              <a:rPr lang="ru-RU" dirty="0" err="1" smtClean="0">
                <a:latin typeface="Times New Roman" pitchFamily="18" charset="0"/>
                <a:cs typeface="Times New Roman" pitchFamily="18" charset="0"/>
              </a:rPr>
              <a:t>санитарлы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демалу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курорттарының маңайында;</a:t>
            </a:r>
            <a:r>
              <a:rPr lang="ru-RU" dirty="0" smtClean="0">
                <a:latin typeface="Times New Roman" pitchFamily="18" charset="0"/>
                <a:cs typeface="Times New Roman" pitchFamily="18" charset="0"/>
              </a:rPr>
              <a:t> </a:t>
            </a:r>
          </a:p>
          <a:p>
            <a:pPr lvl="0"/>
            <a:r>
              <a:rPr lang="ru-RU" dirty="0" err="1" smtClean="0">
                <a:latin typeface="Times New Roman" pitchFamily="18" charset="0"/>
                <a:cs typeface="Times New Roman" pitchFamily="18" charset="0"/>
              </a:rPr>
              <a:t>көгалданған жасыл</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қала зоналарында</a:t>
            </a:r>
            <a:r>
              <a:rPr lang="ru-RU" dirty="0" smtClean="0">
                <a:latin typeface="Times New Roman" pitchFamily="18" charset="0"/>
                <a:cs typeface="Times New Roman" pitchFamily="18" charset="0"/>
              </a:rPr>
              <a:t>; </a:t>
            </a:r>
          </a:p>
          <a:p>
            <a:pPr lvl="0"/>
            <a:r>
              <a:rPr lang="ru-RU" dirty="0" err="1" smtClean="0">
                <a:latin typeface="Times New Roman" pitchFamily="18" charset="0"/>
                <a:cs typeface="Times New Roman" pitchFamily="18" charset="0"/>
              </a:rPr>
              <a:t>ормандар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демалу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орындарында</a:t>
            </a:r>
            <a:r>
              <a:rPr lang="ru-RU" dirty="0" smtClean="0">
                <a:latin typeface="Times New Roman" pitchFamily="18" charset="0"/>
                <a:cs typeface="Times New Roman" pitchFamily="18" charset="0"/>
              </a:rPr>
              <a:t>; </a:t>
            </a:r>
          </a:p>
          <a:p>
            <a:pPr lvl="0"/>
            <a:r>
              <a:rPr lang="ru-RU" dirty="0" err="1" smtClean="0">
                <a:latin typeface="Times New Roman" pitchFamily="18" charset="0"/>
                <a:cs typeface="Times New Roman" pitchFamily="18" charset="0"/>
              </a:rPr>
              <a:t>органикалық және радиоактивті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қалдықтармен ластанған аумақтарда </a:t>
            </a:r>
            <a:r>
              <a:rPr lang="ru-RU" dirty="0" smtClean="0">
                <a:latin typeface="Times New Roman" pitchFamily="18" charset="0"/>
                <a:cs typeface="Times New Roman" pitchFamily="18" charset="0"/>
              </a:rPr>
              <a:t>. </a:t>
            </a:r>
          </a:p>
          <a:p>
            <a:pPr algn="just">
              <a:buNone/>
            </a:pPr>
            <a:endParaRPr lang="ru-RU" dirty="0" smtClean="0">
              <a:latin typeface="Times New Roman" pitchFamily="18" charset="0"/>
              <a:cs typeface="Times New Roman" pitchFamily="18" charset="0"/>
            </a:endParaRPr>
          </a:p>
          <a:p>
            <a:pPr algn="ctr">
              <a:buNone/>
            </a:pPr>
            <a:endParaRPr lang="kk-KZ" b="1" dirty="0" smtClean="0">
              <a:solidFill>
                <a:schemeClr val="accent3">
                  <a:lumMod val="50000"/>
                </a:schemeClr>
              </a:solidFill>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r>
              <a:rPr lang="kk-KZ" b="1" i="1" dirty="0" smtClean="0">
                <a:solidFill>
                  <a:srgbClr val="0070C0"/>
                </a:solidFill>
              </a:rPr>
              <a:t>“Қалдықтарды басқару” пәні</a:t>
            </a:r>
          </a:p>
          <a:p>
            <a:pPr algn="r"/>
            <a:endParaRPr lang="kk-KZ" b="1" i="1" dirty="0" smtClean="0">
              <a:solidFill>
                <a:srgbClr val="0070C0"/>
              </a:solidFill>
            </a:endParaRPr>
          </a:p>
          <a:p>
            <a:pPr algn="r"/>
            <a:r>
              <a:rPr lang="kk-KZ" dirty="0" smtClean="0">
                <a:solidFill>
                  <a:srgbClr val="0070C0"/>
                </a:solidFill>
              </a:rPr>
              <a:t>Қоршаған ортаны қорғауды басқару және инжиниринг кафедрасы </a:t>
            </a:r>
            <a:endParaRPr lang="en-US" dirty="0" smtClean="0">
              <a:solidFill>
                <a:srgbClr val="0070C0"/>
              </a:solidFill>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2786058"/>
            <a:ext cx="7858180" cy="2786082"/>
          </a:xfrm>
        </p:spPr>
        <p:txBody>
          <a:bodyPr>
            <a:normAutofit/>
          </a:bodyPr>
          <a:lstStyle/>
          <a:p>
            <a:r>
              <a:rPr lang="ru-RU" sz="1800" dirty="0" smtClean="0"/>
              <a:t/>
            </a:r>
            <a:br>
              <a:rPr lang="ru-RU" sz="1800" dirty="0" smtClean="0"/>
            </a:br>
            <a:endParaRPr lang="ru-RU" sz="1800" b="0"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a:xfrm>
            <a:off x="502920" y="530352"/>
            <a:ext cx="8183880" cy="5041788"/>
          </a:xfrm>
        </p:spPr>
        <p:txBody>
          <a:bodyPr>
            <a:normAutofit/>
          </a:bodyPr>
          <a:lstStyle/>
          <a:p>
            <a:pPr algn="just">
              <a:buNone/>
            </a:pPr>
            <a:r>
              <a:rPr lang="kk-KZ" dirty="0" smtClean="0"/>
              <a:t>	</a:t>
            </a:r>
            <a:r>
              <a:rPr lang="kk-KZ" dirty="0" smtClean="0">
                <a:solidFill>
                  <a:schemeClr val="accent3"/>
                </a:solidFill>
                <a:latin typeface="Times New Roman" pitchFamily="18" charset="0"/>
                <a:cs typeface="Times New Roman" pitchFamily="18" charset="0"/>
              </a:rPr>
              <a:t>	</a:t>
            </a:r>
            <a:r>
              <a:rPr lang="kk-KZ" b="1" dirty="0" smtClean="0">
                <a:solidFill>
                  <a:schemeClr val="accent3"/>
                </a:solidFill>
                <a:latin typeface="Times New Roman" pitchFamily="18" charset="0"/>
                <a:cs typeface="Times New Roman" pitchFamily="18" charset="0"/>
              </a:rPr>
              <a:t>Қайталау сұрақтары:</a:t>
            </a:r>
          </a:p>
          <a:p>
            <a:pPr algn="just">
              <a:buNone/>
            </a:pPr>
            <a:endParaRPr lang="kk-KZ" b="1" dirty="0" smtClean="0">
              <a:latin typeface="Times New Roman" pitchFamily="18" charset="0"/>
              <a:cs typeface="Times New Roman" pitchFamily="18" charset="0"/>
            </a:endParaRPr>
          </a:p>
          <a:p>
            <a:pPr marL="514350" indent="-514350" algn="just">
              <a:buAutoNum type="arabicPeriod"/>
            </a:pPr>
            <a:r>
              <a:rPr lang="kk-KZ" sz="2400" dirty="0" smtClean="0">
                <a:latin typeface="Times New Roman" pitchFamily="18" charset="0"/>
                <a:cs typeface="Times New Roman" pitchFamily="18" charset="0"/>
              </a:rPr>
              <a:t>Өндірістік қалдықтар үйінділерінің көлемін анықтаудың әдістері.</a:t>
            </a:r>
          </a:p>
          <a:p>
            <a:pPr marL="514350" indent="-514350" algn="just">
              <a:buAutoNum type="arabicPeriod"/>
            </a:pPr>
            <a:r>
              <a:rPr lang="kk-KZ" sz="2400" dirty="0" smtClean="0">
                <a:latin typeface="Times New Roman" pitchFamily="18" charset="0"/>
                <a:cs typeface="Times New Roman" pitchFamily="18" charset="0"/>
              </a:rPr>
              <a:t>Қазақстан өңірлеріндегі өндірістік полигондардың санитарлық -экологиялық жағдайын талдау.</a:t>
            </a:r>
          </a:p>
          <a:p>
            <a:pPr algn="just">
              <a:buNone/>
            </a:pPr>
            <a:endParaRPr lang="ru-RU" dirty="0" smtClean="0">
              <a:latin typeface="Times New Roman" pitchFamily="18" charset="0"/>
              <a:cs typeface="Times New Roman" pitchFamily="18" charset="0"/>
            </a:endParaRPr>
          </a:p>
          <a:p>
            <a:pPr algn="just">
              <a:buNone/>
            </a:pPr>
            <a:endParaRPr lang="kk-KZ" b="1" dirty="0" smtClean="0">
              <a:solidFill>
                <a:schemeClr val="accent3">
                  <a:lumMod val="50000"/>
                </a:schemeClr>
              </a:solidFill>
              <a:latin typeface="Times New Roman" pitchFamily="18" charset="0"/>
              <a:cs typeface="Times New Roman" pitchFamily="18" charset="0"/>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sp>
        <p:nvSpPr>
          <p:cNvPr id="6" name="Нижний колонтитул 6"/>
          <p:cNvSpPr>
            <a:spLocks noGrp="1"/>
          </p:cNvSpPr>
          <p:nvPr>
            <p:ph type="ftr" sz="quarter" idx="11"/>
          </p:nvPr>
        </p:nvSpPr>
        <p:spPr>
          <a:xfrm>
            <a:off x="357158" y="5429264"/>
            <a:ext cx="8358246" cy="1047737"/>
          </a:xfrm>
        </p:spPr>
        <p:txBody>
          <a:bodyPr/>
          <a:lstStyle/>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r>
              <a:rPr lang="kk-KZ" b="1" i="1" dirty="0" smtClean="0">
                <a:solidFill>
                  <a:srgbClr val="0070C0"/>
                </a:solidFill>
              </a:rPr>
              <a:t>“Қалдықтарды басқару” пәні</a:t>
            </a:r>
          </a:p>
          <a:p>
            <a:pPr algn="r"/>
            <a:endParaRPr lang="kk-KZ" b="1" i="1" dirty="0" smtClean="0">
              <a:solidFill>
                <a:srgbClr val="0070C0"/>
              </a:solidFill>
            </a:endParaRPr>
          </a:p>
          <a:p>
            <a:pPr algn="r"/>
            <a:r>
              <a:rPr lang="kk-KZ" dirty="0" smtClean="0">
                <a:solidFill>
                  <a:srgbClr val="0070C0"/>
                </a:solidFill>
              </a:rPr>
              <a:t>Қоршаған ортаны қорғауды басқару және инжиниринг кафедрасы </a:t>
            </a:r>
            <a:endParaRPr lang="en-US" dirty="0" smtClean="0">
              <a:solidFill>
                <a:srgbClr val="0070C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3541590"/>
          </a:xfrm>
        </p:spPr>
        <p:txBody>
          <a:bodyPr>
            <a:normAutofit/>
          </a:bodyPr>
          <a:lstStyle/>
          <a:p>
            <a:pPr>
              <a:buNone/>
            </a:pPr>
            <a:endParaRPr lang="ru-RU" dirty="0" smtClean="0">
              <a:solidFill>
                <a:schemeClr val="accent3"/>
              </a:solidFill>
            </a:endParaRPr>
          </a:p>
          <a:p>
            <a:pPr>
              <a:buNone/>
            </a:pPr>
            <a:r>
              <a:rPr lang="kk-KZ" b="1" dirty="0" smtClean="0">
                <a:solidFill>
                  <a:schemeClr val="accent3"/>
                </a:solidFill>
                <a:latin typeface="Times New Roman" pitchFamily="18" charset="0"/>
                <a:cs typeface="Times New Roman" pitchFamily="18" charset="0"/>
              </a:rPr>
              <a:t>Жоспары:</a:t>
            </a:r>
          </a:p>
          <a:p>
            <a:pPr>
              <a:buNone/>
            </a:pPr>
            <a:endParaRPr lang="ru-RU" dirty="0" smtClean="0">
              <a:latin typeface="Times New Roman" pitchFamily="18" charset="0"/>
              <a:cs typeface="Times New Roman" pitchFamily="18" charset="0"/>
            </a:endParaRPr>
          </a:p>
          <a:p>
            <a:pPr lvl="0"/>
            <a:r>
              <a:rPr lang="kk-KZ" sz="2400" dirty="0" smtClean="0">
                <a:latin typeface="Times New Roman" pitchFamily="18" charset="0"/>
                <a:cs typeface="Times New Roman" pitchFamily="18" charset="0"/>
              </a:rPr>
              <a:t>Өндірістік қауіпті қалдықтар</a:t>
            </a:r>
            <a:endParaRPr lang="ru-RU" sz="2400" dirty="0" smtClean="0">
              <a:latin typeface="Times New Roman" pitchFamily="18" charset="0"/>
              <a:cs typeface="Times New Roman" pitchFamily="18" charset="0"/>
            </a:endParaRPr>
          </a:p>
          <a:p>
            <a:pPr lvl="0"/>
            <a:r>
              <a:rPr lang="kk-KZ" sz="2400" dirty="0" smtClean="0">
                <a:latin typeface="Times New Roman" pitchFamily="18" charset="0"/>
                <a:cs typeface="Times New Roman" pitchFamily="18" charset="0"/>
              </a:rPr>
              <a:t>Өндірстік полигондарға қойылатын санитариялық-эпидемиологиялық талаптар</a:t>
            </a:r>
            <a:endParaRPr lang="ru-RU" sz="2400" dirty="0" smtClean="0">
              <a:latin typeface="Times New Roman" pitchFamily="18" charset="0"/>
              <a:cs typeface="Times New Roman" pitchFamily="18" charset="0"/>
            </a:endParaRPr>
          </a:p>
          <a:p>
            <a:pPr lvl="0"/>
            <a:endParaRPr lang="ru-RU" dirty="0" smtClean="0">
              <a:latin typeface="Times New Roman" pitchFamily="18" charset="0"/>
              <a:cs typeface="Times New Roman" pitchFamily="18" charset="0"/>
            </a:endParaRPr>
          </a:p>
          <a:p>
            <a:pPr algn="ctr">
              <a:buNone/>
            </a:pPr>
            <a:endParaRPr lang="ru-RU" b="1" dirty="0" smtClean="0">
              <a:solidFill>
                <a:schemeClr val="accent3"/>
              </a:solidFill>
              <a:latin typeface="Times New Roman" pitchFamily="18" charset="0"/>
              <a:cs typeface="Times New Roman" pitchFamily="18" charset="0"/>
            </a:endParaRPr>
          </a:p>
          <a:p>
            <a:pPr algn="ctr">
              <a:buNone/>
            </a:pPr>
            <a:endParaRPr lang="kk-KZ" b="1" dirty="0" smtClean="0">
              <a:solidFill>
                <a:schemeClr val="accent3">
                  <a:lumMod val="50000"/>
                </a:schemeClr>
              </a:solidFill>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r>
              <a:rPr lang="kk-KZ" b="1" i="1" dirty="0" smtClean="0">
                <a:solidFill>
                  <a:srgbClr val="0070C0"/>
                </a:solidFill>
              </a:rPr>
              <a:t>“Қалдықтарды басқару” пәні</a:t>
            </a:r>
          </a:p>
          <a:p>
            <a:pPr algn="r"/>
            <a:endParaRPr lang="kk-KZ" b="1" i="1" dirty="0" smtClean="0">
              <a:solidFill>
                <a:srgbClr val="0070C0"/>
              </a:solidFill>
            </a:endParaRPr>
          </a:p>
          <a:p>
            <a:pPr algn="r"/>
            <a:r>
              <a:rPr lang="kk-KZ" dirty="0" smtClean="0">
                <a:solidFill>
                  <a:srgbClr val="0070C0"/>
                </a:solidFill>
              </a:rPr>
              <a:t>Қоршаған ортаны қорғауды басқару және инжиниринг кафедрасы </a:t>
            </a:r>
            <a:endParaRPr lang="en-US" dirty="0" smtClean="0">
              <a:solidFill>
                <a:srgbClr val="0070C0"/>
              </a:solidFill>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4970350"/>
          </a:xfrm>
        </p:spPr>
        <p:txBody>
          <a:bodyPr>
            <a:normAutofit fontScale="77500" lnSpcReduction="20000"/>
          </a:bodyPr>
          <a:lstStyle/>
          <a:p>
            <a:pPr>
              <a:buNone/>
            </a:pPr>
            <a:endParaRPr lang="ru-RU" dirty="0" smtClean="0">
              <a:solidFill>
                <a:schemeClr val="accent3"/>
              </a:solidFill>
            </a:endParaRPr>
          </a:p>
          <a:p>
            <a:pPr algn="just">
              <a:buNone/>
            </a:pPr>
            <a:r>
              <a:rPr lang="ru-RU" b="1"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Қауіпті қалдықтар тізіміне Экологиялық кодекстің 287 бабында қарастырылған қалдықтар жатады. Олар </a:t>
            </a:r>
            <a:r>
              <a:rPr lang="kk-KZ" b="1" dirty="0" smtClean="0">
                <a:latin typeface="Times New Roman" pitchFamily="18" charset="0"/>
                <a:cs typeface="Times New Roman" pitchFamily="18" charset="0"/>
              </a:rPr>
              <a:t>жарылғыш заттар; тез тұтанып кететін сұйықтықтар; тез от алатын қатты заттар; өздігінен тұтанатын заттар мен қалдықтар; тотығатын заттар; органикалық пероксидтер; улы заттар; созылмалы аурулар тудыратын уытты заттар; инфекция жұқтыратын заттар; тотығатын заттар; экоуытты заттар; сумен қосылғанда тұтанатын газ бөлінетін заттар мен қалдықтар; ауа мен сумен қосылғанда улы газ бөлінетін заттар мен қалдықтар</a:t>
            </a:r>
            <a:r>
              <a:rPr lang="kk-KZ" dirty="0" smtClean="0">
                <a:latin typeface="Times New Roman" pitchFamily="18" charset="0"/>
                <a:cs typeface="Times New Roman" pitchFamily="18" charset="0"/>
              </a:rPr>
              <a:t> жатады.</a:t>
            </a:r>
            <a:r>
              <a:rPr lang="kk-KZ" dirty="0" smtClean="0"/>
              <a:t>     </a:t>
            </a:r>
          </a:p>
          <a:p>
            <a:pPr algn="just">
              <a:buNone/>
            </a:pPr>
            <a:r>
              <a:rPr lang="kk-KZ" dirty="0" smtClean="0"/>
              <a:t>		</a:t>
            </a:r>
            <a:endParaRPr lang="ru-RU" b="1" dirty="0" smtClean="0">
              <a:solidFill>
                <a:schemeClr val="accent3"/>
              </a:solidFill>
              <a:latin typeface="Times New Roman" pitchFamily="18" charset="0"/>
              <a:cs typeface="Times New Roman" pitchFamily="18" charset="0"/>
            </a:endParaRPr>
          </a:p>
          <a:p>
            <a:pPr algn="ctr">
              <a:buNone/>
            </a:pPr>
            <a:endParaRPr lang="kk-KZ" b="1" dirty="0" smtClean="0">
              <a:solidFill>
                <a:schemeClr val="accent3">
                  <a:lumMod val="50000"/>
                </a:schemeClr>
              </a:solidFill>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r>
              <a:rPr lang="kk-KZ" b="1" i="1" dirty="0" smtClean="0">
                <a:solidFill>
                  <a:srgbClr val="0070C0"/>
                </a:solidFill>
              </a:rPr>
              <a:t>“Қалдықтарды басқару” пәні</a:t>
            </a:r>
          </a:p>
          <a:p>
            <a:pPr algn="r"/>
            <a:endParaRPr lang="kk-KZ" b="1" i="1" dirty="0" smtClean="0">
              <a:solidFill>
                <a:srgbClr val="0070C0"/>
              </a:solidFill>
            </a:endParaRPr>
          </a:p>
          <a:p>
            <a:pPr algn="r"/>
            <a:r>
              <a:rPr lang="kk-KZ" dirty="0" smtClean="0">
                <a:solidFill>
                  <a:srgbClr val="0070C0"/>
                </a:solidFill>
              </a:rPr>
              <a:t>Қоршаған ортаны қорғауды басқару және инжиниринг кафедрасы </a:t>
            </a:r>
            <a:endParaRPr lang="en-US" dirty="0" smtClean="0">
              <a:solidFill>
                <a:srgbClr val="0070C0"/>
              </a:solidFill>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4970350"/>
          </a:xfrm>
        </p:spPr>
        <p:txBody>
          <a:bodyPr>
            <a:normAutofit fontScale="85000" lnSpcReduction="20000"/>
          </a:bodyPr>
          <a:lstStyle/>
          <a:p>
            <a:pPr algn="just">
              <a:buNone/>
            </a:pPr>
            <a:r>
              <a:rPr lang="kk-KZ" dirty="0" smtClean="0"/>
              <a:t>  </a:t>
            </a:r>
          </a:p>
          <a:p>
            <a:pPr algn="just">
              <a:buNone/>
            </a:pPr>
            <a:r>
              <a:rPr lang="kk-KZ" dirty="0" smtClean="0"/>
              <a:t>		</a:t>
            </a:r>
            <a:r>
              <a:rPr lang="kk-KZ" dirty="0" smtClean="0">
                <a:latin typeface="Times New Roman" pitchFamily="18" charset="0"/>
                <a:cs typeface="Times New Roman" pitchFamily="18" charset="0"/>
              </a:rPr>
              <a:t>Қалдықтарды орталықтандырып жинау, жеткізу, яғни транспорттау, заласыздандыру және көму қалаларды санитарлы тазалайтын шаралардың бірі. Улы қалдықтар түрлерінің және мөлшерінің көптігінен оларды залалсыздандыру экономикалық тұрғыдан алғанда тиімсіз. Бұл қалдықтардың химиялық және физикалық қасиеттеріне байланысты залалсыздандыру және жою қоршаған ортаға еш зиянсыз жүргізу болмайды, сондықатан осы улы өнеркәсіптік қалдықтарды залалсыздандырып, көмуге арнайы аудандық полигондар ұйымдастырылады. </a:t>
            </a:r>
            <a:endParaRPr lang="ru-RU" dirty="0" smtClean="0">
              <a:latin typeface="Times New Roman" pitchFamily="18" charset="0"/>
              <a:cs typeface="Times New Roman" pitchFamily="18" charset="0"/>
            </a:endParaRPr>
          </a:p>
          <a:p>
            <a:pPr algn="ctr">
              <a:buNone/>
            </a:pPr>
            <a:endParaRPr lang="ru-RU" b="1" dirty="0" smtClean="0">
              <a:solidFill>
                <a:schemeClr val="accent3"/>
              </a:solidFill>
              <a:latin typeface="Times New Roman" pitchFamily="18" charset="0"/>
              <a:cs typeface="Times New Roman" pitchFamily="18" charset="0"/>
            </a:endParaRPr>
          </a:p>
          <a:p>
            <a:pPr algn="ctr">
              <a:buNone/>
            </a:pPr>
            <a:endParaRPr lang="kk-KZ" b="1" dirty="0" smtClean="0">
              <a:solidFill>
                <a:schemeClr val="accent3">
                  <a:lumMod val="50000"/>
                </a:schemeClr>
              </a:solidFill>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r>
              <a:rPr lang="kk-KZ" b="1" i="1" dirty="0" smtClean="0">
                <a:solidFill>
                  <a:srgbClr val="0070C0"/>
                </a:solidFill>
              </a:rPr>
              <a:t>“Қалдықтарды басқару” пәні</a:t>
            </a:r>
          </a:p>
          <a:p>
            <a:pPr algn="r"/>
            <a:endParaRPr lang="kk-KZ" b="1" i="1" dirty="0" smtClean="0">
              <a:solidFill>
                <a:srgbClr val="0070C0"/>
              </a:solidFill>
            </a:endParaRPr>
          </a:p>
          <a:p>
            <a:pPr algn="r"/>
            <a:r>
              <a:rPr lang="kk-KZ" dirty="0" smtClean="0">
                <a:solidFill>
                  <a:srgbClr val="0070C0"/>
                </a:solidFill>
              </a:rPr>
              <a:t>Қоршаған ортаны қорғауды басқару және инжиниринг кафедрасы </a:t>
            </a:r>
            <a:endParaRPr lang="en-US" dirty="0" smtClean="0">
              <a:solidFill>
                <a:srgbClr val="0070C0"/>
              </a:solidFill>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4143380"/>
            <a:ext cx="7858180" cy="1051560"/>
          </a:xfrm>
        </p:spPr>
        <p:txBody>
          <a:bodyPr>
            <a:normAutofit/>
          </a:bodyPr>
          <a:lstStyle/>
          <a:p>
            <a:pPr algn="r"/>
            <a:endParaRPr lang="ru-RU" sz="1800" b="0"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a:xfrm>
            <a:off x="502920" y="530352"/>
            <a:ext cx="8183880" cy="4970350"/>
          </a:xfrm>
        </p:spPr>
        <p:txBody>
          <a:bodyPr>
            <a:normAutofit fontScale="85000" lnSpcReduction="20000"/>
          </a:bodyPr>
          <a:lstStyle/>
          <a:p>
            <a:pPr>
              <a:buNone/>
            </a:pPr>
            <a:endParaRPr lang="ru-RU" dirty="0" smtClean="0">
              <a:solidFill>
                <a:schemeClr val="accent3"/>
              </a:solidFill>
            </a:endParaRPr>
          </a:p>
          <a:p>
            <a:pPr algn="just">
              <a:buNone/>
            </a:pPr>
            <a:r>
              <a:rPr lang="kk-KZ" b="1" dirty="0" smtClean="0"/>
              <a:t>		</a:t>
            </a:r>
            <a:r>
              <a:rPr lang="kk-KZ" dirty="0" smtClean="0">
                <a:latin typeface="Times New Roman" pitchFamily="18" charset="0"/>
                <a:cs typeface="Times New Roman" pitchFamily="18" charset="0"/>
              </a:rPr>
              <a:t>Қалдықтарды көму полигондары табиғи қорғаудағы ғимараттар болып табылады, ал орталық жинақтау, залалсыздандыру және утильденбейтін қалдықтарды сақтауға сақтауға арналғандықтан қорғалады. Полигон саны мен қуаттылығы әр ауданның техникалық-экономикалық есептеулерімен жүзеге асырылады </a:t>
            </a:r>
            <a:endParaRPr lang="ru-RU" dirty="0" smtClean="0">
              <a:latin typeface="Times New Roman" pitchFamily="18" charset="0"/>
              <a:cs typeface="Times New Roman" pitchFamily="18" charset="0"/>
            </a:endParaRPr>
          </a:p>
          <a:p>
            <a:pPr algn="just">
              <a:buNone/>
            </a:pPr>
            <a:r>
              <a:rPr lang="ru-RU" dirty="0" smtClean="0">
                <a:latin typeface="Times New Roman" pitchFamily="18" charset="0"/>
                <a:cs typeface="Times New Roman" pitchFamily="18" charset="0"/>
              </a:rPr>
              <a:t>		</a:t>
            </a:r>
            <a:r>
              <a:rPr lang="ru-RU" sz="2600" b="1" dirty="0" err="1" smtClean="0">
                <a:latin typeface="Times New Roman" pitchFamily="18" charset="0"/>
                <a:cs typeface="Times New Roman" pitchFamily="18" charset="0"/>
              </a:rPr>
              <a:t>Полигонға қабылдамайтын қалдықтар түрлері:</a:t>
            </a:r>
            <a:r>
              <a:rPr lang="ru-RU" sz="2600" b="1" dirty="0" smtClean="0">
                <a:latin typeface="Times New Roman" pitchFamily="18" charset="0"/>
                <a:cs typeface="Times New Roman" pitchFamily="18" charset="0"/>
              </a:rPr>
              <a:t> </a:t>
            </a:r>
          </a:p>
          <a:p>
            <a:pPr lvl="0" algn="just"/>
            <a:r>
              <a:rPr lang="ru-RU" dirty="0" err="1" smtClean="0">
                <a:latin typeface="Times New Roman" pitchFamily="18" charset="0"/>
                <a:cs typeface="Times New Roman" pitchFamily="18" charset="0"/>
              </a:rPr>
              <a:t>эффективті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әдістер арқылы </a:t>
            </a:r>
            <a:r>
              <a:rPr lang="ru-RU" dirty="0" smtClean="0">
                <a:latin typeface="Times New Roman" pitchFamily="18" charset="0"/>
                <a:cs typeface="Times New Roman" pitchFamily="18" charset="0"/>
              </a:rPr>
              <a:t>металл </a:t>
            </a:r>
            <a:r>
              <a:rPr lang="ru-RU" dirty="0" err="1" smtClean="0">
                <a:latin typeface="Times New Roman" pitchFamily="18" charset="0"/>
                <a:cs typeface="Times New Roman" pitchFamily="18" charset="0"/>
              </a:rPr>
              <a:t>өнімдерін және басқа </a:t>
            </a:r>
            <a:r>
              <a:rPr lang="ru-RU" dirty="0" smtClean="0">
                <a:latin typeface="Times New Roman" pitchFamily="18" charset="0"/>
                <a:cs typeface="Times New Roman" pitchFamily="18" charset="0"/>
              </a:rPr>
              <a:t>да </a:t>
            </a:r>
            <a:r>
              <a:rPr lang="ru-RU" dirty="0" err="1" smtClean="0">
                <a:latin typeface="Times New Roman" pitchFamily="18" charset="0"/>
                <a:cs typeface="Times New Roman" pitchFamily="18" charset="0"/>
              </a:rPr>
              <a:t>заттарды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айыруға болатын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қалдықтар</a:t>
            </a:r>
            <a:r>
              <a:rPr lang="ru-RU" dirty="0" smtClean="0">
                <a:latin typeface="Times New Roman" pitchFamily="18" charset="0"/>
                <a:cs typeface="Times New Roman" pitchFamily="18" charset="0"/>
              </a:rPr>
              <a:t>; </a:t>
            </a:r>
          </a:p>
          <a:p>
            <a:pPr lvl="0" algn="just"/>
            <a:r>
              <a:rPr lang="ru-RU" dirty="0" err="1" smtClean="0">
                <a:latin typeface="Times New Roman" pitchFamily="18" charset="0"/>
                <a:cs typeface="Times New Roman" pitchFamily="18" charset="0"/>
              </a:rPr>
              <a:t>радиоактивті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қалдықтар;</a:t>
            </a:r>
            <a:r>
              <a:rPr lang="ru-RU" dirty="0" smtClean="0">
                <a:latin typeface="Times New Roman" pitchFamily="18" charset="0"/>
                <a:cs typeface="Times New Roman" pitchFamily="18" charset="0"/>
              </a:rPr>
              <a:t> </a:t>
            </a:r>
          </a:p>
          <a:p>
            <a:pPr lvl="0" algn="just"/>
            <a:r>
              <a:rPr lang="ru-RU" dirty="0" err="1" smtClean="0">
                <a:latin typeface="Times New Roman" pitchFamily="18" charset="0"/>
                <a:cs typeface="Times New Roman" pitchFamily="18" charset="0"/>
              </a:rPr>
              <a:t>регенерациялауға жататын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мұнай өнімдері.</a:t>
            </a:r>
            <a:r>
              <a:rPr lang="ru-RU" dirty="0" smtClean="0">
                <a:latin typeface="Times New Roman" pitchFamily="18" charset="0"/>
                <a:cs typeface="Times New Roman" pitchFamily="18" charset="0"/>
              </a:rPr>
              <a:t> </a:t>
            </a:r>
          </a:p>
          <a:p>
            <a:pPr>
              <a:buNone/>
            </a:pPr>
            <a:endParaRPr lang="ru-RU" dirty="0" smtClean="0">
              <a:latin typeface="Times New Roman" pitchFamily="18" charset="0"/>
              <a:cs typeface="Times New Roman" pitchFamily="18" charset="0"/>
            </a:endParaRPr>
          </a:p>
          <a:p>
            <a:pPr lvl="0"/>
            <a:endParaRPr lang="ru-RU" dirty="0" smtClean="0">
              <a:latin typeface="Times New Roman" pitchFamily="18" charset="0"/>
              <a:cs typeface="Times New Roman" pitchFamily="18" charset="0"/>
            </a:endParaRPr>
          </a:p>
          <a:p>
            <a:pPr algn="ctr">
              <a:buNone/>
            </a:pPr>
            <a:endParaRPr lang="ru-RU" b="1" dirty="0" smtClean="0">
              <a:solidFill>
                <a:schemeClr val="accent3"/>
              </a:solidFill>
              <a:latin typeface="Times New Roman" pitchFamily="18" charset="0"/>
              <a:cs typeface="Times New Roman" pitchFamily="18" charset="0"/>
            </a:endParaRPr>
          </a:p>
          <a:p>
            <a:pPr algn="ctr">
              <a:buNone/>
            </a:pPr>
            <a:endParaRPr lang="kk-KZ" b="1" dirty="0" smtClean="0">
              <a:solidFill>
                <a:schemeClr val="accent3">
                  <a:lumMod val="50000"/>
                </a:schemeClr>
              </a:solidFill>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r>
              <a:rPr lang="kk-KZ" b="1" i="1" dirty="0" smtClean="0">
                <a:solidFill>
                  <a:srgbClr val="0070C0"/>
                </a:solidFill>
              </a:rPr>
              <a:t>“Қалдықтарды басқару” пәні</a:t>
            </a:r>
          </a:p>
          <a:p>
            <a:pPr algn="r"/>
            <a:endParaRPr lang="kk-KZ" b="1" i="1" dirty="0" smtClean="0">
              <a:solidFill>
                <a:srgbClr val="0070C0"/>
              </a:solidFill>
            </a:endParaRPr>
          </a:p>
          <a:p>
            <a:pPr algn="r"/>
            <a:r>
              <a:rPr lang="kk-KZ" dirty="0" smtClean="0">
                <a:solidFill>
                  <a:srgbClr val="0070C0"/>
                </a:solidFill>
              </a:rPr>
              <a:t>Қоршаған ортаны қорғауды басқару және инжиниринг кафедрасы </a:t>
            </a:r>
            <a:endParaRPr lang="en-US" dirty="0" smtClean="0">
              <a:solidFill>
                <a:srgbClr val="0070C0"/>
              </a:solidFill>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4143380"/>
            <a:ext cx="7858180" cy="1051560"/>
          </a:xfrm>
        </p:spPr>
        <p:txBody>
          <a:bodyPr>
            <a:normAutofit/>
          </a:bodyPr>
          <a:lstStyle/>
          <a:p>
            <a:pPr algn="r"/>
            <a:endParaRPr lang="ru-RU" sz="1800" b="0"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a:xfrm>
            <a:off x="502920" y="530352"/>
            <a:ext cx="8183880" cy="4970350"/>
          </a:xfrm>
        </p:spPr>
        <p:txBody>
          <a:bodyPr>
            <a:normAutofit fontScale="70000" lnSpcReduction="20000"/>
          </a:bodyPr>
          <a:lstStyle/>
          <a:p>
            <a:pPr algn="just">
              <a:buNone/>
            </a:pPr>
            <a:r>
              <a:rPr lang="ru-RU" b="1" dirty="0" smtClean="0">
                <a:solidFill>
                  <a:schemeClr val="accent3"/>
                </a:solidFill>
                <a:latin typeface="Times New Roman" pitchFamily="18" charset="0"/>
                <a:cs typeface="Times New Roman" pitchFamily="18" charset="0"/>
              </a:rPr>
              <a:t>		</a:t>
            </a:r>
            <a:r>
              <a:rPr lang="ru-RU" b="1" dirty="0" err="1" smtClean="0">
                <a:latin typeface="Times New Roman" pitchFamily="18" charset="0"/>
                <a:cs typeface="Times New Roman" pitchFamily="18" charset="0"/>
              </a:rPr>
              <a:t>Полигонның жобаларында</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өнеркәсіптік қалдықтар жөнінде төмендегі ақпарат болуы</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керек</a:t>
            </a:r>
            <a:r>
              <a:rPr lang="ru-RU" b="1" dirty="0" smtClean="0">
                <a:latin typeface="Times New Roman" pitchFamily="18" charset="0"/>
                <a:cs typeface="Times New Roman" pitchFamily="18" charset="0"/>
              </a:rPr>
              <a:t>: </a:t>
            </a:r>
          </a:p>
          <a:p>
            <a:pPr algn="just">
              <a:buNone/>
            </a:pPr>
            <a:r>
              <a:rPr lang="ru-RU" dirty="0" smtClean="0">
                <a:latin typeface="Times New Roman" pitchFamily="18" charset="0"/>
                <a:cs typeface="Times New Roman" pitchFamily="18" charset="0"/>
              </a:rPr>
              <a:t>	1) </a:t>
            </a:r>
            <a:r>
              <a:rPr lang="ru-RU" dirty="0" err="1" smtClean="0">
                <a:latin typeface="Times New Roman" pitchFamily="18" charset="0"/>
                <a:cs typeface="Times New Roman" pitchFamily="18" charset="0"/>
              </a:rPr>
              <a:t>өнеркәсіптік қалдықтардың болжанатын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мөлшерінің </a:t>
            </a:r>
            <a:r>
              <a:rPr lang="ru-RU" dirty="0" smtClean="0">
                <a:latin typeface="Times New Roman" pitchFamily="18" charset="0"/>
                <a:cs typeface="Times New Roman" pitchFamily="18" charset="0"/>
              </a:rPr>
              <a:t>саны мен </a:t>
            </a:r>
            <a:r>
              <a:rPr lang="ru-RU" dirty="0" err="1" smtClean="0">
                <a:latin typeface="Times New Roman" pitchFamily="18" charset="0"/>
                <a:cs typeface="Times New Roman" pitchFamily="18" charset="0"/>
              </a:rPr>
              <a:t>сапасы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қауіптілік класы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бойынша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олардың физикалық-химиялық</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токсикологиялық және радиациялық қасиеттері жөнінде мәліметтер</a:t>
            </a:r>
            <a:r>
              <a:rPr lang="ru-RU" dirty="0" smtClean="0">
                <a:latin typeface="Times New Roman" pitchFamily="18" charset="0"/>
                <a:cs typeface="Times New Roman" pitchFamily="18" charset="0"/>
              </a:rPr>
              <a:t>; </a:t>
            </a:r>
          </a:p>
          <a:p>
            <a:pPr algn="just">
              <a:buNone/>
            </a:pPr>
            <a:r>
              <a:rPr lang="ru-RU" dirty="0" smtClean="0">
                <a:latin typeface="Times New Roman" pitchFamily="18" charset="0"/>
                <a:cs typeface="Times New Roman" pitchFamily="18" charset="0"/>
              </a:rPr>
              <a:t>	2) </a:t>
            </a:r>
            <a:r>
              <a:rPr lang="ru-RU" dirty="0" err="1" smtClean="0">
                <a:latin typeface="Times New Roman" pitchFamily="18" charset="0"/>
                <a:cs typeface="Times New Roman" pitchFamily="18" charset="0"/>
              </a:rPr>
              <a:t>қоршаған ортаға өнеркәсіптік қалдықтардың әсер етуінің мүмкін салдарының сипаттамасы</a:t>
            </a:r>
            <a:r>
              <a:rPr lang="ru-RU" dirty="0" smtClean="0">
                <a:latin typeface="Times New Roman" pitchFamily="18" charset="0"/>
                <a:cs typeface="Times New Roman" pitchFamily="18" charset="0"/>
              </a:rPr>
              <a:t>; </a:t>
            </a:r>
          </a:p>
          <a:p>
            <a:pPr algn="just">
              <a:buNone/>
            </a:pPr>
            <a:r>
              <a:rPr lang="ru-RU" dirty="0" smtClean="0">
                <a:latin typeface="Times New Roman" pitchFamily="18" charset="0"/>
                <a:cs typeface="Times New Roman" pitchFamily="18" charset="0"/>
              </a:rPr>
              <a:t>	3) </a:t>
            </a:r>
            <a:r>
              <a:rPr lang="ru-RU" dirty="0" err="1" smtClean="0">
                <a:latin typeface="Times New Roman" pitchFamily="18" charset="0"/>
                <a:cs typeface="Times New Roman" pitchFamily="18" charset="0"/>
              </a:rPr>
              <a:t>өнеркәсіптік қалдықтарды зиянсыздандыру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жою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көму мәселелерінің технологиялық шешімдері</a:t>
            </a:r>
            <a:r>
              <a:rPr lang="ru-RU" dirty="0" smtClean="0">
                <a:latin typeface="Times New Roman" pitchFamily="18" charset="0"/>
                <a:cs typeface="Times New Roman" pitchFamily="18" charset="0"/>
              </a:rPr>
              <a:t>; </a:t>
            </a:r>
          </a:p>
          <a:p>
            <a:pPr algn="just">
              <a:buNone/>
            </a:pPr>
            <a:r>
              <a:rPr lang="ru-RU" dirty="0" smtClean="0">
                <a:latin typeface="Times New Roman" pitchFamily="18" charset="0"/>
                <a:cs typeface="Times New Roman" pitchFamily="18" charset="0"/>
              </a:rPr>
              <a:t>	4) </a:t>
            </a:r>
            <a:r>
              <a:rPr lang="ru-RU" dirty="0" err="1" smtClean="0">
                <a:latin typeface="Times New Roman" pitchFamily="18" charset="0"/>
                <a:cs typeface="Times New Roman" pitchFamily="18" charset="0"/>
              </a:rPr>
              <a:t>зиянды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заттардан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топырақты қорғау және бұзылған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ластанған топырақты рекультивациялау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бойынша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шаралар</a:t>
            </a:r>
            <a:r>
              <a:rPr lang="ru-RU" dirty="0" smtClean="0">
                <a:latin typeface="Times New Roman" pitchFamily="18" charset="0"/>
                <a:cs typeface="Times New Roman" pitchFamily="18" charset="0"/>
              </a:rPr>
              <a:t>; </a:t>
            </a:r>
          </a:p>
          <a:p>
            <a:pPr algn="just">
              <a:buNone/>
            </a:pPr>
            <a:r>
              <a:rPr lang="ru-RU" dirty="0" smtClean="0">
                <a:latin typeface="Times New Roman" pitchFamily="18" charset="0"/>
                <a:cs typeface="Times New Roman" pitchFamily="18" charset="0"/>
              </a:rPr>
              <a:t>	5) </a:t>
            </a:r>
            <a:r>
              <a:rPr lang="ru-RU" dirty="0" err="1" smtClean="0">
                <a:latin typeface="Times New Roman" pitchFamily="18" charset="0"/>
                <a:cs typeface="Times New Roman" pitchFamily="18" charset="0"/>
              </a:rPr>
              <a:t>қоршаған </a:t>
            </a:r>
            <a:r>
              <a:rPr lang="ru-RU" dirty="0" smtClean="0">
                <a:latin typeface="Times New Roman" pitchFamily="18" charset="0"/>
                <a:cs typeface="Times New Roman" pitchFamily="18" charset="0"/>
              </a:rPr>
              <a:t>орта </a:t>
            </a:r>
            <a:r>
              <a:rPr lang="ru-RU" dirty="0" err="1" smtClean="0">
                <a:latin typeface="Times New Roman" pitchFamily="18" charset="0"/>
                <a:cs typeface="Times New Roman" pitchFamily="18" charset="0"/>
              </a:rPr>
              <a:t>объектілеріндегі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зиянды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заттарды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анықтау әдістемесі</a:t>
            </a:r>
            <a:r>
              <a:rPr lang="ru-RU" dirty="0" smtClean="0"/>
              <a:t>. </a:t>
            </a:r>
          </a:p>
          <a:p>
            <a:pPr algn="just">
              <a:buNone/>
            </a:pPr>
            <a:endParaRPr lang="ru-RU" dirty="0" smtClean="0">
              <a:latin typeface="Times New Roman" pitchFamily="18" charset="0"/>
              <a:cs typeface="Times New Roman" pitchFamily="18" charset="0"/>
            </a:endParaRPr>
          </a:p>
          <a:p>
            <a:pPr algn="ctr">
              <a:buNone/>
            </a:pPr>
            <a:endParaRPr lang="kk-KZ" b="1" dirty="0" smtClean="0">
              <a:solidFill>
                <a:schemeClr val="accent3">
                  <a:lumMod val="50000"/>
                </a:schemeClr>
              </a:solidFill>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r>
              <a:rPr lang="kk-KZ" b="1" i="1" dirty="0" smtClean="0">
                <a:solidFill>
                  <a:srgbClr val="0070C0"/>
                </a:solidFill>
              </a:rPr>
              <a:t>“Қалдықтарды басқару” пәні</a:t>
            </a:r>
          </a:p>
          <a:p>
            <a:pPr algn="r"/>
            <a:endParaRPr lang="kk-KZ" b="1" i="1" dirty="0" smtClean="0">
              <a:solidFill>
                <a:srgbClr val="0070C0"/>
              </a:solidFill>
            </a:endParaRPr>
          </a:p>
          <a:p>
            <a:pPr algn="r"/>
            <a:r>
              <a:rPr lang="kk-KZ" dirty="0" smtClean="0">
                <a:solidFill>
                  <a:srgbClr val="0070C0"/>
                </a:solidFill>
              </a:rPr>
              <a:t>Қоршаған ортаны қорғауды басқару және инжиниринг кафедрасы </a:t>
            </a:r>
            <a:endParaRPr lang="en-US" dirty="0" smtClean="0">
              <a:solidFill>
                <a:srgbClr val="0070C0"/>
              </a:solidFill>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4143380"/>
            <a:ext cx="7858180" cy="1051560"/>
          </a:xfrm>
        </p:spPr>
        <p:txBody>
          <a:bodyPr>
            <a:normAutofit/>
          </a:bodyPr>
          <a:lstStyle/>
          <a:p>
            <a:pPr algn="r"/>
            <a:endParaRPr lang="ru-RU" sz="1800" b="0" dirty="0">
              <a:solidFill>
                <a:schemeClr val="tx1"/>
              </a:solidFill>
              <a:latin typeface="Times New Roman" pitchFamily="18" charset="0"/>
              <a:cs typeface="Times New Roman" pitchFamily="18" charset="0"/>
            </a:endParaRPr>
          </a:p>
        </p:txBody>
      </p:sp>
      <p:sp>
        <p:nvSpPr>
          <p:cNvPr id="6" name="Содержимое 5"/>
          <p:cNvSpPr>
            <a:spLocks noGrp="1"/>
          </p:cNvSpPr>
          <p:nvPr>
            <p:ph idx="1"/>
          </p:nvPr>
        </p:nvSpPr>
        <p:spPr/>
        <p:txBody>
          <a:bodyPr>
            <a:normAutofit fontScale="85000" lnSpcReduction="20000"/>
          </a:bodyPr>
          <a:lstStyle/>
          <a:p>
            <a:pPr algn="just">
              <a:buNone/>
            </a:pPr>
            <a:r>
              <a:rPr lang="ru-RU" b="1" dirty="0" smtClean="0"/>
              <a:t>	</a:t>
            </a:r>
            <a:r>
              <a:rPr lang="ru-RU" b="1"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Полигондарды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орналастыру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үшін тұрғын үй, құрылыс нысандарынан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аулақ, жақсы желденіп</a:t>
            </a:r>
            <a:r>
              <a:rPr lang="ru-RU" dirty="0" smtClean="0">
                <a:latin typeface="Times New Roman" pitchFamily="18" charset="0"/>
                <a:cs typeface="Times New Roman" pitchFamily="18" charset="0"/>
              </a:rPr>
              <a:t>, су </a:t>
            </a:r>
            <a:r>
              <a:rPr lang="ru-RU" dirty="0" err="1" smtClean="0">
                <a:latin typeface="Times New Roman" pitchFamily="18" charset="0"/>
                <a:cs typeface="Times New Roman" pitchFamily="18" charset="0"/>
              </a:rPr>
              <a:t>баспайтын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жерде</a:t>
            </a:r>
            <a:r>
              <a:rPr lang="ru-RU" dirty="0" smtClean="0">
                <a:latin typeface="Times New Roman" pitchFamily="18" charset="0"/>
                <a:cs typeface="Times New Roman" pitchFamily="18" charset="0"/>
              </a:rPr>
              <a:t> болу </a:t>
            </a:r>
            <a:r>
              <a:rPr lang="ru-RU" dirty="0" err="1" smtClean="0">
                <a:latin typeface="Times New Roman" pitchFamily="18" charset="0"/>
                <a:cs typeface="Times New Roman" pitchFamily="18" charset="0"/>
              </a:rPr>
              <a:t>керек</a:t>
            </a:r>
            <a:r>
              <a:rPr lang="ru-RU" dirty="0" smtClean="0">
                <a:latin typeface="Times New Roman" pitchFamily="18" charset="0"/>
                <a:cs typeface="Times New Roman" pitchFamily="18" charset="0"/>
              </a:rPr>
              <a:t>. Полигон </a:t>
            </a:r>
            <a:r>
              <a:rPr lang="ru-RU" dirty="0" err="1" smtClean="0">
                <a:latin typeface="Times New Roman" pitchFamily="18" charset="0"/>
                <a:cs typeface="Times New Roman" pitchFamily="18" charset="0"/>
              </a:rPr>
              <a:t>айналасында</a:t>
            </a:r>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3000</a:t>
            </a:r>
            <a:r>
              <a:rPr lang="ru-RU" dirty="0" smtClean="0">
                <a:latin typeface="Times New Roman" pitchFamily="18" charset="0"/>
                <a:cs typeface="Times New Roman" pitchFamily="18" charset="0"/>
              </a:rPr>
              <a:t>м-ден кем </a:t>
            </a:r>
            <a:r>
              <a:rPr lang="ru-RU" dirty="0" err="1" smtClean="0">
                <a:latin typeface="Times New Roman" pitchFamily="18" charset="0"/>
                <a:cs typeface="Times New Roman" pitchFamily="18" charset="0"/>
              </a:rPr>
              <a:t>емес</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жерде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санитарлы-қорғаныс зонасы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ұйымдастырылу қажет</a:t>
            </a:r>
            <a:r>
              <a:rPr lang="ru-RU" dirty="0" smtClean="0">
                <a:latin typeface="Times New Roman" pitchFamily="18" charset="0"/>
                <a:cs typeface="Times New Roman" pitchFamily="18" charset="0"/>
              </a:rPr>
              <a:t>. </a:t>
            </a:r>
          </a:p>
          <a:p>
            <a:pPr algn="just">
              <a:buNone/>
            </a:pPr>
            <a:r>
              <a:rPr lang="ru-RU" dirty="0" smtClean="0">
                <a:latin typeface="Times New Roman" pitchFamily="18" charset="0"/>
                <a:cs typeface="Times New Roman" pitchFamily="18" charset="0"/>
              </a:rPr>
              <a:t>		Полигон кем </a:t>
            </a:r>
            <a:r>
              <a:rPr lang="ru-RU" dirty="0" err="1" smtClean="0">
                <a:latin typeface="Times New Roman" pitchFamily="18" charset="0"/>
                <a:cs typeface="Times New Roman" pitchFamily="18" charset="0"/>
              </a:rPr>
              <a:t>дегенде</a:t>
            </a:r>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200</a:t>
            </a:r>
            <a:r>
              <a:rPr lang="ru-RU" dirty="0" smtClean="0">
                <a:latin typeface="Times New Roman" pitchFamily="18" charset="0"/>
                <a:cs typeface="Times New Roman" pitchFamily="18" charset="0"/>
              </a:rPr>
              <a:t>м </a:t>
            </a:r>
            <a:r>
              <a:rPr lang="ru-RU" dirty="0" err="1" smtClean="0">
                <a:latin typeface="Times New Roman" pitchFamily="18" charset="0"/>
                <a:cs typeface="Times New Roman" pitchFamily="18" charset="0"/>
              </a:rPr>
              <a:t>ауылшаруашылық нысандарынан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транзиттік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магистральдарынан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орман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массивтерінен</a:t>
            </a:r>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50</a:t>
            </a:r>
            <a:r>
              <a:rPr lang="ru-RU" dirty="0" smtClean="0">
                <a:latin typeface="Times New Roman" pitchFamily="18" charset="0"/>
                <a:cs typeface="Times New Roman" pitchFamily="18" charset="0"/>
              </a:rPr>
              <a:t>м </a:t>
            </a:r>
            <a:r>
              <a:rPr lang="ru-RU" dirty="0" err="1" smtClean="0">
                <a:latin typeface="Times New Roman" pitchFamily="18" charset="0"/>
                <a:cs typeface="Times New Roman" pitchFamily="18" charset="0"/>
              </a:rPr>
              <a:t>алшақ орналастырылады</a:t>
            </a:r>
            <a:r>
              <a:rPr lang="ru-RU" dirty="0" smtClean="0">
                <a:latin typeface="Times New Roman" pitchFamily="18" charset="0"/>
                <a:cs typeface="Times New Roman" pitchFamily="18" charset="0"/>
              </a:rPr>
              <a:t>. </a:t>
            </a:r>
          </a:p>
          <a:p>
            <a:pPr algn="just">
              <a:buNone/>
            </a:pP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Көму орындары</a:t>
            </a:r>
            <a:r>
              <a:rPr lang="ru-RU" dirty="0" smtClean="0">
                <a:latin typeface="Times New Roman" pitchFamily="18" charset="0"/>
                <a:cs typeface="Times New Roman" pitchFamily="18" charset="0"/>
              </a:rPr>
              <a:t> бас транспорт </a:t>
            </a:r>
            <a:r>
              <a:rPr lang="ru-RU" dirty="0" err="1" smtClean="0">
                <a:latin typeface="Times New Roman" pitchFamily="18" charset="0"/>
                <a:cs typeface="Times New Roman" pitchFamily="18" charset="0"/>
              </a:rPr>
              <a:t>магистралінен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алшақ болмай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және сол</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магистральмен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жолдар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жақсы байланыстырылуы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қажет</a:t>
            </a:r>
            <a:r>
              <a:rPr lang="ru-RU" dirty="0" smtClean="0">
                <a:latin typeface="Times New Roman" pitchFamily="18" charset="0"/>
                <a:cs typeface="Times New Roman" pitchFamily="18" charset="0"/>
              </a:rPr>
              <a:t>. </a:t>
            </a:r>
          </a:p>
          <a:p>
            <a:pPr algn="just">
              <a:buNone/>
            </a:pPr>
            <a:r>
              <a:rPr lang="ru-RU" dirty="0" smtClean="0"/>
              <a:t>	</a:t>
            </a:r>
            <a:endParaRPr lang="ru-RU" dirty="0" smtClean="0">
              <a:latin typeface="Times New Roman" pitchFamily="18" charset="0"/>
              <a:cs typeface="Times New Roman" pitchFamily="18" charset="0"/>
            </a:endParaRPr>
          </a:p>
          <a:p>
            <a:pPr algn="just">
              <a:buNone/>
            </a:pPr>
            <a:endParaRPr lang="ru-RU" dirty="0">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r>
              <a:rPr lang="kk-KZ" b="1" i="1" dirty="0" smtClean="0">
                <a:solidFill>
                  <a:srgbClr val="0070C0"/>
                </a:solidFill>
              </a:rPr>
              <a:t>“Қалдықтарды басқару” пәні</a:t>
            </a:r>
          </a:p>
          <a:p>
            <a:pPr algn="r"/>
            <a:endParaRPr lang="kk-KZ" b="1" i="1" dirty="0" smtClean="0">
              <a:solidFill>
                <a:srgbClr val="0070C0"/>
              </a:solidFill>
            </a:endParaRPr>
          </a:p>
          <a:p>
            <a:pPr algn="r"/>
            <a:r>
              <a:rPr lang="kk-KZ" dirty="0" smtClean="0">
                <a:solidFill>
                  <a:srgbClr val="0070C0"/>
                </a:solidFill>
              </a:rPr>
              <a:t>Қоршаған ортаны қорғауды басқару және инжиниринг кафедрасы </a:t>
            </a:r>
            <a:endParaRPr lang="en-US" dirty="0" smtClean="0">
              <a:solidFill>
                <a:srgbClr val="0070C0"/>
              </a:solidFill>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4143380"/>
            <a:ext cx="7858180" cy="1051560"/>
          </a:xfrm>
        </p:spPr>
        <p:txBody>
          <a:bodyPr>
            <a:normAutofit/>
          </a:bodyPr>
          <a:lstStyle/>
          <a:p>
            <a:pPr algn="r"/>
            <a:endParaRPr lang="ru-RU" sz="1800" b="0"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a:xfrm>
            <a:off x="502920" y="530352"/>
            <a:ext cx="8183880" cy="4970350"/>
          </a:xfrm>
        </p:spPr>
        <p:txBody>
          <a:bodyPr>
            <a:normAutofit fontScale="85000" lnSpcReduction="20000"/>
          </a:bodyPr>
          <a:lstStyle/>
          <a:p>
            <a:pPr>
              <a:buNone/>
            </a:pPr>
            <a:r>
              <a:rPr lang="ru-RU" b="1" dirty="0" smtClean="0">
                <a:solidFill>
                  <a:schemeClr val="accent3"/>
                </a:solidFill>
                <a:latin typeface="Times New Roman" pitchFamily="18" charset="0"/>
                <a:cs typeface="Times New Roman" pitchFamily="18" charset="0"/>
              </a:rPr>
              <a:t>		</a:t>
            </a:r>
            <a:r>
              <a:rPr lang="ru-RU" b="1" dirty="0" err="1" smtClean="0">
                <a:latin typeface="Times New Roman" pitchFamily="18" charset="0"/>
                <a:cs typeface="Times New Roman" pitchFamily="18" charset="0"/>
              </a:rPr>
              <a:t>Полигондарды</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орналастыруға рұқсат етілмейтін</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жағдайлар:</a:t>
            </a:r>
            <a:r>
              <a:rPr lang="ru-RU" b="1" dirty="0" smtClean="0">
                <a:latin typeface="Times New Roman" pitchFamily="18" charset="0"/>
                <a:cs typeface="Times New Roman" pitchFamily="18" charset="0"/>
              </a:rPr>
              <a:t> </a:t>
            </a:r>
          </a:p>
          <a:p>
            <a:pPr>
              <a:buNone/>
            </a:pPr>
            <a:endParaRPr lang="ru-RU" dirty="0" smtClean="0">
              <a:latin typeface="Times New Roman" pitchFamily="18" charset="0"/>
              <a:cs typeface="Times New Roman" pitchFamily="18" charset="0"/>
            </a:endParaRPr>
          </a:p>
          <a:p>
            <a:pPr lvl="0"/>
            <a:r>
              <a:rPr lang="ru-RU" dirty="0" err="1" smtClean="0">
                <a:latin typeface="Times New Roman" pitchFamily="18" charset="0"/>
                <a:cs typeface="Times New Roman" pitchFamily="18" charset="0"/>
              </a:rPr>
              <a:t>пайдалы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қазбалар қорына жақын аумақта;</a:t>
            </a:r>
            <a:r>
              <a:rPr lang="ru-RU" dirty="0" smtClean="0">
                <a:latin typeface="Times New Roman" pitchFamily="18" charset="0"/>
                <a:cs typeface="Times New Roman" pitchFamily="18" charset="0"/>
              </a:rPr>
              <a:t> </a:t>
            </a:r>
          </a:p>
          <a:p>
            <a:pPr lvl="0"/>
            <a:r>
              <a:rPr lang="ru-RU" dirty="0" err="1" smtClean="0">
                <a:latin typeface="Times New Roman" pitchFamily="18" charset="0"/>
                <a:cs typeface="Times New Roman" pitchFamily="18" charset="0"/>
              </a:rPr>
              <a:t>қар, </a:t>
            </a:r>
            <a:r>
              <a:rPr lang="ru-RU" dirty="0" smtClean="0">
                <a:latin typeface="Times New Roman" pitchFamily="18" charset="0"/>
                <a:cs typeface="Times New Roman" pitchFamily="18" charset="0"/>
              </a:rPr>
              <a:t>лай </a:t>
            </a:r>
            <a:r>
              <a:rPr lang="ru-RU" dirty="0" err="1" smtClean="0">
                <a:latin typeface="Times New Roman" pitchFamily="18" charset="0"/>
                <a:cs typeface="Times New Roman" pitchFamily="18" charset="0"/>
              </a:rPr>
              <a:t>көшкіні қауіптілігі </a:t>
            </a:r>
            <a:r>
              <a:rPr lang="ru-RU" dirty="0" smtClean="0">
                <a:latin typeface="Times New Roman" pitchFamily="18" charset="0"/>
                <a:cs typeface="Times New Roman" pitchFamily="18" charset="0"/>
              </a:rPr>
              <a:t>бар </a:t>
            </a:r>
            <a:r>
              <a:rPr lang="ru-RU" dirty="0" err="1" smtClean="0">
                <a:latin typeface="Times New Roman" pitchFamily="18" charset="0"/>
                <a:cs typeface="Times New Roman" pitchFamily="18" charset="0"/>
              </a:rPr>
              <a:t>және </a:t>
            </a:r>
            <a:r>
              <a:rPr lang="ru-RU" dirty="0" smtClean="0">
                <a:latin typeface="Times New Roman" pitchFamily="18" charset="0"/>
                <a:cs typeface="Times New Roman" pitchFamily="18" charset="0"/>
              </a:rPr>
              <a:t>сель </a:t>
            </a:r>
            <a:r>
              <a:rPr lang="ru-RU" dirty="0" err="1" smtClean="0">
                <a:latin typeface="Times New Roman" pitchFamily="18" charset="0"/>
                <a:cs typeface="Times New Roman" pitchFamily="18" charset="0"/>
              </a:rPr>
              <a:t>ағымдары </a:t>
            </a:r>
            <a:r>
              <a:rPr lang="ru-RU" dirty="0" smtClean="0">
                <a:latin typeface="Times New Roman" pitchFamily="18" charset="0"/>
                <a:cs typeface="Times New Roman" pitchFamily="18" charset="0"/>
              </a:rPr>
              <a:t>бар </a:t>
            </a:r>
            <a:r>
              <a:rPr lang="ru-RU" dirty="0" err="1" smtClean="0">
                <a:latin typeface="Times New Roman" pitchFamily="18" charset="0"/>
                <a:cs typeface="Times New Roman" pitchFamily="18" charset="0"/>
              </a:rPr>
              <a:t>жерлерде</a:t>
            </a:r>
            <a:r>
              <a:rPr lang="ru-RU" dirty="0" smtClean="0">
                <a:latin typeface="Times New Roman" pitchFamily="18" charset="0"/>
                <a:cs typeface="Times New Roman" pitchFamily="18" charset="0"/>
              </a:rPr>
              <a:t>; </a:t>
            </a:r>
          </a:p>
          <a:p>
            <a:pPr lvl="0"/>
            <a:r>
              <a:rPr lang="ru-RU" dirty="0" err="1" smtClean="0">
                <a:latin typeface="Times New Roman" pitchFamily="18" charset="0"/>
                <a:cs typeface="Times New Roman" pitchFamily="18" charset="0"/>
              </a:rPr>
              <a:t>ауыз</a:t>
            </a:r>
            <a:r>
              <a:rPr lang="ru-RU" dirty="0" smtClean="0">
                <a:latin typeface="Times New Roman" pitchFamily="18" charset="0"/>
                <a:cs typeface="Times New Roman" pitchFamily="18" charset="0"/>
              </a:rPr>
              <a:t> су </a:t>
            </a:r>
            <a:r>
              <a:rPr lang="ru-RU" dirty="0" err="1" smtClean="0">
                <a:latin typeface="Times New Roman" pitchFamily="18" charset="0"/>
                <a:cs typeface="Times New Roman" pitchFamily="18" charset="0"/>
              </a:rPr>
              <a:t>қоры </a:t>
            </a:r>
            <a:r>
              <a:rPr lang="ru-RU" dirty="0" smtClean="0">
                <a:latin typeface="Times New Roman" pitchFamily="18" charset="0"/>
                <a:cs typeface="Times New Roman" pitchFamily="18" charset="0"/>
              </a:rPr>
              <a:t>бар зона; </a:t>
            </a:r>
          </a:p>
          <a:p>
            <a:pPr lvl="0"/>
            <a:r>
              <a:rPr lang="ru-RU" dirty="0" err="1" smtClean="0">
                <a:latin typeface="Times New Roman" pitchFamily="18" charset="0"/>
                <a:cs typeface="Times New Roman" pitchFamily="18" charset="0"/>
              </a:rPr>
              <a:t>санитарлы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демалу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курорттарының маңайында;</a:t>
            </a:r>
            <a:r>
              <a:rPr lang="ru-RU" dirty="0" smtClean="0">
                <a:latin typeface="Times New Roman" pitchFamily="18" charset="0"/>
                <a:cs typeface="Times New Roman" pitchFamily="18" charset="0"/>
              </a:rPr>
              <a:t> </a:t>
            </a:r>
          </a:p>
          <a:p>
            <a:pPr lvl="0"/>
            <a:r>
              <a:rPr lang="ru-RU" dirty="0" err="1" smtClean="0">
                <a:latin typeface="Times New Roman" pitchFamily="18" charset="0"/>
                <a:cs typeface="Times New Roman" pitchFamily="18" charset="0"/>
              </a:rPr>
              <a:t>көгалданған жасыл</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қала зоналарында</a:t>
            </a:r>
            <a:r>
              <a:rPr lang="ru-RU" dirty="0" smtClean="0">
                <a:latin typeface="Times New Roman" pitchFamily="18" charset="0"/>
                <a:cs typeface="Times New Roman" pitchFamily="18" charset="0"/>
              </a:rPr>
              <a:t>; </a:t>
            </a:r>
          </a:p>
          <a:p>
            <a:pPr lvl="0"/>
            <a:r>
              <a:rPr lang="ru-RU" dirty="0" err="1" smtClean="0">
                <a:latin typeface="Times New Roman" pitchFamily="18" charset="0"/>
                <a:cs typeface="Times New Roman" pitchFamily="18" charset="0"/>
              </a:rPr>
              <a:t>ормандар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демалу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орындарында</a:t>
            </a:r>
            <a:r>
              <a:rPr lang="ru-RU" dirty="0" smtClean="0">
                <a:latin typeface="Times New Roman" pitchFamily="18" charset="0"/>
                <a:cs typeface="Times New Roman" pitchFamily="18" charset="0"/>
              </a:rPr>
              <a:t>; </a:t>
            </a:r>
          </a:p>
          <a:p>
            <a:pPr lvl="0"/>
            <a:r>
              <a:rPr lang="ru-RU" dirty="0" err="1" smtClean="0">
                <a:latin typeface="Times New Roman" pitchFamily="18" charset="0"/>
                <a:cs typeface="Times New Roman" pitchFamily="18" charset="0"/>
              </a:rPr>
              <a:t>органикалық және радиоактивті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қалдықтармен ластанған аумақтарда </a:t>
            </a:r>
            <a:r>
              <a:rPr lang="ru-RU" dirty="0" smtClean="0">
                <a:latin typeface="Times New Roman" pitchFamily="18" charset="0"/>
                <a:cs typeface="Times New Roman" pitchFamily="18" charset="0"/>
              </a:rPr>
              <a:t>. </a:t>
            </a:r>
          </a:p>
          <a:p>
            <a:pPr algn="just">
              <a:buNone/>
            </a:pPr>
            <a:endParaRPr lang="ru-RU" dirty="0" smtClean="0">
              <a:latin typeface="Times New Roman" pitchFamily="18" charset="0"/>
              <a:cs typeface="Times New Roman" pitchFamily="18" charset="0"/>
            </a:endParaRPr>
          </a:p>
          <a:p>
            <a:pPr algn="ctr">
              <a:buNone/>
            </a:pPr>
            <a:endParaRPr lang="kk-KZ" b="1" dirty="0" smtClean="0">
              <a:solidFill>
                <a:schemeClr val="accent3">
                  <a:lumMod val="50000"/>
                </a:schemeClr>
              </a:solidFill>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r>
              <a:rPr lang="kk-KZ" b="1" i="1" dirty="0" smtClean="0">
                <a:solidFill>
                  <a:srgbClr val="0070C0"/>
                </a:solidFill>
              </a:rPr>
              <a:t>“Қалдықтарды басқару” пәні</a:t>
            </a:r>
          </a:p>
          <a:p>
            <a:pPr algn="r"/>
            <a:endParaRPr lang="kk-KZ" b="1" i="1" dirty="0" smtClean="0">
              <a:solidFill>
                <a:srgbClr val="0070C0"/>
              </a:solidFill>
            </a:endParaRPr>
          </a:p>
          <a:p>
            <a:pPr algn="r"/>
            <a:r>
              <a:rPr lang="kk-KZ" dirty="0" smtClean="0">
                <a:solidFill>
                  <a:srgbClr val="0070C0"/>
                </a:solidFill>
              </a:rPr>
              <a:t>Қоршаған ортаны қорғауды басқару және инжиниринг кафедрасы </a:t>
            </a:r>
            <a:endParaRPr lang="en-US" dirty="0" smtClean="0">
              <a:solidFill>
                <a:srgbClr val="0070C0"/>
              </a:solidFill>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4143380"/>
            <a:ext cx="7858180" cy="1051560"/>
          </a:xfrm>
        </p:spPr>
        <p:txBody>
          <a:bodyPr>
            <a:normAutofit/>
          </a:bodyPr>
          <a:lstStyle/>
          <a:p>
            <a:pPr algn="r"/>
            <a:endParaRPr lang="ru-RU" sz="1800" b="0"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a:xfrm>
            <a:off x="502920" y="530352"/>
            <a:ext cx="8183880" cy="4970350"/>
          </a:xfrm>
        </p:spPr>
        <p:txBody>
          <a:bodyPr>
            <a:normAutofit fontScale="85000" lnSpcReduction="10000"/>
          </a:bodyPr>
          <a:lstStyle/>
          <a:p>
            <a:pPr algn="just">
              <a:buNone/>
            </a:pPr>
            <a:r>
              <a:rPr lang="ru-RU" b="1" dirty="0" smtClean="0">
                <a:solidFill>
                  <a:schemeClr val="accent3"/>
                </a:solidFill>
                <a:latin typeface="Times New Roman" pitchFamily="18" charset="0"/>
                <a:cs typeface="Times New Roman" pitchFamily="18" charset="0"/>
              </a:rPr>
              <a:t>	</a:t>
            </a:r>
            <a:r>
              <a:rPr lang="ru-RU" dirty="0" smtClean="0"/>
              <a:t>  </a:t>
            </a:r>
            <a:r>
              <a:rPr lang="ru-RU" dirty="0" err="1" smtClean="0">
                <a:latin typeface="Times New Roman" pitchFamily="18" charset="0"/>
                <a:cs typeface="Times New Roman" pitchFamily="18" charset="0"/>
              </a:rPr>
              <a:t>Қалдықтарды негізінде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көмудің екі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әдісі қолданылады</a:t>
            </a:r>
            <a:r>
              <a:rPr lang="ru-RU" err="1" smtClean="0">
                <a:latin typeface="Times New Roman" pitchFamily="18" charset="0"/>
                <a:cs typeface="Times New Roman" pitchFamily="18" charset="0"/>
              </a:rPr>
              <a:t>: </a:t>
            </a:r>
            <a:r>
              <a:rPr lang="ru-RU" smtClean="0">
                <a:latin typeface="Times New Roman" pitchFamily="18" charset="0"/>
                <a:cs typeface="Times New Roman" pitchFamily="18" charset="0"/>
              </a:rPr>
              <a:t> </a:t>
            </a:r>
            <a:r>
              <a:rPr lang="ru-RU" b="1" smtClean="0">
                <a:latin typeface="Times New Roman" pitchFamily="18" charset="0"/>
                <a:cs typeface="Times New Roman" pitchFamily="18" charset="0"/>
              </a:rPr>
              <a:t>жерасты</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және жерүсті </a:t>
            </a:r>
            <a:r>
              <a:rPr lang="ru-RU" b="1" dirty="0" smtClean="0">
                <a:latin typeface="Times New Roman" pitchFamily="18" charset="0"/>
                <a:cs typeface="Times New Roman" pitchFamily="18" charset="0"/>
              </a:rPr>
              <a:t>. </a:t>
            </a:r>
          </a:p>
          <a:p>
            <a:pPr algn="just"/>
            <a:r>
              <a:rPr lang="ru-RU" dirty="0" err="1" smtClean="0">
                <a:latin typeface="Times New Roman" pitchFamily="18" charset="0"/>
                <a:cs typeface="Times New Roman" pitchFamily="18" charset="0"/>
              </a:rPr>
              <a:t>Жерасты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көму түрі </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шахталарды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қуыстар, скважиналар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бұрынғы мұнай алаңдары және </a:t>
            </a:r>
            <a:r>
              <a:rPr lang="ru-RU" dirty="0" smtClean="0">
                <a:latin typeface="Times New Roman" pitchFamily="18" charset="0"/>
                <a:cs typeface="Times New Roman" pitchFamily="18" charset="0"/>
              </a:rPr>
              <a:t>т.б  — </a:t>
            </a:r>
            <a:r>
              <a:rPr lang="ru-RU" dirty="0" err="1" smtClean="0">
                <a:latin typeface="Times New Roman" pitchFamily="18" charset="0"/>
                <a:cs typeface="Times New Roman" pitchFamily="18" charset="0"/>
              </a:rPr>
              <a:t>радиокативті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және қалдықтарды орналастыруға арналған</a:t>
            </a:r>
            <a:r>
              <a:rPr lang="ru-RU" dirty="0" smtClean="0">
                <a:latin typeface="Times New Roman" pitchFamily="18" charset="0"/>
                <a:cs typeface="Times New Roman" pitchFamily="18" charset="0"/>
              </a:rPr>
              <a:t>. </a:t>
            </a:r>
          </a:p>
          <a:p>
            <a:pPr algn="just"/>
            <a:r>
              <a:rPr lang="ru-RU" dirty="0" err="1" smtClean="0">
                <a:latin typeface="Times New Roman" pitchFamily="18" charset="0"/>
                <a:cs typeface="Times New Roman" pitchFamily="18" charset="0"/>
              </a:rPr>
              <a:t>Жерүсті көму әдісі </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құрылыс қоқыстары, қатты тұрмыстық қалдықьар және өнеркәсіптік улы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қалдықтарды орналастыруға арналған.</a:t>
            </a:r>
            <a:r>
              <a:rPr lang="ru-RU" dirty="0" smtClean="0">
                <a:latin typeface="Times New Roman" pitchFamily="18" charset="0"/>
                <a:cs typeface="Times New Roman" pitchFamily="18" charset="0"/>
              </a:rPr>
              <a:t> </a:t>
            </a:r>
          </a:p>
          <a:p>
            <a:pPr algn="just">
              <a:buNone/>
            </a:pPr>
            <a:r>
              <a:rPr lang="kk-KZ" dirty="0" smtClean="0">
                <a:latin typeface="Times New Roman" pitchFamily="18" charset="0"/>
                <a:cs typeface="Times New Roman" pitchFamily="18" charset="0"/>
              </a:rPr>
              <a:t>		Өндіріс қалдықтарын көмуге арналған полигон үшін учаскенің көлемі қалдықтардың 20-25 жыл бойы жиналу мерзіміне қарай белгіленеді. </a:t>
            </a:r>
            <a:endParaRPr lang="ru-RU" dirty="0" smtClean="0">
              <a:latin typeface="Times New Roman" pitchFamily="18" charset="0"/>
              <a:cs typeface="Times New Roman" pitchFamily="18" charset="0"/>
            </a:endParaRPr>
          </a:p>
          <a:p>
            <a:pPr lvl="0"/>
            <a:endParaRPr lang="ru-RU" dirty="0" smtClean="0">
              <a:latin typeface="Times New Roman" pitchFamily="18" charset="0"/>
              <a:cs typeface="Times New Roman" pitchFamily="18" charset="0"/>
            </a:endParaRPr>
          </a:p>
          <a:p>
            <a:pPr algn="just">
              <a:buNone/>
            </a:pPr>
            <a:endParaRPr lang="ru-RU" dirty="0" smtClean="0">
              <a:latin typeface="Times New Roman" pitchFamily="18" charset="0"/>
              <a:cs typeface="Times New Roman" pitchFamily="18" charset="0"/>
            </a:endParaRPr>
          </a:p>
          <a:p>
            <a:pPr algn="ctr">
              <a:buNone/>
            </a:pPr>
            <a:endParaRPr lang="kk-KZ" b="1" dirty="0" smtClean="0">
              <a:solidFill>
                <a:schemeClr val="accent3">
                  <a:lumMod val="50000"/>
                </a:schemeClr>
              </a:solidFill>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r>
              <a:rPr lang="kk-KZ" b="1" i="1" dirty="0" smtClean="0">
                <a:solidFill>
                  <a:srgbClr val="0070C0"/>
                </a:solidFill>
              </a:rPr>
              <a:t>“Қалдықтарды басқару” пәні</a:t>
            </a:r>
          </a:p>
          <a:p>
            <a:pPr algn="r"/>
            <a:endParaRPr lang="kk-KZ" b="1" i="1" dirty="0" smtClean="0">
              <a:solidFill>
                <a:srgbClr val="0070C0"/>
              </a:solidFill>
            </a:endParaRPr>
          </a:p>
          <a:p>
            <a:pPr algn="r"/>
            <a:r>
              <a:rPr lang="kk-KZ" dirty="0" smtClean="0">
                <a:solidFill>
                  <a:srgbClr val="0070C0"/>
                </a:solidFill>
              </a:rPr>
              <a:t>Қоршаған ортаны қорғауды басқару және инжиниринг кафедрасы </a:t>
            </a:r>
            <a:endParaRPr lang="en-US" dirty="0" smtClean="0">
              <a:solidFill>
                <a:srgbClr val="0070C0"/>
              </a:solidFill>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1023</TotalTime>
  <Words>161</Words>
  <Application>Microsoft Office PowerPoint</Application>
  <PresentationFormat>Экран (4:3)</PresentationFormat>
  <Paragraphs>150</Paragraphs>
  <Slides>11</Slides>
  <Notes>11</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5-дәріс</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“Жер ресурстар қоры мен мүмкіншіліктері”  3-дәріс</dc:title>
  <dc:creator>Admin</dc:creator>
  <cp:lastModifiedBy>NK</cp:lastModifiedBy>
  <cp:revision>114</cp:revision>
  <dcterms:created xsi:type="dcterms:W3CDTF">2015-02-05T04:50:11Z</dcterms:created>
  <dcterms:modified xsi:type="dcterms:W3CDTF">2022-11-01T16:23:36Z</dcterms:modified>
</cp:coreProperties>
</file>