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2"/>
  </p:notesMasterIdLst>
  <p:sldIdLst>
    <p:sldId id="268" r:id="rId2"/>
    <p:sldId id="290" r:id="rId3"/>
    <p:sldId id="313" r:id="rId4"/>
    <p:sldId id="320" r:id="rId5"/>
    <p:sldId id="309" r:id="rId6"/>
    <p:sldId id="314" r:id="rId7"/>
    <p:sldId id="316" r:id="rId8"/>
    <p:sldId id="317" r:id="rId9"/>
    <p:sldId id="318" r:id="rId10"/>
    <p:sldId id="299"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38" autoAdjust="0"/>
  </p:normalViewPr>
  <p:slideViewPr>
    <p:cSldViewPr>
      <p:cViewPr varScale="1">
        <p:scale>
          <a:sx n="70" d="100"/>
          <a:sy n="70" d="100"/>
        </p:scale>
        <p:origin x="-13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1868A-449F-4190-864B-37DB0777744D}" type="datetimeFigureOut">
              <a:rPr lang="ru-RU" smtClean="0"/>
              <a:pPr/>
              <a:t>01.11.2022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411AE-C9ED-4B68-97AF-DA3A40D0F255}" type="slidenum">
              <a:rPr lang="ru-RU" smtClean="0"/>
              <a:pPr/>
              <a:t>‹#›</a:t>
            </a:fld>
            <a:endParaRPr lang="ru-RU"/>
          </a:p>
        </p:txBody>
      </p:sp>
    </p:spTree>
    <p:extLst>
      <p:ext uri="{BB962C8B-B14F-4D97-AF65-F5344CB8AC3E}">
        <p14:creationId xmlns:p14="http://schemas.microsoft.com/office/powerpoint/2010/main" val="1889095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6</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7</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8</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9</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4A2E625-D61C-446F-8E4C-610DFED6956A}" type="datetime1">
              <a:rPr lang="ru-RU" smtClean="0"/>
              <a:pPr/>
              <a:t>01.11.2022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56760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E138BB-E29E-419B-A219-638DC162EE97}" type="datetime1">
              <a:rPr lang="ru-RU" smtClean="0"/>
              <a:pPr/>
              <a:t>01.11.2022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2452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3F6962-8797-40A6-BBE0-51706BCD73A4}" type="datetime1">
              <a:rPr lang="ru-RU" smtClean="0"/>
              <a:pPr/>
              <a:t>01.11.2022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20797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99E746-771F-43EF-98F5-0271687F33E8}" type="datetime1">
              <a:rPr lang="ru-RU" smtClean="0"/>
              <a:pPr/>
              <a:t>01.11.2022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4144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DEA6B2E-F63F-447C-A5F4-D1A0610FE1BC}" type="datetime1">
              <a:rPr lang="ru-RU" smtClean="0"/>
              <a:pPr/>
              <a:t>01.11.2022</a:t>
            </a:fld>
            <a:endParaRPr lang="ru-RU"/>
          </a:p>
        </p:txBody>
      </p:sp>
      <p:sp>
        <p:nvSpPr>
          <p:cNvPr id="5" name="Нижний колонтитул 4"/>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05065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A77308A-D0DF-4790-BDF4-C6DD4ADE0180}" type="datetime1">
              <a:rPr lang="ru-RU" smtClean="0"/>
              <a:pPr/>
              <a:t>01.11.2022</a:t>
            </a:fld>
            <a:endParaRPr lang="ru-RU"/>
          </a:p>
        </p:txBody>
      </p:sp>
      <p:sp>
        <p:nvSpPr>
          <p:cNvPr id="6" name="Нижний колонтитул 5"/>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480315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09215B-272B-4FE0-8374-2E8F7D6E810C}" type="datetime1">
              <a:rPr lang="ru-RU" smtClean="0"/>
              <a:pPr/>
              <a:t>01.11.2022</a:t>
            </a:fld>
            <a:endParaRPr lang="ru-RU"/>
          </a:p>
        </p:txBody>
      </p:sp>
      <p:sp>
        <p:nvSpPr>
          <p:cNvPr id="8" name="Нижний колонтитул 7"/>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686320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0D6D62-C805-4C44-B378-D7084674771D}" type="datetime1">
              <a:rPr lang="ru-RU" smtClean="0"/>
              <a:pPr/>
              <a:t>01.11.2022</a:t>
            </a:fld>
            <a:endParaRPr lang="ru-RU"/>
          </a:p>
        </p:txBody>
      </p:sp>
      <p:sp>
        <p:nvSpPr>
          <p:cNvPr id="4" name="Нижний колонтитул 3"/>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94015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F485B7-0DDE-42CE-B77A-B3E9CDC191CC}" type="datetime1">
              <a:rPr lang="ru-RU" smtClean="0"/>
              <a:pPr/>
              <a:t>01.11.2022</a:t>
            </a:fld>
            <a:endParaRPr lang="ru-RU"/>
          </a:p>
        </p:txBody>
      </p:sp>
      <p:sp>
        <p:nvSpPr>
          <p:cNvPr id="3" name="Нижний колонтитул 2"/>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4386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218BAD2-E5DA-4BA5-985E-590FB0F1FF14}" type="datetime1">
              <a:rPr lang="ru-RU" smtClean="0"/>
              <a:pPr/>
              <a:t>01.11.2022</a:t>
            </a:fld>
            <a:endParaRPr lang="ru-RU"/>
          </a:p>
        </p:txBody>
      </p:sp>
      <p:sp>
        <p:nvSpPr>
          <p:cNvPr id="6" name="Нижний колонтитул 5"/>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011576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099B51B-650F-46A6-94AA-991C9B47878D}" type="datetime1">
              <a:rPr lang="ru-RU" smtClean="0"/>
              <a:pPr/>
              <a:t>01.11.2022</a:t>
            </a:fld>
            <a:endParaRPr lang="ru-RU"/>
          </a:p>
        </p:txBody>
      </p:sp>
      <p:sp>
        <p:nvSpPr>
          <p:cNvPr id="6" name="Нижний колонтитул 5"/>
          <p:cNvSpPr>
            <a:spLocks noGrp="1"/>
          </p:cNvSpPr>
          <p:nvPr>
            <p:ph type="ftr" sz="quarter" idx="11"/>
          </p:nvPr>
        </p:nvSpPr>
        <p:spPr/>
        <p:txBody>
          <a:bodyPr/>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957239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3B9D6-818E-40B7-894F-7A5D0605381D}" type="datetime1">
              <a:rPr lang="ru-RU" smtClean="0"/>
              <a:pPr/>
              <a:t>01.11.2022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13929183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r>
              <a:rPr lang="ru-RU" sz="1800" b="0" dirty="0" smtClean="0">
                <a:solidFill>
                  <a:schemeClr val="tx1"/>
                </a:solidFill>
                <a:latin typeface="Times New Roman" pitchFamily="18" charset="0"/>
                <a:cs typeface="Times New Roman" pitchFamily="18" charset="0"/>
              </a:rPr>
              <a:t>4</a:t>
            </a:r>
            <a:r>
              <a:rPr lang="kk-KZ" sz="1800" b="0" dirty="0" smtClean="0">
                <a:solidFill>
                  <a:schemeClr val="tx1"/>
                </a:solidFill>
                <a:latin typeface="Times New Roman" pitchFamily="18" charset="0"/>
                <a:cs typeface="Times New Roman" pitchFamily="18" charset="0"/>
              </a:rPr>
              <a:t>-дәріс</a:t>
            </a: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2541458"/>
          </a:xfrm>
        </p:spPr>
        <p:txBody>
          <a:bodyPr>
            <a:normAutofit/>
          </a:bodyPr>
          <a:lstStyle/>
          <a:p>
            <a:pPr algn="ctr">
              <a:buNone/>
            </a:pPr>
            <a:endParaRPr lang="kk-KZ"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r>
              <a:rPr lang="kk-KZ" b="1" dirty="0" smtClean="0">
                <a:latin typeface="Times New Roman" pitchFamily="18" charset="0"/>
                <a:cs typeface="Times New Roman" pitchFamily="18" charset="0"/>
              </a:rPr>
              <a:t>Өндірістік қалдықтар</a:t>
            </a: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a:t>
            </a:r>
            <a:r>
              <a:rPr lang="kk-KZ" b="1" i="1" u="sng" dirty="0" smtClean="0">
                <a:solidFill>
                  <a:srgbClr val="0070C0"/>
                </a:solidFill>
              </a:rPr>
              <a:t>Қалдықтарды басқару </a:t>
            </a:r>
            <a:r>
              <a:rPr lang="kk-KZ" b="1" i="1" dirty="0" smtClean="0">
                <a:solidFill>
                  <a:srgbClr val="0070C0"/>
                </a:solidFill>
              </a:rPr>
              <a:t>”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86058"/>
            <a:ext cx="7858180" cy="2786082"/>
          </a:xfrm>
        </p:spPr>
        <p:txBody>
          <a:bodyPr>
            <a:normAutofit/>
          </a:bodyPr>
          <a:lstStyle/>
          <a:p>
            <a:r>
              <a:rPr lang="ru-RU" sz="1800" dirty="0" smtClean="0"/>
              <a:t/>
            </a:r>
            <a:br>
              <a:rPr lang="ru-RU" sz="1800" dirty="0" smtClean="0"/>
            </a:b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5041788"/>
          </a:xfrm>
        </p:spPr>
        <p:txBody>
          <a:bodyPr>
            <a:normAutofit/>
          </a:bodyPr>
          <a:lstStyle/>
          <a:p>
            <a:pPr algn="just">
              <a:buNone/>
            </a:pPr>
            <a:r>
              <a:rPr lang="kk-KZ" dirty="0" smtClean="0"/>
              <a:t>	</a:t>
            </a:r>
            <a:r>
              <a:rPr lang="kk-KZ" dirty="0" smtClean="0">
                <a:solidFill>
                  <a:schemeClr val="accent3"/>
                </a:solidFill>
                <a:latin typeface="Times New Roman" pitchFamily="18" charset="0"/>
                <a:cs typeface="Times New Roman" pitchFamily="18" charset="0"/>
              </a:rPr>
              <a:t>	</a:t>
            </a:r>
            <a:r>
              <a:rPr lang="kk-KZ" b="1" dirty="0" smtClean="0">
                <a:solidFill>
                  <a:schemeClr val="accent3"/>
                </a:solidFill>
                <a:latin typeface="Times New Roman" pitchFamily="18" charset="0"/>
                <a:cs typeface="Times New Roman" pitchFamily="18" charset="0"/>
              </a:rPr>
              <a:t>Қайталау сұрақтары:</a:t>
            </a:r>
          </a:p>
          <a:p>
            <a:pPr algn="just">
              <a:buNone/>
            </a:pPr>
            <a:endParaRPr lang="kk-KZ" b="1" dirty="0" smtClean="0">
              <a:latin typeface="Times New Roman" pitchFamily="18" charset="0"/>
              <a:cs typeface="Times New Roman" pitchFamily="18" charset="0"/>
            </a:endParaRPr>
          </a:p>
          <a:p>
            <a:pPr marL="514350" indent="-514350" algn="just">
              <a:buAutoNum type="arabicPeriod"/>
            </a:pPr>
            <a:r>
              <a:rPr lang="kk-KZ" sz="2400" dirty="0" smtClean="0">
                <a:latin typeface="Times New Roman" pitchFamily="18" charset="0"/>
                <a:cs typeface="Times New Roman" pitchFamily="18" charset="0"/>
              </a:rPr>
              <a:t>Өндірістік қалдықтардың жіктелуі мен ерекшеліктері.</a:t>
            </a:r>
          </a:p>
          <a:p>
            <a:pPr marL="514350" indent="-514350" algn="just">
              <a:buAutoNum type="arabicPeriod"/>
            </a:pPr>
            <a:r>
              <a:rPr lang="kk-KZ" sz="2400" dirty="0" smtClean="0">
                <a:latin typeface="Times New Roman" pitchFamily="18" charset="0"/>
                <a:cs typeface="Times New Roman" pitchFamily="18" charset="0"/>
              </a:rPr>
              <a:t>Қазақстан өңірлеріндегі өндірістік қалдықтарға сипаттама. </a:t>
            </a:r>
          </a:p>
          <a:p>
            <a:pPr algn="just">
              <a:buNone/>
            </a:pPr>
            <a:endParaRPr lang="ru-RU" dirty="0" smtClean="0">
              <a:latin typeface="Times New Roman" pitchFamily="18" charset="0"/>
              <a:cs typeface="Times New Roman" pitchFamily="18" charset="0"/>
            </a:endParaRPr>
          </a:p>
          <a:p>
            <a:pPr algn="just">
              <a:buNone/>
            </a:pPr>
            <a:endParaRPr lang="kk-KZ" b="1" dirty="0" smtClean="0">
              <a:solidFill>
                <a:schemeClr val="accent3">
                  <a:lumMod val="50000"/>
                </a:schemeClr>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
        <p:nvSpPr>
          <p:cNvPr id="6"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3541590"/>
          </a:xfrm>
        </p:spPr>
        <p:txBody>
          <a:bodyPr>
            <a:normAutofit fontScale="92500"/>
          </a:bodyPr>
          <a:lstStyle/>
          <a:p>
            <a:pPr>
              <a:buNone/>
            </a:pPr>
            <a:endParaRPr lang="ru-RU" dirty="0" smtClean="0">
              <a:solidFill>
                <a:schemeClr val="accent3"/>
              </a:solidFill>
            </a:endParaRPr>
          </a:p>
          <a:p>
            <a:pPr>
              <a:buNone/>
            </a:pPr>
            <a:r>
              <a:rPr lang="kk-KZ" b="1" dirty="0" smtClean="0">
                <a:solidFill>
                  <a:schemeClr val="accent3"/>
                </a:solidFill>
                <a:latin typeface="Times New Roman" pitchFamily="18" charset="0"/>
                <a:cs typeface="Times New Roman" pitchFamily="18" charset="0"/>
              </a:rPr>
              <a:t>Жоспары:</a:t>
            </a:r>
          </a:p>
          <a:p>
            <a:pPr>
              <a:buNone/>
            </a:pP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Өндірістік қалдықтар түрлері мен ерекшеліктері</a:t>
            </a:r>
          </a:p>
          <a:p>
            <a:pPr lvl="0"/>
            <a:r>
              <a:rPr lang="kk-KZ" dirty="0" smtClean="0">
                <a:latin typeface="Times New Roman" pitchFamily="18" charset="0"/>
                <a:cs typeface="Times New Roman" pitchFamily="18" charset="0"/>
              </a:rPr>
              <a:t>Қазақстандағы өндірістік қалдықтар мәселесі</a:t>
            </a:r>
            <a:endParaRPr lang="ru-RU" dirty="0" smtClean="0">
              <a:latin typeface="Times New Roman" pitchFamily="18" charset="0"/>
              <a:cs typeface="Times New Roman" pitchFamily="18" charset="0"/>
            </a:endParaRPr>
          </a:p>
          <a:p>
            <a:pPr algn="ctr">
              <a:buNone/>
            </a:pPr>
            <a:endParaRPr lang="ru-RU" b="1" dirty="0" smtClean="0">
              <a:solidFill>
                <a:schemeClr val="accent3"/>
              </a:solidFill>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3541590"/>
          </a:xfrm>
        </p:spPr>
        <p:txBody>
          <a:bodyPr>
            <a:normAutofit/>
          </a:bodyPr>
          <a:lstStyle/>
          <a:p>
            <a:pPr>
              <a:buNone/>
            </a:pPr>
            <a:endParaRPr lang="ru-RU" dirty="0" smtClean="0">
              <a:solidFill>
                <a:schemeClr val="accent3"/>
              </a:solidFill>
            </a:endParaRPr>
          </a:p>
          <a:p>
            <a:pPr>
              <a:buNone/>
            </a:pPr>
            <a:r>
              <a:rPr lang="ru-RU" b="1" dirty="0" smtClean="0"/>
              <a:t>		</a:t>
            </a:r>
            <a:r>
              <a:rPr lang="ru-RU" b="1" dirty="0" err="1" smtClean="0">
                <a:latin typeface="Times New Roman" pitchFamily="18" charset="0"/>
                <a:cs typeface="Times New Roman" pitchFamily="18" charset="0"/>
              </a:rPr>
              <a:t>Өндіріс қалдықтары </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өнім өндіру кезінде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түзілген, тұтынылатын қасиетін жартылай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толық жоғалтқан шикізат</a:t>
            </a:r>
            <a:r>
              <a:rPr lang="ru-RU" dirty="0" smtClean="0">
                <a:latin typeface="Times New Roman" pitchFamily="18" charset="0"/>
                <a:cs typeface="Times New Roman" pitchFamily="18" charset="0"/>
              </a:rPr>
              <a:t>, материал </a:t>
            </a:r>
            <a:r>
              <a:rPr lang="ru-RU" dirty="0" err="1" smtClean="0">
                <a:latin typeface="Times New Roman" pitchFamily="18" charset="0"/>
                <a:cs typeface="Times New Roman" pitchFamily="18" charset="0"/>
              </a:rPr>
              <a:t>қалдықтары</a:t>
            </a:r>
            <a:r>
              <a:rPr lang="ru-RU" dirty="0" smtClean="0">
                <a:latin typeface="Times New Roman" pitchFamily="18" charset="0"/>
                <a:cs typeface="Times New Roman" pitchFamily="18" charset="0"/>
              </a:rPr>
              <a:t>.</a:t>
            </a:r>
          </a:p>
          <a:p>
            <a:pPr lvl="0"/>
            <a:endParaRPr lang="ru-RU" dirty="0" smtClean="0">
              <a:latin typeface="Times New Roman" pitchFamily="18" charset="0"/>
              <a:cs typeface="Times New Roman" pitchFamily="18" charset="0"/>
            </a:endParaRPr>
          </a:p>
          <a:p>
            <a:pPr algn="ctr">
              <a:buNone/>
            </a:pPr>
            <a:endParaRPr lang="ru-RU" b="1" dirty="0" smtClean="0">
              <a:solidFill>
                <a:schemeClr val="accent3"/>
              </a:solidFill>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present5.com/presentbyword/20170126/4,5._othody_images/4,5._othody_3.jpg"/>
          <p:cNvPicPr>
            <a:picLocks noChangeAspect="1" noChangeArrowheads="1"/>
          </p:cNvPicPr>
          <p:nvPr/>
        </p:nvPicPr>
        <p:blipFill>
          <a:blip r:embed="rId2"/>
          <a:srcRect/>
          <a:stretch>
            <a:fillRect/>
          </a:stretch>
        </p:blipFill>
        <p:spPr bwMode="auto">
          <a:xfrm>
            <a:off x="428596" y="500042"/>
            <a:ext cx="8358246" cy="578647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p:cNvPicPr>
            <a:picLocks noChangeAspect="1" noChangeArrowheads="1"/>
          </p:cNvPicPr>
          <p:nvPr/>
        </p:nvPicPr>
        <p:blipFill>
          <a:blip r:embed="rId2"/>
          <a:srcRect/>
          <a:stretch>
            <a:fillRect/>
          </a:stretch>
        </p:blipFill>
        <p:spPr bwMode="auto">
          <a:xfrm>
            <a:off x="357158" y="357166"/>
            <a:ext cx="8358246" cy="57864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4970350"/>
          </a:xfrm>
        </p:spPr>
        <p:txBody>
          <a:bodyPr>
            <a:normAutofit fontScale="77500" lnSpcReduction="20000"/>
          </a:bodyPr>
          <a:lstStyle/>
          <a:p>
            <a:pPr>
              <a:buNone/>
            </a:pPr>
            <a:endParaRPr lang="ru-RU" dirty="0" smtClean="0">
              <a:solidFill>
                <a:schemeClr val="accent3"/>
              </a:solidFill>
            </a:endParaRPr>
          </a:p>
          <a:p>
            <a:pPr>
              <a:buNone/>
            </a:pPr>
            <a:r>
              <a:rPr lang="kk-KZ" b="1" dirty="0" smtClean="0"/>
              <a:t>		</a:t>
            </a:r>
            <a:r>
              <a:rPr lang="kk-KZ" dirty="0" smtClean="0">
                <a:latin typeface="Times New Roman" pitchFamily="18" charset="0"/>
                <a:cs typeface="Times New Roman" pitchFamily="18" charset="0"/>
              </a:rPr>
              <a:t>Барлық өндіріс қалдықтары төрт қауіптілік класынабөлінеді: </a:t>
            </a:r>
            <a:br>
              <a:rPr lang="kk-KZ"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бірінші</a:t>
            </a:r>
            <a:r>
              <a:rPr lang="kk-KZ" dirty="0" smtClean="0">
                <a:latin typeface="Times New Roman" pitchFamily="18" charset="0"/>
                <a:cs typeface="Times New Roman" pitchFamily="18" charset="0"/>
              </a:rPr>
              <a:t> – айрықша қауіпті (радиактивті заттектер, бенз(а)пирен, диметилтиофосфат, қорғасын, сынап металл түрінде және олардың бейорганикалық қосындылары); </a:t>
            </a:r>
            <a:br>
              <a:rPr lang="kk-KZ"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екінші</a:t>
            </a:r>
            <a:r>
              <a:rPr lang="kk-KZ" dirty="0" smtClean="0">
                <a:latin typeface="Times New Roman" pitchFamily="18" charset="0"/>
                <a:cs typeface="Times New Roman" pitchFamily="18" charset="0"/>
              </a:rPr>
              <a:t> – жоғары қауіпті (метилмеркаптан, азот оксидтері, никель, марганец, күкіртті сутек, формальдегид, фторлы сутек); </a:t>
            </a:r>
            <a:br>
              <a:rPr lang="kk-KZ"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үшінші </a:t>
            </a:r>
            <a:r>
              <a:rPr lang="kk-KZ" dirty="0" smtClean="0">
                <a:latin typeface="Times New Roman" pitchFamily="18" charset="0"/>
                <a:cs typeface="Times New Roman" pitchFamily="18" charset="0"/>
              </a:rPr>
              <a:t>– орташа қауіпті (қаракүйе, күкіртті көміртек, метил спирті, темекі); </a:t>
            </a:r>
            <a:br>
              <a:rPr lang="kk-KZ"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төртінші</a:t>
            </a:r>
            <a:r>
              <a:rPr lang="kk-KZ" dirty="0" smtClean="0">
                <a:latin typeface="Times New Roman" pitchFamily="18" charset="0"/>
                <a:cs typeface="Times New Roman" pitchFamily="18" charset="0"/>
              </a:rPr>
              <a:t> – болымсыз қауіпті (аммияк, аммиякты-карбамидты тыңайтқыштар, боксидтер, темір оксидтері, әк тастар).</a:t>
            </a:r>
            <a:endParaRPr lang="ru-RU" dirty="0" smtClean="0">
              <a:latin typeface="Times New Roman" pitchFamily="18" charset="0"/>
              <a:cs typeface="Times New Roman" pitchFamily="18" charset="0"/>
            </a:endParaRPr>
          </a:p>
          <a:p>
            <a:pPr lvl="0"/>
            <a:endParaRPr lang="ru-RU" dirty="0" smtClean="0">
              <a:latin typeface="Times New Roman" pitchFamily="18" charset="0"/>
              <a:cs typeface="Times New Roman" pitchFamily="18" charset="0"/>
            </a:endParaRPr>
          </a:p>
          <a:p>
            <a:pPr algn="ctr">
              <a:buNone/>
            </a:pPr>
            <a:endParaRPr lang="ru-RU" b="1" dirty="0" smtClean="0">
              <a:solidFill>
                <a:schemeClr val="accent3"/>
              </a:solidFill>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4970350"/>
          </a:xfrm>
        </p:spPr>
        <p:txBody>
          <a:bodyPr>
            <a:normAutofit fontScale="92500" lnSpcReduction="20000"/>
          </a:bodyPr>
          <a:lstStyle/>
          <a:p>
            <a:pPr algn="just">
              <a:buNone/>
            </a:pPr>
            <a:r>
              <a:rPr lang="ru-RU" b="1" dirty="0" smtClean="0">
                <a:solidFill>
                  <a:schemeClr val="accent3"/>
                </a:solidFill>
                <a:latin typeface="Times New Roman" pitchFamily="18" charset="0"/>
                <a:cs typeface="Times New Roman" pitchFamily="18" charset="0"/>
              </a:rPr>
              <a:t>	</a:t>
            </a:r>
            <a:r>
              <a:rPr lang="ru-RU" dirty="0" smtClean="0">
                <a:solidFill>
                  <a:schemeClr val="accent3"/>
                </a:solidFill>
                <a:latin typeface="Times New Roman" pitchFamily="18" charset="0"/>
                <a:cs typeface="Times New Roman" pitchFamily="18" charset="0"/>
              </a:rPr>
              <a:t>	</a:t>
            </a:r>
            <a:r>
              <a:rPr lang="kk-KZ" dirty="0" smtClean="0">
                <a:latin typeface="Times New Roman" pitchFamily="18" charset="0"/>
                <a:cs typeface="Times New Roman" pitchFamily="18" charset="0"/>
              </a:rPr>
              <a:t>Бірінші класс қалдықтары болаттан жасаған қабырғасының қалыңдығы 10 мм. саңлаусыз жабылатын қақпағы бар баллондарға жиналады. Толтырылғаннан кейін қақпақ электрлік пісіру арқылы жабылдырылады. Қалдықтар салған болаттан жасалған баллондарды бетон контейнерлеріне орналастырып барып көмеді. Екінші класқа жататын қалдықтарды сақтау үшін полиэтилен, ал үшінші класқа қағаз қаптар қолданылады, төртінші класс қалдықтары өндіріс алаңында немесе полигондарда ораусыз сақталады.</a:t>
            </a:r>
            <a:endParaRPr lang="ru-RU" dirty="0" smtClean="0">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sp>
        <p:nvSpPr>
          <p:cNvPr id="6" name="Содержимое 5"/>
          <p:cNvSpPr>
            <a:spLocks noGrp="1"/>
          </p:cNvSpPr>
          <p:nvPr>
            <p:ph idx="1"/>
          </p:nvPr>
        </p:nvSpPr>
        <p:spPr/>
        <p:txBody>
          <a:bodyPr>
            <a:normAutofit fontScale="92500" lnSpcReduction="20000"/>
          </a:bodyPr>
          <a:lstStyle/>
          <a:p>
            <a:pPr algn="just">
              <a:buNone/>
            </a:pPr>
            <a:r>
              <a:rPr lang="ru-RU" dirty="0" smtClean="0"/>
              <a:t>		</a:t>
            </a:r>
            <a:r>
              <a:rPr lang="ru-RU" dirty="0" err="1" smtClean="0">
                <a:latin typeface="Times New Roman" pitchFamily="18" charset="0"/>
                <a:cs typeface="Times New Roman" pitchFamily="18" charset="0"/>
              </a:rPr>
              <a:t>Қазақ даласында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қазіргі таңда </a:t>
            </a:r>
            <a:r>
              <a:rPr lang="ru-RU" dirty="0" smtClean="0">
                <a:latin typeface="Times New Roman" pitchFamily="18" charset="0"/>
                <a:cs typeface="Times New Roman" pitchFamily="18" charset="0"/>
              </a:rPr>
              <a:t>30 </a:t>
            </a:r>
            <a:r>
              <a:rPr lang="ru-RU" dirty="0" err="1" smtClean="0">
                <a:latin typeface="Times New Roman" pitchFamily="18" charset="0"/>
                <a:cs typeface="Times New Roman" pitchFamily="18" charset="0"/>
              </a:rPr>
              <a:t>млрд</a:t>
            </a:r>
            <a:r>
              <a:rPr lang="ru-RU" dirty="0" smtClean="0">
                <a:latin typeface="Times New Roman" pitchFamily="18" charset="0"/>
                <a:cs typeface="Times New Roman" pitchFamily="18" charset="0"/>
              </a:rPr>
              <a:t> тонна </a:t>
            </a:r>
            <a:r>
              <a:rPr lang="ru-RU" dirty="0" err="1" smtClean="0">
                <a:latin typeface="Times New Roman" pitchFamily="18" charset="0"/>
                <a:cs typeface="Times New Roman" pitchFamily="18" charset="0"/>
              </a:rPr>
              <a:t>қалдық жатыр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Оның </a:t>
            </a:r>
            <a:r>
              <a:rPr lang="ru-RU" dirty="0" smtClean="0">
                <a:latin typeface="Times New Roman" pitchFamily="18" charset="0"/>
                <a:cs typeface="Times New Roman" pitchFamily="18" charset="0"/>
              </a:rPr>
              <a:t>6,7 миллиарды - </a:t>
            </a:r>
            <a:r>
              <a:rPr lang="ru-RU" dirty="0" err="1" smtClean="0">
                <a:latin typeface="Times New Roman" pitchFamily="18" charset="0"/>
                <a:cs typeface="Times New Roman" pitchFamily="18" charset="0"/>
              </a:rPr>
              <a:t>улы</a:t>
            </a:r>
            <a:r>
              <a:rPr lang="ru-RU" dirty="0" smtClean="0">
                <a:latin typeface="Times New Roman" pitchFamily="18" charset="0"/>
                <a:cs typeface="Times New Roman" pitchFamily="18" charset="0"/>
              </a:rPr>
              <a:t>, 5 миллиарды - </a:t>
            </a:r>
            <a:r>
              <a:rPr lang="ru-RU" dirty="0" err="1" smtClean="0">
                <a:latin typeface="Times New Roman" pitchFamily="18" charset="0"/>
                <a:cs typeface="Times New Roman" pitchFamily="18" charset="0"/>
              </a:rPr>
              <a:t>тау-кен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өндірісінің үйінділері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Олардың қатары </a:t>
            </a:r>
            <a:r>
              <a:rPr lang="ru-RU" u="sng" dirty="0" err="1" smtClean="0">
                <a:latin typeface="Times New Roman" pitchFamily="18" charset="0"/>
                <a:cs typeface="Times New Roman" pitchFamily="18" charset="0"/>
              </a:rPr>
              <a:t>Ақтөбедегі </a:t>
            </a:r>
            <a:r>
              <a:rPr lang="ru-RU" u="sng" dirty="0" smtClean="0">
                <a:latin typeface="Times New Roman" pitchFamily="18" charset="0"/>
                <a:cs typeface="Times New Roman" pitchFamily="18" charset="0"/>
              </a:rPr>
              <a:t>хром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Павлодарда</a:t>
            </a:r>
            <a:r>
              <a:rPr lang="ru-RU" dirty="0" smtClean="0">
                <a:latin typeface="Times New Roman" pitchFamily="18" charset="0"/>
                <a:cs typeface="Times New Roman" pitchFamily="18" charset="0"/>
              </a:rPr>
              <a:t> </a:t>
            </a:r>
            <a:r>
              <a:rPr lang="ru-RU" u="sng" dirty="0" smtClean="0">
                <a:latin typeface="Times New Roman" pitchFamily="18" charset="0"/>
                <a:cs typeface="Times New Roman" pitchFamily="18" charset="0"/>
              </a:rPr>
              <a:t>титан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ферум</a:t>
            </a:r>
            <a:r>
              <a:rPr lang="ru-RU" dirty="0" smtClean="0">
                <a:latin typeface="Times New Roman" pitchFamily="18" charset="0"/>
                <a:cs typeface="Times New Roman" pitchFamily="18" charset="0"/>
              </a:rPr>
              <a:t>, т.б. </a:t>
            </a:r>
            <a:r>
              <a:rPr lang="ru-RU" dirty="0" err="1" smtClean="0">
                <a:latin typeface="Times New Roman" pitchFamily="18" charset="0"/>
                <a:cs typeface="Times New Roman" pitchFamily="18" charset="0"/>
              </a:rPr>
              <a:t>қалдықтарымен сонау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кеңес кезінен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жыл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сайын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толығып, толысып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келе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жатыр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Қошқар-Атадағы </a:t>
            </a:r>
            <a:r>
              <a:rPr lang="ru-RU" u="sng" dirty="0" smtClean="0">
                <a:latin typeface="Times New Roman" pitchFamily="18" charset="0"/>
                <a:cs typeface="Times New Roman" pitchFamily="18" charset="0"/>
              </a:rPr>
              <a:t>уран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қалдығы </a:t>
            </a:r>
            <a:r>
              <a:rPr lang="ru-RU" dirty="0" smtClean="0">
                <a:latin typeface="Times New Roman" pitchFamily="18" charset="0"/>
                <a:cs typeface="Times New Roman" pitchFamily="18" charset="0"/>
              </a:rPr>
              <a:t>300 миллион </a:t>
            </a:r>
            <a:r>
              <a:rPr lang="ru-RU" dirty="0" err="1" smtClean="0">
                <a:latin typeface="Times New Roman" pitchFamily="18" charset="0"/>
                <a:cs typeface="Times New Roman" pitchFamily="18" charset="0"/>
              </a:rPr>
              <a:t>тоннаға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Ақмола облысындағы </a:t>
            </a:r>
            <a:r>
              <a:rPr lang="ru-RU" u="sng" dirty="0" err="1" smtClean="0">
                <a:latin typeface="Times New Roman" pitchFamily="18" charset="0"/>
                <a:cs typeface="Times New Roman" pitchFamily="18" charset="0"/>
              </a:rPr>
              <a:t>радиоактивті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қалдық </a:t>
            </a:r>
            <a:r>
              <a:rPr lang="ru-RU" dirty="0" smtClean="0">
                <a:latin typeface="Times New Roman" pitchFamily="18" charset="0"/>
                <a:cs typeface="Times New Roman" pitchFamily="18" charset="0"/>
              </a:rPr>
              <a:t>45 миллион </a:t>
            </a:r>
            <a:r>
              <a:rPr lang="ru-RU" dirty="0" err="1" smtClean="0">
                <a:latin typeface="Times New Roman" pitchFamily="18" charset="0"/>
                <a:cs typeface="Times New Roman" pitchFamily="18" charset="0"/>
              </a:rPr>
              <a:t>тоннаға жетсе</a:t>
            </a:r>
            <a:r>
              <a:rPr lang="ru-RU"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Теңізшевройлдың</a:t>
            </a:r>
            <a:r>
              <a:rPr lang="ru-RU" u="sng"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жанындағы </a:t>
            </a:r>
            <a:r>
              <a:rPr lang="ru-RU" u="sng" dirty="0" err="1" smtClean="0">
                <a:latin typeface="Times New Roman" pitchFamily="18" charset="0"/>
                <a:cs typeface="Times New Roman" pitchFamily="18" charset="0"/>
              </a:rPr>
              <a:t>күкірт</a:t>
            </a:r>
            <a:r>
              <a:rPr lang="ru-RU" dirty="0" err="1" smtClean="0">
                <a:latin typeface="Times New Roman" pitchFamily="18" charset="0"/>
                <a:cs typeface="Times New Roman" pitchFamily="18" charset="0"/>
              </a:rPr>
              <a:t> үйіндісі </a:t>
            </a:r>
            <a:r>
              <a:rPr lang="ru-RU" dirty="0" smtClean="0">
                <a:latin typeface="Times New Roman" pitchFamily="18" charset="0"/>
                <a:cs typeface="Times New Roman" pitchFamily="18" charset="0"/>
              </a:rPr>
              <a:t>де </a:t>
            </a:r>
            <a:r>
              <a:rPr lang="ru-RU" dirty="0" err="1" smtClean="0">
                <a:latin typeface="Times New Roman" pitchFamily="18" charset="0"/>
                <a:cs typeface="Times New Roman" pitchFamily="18" charset="0"/>
              </a:rPr>
              <a:t>биіктеп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барады</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2920" y="530352"/>
            <a:ext cx="8183880" cy="4970350"/>
          </a:xfrm>
        </p:spPr>
        <p:txBody>
          <a:bodyPr>
            <a:normAutofit fontScale="92500" lnSpcReduction="20000"/>
          </a:bodyPr>
          <a:lstStyle/>
          <a:p>
            <a:pPr algn="just">
              <a:buNone/>
            </a:pPr>
            <a:r>
              <a:rPr lang="ru-RU" b="1" dirty="0" smtClean="0">
                <a:solidFill>
                  <a:schemeClr val="accent3"/>
                </a:solidFill>
                <a:latin typeface="Times New Roman" pitchFamily="18" charset="0"/>
                <a:cs typeface="Times New Roman" pitchFamily="18" charset="0"/>
              </a:rPr>
              <a:t>	</a:t>
            </a:r>
            <a:r>
              <a:rPr lang="ru-RU" dirty="0" smtClean="0">
                <a:solidFill>
                  <a:schemeClr val="accent3"/>
                </a:solidFill>
                <a:latin typeface="Times New Roman" pitchFamily="18" charset="0"/>
                <a:cs typeface="Times New Roman" pitchFamily="18" charset="0"/>
              </a:rPr>
              <a:t>	</a:t>
            </a:r>
            <a:r>
              <a:rPr lang="kk-KZ" dirty="0" smtClean="0">
                <a:latin typeface="Times New Roman" pitchFamily="18" charset="0"/>
                <a:cs typeface="Times New Roman" pitchFamily="18" charset="0"/>
              </a:rPr>
              <a:t>Бірінші класс қалдықтары болаттан жасаған қабырғасының қалыңдығы 10 мм. саңлаусыз жабылатын қақпағы бар баллондарға жиналады. Толтырылғаннан кейін қақпақ электрлік пісіру арқылы жабылдырылады. Қалдықтар салған болаттан жасалған баллондарды бетон контейнерлеріне орналастырып барып көмеді. Екінші класқа жататын қалдықтарды сақтау үшін полиэтилен, ал үшінші класқа қағаз қаптар қолданылады, төртінші класс қалдықтары өндіріс алаңында немесе полигондарда ораусыз сақталады.</a:t>
            </a:r>
            <a:endParaRPr lang="ru-RU" dirty="0" smtClean="0">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“Қалдықтарды басқару”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1001</TotalTime>
  <Words>119</Words>
  <Application>Microsoft Office PowerPoint</Application>
  <PresentationFormat>Экран (4:3)</PresentationFormat>
  <Paragraphs>88</Paragraphs>
  <Slides>10</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4-дәріс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“Жер ресурстар қоры мен мүмкіншіліктері”  3-дәріс</dc:title>
  <dc:creator>Admin</dc:creator>
  <cp:lastModifiedBy>NK</cp:lastModifiedBy>
  <cp:revision>109</cp:revision>
  <dcterms:created xsi:type="dcterms:W3CDTF">2015-02-05T04:50:11Z</dcterms:created>
  <dcterms:modified xsi:type="dcterms:W3CDTF">2022-11-01T16:19:12Z</dcterms:modified>
</cp:coreProperties>
</file>