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4"/>
  </p:notesMasterIdLst>
  <p:sldIdLst>
    <p:sldId id="268" r:id="rId2"/>
    <p:sldId id="290" r:id="rId3"/>
    <p:sldId id="294" r:id="rId4"/>
    <p:sldId id="301" r:id="rId5"/>
    <p:sldId id="310" r:id="rId6"/>
    <p:sldId id="297" r:id="rId7"/>
    <p:sldId id="302" r:id="rId8"/>
    <p:sldId id="309" r:id="rId9"/>
    <p:sldId id="298" r:id="rId10"/>
    <p:sldId id="303" r:id="rId11"/>
    <p:sldId id="304" r:id="rId12"/>
    <p:sldId id="305" r:id="rId13"/>
    <p:sldId id="311" r:id="rId14"/>
    <p:sldId id="312" r:id="rId15"/>
    <p:sldId id="313" r:id="rId16"/>
    <p:sldId id="314" r:id="rId17"/>
    <p:sldId id="316" r:id="rId18"/>
    <p:sldId id="317" r:id="rId19"/>
    <p:sldId id="315" r:id="rId20"/>
    <p:sldId id="318" r:id="rId21"/>
    <p:sldId id="308" r:id="rId22"/>
    <p:sldId id="299"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85" autoAdjust="0"/>
    <p:restoredTop sz="94638" autoAdjust="0"/>
  </p:normalViewPr>
  <p:slideViewPr>
    <p:cSldViewPr>
      <p:cViewPr varScale="1">
        <p:scale>
          <a:sx n="110" d="100"/>
          <a:sy n="110" d="100"/>
        </p:scale>
        <p:origin x="-164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51868A-449F-4190-864B-37DB0777744D}" type="datetimeFigureOut">
              <a:rPr lang="ru-RU" smtClean="0"/>
              <a:pPr/>
              <a:t>11.02.2022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C411AE-C9ED-4B68-97AF-DA3A40D0F25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C411AE-C9ED-4B68-97AF-DA3A40D0F255}"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C411AE-C9ED-4B68-97AF-DA3A40D0F255}"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C411AE-C9ED-4B68-97AF-DA3A40D0F255}"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C411AE-C9ED-4B68-97AF-DA3A40D0F255}"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C411AE-C9ED-4B68-97AF-DA3A40D0F255}"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C411AE-C9ED-4B68-97AF-DA3A40D0F255}"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C411AE-C9ED-4B68-97AF-DA3A40D0F255}"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C411AE-C9ED-4B68-97AF-DA3A40D0F255}"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C411AE-C9ED-4B68-97AF-DA3A40D0F255}"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C411AE-C9ED-4B68-97AF-DA3A40D0F255}"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C411AE-C9ED-4B68-97AF-DA3A40D0F255}"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C411AE-C9ED-4B68-97AF-DA3A40D0F255}"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C411AE-C9ED-4B68-97AF-DA3A40D0F255}" type="slidenum">
              <a:rPr lang="ru-RU" smtClean="0"/>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C411AE-C9ED-4B68-97AF-DA3A40D0F255}" type="slidenum">
              <a:rPr lang="ru-RU" smtClean="0"/>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C411AE-C9ED-4B68-97AF-DA3A40D0F255}" type="slidenum">
              <a:rPr lang="ru-RU" smtClean="0"/>
              <a:pPr/>
              <a:t>22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C411AE-C9ED-4B68-97AF-DA3A40D0F255}"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C411AE-C9ED-4B68-97AF-DA3A40D0F255}"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C411AE-C9ED-4B68-97AF-DA3A40D0F255}"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C411AE-C9ED-4B68-97AF-DA3A40D0F255}"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C411AE-C9ED-4B68-97AF-DA3A40D0F255}"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C411AE-C9ED-4B68-97AF-DA3A40D0F255}"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C411AE-C9ED-4B68-97AF-DA3A40D0F255}"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04A2E625-D61C-446F-8E4C-610DFED6956A}" type="datetime1">
              <a:rPr lang="ru-RU" smtClean="0"/>
              <a:pPr/>
              <a:t>11.02.2022</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r>
              <a:rPr lang="ru-RU" smtClean="0"/>
              <a:t>Қоршаған ортаны қорғауды басқару және инжиниринг кафедрасы                                        доцент. Зандыбай Аманбек</a:t>
            </a:r>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FE138BB-E29E-419B-A219-638DC162EE97}" type="datetime1">
              <a:rPr lang="ru-RU" smtClean="0"/>
              <a:pPr/>
              <a:t>11.02.2022</a:t>
            </a:fld>
            <a:endParaRPr lang="ru-RU"/>
          </a:p>
        </p:txBody>
      </p:sp>
      <p:sp>
        <p:nvSpPr>
          <p:cNvPr id="5" name="Нижний колонтитул 4"/>
          <p:cNvSpPr>
            <a:spLocks noGrp="1"/>
          </p:cNvSpPr>
          <p:nvPr>
            <p:ph type="ftr" sz="quarter" idx="11"/>
          </p:nvPr>
        </p:nvSpPr>
        <p:spPr/>
        <p:txBody>
          <a:bodyPr/>
          <a:lstStyle>
            <a:extLst/>
          </a:lstStyle>
          <a:p>
            <a:r>
              <a:rPr lang="ru-RU" smtClean="0"/>
              <a:t>Қоршаған ортаны қорғауды басқару және инжиниринг кафедрасы                                        доцент. Зандыбай Аманбек</a:t>
            </a:r>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23F6962-8797-40A6-BBE0-51706BCD73A4}" type="datetime1">
              <a:rPr lang="ru-RU" smtClean="0"/>
              <a:pPr/>
              <a:t>11.02.2022</a:t>
            </a:fld>
            <a:endParaRPr lang="ru-RU"/>
          </a:p>
        </p:txBody>
      </p:sp>
      <p:sp>
        <p:nvSpPr>
          <p:cNvPr id="5" name="Нижний колонтитул 4"/>
          <p:cNvSpPr>
            <a:spLocks noGrp="1"/>
          </p:cNvSpPr>
          <p:nvPr>
            <p:ph type="ftr" sz="quarter" idx="11"/>
          </p:nvPr>
        </p:nvSpPr>
        <p:spPr/>
        <p:txBody>
          <a:bodyPr/>
          <a:lstStyle>
            <a:extLst/>
          </a:lstStyle>
          <a:p>
            <a:r>
              <a:rPr lang="ru-RU" smtClean="0"/>
              <a:t>Қоршаған ортаны қорғауды басқару және инжиниринг кафедрасы                                        доцент. Зандыбай Аманбек</a:t>
            </a:r>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F99E746-771F-43EF-98F5-0271687F33E8}" type="datetime1">
              <a:rPr lang="ru-RU" smtClean="0"/>
              <a:pPr/>
              <a:t>11.02.2022</a:t>
            </a:fld>
            <a:endParaRPr lang="ru-RU"/>
          </a:p>
        </p:txBody>
      </p:sp>
      <p:sp>
        <p:nvSpPr>
          <p:cNvPr id="5" name="Нижний колонтитул 4"/>
          <p:cNvSpPr>
            <a:spLocks noGrp="1"/>
          </p:cNvSpPr>
          <p:nvPr>
            <p:ph type="ftr" sz="quarter" idx="11"/>
          </p:nvPr>
        </p:nvSpPr>
        <p:spPr/>
        <p:txBody>
          <a:bodyPr/>
          <a:lstStyle>
            <a:extLst/>
          </a:lstStyle>
          <a:p>
            <a:r>
              <a:rPr lang="ru-RU" smtClean="0"/>
              <a:t>Қоршаған ортаны қорғауды басқару және инжиниринг кафедрасы                                        доцент. Зандыбай Аманбек</a:t>
            </a:r>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4DEA6B2E-F63F-447C-A5F4-D1A0610FE1BC}" type="datetime1">
              <a:rPr lang="ru-RU" smtClean="0"/>
              <a:pPr/>
              <a:t>11.02.2022</a:t>
            </a:fld>
            <a:endParaRPr lang="ru-RU"/>
          </a:p>
        </p:txBody>
      </p:sp>
      <p:sp>
        <p:nvSpPr>
          <p:cNvPr id="5" name="Нижний колонтитул 4"/>
          <p:cNvSpPr>
            <a:spLocks noGrp="1"/>
          </p:cNvSpPr>
          <p:nvPr>
            <p:ph type="ftr" sz="quarter" idx="11"/>
          </p:nvPr>
        </p:nvSpPr>
        <p:spPr/>
        <p:txBody>
          <a:bodyPr/>
          <a:lstStyle>
            <a:extLst/>
          </a:lstStyle>
          <a:p>
            <a:r>
              <a:rPr lang="ru-RU" smtClean="0"/>
              <a:t>Қоршаған ортаны қорғауды басқару және инжиниринг кафедрасы                                        доцент. Зандыбай Аманбек</a:t>
            </a:r>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A77308A-D0DF-4790-BDF4-C6DD4ADE0180}" type="datetime1">
              <a:rPr lang="ru-RU" smtClean="0"/>
              <a:pPr/>
              <a:t>11.02.2022</a:t>
            </a:fld>
            <a:endParaRPr lang="ru-RU"/>
          </a:p>
        </p:txBody>
      </p:sp>
      <p:sp>
        <p:nvSpPr>
          <p:cNvPr id="6" name="Нижний колонтитул 5"/>
          <p:cNvSpPr>
            <a:spLocks noGrp="1"/>
          </p:cNvSpPr>
          <p:nvPr>
            <p:ph type="ftr" sz="quarter" idx="11"/>
          </p:nvPr>
        </p:nvSpPr>
        <p:spPr/>
        <p:txBody>
          <a:bodyPr/>
          <a:lstStyle>
            <a:extLst/>
          </a:lstStyle>
          <a:p>
            <a:r>
              <a:rPr lang="ru-RU" smtClean="0"/>
              <a:t>Қоршаған ортаны қорғауды басқару және инжиниринг кафедрасы                                        доцент. Зандыбай Аманбек</a:t>
            </a:r>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2509215B-272B-4FE0-8374-2E8F7D6E810C}" type="datetime1">
              <a:rPr lang="ru-RU" smtClean="0"/>
              <a:pPr/>
              <a:t>11.02.2022</a:t>
            </a:fld>
            <a:endParaRPr lang="ru-RU"/>
          </a:p>
        </p:txBody>
      </p:sp>
      <p:sp>
        <p:nvSpPr>
          <p:cNvPr id="8" name="Нижний колонтитул 7"/>
          <p:cNvSpPr>
            <a:spLocks noGrp="1"/>
          </p:cNvSpPr>
          <p:nvPr>
            <p:ph type="ftr" sz="quarter" idx="11"/>
          </p:nvPr>
        </p:nvSpPr>
        <p:spPr/>
        <p:txBody>
          <a:bodyPr/>
          <a:lstStyle>
            <a:extLst/>
          </a:lstStyle>
          <a:p>
            <a:r>
              <a:rPr lang="ru-RU" smtClean="0"/>
              <a:t>Қоршаған ортаны қорғауды басқару және инжиниринг кафедрасы                                        доцент. Зандыбай Аманбек</a:t>
            </a:r>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C30D6D62-C805-4C44-B378-D7084674771D}" type="datetime1">
              <a:rPr lang="ru-RU" smtClean="0"/>
              <a:pPr/>
              <a:t>11.02.2022</a:t>
            </a:fld>
            <a:endParaRPr lang="ru-RU"/>
          </a:p>
        </p:txBody>
      </p:sp>
      <p:sp>
        <p:nvSpPr>
          <p:cNvPr id="4" name="Нижний колонтитул 3"/>
          <p:cNvSpPr>
            <a:spLocks noGrp="1"/>
          </p:cNvSpPr>
          <p:nvPr>
            <p:ph type="ftr" sz="quarter" idx="11"/>
          </p:nvPr>
        </p:nvSpPr>
        <p:spPr/>
        <p:txBody>
          <a:bodyPr/>
          <a:lstStyle>
            <a:extLst/>
          </a:lstStyle>
          <a:p>
            <a:r>
              <a:rPr lang="ru-RU" smtClean="0"/>
              <a:t>Қоршаған ортаны қорғауды басқару және инжиниринг кафедрасы                                        доцент. Зандыбай Аманбек</a:t>
            </a:r>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7DF485B7-0DDE-42CE-B77A-B3E9CDC191CC}" type="datetime1">
              <a:rPr lang="ru-RU" smtClean="0"/>
              <a:pPr/>
              <a:t>11.02.2022</a:t>
            </a:fld>
            <a:endParaRPr lang="ru-RU"/>
          </a:p>
        </p:txBody>
      </p:sp>
      <p:sp>
        <p:nvSpPr>
          <p:cNvPr id="3" name="Нижний колонтитул 2"/>
          <p:cNvSpPr>
            <a:spLocks noGrp="1"/>
          </p:cNvSpPr>
          <p:nvPr>
            <p:ph type="ftr" sz="quarter" idx="11"/>
          </p:nvPr>
        </p:nvSpPr>
        <p:spPr/>
        <p:txBody>
          <a:bodyPr/>
          <a:lstStyle>
            <a:extLst/>
          </a:lstStyle>
          <a:p>
            <a:r>
              <a:rPr lang="ru-RU" smtClean="0"/>
              <a:t>Қоршаған ортаны қорғауды басқару және инжиниринг кафедрасы                                        доцент. Зандыбай Аманбек</a:t>
            </a:r>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8218BAD2-E5DA-4BA5-985E-590FB0F1FF14}" type="datetime1">
              <a:rPr lang="ru-RU" smtClean="0"/>
              <a:pPr/>
              <a:t>11.02.2022</a:t>
            </a:fld>
            <a:endParaRPr lang="ru-RU"/>
          </a:p>
        </p:txBody>
      </p:sp>
      <p:sp>
        <p:nvSpPr>
          <p:cNvPr id="6" name="Нижний колонтитул 5"/>
          <p:cNvSpPr>
            <a:spLocks noGrp="1"/>
          </p:cNvSpPr>
          <p:nvPr>
            <p:ph type="ftr" sz="quarter" idx="11"/>
          </p:nvPr>
        </p:nvSpPr>
        <p:spPr/>
        <p:txBody>
          <a:bodyPr/>
          <a:lstStyle>
            <a:extLst/>
          </a:lstStyle>
          <a:p>
            <a:r>
              <a:rPr lang="ru-RU" smtClean="0"/>
              <a:t>Қоршаған ортаны қорғауды басқару және инжиниринг кафедрасы                                        доцент. Зандыбай Аманбек</a:t>
            </a:r>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099B51B-650F-46A6-94AA-991C9B47878D}" type="datetime1">
              <a:rPr lang="ru-RU" smtClean="0"/>
              <a:pPr/>
              <a:t>11.02.2022</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ru-RU" smtClean="0"/>
              <a:t>Қоршаған ортаны қорғауды басқару және инжиниринг кафедрасы                                        доцент. Зандыбай Аманбек</a:t>
            </a:r>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C93B9D6-818E-40B7-894F-7A5D0605381D}" type="datetime1">
              <a:rPr lang="ru-RU" smtClean="0"/>
              <a:pPr/>
              <a:t>11.02.2022</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ru-RU" smtClean="0"/>
              <a:t>Қоршаған ортаны қорғауды басқару және инжиниринг кафедрасы                                        доцент. Зандыбай Аманбек</a:t>
            </a:r>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2541458"/>
          </a:xfrm>
        </p:spPr>
        <p:txBody>
          <a:bodyPr>
            <a:normAutofit/>
          </a:bodyPr>
          <a:lstStyle/>
          <a:p>
            <a:pPr algn="ctr">
              <a:buNone/>
            </a:pPr>
            <a:endParaRPr lang="kk-KZ" dirty="0" smtClean="0">
              <a:latin typeface="Times New Roman" pitchFamily="18" charset="0"/>
              <a:cs typeface="Times New Roman" pitchFamily="18" charset="0"/>
            </a:endParaRPr>
          </a:p>
          <a:p>
            <a:pPr algn="ctr">
              <a:buNone/>
            </a:pPr>
            <a:endParaRPr lang="kk-KZ" dirty="0" smtClean="0">
              <a:latin typeface="Times New Roman" pitchFamily="18" charset="0"/>
              <a:cs typeface="Times New Roman" pitchFamily="18" charset="0"/>
            </a:endParaRPr>
          </a:p>
          <a:p>
            <a:pPr algn="ctr">
              <a:buNone/>
            </a:pPr>
            <a:r>
              <a:rPr lang="kk-KZ" b="1" dirty="0" smtClean="0">
                <a:solidFill>
                  <a:srgbClr val="002060"/>
                </a:solidFill>
                <a:latin typeface="Times New Roman" pitchFamily="18" charset="0"/>
                <a:cs typeface="Times New Roman" pitchFamily="18" charset="0"/>
              </a:rPr>
              <a:t>Тұрмыстық қалдықтар полигоны, залалсыздандыру және қайта өңдеу</a:t>
            </a:r>
          </a:p>
        </p:txBody>
      </p:sp>
      <p:sp>
        <p:nvSpPr>
          <p:cNvPr id="7" name="Нижний колонтитул 6"/>
          <p:cNvSpPr>
            <a:spLocks noGrp="1"/>
          </p:cNvSpPr>
          <p:nvPr>
            <p:ph type="ftr" sz="quarter" idx="11"/>
          </p:nvPr>
        </p:nvSpPr>
        <p:spPr>
          <a:xfrm>
            <a:off x="357158" y="5429264"/>
            <a:ext cx="8358246" cy="1047737"/>
          </a:xfrm>
        </p:spPr>
        <p:txBody>
          <a:bodyPr/>
          <a:lstStyle/>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r>
              <a:rPr lang="kk-KZ" b="1" i="1" dirty="0" smtClean="0">
                <a:solidFill>
                  <a:srgbClr val="0070C0"/>
                </a:solidFill>
              </a:rPr>
              <a:t>“</a:t>
            </a:r>
            <a:r>
              <a:rPr lang="kk-KZ" b="1" i="1" u="sng" dirty="0" smtClean="0">
                <a:solidFill>
                  <a:srgbClr val="0070C0"/>
                </a:solidFill>
              </a:rPr>
              <a:t>Қалдықтарды басқару </a:t>
            </a:r>
            <a:r>
              <a:rPr lang="kk-KZ" b="1" i="1" dirty="0" smtClean="0">
                <a:solidFill>
                  <a:srgbClr val="0070C0"/>
                </a:solidFill>
              </a:rPr>
              <a:t>” пәні</a:t>
            </a:r>
          </a:p>
          <a:p>
            <a:pPr algn="r"/>
            <a:endParaRPr lang="kk-KZ" b="1" i="1" dirty="0" smtClean="0">
              <a:solidFill>
                <a:srgbClr val="0070C0"/>
              </a:solidFill>
            </a:endParaRPr>
          </a:p>
          <a:p>
            <a:pPr algn="r"/>
            <a:r>
              <a:rPr lang="kk-KZ" dirty="0" smtClean="0">
                <a:solidFill>
                  <a:srgbClr val="0070C0"/>
                </a:solidFill>
              </a:rPr>
              <a:t>Қоршаған ортаны қорғауды басқару және инжиниринг кафедрасы </a:t>
            </a:r>
            <a:endParaRPr lang="en-US" dirty="0" smtClean="0">
              <a:solidFill>
                <a:srgbClr val="0070C0"/>
              </a:solidFill>
            </a:endParaRPr>
          </a:p>
        </p:txBody>
      </p:sp>
      <p:sp>
        <p:nvSpPr>
          <p:cNvPr id="2" name="Заголовок 1"/>
          <p:cNvSpPr>
            <a:spLocks noGrp="1"/>
          </p:cNvSpPr>
          <p:nvPr>
            <p:ph type="title"/>
          </p:nvPr>
        </p:nvSpPr>
        <p:spPr>
          <a:xfrm>
            <a:off x="714348" y="4143380"/>
            <a:ext cx="7858180" cy="1051560"/>
          </a:xfrm>
        </p:spPr>
        <p:txBody>
          <a:bodyPr>
            <a:normAutofit/>
          </a:bodyPr>
          <a:lstStyle/>
          <a:p>
            <a:pPr algn="r"/>
            <a:r>
              <a:rPr lang="ru-RU" sz="1800" b="0" dirty="0" smtClean="0">
                <a:solidFill>
                  <a:schemeClr val="tx1"/>
                </a:solidFill>
                <a:latin typeface="Times New Roman" pitchFamily="18" charset="0"/>
                <a:cs typeface="Times New Roman" pitchFamily="18" charset="0"/>
              </a:rPr>
              <a:t>4</a:t>
            </a:r>
            <a:r>
              <a:rPr lang="kk-KZ" sz="1800" b="0" dirty="0" smtClean="0">
                <a:solidFill>
                  <a:schemeClr val="tx1"/>
                </a:solidFill>
                <a:latin typeface="Times New Roman" pitchFamily="18" charset="0"/>
                <a:cs typeface="Times New Roman" pitchFamily="18" charset="0"/>
              </a:rPr>
              <a:t>-дәріс</a:t>
            </a:r>
            <a:endParaRPr lang="ru-RU" sz="1800" b="0" dirty="0">
              <a:solidFill>
                <a:schemeClr val="tx1"/>
              </a:solidFill>
              <a:latin typeface="Times New Roman" pitchFamily="18" charset="0"/>
              <a:cs typeface="Times New Roman" pitchFamily="18" charset="0"/>
            </a:endParaRPr>
          </a:p>
        </p:txBody>
      </p:sp>
      <p:pic>
        <p:nvPicPr>
          <p:cNvPr id="1031" name="Picture 7"/>
          <p:cNvPicPr>
            <a:picLocks noChangeAspect="1" noChangeArrowheads="1"/>
          </p:cNvPicPr>
          <p:nvPr/>
        </p:nvPicPr>
        <p:blipFill>
          <a:blip r:embed="rId3" cstate="print"/>
          <a:srcRect/>
          <a:stretch>
            <a:fillRect/>
          </a:stretch>
        </p:blipFill>
        <p:spPr bwMode="auto">
          <a:xfrm>
            <a:off x="357158" y="5500702"/>
            <a:ext cx="1285884" cy="995523"/>
          </a:xfrm>
          <a:prstGeom prst="rect">
            <a:avLst/>
          </a:prstGeom>
          <a:noFill/>
          <a:ln w="9525">
            <a:noFill/>
            <a:miter lim="800000"/>
            <a:headEnd/>
            <a:tailEnd/>
          </a:ln>
          <a:effectLst/>
        </p:spPr>
      </p:pic>
      <p:pic>
        <p:nvPicPr>
          <p:cNvPr id="45058" name="Picture 2" descr="угол. без фона. симметрия. переработка. символ. треугольник. логотип. лист...."/>
          <p:cNvPicPr>
            <a:picLocks noChangeAspect="1" noChangeArrowheads="1"/>
          </p:cNvPicPr>
          <p:nvPr/>
        </p:nvPicPr>
        <p:blipFill>
          <a:blip r:embed="rId4"/>
          <a:srcRect/>
          <a:stretch>
            <a:fillRect/>
          </a:stretch>
        </p:blipFill>
        <p:spPr bwMode="auto">
          <a:xfrm>
            <a:off x="3143240" y="2571744"/>
            <a:ext cx="3124200" cy="30480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5184664"/>
          </a:xfrm>
        </p:spPr>
        <p:txBody>
          <a:bodyPr>
            <a:normAutofit fontScale="70000" lnSpcReduction="20000"/>
          </a:bodyPr>
          <a:lstStyle/>
          <a:p>
            <a:pPr algn="just">
              <a:buNone/>
            </a:pPr>
            <a:r>
              <a:rPr lang="ru-RU" sz="3600" dirty="0" smtClean="0"/>
              <a:t>		</a:t>
            </a:r>
            <a:r>
              <a:rPr lang="kk-KZ" dirty="0" smtClean="0">
                <a:latin typeface="Times New Roman" pitchFamily="18" charset="0"/>
                <a:cs typeface="Times New Roman" pitchFamily="18" charset="0"/>
              </a:rPr>
              <a:t>Тұрмыстық қалдықтарды жою мен жинаудың реті жергілікті шарттармен анықталады, олардың негізгілері: құрылыстың қабаттылығы мен тығыздығы; қалдықтар жинағы мен қолданылатын арнайы көліктердің типі; қалдықтарды залалсыздандыру мен қауіпсіз етуді қабылдаған әдіс. Қатты тұрмыстық қалдықтарды жою мен жинаудың негізгі жүйелері болып контейнерлердің «ауыспалы» (контейнерлі қоқыс таситын көлікті пайдаланғанда) және «ауысымсыз» жинағы (кузовты қоқыс таситын көлікті пайдаланғанда) саналады. </a:t>
            </a:r>
            <a:endParaRPr lang="ru-RU" dirty="0" smtClean="0">
              <a:latin typeface="Times New Roman" pitchFamily="18" charset="0"/>
              <a:cs typeface="Times New Roman" pitchFamily="18" charset="0"/>
            </a:endParaRPr>
          </a:p>
          <a:p>
            <a:pPr algn="just">
              <a:buNone/>
            </a:pPr>
            <a:r>
              <a:rPr lang="kk-KZ" dirty="0" smtClean="0">
                <a:latin typeface="Times New Roman" pitchFamily="18" charset="0"/>
                <a:cs typeface="Times New Roman" pitchFamily="18" charset="0"/>
              </a:rPr>
              <a:t>	«Ауыспалы» контейнерлер жүйесі (контейнерлі). Осы жүйеде қатты тұрмыстық қалдықтар тұрғын үйлер территориясынан қауіпсіз ету орындарына алып кетеді немесе 0,75 м</a:t>
            </a:r>
            <a:r>
              <a:rPr lang="kk-KZ" baseline="30000" dirty="0" smtClean="0">
                <a:latin typeface="Times New Roman" pitchFamily="18" charset="0"/>
                <a:cs typeface="Times New Roman" pitchFamily="18" charset="0"/>
              </a:rPr>
              <a:t>3 </a:t>
            </a:r>
            <a:r>
              <a:rPr lang="kk-KZ" dirty="0" smtClean="0">
                <a:latin typeface="Times New Roman" pitchFamily="18" charset="0"/>
                <a:cs typeface="Times New Roman" pitchFamily="18" charset="0"/>
              </a:rPr>
              <a:t>сыйымдылығы бар контейнерлерде өңделеді (қоқыс тасушы М-30). ҚТҚ тасымалдаудың технологиялық процесі келесіден тұрады: Контейнерлі қоқыс тасушы көлік контейнерлері бар алаңшыққа келіп тоқтайды. Көлікке қиыстырылған көтергіш кран жебесімен платформадағы бос контейнерлер алаңшыққа қойылады және орнатылады, ал толған контейнерлерді платформаға қояды.  Қауіпсіз ету немесе өңдеу орындарында контейнерлерді платформадан төңкеріп айтылған кран көмегімен түсіреді. Бос контейнерлер жуылады. </a:t>
            </a:r>
            <a:endParaRPr lang="ru-RU" dirty="0" smtClean="0">
              <a:latin typeface="Times New Roman" pitchFamily="18" charset="0"/>
              <a:cs typeface="Times New Roman" pitchFamily="18" charset="0"/>
            </a:endParaRPr>
          </a:p>
          <a:p>
            <a:pPr algn="just">
              <a:buNone/>
            </a:pPr>
            <a:endParaRPr lang="ru-RU" dirty="0" smtClean="0">
              <a:latin typeface="Times New Roman" pitchFamily="18" charset="0"/>
              <a:cs typeface="Times New Roman" pitchFamily="18" charset="0"/>
            </a:endParaRPr>
          </a:p>
          <a:p>
            <a:pPr algn="just">
              <a:buNone/>
            </a:pPr>
            <a:endParaRPr lang="ru-RU" sz="3600" dirty="0" smtClean="0">
              <a:latin typeface="Times New Roman" pitchFamily="18" charset="0"/>
              <a:cs typeface="Times New Roman" pitchFamily="18" charset="0"/>
            </a:endParaRPr>
          </a:p>
        </p:txBody>
      </p:sp>
      <p:sp>
        <p:nvSpPr>
          <p:cNvPr id="7" name="Нижний колонтитул 6"/>
          <p:cNvSpPr>
            <a:spLocks noGrp="1"/>
          </p:cNvSpPr>
          <p:nvPr>
            <p:ph type="ftr" sz="quarter" idx="11"/>
          </p:nvPr>
        </p:nvSpPr>
        <p:spPr>
          <a:xfrm>
            <a:off x="357158" y="5429264"/>
            <a:ext cx="8358246" cy="1047737"/>
          </a:xfrm>
        </p:spPr>
        <p:txBody>
          <a:bodyPr/>
          <a:lstStyle/>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r>
              <a:rPr lang="kk-KZ" b="1" i="1" dirty="0" smtClean="0">
                <a:solidFill>
                  <a:srgbClr val="0070C0"/>
                </a:solidFill>
              </a:rPr>
              <a:t>“</a:t>
            </a:r>
            <a:r>
              <a:rPr lang="kk-KZ" b="1" i="1" u="sng" dirty="0" smtClean="0">
                <a:solidFill>
                  <a:srgbClr val="0070C0"/>
                </a:solidFill>
              </a:rPr>
              <a:t>Қалдықтарды басқару </a:t>
            </a:r>
            <a:r>
              <a:rPr lang="kk-KZ" b="1" i="1" dirty="0" smtClean="0">
                <a:solidFill>
                  <a:srgbClr val="0070C0"/>
                </a:solidFill>
              </a:rPr>
              <a:t>” пәні</a:t>
            </a:r>
          </a:p>
          <a:p>
            <a:pPr algn="r"/>
            <a:endParaRPr lang="kk-KZ" b="1" i="1" dirty="0" smtClean="0">
              <a:solidFill>
                <a:srgbClr val="0070C0"/>
              </a:solidFill>
            </a:endParaRPr>
          </a:p>
          <a:p>
            <a:pPr algn="r"/>
            <a:r>
              <a:rPr lang="kk-KZ" dirty="0" smtClean="0">
                <a:solidFill>
                  <a:srgbClr val="0070C0"/>
                </a:solidFill>
              </a:rPr>
              <a:t>Қоршаған ортаны қорғауды басқару және инжиниринг кафедрасы </a:t>
            </a:r>
            <a:endParaRPr lang="en-US" dirty="0" smtClean="0">
              <a:solidFill>
                <a:srgbClr val="0070C0"/>
              </a:solidFill>
            </a:endParaRPr>
          </a:p>
        </p:txBody>
      </p:sp>
      <p:pic>
        <p:nvPicPr>
          <p:cNvPr id="1031" name="Picture 7"/>
          <p:cNvPicPr>
            <a:picLocks noChangeAspect="1" noChangeArrowheads="1"/>
          </p:cNvPicPr>
          <p:nvPr/>
        </p:nvPicPr>
        <p:blipFill>
          <a:blip r:embed="rId3" cstate="print"/>
          <a:srcRect/>
          <a:stretch>
            <a:fillRect/>
          </a:stretch>
        </p:blipFill>
        <p:spPr bwMode="auto">
          <a:xfrm>
            <a:off x="357158" y="5500702"/>
            <a:ext cx="1285884" cy="995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5184664"/>
          </a:xfrm>
        </p:spPr>
        <p:txBody>
          <a:bodyPr>
            <a:normAutofit fontScale="92500"/>
          </a:bodyPr>
          <a:lstStyle/>
          <a:p>
            <a:pPr algn="just">
              <a:buNone/>
            </a:pPr>
            <a:r>
              <a:rPr lang="ru-RU" sz="3600" dirty="0" smtClean="0"/>
              <a:t>		</a:t>
            </a:r>
            <a:r>
              <a:rPr lang="ru-RU" sz="3600" b="1" dirty="0" smtClean="0">
                <a:latin typeface="Times New Roman" pitchFamily="18" charset="0"/>
                <a:cs typeface="Times New Roman" pitchFamily="18" charset="0"/>
              </a:rPr>
              <a:t> </a:t>
            </a:r>
            <a:r>
              <a:rPr lang="kk-KZ" b="1" dirty="0" smtClean="0">
                <a:latin typeface="Times New Roman" pitchFamily="18" charset="0"/>
                <a:cs typeface="Times New Roman" pitchFamily="18" charset="0"/>
              </a:rPr>
              <a:t>Тұрмыстық қалдықтарды жинауға арналған контейнерлер. </a:t>
            </a:r>
            <a:r>
              <a:rPr lang="kk-KZ" dirty="0" smtClean="0">
                <a:latin typeface="Times New Roman" pitchFamily="18" charset="0"/>
                <a:cs typeface="Times New Roman" pitchFamily="18" charset="0"/>
              </a:rPr>
              <a:t>Контейнерлердің негізгі параметрлері мен өлшемдері ГОСТ 12917—78 «Тұрмыстық қалдықтар мен тамақ қалдықтарына арналған бақыр контейнерлер мен қоқыс жинағыштар» сәйкес келуі керек. Қоқыс жинағыштардың сыйымдылығы 0,1 м</a:t>
            </a:r>
            <a:r>
              <a:rPr lang="kk-KZ" baseline="30000" dirty="0" smtClean="0">
                <a:latin typeface="Times New Roman" pitchFamily="18" charset="0"/>
                <a:cs typeface="Times New Roman" pitchFamily="18" charset="0"/>
              </a:rPr>
              <a:t>3</a:t>
            </a:r>
            <a:r>
              <a:rPr lang="kk-KZ" dirty="0" smtClean="0">
                <a:latin typeface="Times New Roman" pitchFamily="18" charset="0"/>
                <a:cs typeface="Times New Roman" pitchFamily="18" charset="0"/>
              </a:rPr>
              <a:t>етіліп жасалады, ал тамақ қалдықтарына арналған контейнерлер — 0,55 м</a:t>
            </a:r>
            <a:r>
              <a:rPr lang="kk-KZ" baseline="30000" dirty="0" smtClean="0">
                <a:latin typeface="Times New Roman" pitchFamily="18" charset="0"/>
                <a:cs typeface="Times New Roman" pitchFamily="18" charset="0"/>
              </a:rPr>
              <a:t>3</a:t>
            </a:r>
            <a:r>
              <a:rPr lang="kk-KZ" dirty="0" smtClean="0">
                <a:latin typeface="Times New Roman" pitchFamily="18" charset="0"/>
                <a:cs typeface="Times New Roman" pitchFamily="18" charset="0"/>
              </a:rPr>
              <a:t>, қатты тұрмыстық қалдықтарды үшін — 0,75 м</a:t>
            </a:r>
            <a:r>
              <a:rPr lang="kk-KZ" baseline="30000" dirty="0" smtClean="0">
                <a:latin typeface="Times New Roman" pitchFamily="18" charset="0"/>
                <a:cs typeface="Times New Roman" pitchFamily="18" charset="0"/>
              </a:rPr>
              <a:t>3</a:t>
            </a:r>
            <a:r>
              <a:rPr lang="kk-KZ" dirty="0" smtClean="0">
                <a:latin typeface="Times New Roman" pitchFamily="18" charset="0"/>
                <a:cs typeface="Times New Roman" pitchFamily="18" charset="0"/>
              </a:rPr>
              <a:t>. Контейнерлердің конструкциясы тұрмыстық қалдықтар мен тамақ қалдықтардың механикалық жүктемесін кузовты және контейнерлі қоқыс тасығыштарға артуын қамтамасыз етуі қажет. </a:t>
            </a:r>
            <a:endParaRPr lang="ru-RU" dirty="0" smtClean="0">
              <a:latin typeface="Times New Roman" pitchFamily="18" charset="0"/>
              <a:cs typeface="Times New Roman" pitchFamily="18" charset="0"/>
            </a:endParaRPr>
          </a:p>
          <a:p>
            <a:pPr algn="just">
              <a:buNone/>
            </a:pPr>
            <a:endParaRPr lang="ru-RU" dirty="0" smtClean="0">
              <a:latin typeface="Times New Roman" pitchFamily="18" charset="0"/>
              <a:cs typeface="Times New Roman" pitchFamily="18" charset="0"/>
            </a:endParaRPr>
          </a:p>
          <a:p>
            <a:pPr algn="just">
              <a:buNone/>
            </a:pPr>
            <a:endParaRPr lang="ru-RU" sz="3600" dirty="0" smtClean="0">
              <a:latin typeface="Times New Roman" pitchFamily="18" charset="0"/>
              <a:cs typeface="Times New Roman" pitchFamily="18" charset="0"/>
            </a:endParaRPr>
          </a:p>
        </p:txBody>
      </p:sp>
      <p:sp>
        <p:nvSpPr>
          <p:cNvPr id="7" name="Нижний колонтитул 6"/>
          <p:cNvSpPr>
            <a:spLocks noGrp="1"/>
          </p:cNvSpPr>
          <p:nvPr>
            <p:ph type="ftr" sz="quarter" idx="11"/>
          </p:nvPr>
        </p:nvSpPr>
        <p:spPr>
          <a:xfrm>
            <a:off x="357158" y="5429264"/>
            <a:ext cx="8358246" cy="1047737"/>
          </a:xfrm>
        </p:spPr>
        <p:txBody>
          <a:bodyPr/>
          <a:lstStyle/>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r>
              <a:rPr lang="kk-KZ" b="1" i="1" dirty="0" smtClean="0">
                <a:solidFill>
                  <a:srgbClr val="0070C0"/>
                </a:solidFill>
              </a:rPr>
              <a:t>“</a:t>
            </a:r>
            <a:r>
              <a:rPr lang="kk-KZ" b="1" i="1" u="sng" dirty="0" smtClean="0">
                <a:solidFill>
                  <a:srgbClr val="0070C0"/>
                </a:solidFill>
              </a:rPr>
              <a:t>Қалдықтарды басқару </a:t>
            </a:r>
            <a:r>
              <a:rPr lang="kk-KZ" b="1" i="1" dirty="0" smtClean="0">
                <a:solidFill>
                  <a:srgbClr val="0070C0"/>
                </a:solidFill>
              </a:rPr>
              <a:t>” пәні</a:t>
            </a:r>
          </a:p>
          <a:p>
            <a:pPr algn="r"/>
            <a:endParaRPr lang="kk-KZ" b="1" i="1" dirty="0" smtClean="0">
              <a:solidFill>
                <a:srgbClr val="0070C0"/>
              </a:solidFill>
            </a:endParaRPr>
          </a:p>
          <a:p>
            <a:pPr algn="r"/>
            <a:r>
              <a:rPr lang="kk-KZ" dirty="0" smtClean="0">
                <a:solidFill>
                  <a:srgbClr val="0070C0"/>
                </a:solidFill>
              </a:rPr>
              <a:t>Қоршаған ортаны қорғауды басқару және инжиниринг кафедрасы </a:t>
            </a:r>
            <a:endParaRPr lang="en-US" dirty="0" smtClean="0">
              <a:solidFill>
                <a:srgbClr val="0070C0"/>
              </a:solidFill>
            </a:endParaRPr>
          </a:p>
        </p:txBody>
      </p:sp>
      <p:pic>
        <p:nvPicPr>
          <p:cNvPr id="1031" name="Picture 7"/>
          <p:cNvPicPr>
            <a:picLocks noChangeAspect="1" noChangeArrowheads="1"/>
          </p:cNvPicPr>
          <p:nvPr/>
        </p:nvPicPr>
        <p:blipFill>
          <a:blip r:embed="rId3" cstate="print"/>
          <a:srcRect/>
          <a:stretch>
            <a:fillRect/>
          </a:stretch>
        </p:blipFill>
        <p:spPr bwMode="auto">
          <a:xfrm>
            <a:off x="357158" y="5500702"/>
            <a:ext cx="1285884" cy="995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5184664"/>
          </a:xfrm>
        </p:spPr>
        <p:txBody>
          <a:bodyPr>
            <a:normAutofit fontScale="77500" lnSpcReduction="20000"/>
          </a:bodyPr>
          <a:lstStyle/>
          <a:p>
            <a:pPr algn="just">
              <a:buNone/>
            </a:pPr>
            <a:r>
              <a:rPr lang="kk-KZ" b="1" dirty="0" smtClean="0"/>
              <a:t>	</a:t>
            </a:r>
            <a:r>
              <a:rPr lang="kk-KZ" b="1" dirty="0" smtClean="0">
                <a:latin typeface="Times New Roman" pitchFamily="18" charset="0"/>
                <a:cs typeface="Times New Roman" pitchFamily="18" charset="0"/>
              </a:rPr>
              <a:t>	Тұрмыстық қалдықтарды жинауға арналған контейнерлер алаңшықтары. </a:t>
            </a:r>
            <a:r>
              <a:rPr lang="kk-KZ" dirty="0" smtClean="0">
                <a:latin typeface="Times New Roman" pitchFamily="18" charset="0"/>
                <a:cs typeface="Times New Roman" pitchFamily="18" charset="0"/>
              </a:rPr>
              <a:t>Көлденең</a:t>
            </a:r>
            <a:r>
              <a:rPr lang="kk-KZ" b="1"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тегіс, асфальтты жамылғымен жабылуы керек, жасыл желекпен қоршалған және тұрғын үйлерден, балалар мекемелерінен, спортты алаңшықтардан  және олардан  20 м кем емес 100 м артық арақашықтағы тұрғындар демалатын орындардан  жойылуы қажет. Жасыл желекті көшелердің бұрыштарында алаңшықтарды орналастыру тиімді болып келеді. Контейнерлі алаңшықтың маңында тірі шарбақ жасау үшін сәндік бұталардың келесі түрлерін пайдалану ұсынылады: алтын түсес қарақат, жапондық айва, қарапайым барбарис, долана, бұрқасынды гортензия, ақгүл, канадалық ирга, жұпаргүлдің алуан түрлері.  </a:t>
            </a:r>
            <a:endParaRPr lang="ru-RU" dirty="0" smtClean="0">
              <a:latin typeface="Times New Roman" pitchFamily="18" charset="0"/>
              <a:cs typeface="Times New Roman" pitchFamily="18" charset="0"/>
            </a:endParaRPr>
          </a:p>
          <a:p>
            <a:pPr algn="just">
              <a:buNone/>
            </a:pPr>
            <a:r>
              <a:rPr lang="kk-KZ" dirty="0" smtClean="0">
                <a:latin typeface="Times New Roman" pitchFamily="18" charset="0"/>
                <a:cs typeface="Times New Roman" pitchFamily="18" charset="0"/>
              </a:rPr>
              <a:t>		Ішкікварталды жолдар қоқыс тасушының қалдықтар жинағы орнатылған орындарға еркін баруын қамтамасыз ету қажет. Өтетін жолдың жамылғысы жүктелген қоқыс тасушыны шыдау керек. Өтетін жолдардың ені бір жақты қозғалыста  3,5 м, ал екі жақты қозғалыста 6м құрау қажет</a:t>
            </a:r>
            <a:r>
              <a:rPr lang="kk-KZ" dirty="0" smtClean="0"/>
              <a:t>.  </a:t>
            </a:r>
            <a:endParaRPr lang="ru-RU" dirty="0" smtClean="0"/>
          </a:p>
          <a:p>
            <a:pPr algn="just">
              <a:buNone/>
            </a:pPr>
            <a:endParaRPr lang="ru-RU" dirty="0" smtClean="0">
              <a:latin typeface="Times New Roman" pitchFamily="18" charset="0"/>
              <a:cs typeface="Times New Roman" pitchFamily="18" charset="0"/>
            </a:endParaRPr>
          </a:p>
          <a:p>
            <a:pPr algn="just">
              <a:buNone/>
            </a:pPr>
            <a:endParaRPr lang="ru-RU" sz="3600" dirty="0" smtClean="0">
              <a:latin typeface="Times New Roman" pitchFamily="18" charset="0"/>
              <a:cs typeface="Times New Roman" pitchFamily="18" charset="0"/>
            </a:endParaRPr>
          </a:p>
        </p:txBody>
      </p:sp>
      <p:sp>
        <p:nvSpPr>
          <p:cNvPr id="7" name="Нижний колонтитул 6"/>
          <p:cNvSpPr>
            <a:spLocks noGrp="1"/>
          </p:cNvSpPr>
          <p:nvPr>
            <p:ph type="ftr" sz="quarter" idx="11"/>
          </p:nvPr>
        </p:nvSpPr>
        <p:spPr>
          <a:xfrm>
            <a:off x="357158" y="5429264"/>
            <a:ext cx="8358246" cy="1047737"/>
          </a:xfrm>
        </p:spPr>
        <p:txBody>
          <a:bodyPr/>
          <a:lstStyle/>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r>
              <a:rPr lang="kk-KZ" b="1" i="1" dirty="0" smtClean="0">
                <a:solidFill>
                  <a:srgbClr val="0070C0"/>
                </a:solidFill>
              </a:rPr>
              <a:t>““</a:t>
            </a:r>
            <a:r>
              <a:rPr lang="kk-KZ" b="1" i="1" u="sng" dirty="0" smtClean="0">
                <a:solidFill>
                  <a:srgbClr val="0070C0"/>
                </a:solidFill>
              </a:rPr>
              <a:t>Қалдықтарды басқару </a:t>
            </a:r>
            <a:r>
              <a:rPr lang="kk-KZ" b="1" i="1" dirty="0" smtClean="0">
                <a:solidFill>
                  <a:srgbClr val="0070C0"/>
                </a:solidFill>
              </a:rPr>
              <a:t>” </a:t>
            </a:r>
            <a:r>
              <a:rPr lang="kk-KZ" b="1" i="1" dirty="0" smtClean="0">
                <a:solidFill>
                  <a:srgbClr val="0070C0"/>
                </a:solidFill>
              </a:rPr>
              <a:t>пәні</a:t>
            </a:r>
            <a:endParaRPr lang="kk-KZ" b="1" i="1" dirty="0" smtClean="0">
              <a:solidFill>
                <a:srgbClr val="0070C0"/>
              </a:solidFill>
            </a:endParaRPr>
          </a:p>
          <a:p>
            <a:pPr algn="r"/>
            <a:endParaRPr lang="kk-KZ" b="1" i="1" dirty="0" smtClean="0">
              <a:solidFill>
                <a:srgbClr val="0070C0"/>
              </a:solidFill>
            </a:endParaRPr>
          </a:p>
          <a:p>
            <a:pPr algn="r"/>
            <a:r>
              <a:rPr lang="kk-KZ" dirty="0" smtClean="0">
                <a:solidFill>
                  <a:srgbClr val="0070C0"/>
                </a:solidFill>
              </a:rPr>
              <a:t>Қоршаған ортаны қорғауды басқару және инжиниринг кафедрасы </a:t>
            </a:r>
            <a:endParaRPr lang="en-US" dirty="0" smtClean="0">
              <a:solidFill>
                <a:srgbClr val="0070C0"/>
              </a:solidFill>
            </a:endParaRPr>
          </a:p>
        </p:txBody>
      </p:sp>
      <p:pic>
        <p:nvPicPr>
          <p:cNvPr id="1031" name="Picture 7"/>
          <p:cNvPicPr>
            <a:picLocks noChangeAspect="1" noChangeArrowheads="1"/>
          </p:cNvPicPr>
          <p:nvPr/>
        </p:nvPicPr>
        <p:blipFill>
          <a:blip r:embed="rId3" cstate="print"/>
          <a:srcRect/>
          <a:stretch>
            <a:fillRect/>
          </a:stretch>
        </p:blipFill>
        <p:spPr bwMode="auto">
          <a:xfrm>
            <a:off x="357158" y="5500702"/>
            <a:ext cx="1285884" cy="995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530352"/>
            <a:ext cx="8643998" cy="755508"/>
          </a:xfrm>
        </p:spPr>
        <p:txBody>
          <a:bodyPr>
            <a:normAutofit fontScale="62500" lnSpcReduction="20000"/>
          </a:bodyPr>
          <a:lstStyle/>
          <a:p>
            <a:pPr algn="just">
              <a:buNone/>
            </a:pPr>
            <a:r>
              <a:rPr lang="kk-KZ" b="1" dirty="0" smtClean="0"/>
              <a:t>	</a:t>
            </a:r>
            <a:r>
              <a:rPr lang="kk-KZ"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ТҚҚ </a:t>
            </a:r>
            <a:r>
              <a:rPr lang="ru-RU" dirty="0" err="1" smtClean="0">
                <a:latin typeface="Times New Roman" pitchFamily="18" charset="0"/>
                <a:cs typeface="Times New Roman" pitchFamily="18" charset="0"/>
              </a:rPr>
              <a:t>өңдеу деңгейі.</a:t>
            </a:r>
            <a:r>
              <a:rPr lang="ru-RU" dirty="0" smtClean="0">
                <a:latin typeface="Times New Roman" pitchFamily="18" charset="0"/>
                <a:cs typeface="Times New Roman" pitchFamily="18" charset="0"/>
              </a:rPr>
              <a:t> 2019 </a:t>
            </a:r>
            <a:r>
              <a:rPr lang="ru-RU" dirty="0" err="1" smtClean="0">
                <a:latin typeface="Times New Roman" pitchFamily="18" charset="0"/>
                <a:cs typeface="Times New Roman" pitchFamily="18" charset="0"/>
              </a:rPr>
              <a:t>жылдың қорытындысы бойынша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қайта өңделген және кәдеге жаратылған </a:t>
            </a:r>
            <a:r>
              <a:rPr lang="ru-RU" dirty="0" smtClean="0">
                <a:latin typeface="Times New Roman" pitchFamily="18" charset="0"/>
                <a:cs typeface="Times New Roman" pitchFamily="18" charset="0"/>
              </a:rPr>
              <a:t>ТҚҚ 14,9% - </a:t>
            </a:r>
            <a:r>
              <a:rPr lang="ru-RU" dirty="0" err="1" smtClean="0">
                <a:latin typeface="Times New Roman" pitchFamily="18" charset="0"/>
                <a:cs typeface="Times New Roman" pitchFamily="18" charset="0"/>
              </a:rPr>
              <a:t>ға жетті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Төменде облыстар</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Республикалық маңызы </a:t>
            </a:r>
            <a:r>
              <a:rPr lang="ru-RU" dirty="0" smtClean="0">
                <a:latin typeface="Times New Roman" pitchFamily="18" charset="0"/>
                <a:cs typeface="Times New Roman" pitchFamily="18" charset="0"/>
              </a:rPr>
              <a:t>бар </a:t>
            </a:r>
            <a:r>
              <a:rPr lang="ru-RU" dirty="0" err="1" smtClean="0">
                <a:latin typeface="Times New Roman" pitchFamily="18" charset="0"/>
                <a:cs typeface="Times New Roman" pitchFamily="18" charset="0"/>
              </a:rPr>
              <a:t>қалалар бөлінісінде деректер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берілген</a:t>
            </a:r>
            <a:endParaRPr lang="ru-RU" dirty="0" smtClean="0">
              <a:latin typeface="Times New Roman" pitchFamily="18" charset="0"/>
              <a:cs typeface="Times New Roman" pitchFamily="18" charset="0"/>
            </a:endParaRPr>
          </a:p>
          <a:p>
            <a:pPr algn="just">
              <a:buNone/>
            </a:pPr>
            <a:endParaRPr lang="ru-RU" sz="3600" dirty="0" smtClean="0">
              <a:latin typeface="Times New Roman" pitchFamily="18" charset="0"/>
              <a:cs typeface="Times New Roman" pitchFamily="18" charset="0"/>
            </a:endParaRPr>
          </a:p>
        </p:txBody>
      </p:sp>
      <p:sp>
        <p:nvSpPr>
          <p:cNvPr id="7" name="Нижний колонтитул 6"/>
          <p:cNvSpPr>
            <a:spLocks noGrp="1"/>
          </p:cNvSpPr>
          <p:nvPr>
            <p:ph type="ftr" sz="quarter" idx="11"/>
          </p:nvPr>
        </p:nvSpPr>
        <p:spPr>
          <a:xfrm>
            <a:off x="357158" y="5429264"/>
            <a:ext cx="8358246" cy="1047737"/>
          </a:xfrm>
        </p:spPr>
        <p:txBody>
          <a:bodyPr/>
          <a:lstStyle/>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r>
              <a:rPr lang="kk-KZ" b="1" i="1" dirty="0" smtClean="0">
                <a:solidFill>
                  <a:srgbClr val="0070C0"/>
                </a:solidFill>
              </a:rPr>
              <a:t>“Экологиялық мониторингі” пәні</a:t>
            </a:r>
          </a:p>
          <a:p>
            <a:pPr algn="r"/>
            <a:endParaRPr lang="kk-KZ" b="1" i="1" dirty="0" smtClean="0">
              <a:solidFill>
                <a:srgbClr val="0070C0"/>
              </a:solidFill>
            </a:endParaRPr>
          </a:p>
          <a:p>
            <a:pPr algn="r"/>
            <a:r>
              <a:rPr lang="kk-KZ" dirty="0" smtClean="0">
                <a:solidFill>
                  <a:srgbClr val="0070C0"/>
                </a:solidFill>
              </a:rPr>
              <a:t>Қоршаған ортаны қорғауды басқару және инжиниринг кафедрасы </a:t>
            </a:r>
            <a:endParaRPr lang="en-US" dirty="0" smtClean="0">
              <a:solidFill>
                <a:srgbClr val="0070C0"/>
              </a:solidFill>
            </a:endParaRPr>
          </a:p>
        </p:txBody>
      </p:sp>
      <p:pic>
        <p:nvPicPr>
          <p:cNvPr id="1031" name="Picture 7"/>
          <p:cNvPicPr>
            <a:picLocks noChangeAspect="1" noChangeArrowheads="1"/>
          </p:cNvPicPr>
          <p:nvPr/>
        </p:nvPicPr>
        <p:blipFill>
          <a:blip r:embed="rId3" cstate="print"/>
          <a:srcRect/>
          <a:stretch>
            <a:fillRect/>
          </a:stretch>
        </p:blipFill>
        <p:spPr bwMode="auto">
          <a:xfrm>
            <a:off x="357158" y="5500702"/>
            <a:ext cx="1285884" cy="995523"/>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a:srcRect/>
          <a:stretch>
            <a:fillRect/>
          </a:stretch>
        </p:blipFill>
        <p:spPr bwMode="auto">
          <a:xfrm>
            <a:off x="0" y="1196586"/>
            <a:ext cx="8643966" cy="48994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ижний колонтитул 6"/>
          <p:cNvSpPr>
            <a:spLocks noGrp="1"/>
          </p:cNvSpPr>
          <p:nvPr>
            <p:ph type="ftr" sz="quarter" idx="11"/>
          </p:nvPr>
        </p:nvSpPr>
        <p:spPr>
          <a:xfrm>
            <a:off x="357158" y="5429264"/>
            <a:ext cx="8358246" cy="1047737"/>
          </a:xfrm>
        </p:spPr>
        <p:txBody>
          <a:bodyPr/>
          <a:lstStyle/>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r>
              <a:rPr lang="kk-KZ" b="1" i="1" dirty="0" smtClean="0">
                <a:solidFill>
                  <a:srgbClr val="0070C0"/>
                </a:solidFill>
              </a:rPr>
              <a:t>“</a:t>
            </a:r>
            <a:r>
              <a:rPr lang="kk-KZ" b="1" i="1" u="sng" dirty="0" smtClean="0">
                <a:solidFill>
                  <a:srgbClr val="0070C0"/>
                </a:solidFill>
              </a:rPr>
              <a:t>Қалдықтарды басқару </a:t>
            </a:r>
            <a:r>
              <a:rPr lang="kk-KZ" b="1" i="1" dirty="0" smtClean="0">
                <a:solidFill>
                  <a:srgbClr val="0070C0"/>
                </a:solidFill>
              </a:rPr>
              <a:t>” пәні</a:t>
            </a:r>
          </a:p>
          <a:p>
            <a:pPr algn="r"/>
            <a:endParaRPr lang="kk-KZ" b="1" i="1" dirty="0" smtClean="0">
              <a:solidFill>
                <a:srgbClr val="0070C0"/>
              </a:solidFill>
            </a:endParaRPr>
          </a:p>
          <a:p>
            <a:pPr algn="r"/>
            <a:r>
              <a:rPr lang="kk-KZ" dirty="0" smtClean="0">
                <a:solidFill>
                  <a:srgbClr val="0070C0"/>
                </a:solidFill>
              </a:rPr>
              <a:t>Қоршаған ортаны қорғауды басқару және инжиниринг кафедрасы </a:t>
            </a:r>
            <a:endParaRPr lang="en-US" dirty="0" smtClean="0">
              <a:solidFill>
                <a:srgbClr val="0070C0"/>
              </a:solidFill>
            </a:endParaRPr>
          </a:p>
        </p:txBody>
      </p:sp>
      <p:pic>
        <p:nvPicPr>
          <p:cNvPr id="1031" name="Picture 7"/>
          <p:cNvPicPr>
            <a:picLocks noChangeAspect="1" noChangeArrowheads="1"/>
          </p:cNvPicPr>
          <p:nvPr/>
        </p:nvPicPr>
        <p:blipFill>
          <a:blip r:embed="rId3" cstate="print"/>
          <a:srcRect/>
          <a:stretch>
            <a:fillRect/>
          </a:stretch>
        </p:blipFill>
        <p:spPr bwMode="auto">
          <a:xfrm>
            <a:off x="357158" y="5500702"/>
            <a:ext cx="1285884" cy="995523"/>
          </a:xfrm>
          <a:prstGeom prst="rect">
            <a:avLst/>
          </a:prstGeom>
          <a:noFill/>
          <a:ln w="9525">
            <a:noFill/>
            <a:miter lim="800000"/>
            <a:headEnd/>
            <a:tailEnd/>
          </a:ln>
          <a:effectLst/>
        </p:spPr>
      </p:pic>
      <p:pic>
        <p:nvPicPr>
          <p:cNvPr id="3074" name="Picture 2"/>
          <p:cNvPicPr>
            <a:picLocks noGrp="1" noChangeAspect="1" noChangeArrowheads="1"/>
          </p:cNvPicPr>
          <p:nvPr>
            <p:ph idx="1"/>
          </p:nvPr>
        </p:nvPicPr>
        <p:blipFill>
          <a:blip r:embed="rId4"/>
          <a:srcRect/>
          <a:stretch>
            <a:fillRect/>
          </a:stretch>
        </p:blipFill>
        <p:spPr bwMode="auto">
          <a:xfrm>
            <a:off x="571472" y="785794"/>
            <a:ext cx="8229600" cy="41320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5041788"/>
          </a:xfrm>
        </p:spPr>
        <p:txBody>
          <a:bodyPr>
            <a:normAutofit fontScale="92500" lnSpcReduction="10000"/>
          </a:bodyPr>
          <a:lstStyle/>
          <a:p>
            <a:pPr algn="just">
              <a:buNone/>
            </a:pPr>
            <a:r>
              <a:rPr lang="kk-KZ" b="1"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lgn="just">
              <a:buNone/>
            </a:pPr>
            <a:r>
              <a:rPr lang="kk-KZ" dirty="0" smtClean="0">
                <a:latin typeface="Times New Roman" pitchFamily="18" charset="0"/>
                <a:cs typeface="Times New Roman" pitchFamily="18" charset="0"/>
              </a:rPr>
              <a:t>		Қатты тұрмыстық қалдықтарды басқарудың проблемасы технологиялық емес біріншіден басқару экономикалық мәселе. Коммуналдық шаруашылықтың барлық түрі нарықта орын алған жоқ, сондықтан қиындық тудырады, олардың экономикалық потенциалы әлсіз, жұқарған фондтармен артылған. Бюджетті жабу үшін инвестиция қажеттілігі жоғары, ал жеке капитал төмен және теріс рентабельділіктің әсерінен бұл сфераға бармайды. Рентабельділік коммуналдық қызметтің тариф мөлшеріне байланысты болады, ал олар тұрғындардың төмен ақша төлеуінен өзін-өзі ұстайды </a:t>
            </a:r>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pPr algn="just">
              <a:buNone/>
            </a:pPr>
            <a:endParaRPr lang="ru-RU" dirty="0" smtClean="0"/>
          </a:p>
          <a:p>
            <a:pPr algn="just">
              <a:buNone/>
            </a:pPr>
            <a:endParaRPr lang="ru-RU" dirty="0" smtClean="0">
              <a:latin typeface="Times New Roman" pitchFamily="18" charset="0"/>
              <a:cs typeface="Times New Roman" pitchFamily="18" charset="0"/>
            </a:endParaRPr>
          </a:p>
          <a:p>
            <a:pPr algn="just">
              <a:buNone/>
            </a:pPr>
            <a:endParaRPr lang="ru-RU" sz="3600" dirty="0" smtClean="0">
              <a:latin typeface="Times New Roman" pitchFamily="18" charset="0"/>
              <a:cs typeface="Times New Roman" pitchFamily="18" charset="0"/>
            </a:endParaRPr>
          </a:p>
        </p:txBody>
      </p:sp>
      <p:sp>
        <p:nvSpPr>
          <p:cNvPr id="7" name="Нижний колонтитул 6"/>
          <p:cNvSpPr>
            <a:spLocks noGrp="1"/>
          </p:cNvSpPr>
          <p:nvPr>
            <p:ph type="ftr" sz="quarter" idx="11"/>
          </p:nvPr>
        </p:nvSpPr>
        <p:spPr>
          <a:xfrm>
            <a:off x="357158" y="5429264"/>
            <a:ext cx="8358246" cy="1047737"/>
          </a:xfrm>
        </p:spPr>
        <p:txBody>
          <a:bodyPr/>
          <a:lstStyle/>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r>
              <a:rPr lang="kk-KZ" b="1" i="1" dirty="0" smtClean="0">
                <a:solidFill>
                  <a:srgbClr val="0070C0"/>
                </a:solidFill>
              </a:rPr>
              <a:t>“</a:t>
            </a:r>
            <a:r>
              <a:rPr lang="kk-KZ" b="1" i="1" u="sng" dirty="0" smtClean="0">
                <a:solidFill>
                  <a:srgbClr val="0070C0"/>
                </a:solidFill>
              </a:rPr>
              <a:t>Қалдықтарды басқару </a:t>
            </a:r>
            <a:r>
              <a:rPr lang="kk-KZ" b="1" i="1" dirty="0" smtClean="0">
                <a:solidFill>
                  <a:srgbClr val="0070C0"/>
                </a:solidFill>
              </a:rPr>
              <a:t>” пәні</a:t>
            </a:r>
          </a:p>
          <a:p>
            <a:pPr algn="r"/>
            <a:endParaRPr lang="kk-KZ" b="1" i="1" dirty="0" smtClean="0">
              <a:solidFill>
                <a:srgbClr val="0070C0"/>
              </a:solidFill>
            </a:endParaRPr>
          </a:p>
          <a:p>
            <a:pPr algn="r"/>
            <a:r>
              <a:rPr lang="kk-KZ" dirty="0" smtClean="0">
                <a:solidFill>
                  <a:srgbClr val="0070C0"/>
                </a:solidFill>
              </a:rPr>
              <a:t>Қоршаған ортаны қорғауды басқару және инжиниринг кафедрасы </a:t>
            </a:r>
            <a:endParaRPr lang="en-US" dirty="0" smtClean="0">
              <a:solidFill>
                <a:srgbClr val="0070C0"/>
              </a:solidFill>
            </a:endParaRPr>
          </a:p>
        </p:txBody>
      </p:sp>
      <p:pic>
        <p:nvPicPr>
          <p:cNvPr id="1031" name="Picture 7"/>
          <p:cNvPicPr>
            <a:picLocks noChangeAspect="1" noChangeArrowheads="1"/>
          </p:cNvPicPr>
          <p:nvPr/>
        </p:nvPicPr>
        <p:blipFill>
          <a:blip r:embed="rId3" cstate="print"/>
          <a:srcRect/>
          <a:stretch>
            <a:fillRect/>
          </a:stretch>
        </p:blipFill>
        <p:spPr bwMode="auto">
          <a:xfrm>
            <a:off x="357158" y="5500702"/>
            <a:ext cx="1285884" cy="995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5041788"/>
          </a:xfrm>
        </p:spPr>
        <p:txBody>
          <a:bodyPr>
            <a:normAutofit fontScale="47500" lnSpcReduction="20000"/>
          </a:bodyPr>
          <a:lstStyle/>
          <a:p>
            <a:pPr algn="just">
              <a:buNone/>
            </a:pPr>
            <a:r>
              <a:rPr lang="kk-KZ" b="1"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lgn="just">
              <a:buNone/>
            </a:pPr>
            <a:r>
              <a:rPr lang="kk-KZ" dirty="0" smtClean="0">
                <a:latin typeface="Times New Roman" pitchFamily="18" charset="0"/>
                <a:cs typeface="Times New Roman" pitchFamily="18" charset="0"/>
              </a:rPr>
              <a:t>		</a:t>
            </a:r>
            <a:r>
              <a:rPr lang="kk-KZ" b="1" dirty="0" smtClean="0">
                <a:latin typeface="Times New Roman" pitchFamily="18" charset="0"/>
                <a:cs typeface="Times New Roman" pitchFamily="18" charset="0"/>
              </a:rPr>
              <a:t>Компостинг. </a:t>
            </a:r>
            <a:r>
              <a:rPr lang="kk-KZ" dirty="0" smtClean="0">
                <a:latin typeface="Times New Roman" pitchFamily="18" charset="0"/>
                <a:cs typeface="Times New Roman" pitchFamily="18" charset="0"/>
              </a:rPr>
              <a:t>ТҚҚ ыдыраудың табиғи әдісіне компостинг жатады. Компостинг-бұл табиғи биологиялық ыдырауға негізделген қалдықтарды қайта өңдеу технологиясы. Осы себепті компостинг органикалық қалдықтарды өңдеу үшін кеңінен қолданылады. Бүгінгі таңда тамақ қалдықтарын да, бөлінбеген ағынды да компосттау технологиялары бар. Компостинг әдісі, оны дұрыс жүзеге асырған жағдайда, оның "қалдықсыздығымен" жақсы, өйткені ол бір уақытта екі құсты бір таспен өлтіруге мүмкіндік береді: Біріншіден, ол үйде және сайтта үнемі тәртіпті сақтауға, қоқыстардан уақтылы арылуға мүмкіндік береді, екіншіден, оның арқасында қажет емес қоқыстарды жоғары сапалы тыңайтқышқа тегін өңдеуге болады. Еуропаның барлық дерлік елдерінде биологиялық ыдырайтын/органикалық қалдықтарды компосттау технологиялары кеңінен қолданылады. ЕО-да барлық қалдықтардың 1/5 бөлігі компостқа ұшырайды. Мұндай технологияларды дамыту үшін негізгі ынталандыру қалдықтарды көму жөніндегі директиваның қабылдануы болды. Директива 2006 жылға қарай полигондарға жіберілетін биологиялық ыдырайтын қалдықтардың көлемін 1995 жылмен салыстырғанда 75% - ға қысқартуды бұйырды. Бұл қалдықтардың көлемін азайту үшін әртүрлі балама технологиялар, соның ішінде компостинг қолданылады. Органикалық қалдықтарды компосттау тікелей үй шаруашылығында да, орталықтан да болуы мүмкін. Тікелей үй шаруашылығында компостинг жай компост шұңқырларында немесе арнайы компосттау құрылғыларын қолдану арқылы жүзеге асырылады. Орталықтандырылған компосттау кезінде тұтынушылар органикалық заттарды бөлек жинауды қамтамасыз етеді, ол кейін арнайы жабдықталған алаңдарға немесе компост салынатын сүрлем мұнараларына шығарылады. Кейіннен мұндай компост ауыл шаруашылығының қажеттіліктері үшін </a:t>
            </a:r>
            <a:r>
              <a:rPr lang="kk-KZ" dirty="0" smtClean="0">
                <a:latin typeface="Times New Roman" pitchFamily="18" charset="0"/>
                <a:cs typeface="Times New Roman" pitchFamily="18" charset="0"/>
              </a:rPr>
              <a:t>қолданылады.</a:t>
            </a:r>
            <a:endParaRPr lang="ru-RU" dirty="0" smtClean="0">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Биологиялық </a:t>
            </a:r>
            <a:r>
              <a:rPr lang="ru-RU" dirty="0" err="1" smtClean="0">
                <a:latin typeface="Times New Roman" pitchFamily="18" charset="0"/>
                <a:cs typeface="Times New Roman" pitchFamily="18" charset="0"/>
              </a:rPr>
              <a:t>ыдырайтын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қалдықтардың жеткілікті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көп мөлшері пайда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қосалқы шаруашылық </a:t>
            </a:r>
            <a:r>
              <a:rPr lang="ru-RU" dirty="0" smtClean="0">
                <a:latin typeface="Times New Roman" pitchFamily="18" charset="0"/>
                <a:cs typeface="Times New Roman" pitchFamily="18" charset="0"/>
              </a:rPr>
              <a:t>бар </a:t>
            </a:r>
            <a:r>
              <a:rPr lang="ru-RU" dirty="0" err="1" smtClean="0">
                <a:latin typeface="Times New Roman" pitchFamily="18" charset="0"/>
                <a:cs typeface="Times New Roman" pitchFamily="18" charset="0"/>
              </a:rPr>
              <a:t>ұйымдар </a:t>
            </a:r>
            <a:r>
              <a:rPr lang="ru-RU" dirty="0" smtClean="0">
                <a:latin typeface="Times New Roman" pitchFamily="18" charset="0"/>
                <a:cs typeface="Times New Roman" pitchFamily="18" charset="0"/>
              </a:rPr>
              <a:t>мен </a:t>
            </a:r>
            <a:r>
              <a:rPr lang="ru-RU" dirty="0" err="1" smtClean="0">
                <a:latin typeface="Times New Roman" pitchFamily="18" charset="0"/>
                <a:cs typeface="Times New Roman" pitchFamily="18" charset="0"/>
              </a:rPr>
              <a:t>мекемелерде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мысалы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мектептерде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компосттау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жеке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тәртіппен жүргізілуі мүмкін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Биологиялық ыдырайтын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қалдықтарды компосттаудың ең жоғары деңгейіне </a:t>
            </a:r>
            <a:r>
              <a:rPr lang="ru-RU" dirty="0" smtClean="0">
                <a:latin typeface="Times New Roman" pitchFamily="18" charset="0"/>
                <a:cs typeface="Times New Roman" pitchFamily="18" charset="0"/>
              </a:rPr>
              <a:t>Нидерланды, Бельгия, Австрия </a:t>
            </a:r>
            <a:r>
              <a:rPr lang="ru-RU" dirty="0" err="1" smtClean="0">
                <a:latin typeface="Times New Roman" pitchFamily="18" charset="0"/>
                <a:cs typeface="Times New Roman" pitchFamily="18" charset="0"/>
              </a:rPr>
              <a:t>және </a:t>
            </a:r>
            <a:r>
              <a:rPr lang="ru-RU" dirty="0" smtClean="0">
                <a:latin typeface="Times New Roman" pitchFamily="18" charset="0"/>
                <a:cs typeface="Times New Roman" pitchFamily="18" charset="0"/>
              </a:rPr>
              <a:t>Германия </a:t>
            </a:r>
            <a:r>
              <a:rPr lang="ru-RU" dirty="0" err="1" smtClean="0">
                <a:latin typeface="Times New Roman" pitchFamily="18" charset="0"/>
                <a:cs typeface="Times New Roman" pitchFamily="18" charset="0"/>
              </a:rPr>
              <a:t>қол жеткізді</a:t>
            </a:r>
            <a:r>
              <a:rPr lang="ru-RU" dirty="0" smtClean="0">
                <a:latin typeface="Times New Roman" pitchFamily="18" charset="0"/>
                <a:cs typeface="Times New Roman" pitchFamily="18" charset="0"/>
              </a:rPr>
              <a:t> (50% - дан </a:t>
            </a:r>
            <a:r>
              <a:rPr lang="ru-RU" dirty="0" err="1" smtClean="0">
                <a:latin typeface="Times New Roman" pitchFamily="18" charset="0"/>
                <a:cs typeface="Times New Roman" pitchFamily="18" charset="0"/>
              </a:rPr>
              <a:t>астам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ең төмені Ұлыбритания </a:t>
            </a:r>
            <a:r>
              <a:rPr lang="ru-RU" dirty="0" smtClean="0">
                <a:latin typeface="Times New Roman" pitchFamily="18" charset="0"/>
                <a:cs typeface="Times New Roman" pitchFamily="18" charset="0"/>
              </a:rPr>
              <a:t>мен </a:t>
            </a:r>
            <a:r>
              <a:rPr lang="ru-RU" dirty="0" err="1" smtClean="0">
                <a:latin typeface="Times New Roman" pitchFamily="18" charset="0"/>
                <a:cs typeface="Times New Roman" pitchFamily="18" charset="0"/>
              </a:rPr>
              <a:t>Ирландияда</a:t>
            </a:r>
            <a:r>
              <a:rPr lang="ru-RU" dirty="0" smtClean="0">
                <a:latin typeface="Times New Roman" pitchFamily="18" charset="0"/>
                <a:cs typeface="Times New Roman" pitchFamily="18" charset="0"/>
              </a:rPr>
              <a:t> (5% - дан аз). </a:t>
            </a:r>
            <a:r>
              <a:rPr lang="ru-RU" dirty="0" err="1" smtClean="0">
                <a:latin typeface="Times New Roman" pitchFamily="18" charset="0"/>
                <a:cs typeface="Times New Roman" pitchFamily="18" charset="0"/>
              </a:rPr>
              <a:t>Қалдықтарды көму және полигондарда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Органикалық заттардың мөлшерін азайту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жөніндегі директиваның нұсқамаларын орындау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үшін ЕО-ның көптеген елдерінде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биологиялық ыдырайтын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қалдықтарды полигондарға шығаруға тыйым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салынады</a:t>
            </a:r>
            <a:r>
              <a:rPr lang="ru-RU"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algn="just">
              <a:buNone/>
            </a:pPr>
            <a:endParaRPr lang="ru-RU" dirty="0" smtClean="0"/>
          </a:p>
          <a:p>
            <a:pPr algn="just">
              <a:buNone/>
            </a:pPr>
            <a:endParaRPr lang="ru-RU" dirty="0" smtClean="0">
              <a:latin typeface="Times New Roman" pitchFamily="18" charset="0"/>
              <a:cs typeface="Times New Roman" pitchFamily="18" charset="0"/>
            </a:endParaRPr>
          </a:p>
          <a:p>
            <a:pPr algn="just">
              <a:buNone/>
            </a:pPr>
            <a:endParaRPr lang="ru-RU" sz="3600" dirty="0" smtClean="0">
              <a:latin typeface="Times New Roman" pitchFamily="18" charset="0"/>
              <a:cs typeface="Times New Roman" pitchFamily="18" charset="0"/>
            </a:endParaRPr>
          </a:p>
        </p:txBody>
      </p:sp>
      <p:sp>
        <p:nvSpPr>
          <p:cNvPr id="7" name="Нижний колонтитул 6"/>
          <p:cNvSpPr>
            <a:spLocks noGrp="1"/>
          </p:cNvSpPr>
          <p:nvPr>
            <p:ph type="ftr" sz="quarter" idx="11"/>
          </p:nvPr>
        </p:nvSpPr>
        <p:spPr>
          <a:xfrm>
            <a:off x="357158" y="5429264"/>
            <a:ext cx="8358246" cy="1047737"/>
          </a:xfrm>
        </p:spPr>
        <p:txBody>
          <a:bodyPr/>
          <a:lstStyle/>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r>
              <a:rPr lang="kk-KZ" b="1" i="1" dirty="0" smtClean="0">
                <a:solidFill>
                  <a:srgbClr val="0070C0"/>
                </a:solidFill>
              </a:rPr>
              <a:t>““</a:t>
            </a:r>
            <a:r>
              <a:rPr lang="kk-KZ" b="1" i="1" u="sng" dirty="0" smtClean="0">
                <a:solidFill>
                  <a:srgbClr val="0070C0"/>
                </a:solidFill>
              </a:rPr>
              <a:t>Қалдықтарды басқару </a:t>
            </a:r>
            <a:r>
              <a:rPr lang="kk-KZ" b="1" i="1" dirty="0" smtClean="0">
                <a:solidFill>
                  <a:srgbClr val="0070C0"/>
                </a:solidFill>
              </a:rPr>
              <a:t>” </a:t>
            </a:r>
            <a:r>
              <a:rPr lang="kk-KZ" b="1" i="1" dirty="0" smtClean="0">
                <a:solidFill>
                  <a:srgbClr val="0070C0"/>
                </a:solidFill>
              </a:rPr>
              <a:t>пәні</a:t>
            </a:r>
            <a:endParaRPr lang="kk-KZ" b="1" i="1" dirty="0" smtClean="0">
              <a:solidFill>
                <a:srgbClr val="0070C0"/>
              </a:solidFill>
            </a:endParaRPr>
          </a:p>
          <a:p>
            <a:pPr algn="r"/>
            <a:endParaRPr lang="kk-KZ" b="1" i="1" dirty="0" smtClean="0">
              <a:solidFill>
                <a:srgbClr val="0070C0"/>
              </a:solidFill>
            </a:endParaRPr>
          </a:p>
          <a:p>
            <a:pPr algn="r"/>
            <a:r>
              <a:rPr lang="kk-KZ" dirty="0" smtClean="0">
                <a:solidFill>
                  <a:srgbClr val="0070C0"/>
                </a:solidFill>
              </a:rPr>
              <a:t>Қоршаған ортаны қорғауды басқару және инжиниринг кафедрасы </a:t>
            </a:r>
            <a:endParaRPr lang="en-US" dirty="0" smtClean="0">
              <a:solidFill>
                <a:srgbClr val="0070C0"/>
              </a:solidFill>
            </a:endParaRPr>
          </a:p>
        </p:txBody>
      </p:sp>
      <p:pic>
        <p:nvPicPr>
          <p:cNvPr id="1031" name="Picture 7"/>
          <p:cNvPicPr>
            <a:picLocks noChangeAspect="1" noChangeArrowheads="1"/>
          </p:cNvPicPr>
          <p:nvPr/>
        </p:nvPicPr>
        <p:blipFill>
          <a:blip r:embed="rId3" cstate="print"/>
          <a:srcRect/>
          <a:stretch>
            <a:fillRect/>
          </a:stretch>
        </p:blipFill>
        <p:spPr bwMode="auto">
          <a:xfrm>
            <a:off x="357158" y="5500702"/>
            <a:ext cx="1285884" cy="995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5041788"/>
          </a:xfrm>
        </p:spPr>
        <p:txBody>
          <a:bodyPr>
            <a:normAutofit fontScale="77500" lnSpcReduction="20000"/>
          </a:bodyPr>
          <a:lstStyle/>
          <a:p>
            <a:pPr algn="just">
              <a:buNone/>
            </a:pPr>
            <a:r>
              <a:rPr lang="kk-KZ" b="1"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lgn="just">
              <a:buNone/>
            </a:pPr>
            <a:r>
              <a:rPr lang="kk-KZ"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ТҚҚ термиялық өңдеу: жағу; төмен температуралы пиролиз; Жоғары температуралы пиролиз (плазмалық өңдеу. Тұрмыстық қалдықтарда органикалық фракцияның өте жоғары пайызы болғандықтан, жылу әдістері қатты тұрмыстық қалдықтарды өңдеу үшін жиі қолданылады. Қоқысты термиялық өңдеу (ҚТҚ) Қалдықтарды кәдеге жарату мүмкіндігімен олардың көлемі мен массасын азайту, залалсыздандыру және энергия тасымалдаушылар мен инертті материалдар алу үшін қажетті қалдықтарға жылу әсер ету процестерінің жиынтығын білдіреді. Термиялық өңдеудің маңызды артықшылығы</a:t>
            </a:r>
            <a:r>
              <a:rPr lang="kk-KZ" dirty="0" smtClean="0">
                <a:latin typeface="Times New Roman" pitchFamily="18" charset="0"/>
                <a:cs typeface="Times New Roman" pitchFamily="18" charset="0"/>
              </a:rPr>
              <a:t>:</a:t>
            </a:r>
          </a:p>
          <a:p>
            <a:pPr algn="just">
              <a:buNone/>
            </a:pPr>
            <a:r>
              <a:rPr lang="kk-KZ"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қалдықтарды тиімді залалсыздандыру (патогенді микрофлораны толық жою</a:t>
            </a:r>
            <a:r>
              <a:rPr lang="kk-KZ"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lgn="just">
              <a:buFontTx/>
              <a:buChar char="-"/>
            </a:pPr>
            <a:r>
              <a:rPr lang="kk-KZ" dirty="0" smtClean="0">
                <a:latin typeface="Times New Roman" pitchFamily="18" charset="0"/>
                <a:cs typeface="Times New Roman" pitchFamily="18" charset="0"/>
              </a:rPr>
              <a:t>қалдықтар </a:t>
            </a:r>
            <a:r>
              <a:rPr lang="kk-KZ" dirty="0" smtClean="0">
                <a:latin typeface="Times New Roman" pitchFamily="18" charset="0"/>
                <a:cs typeface="Times New Roman" pitchFamily="18" charset="0"/>
              </a:rPr>
              <a:t>көлемін 10 есе азайту</a:t>
            </a:r>
            <a:r>
              <a:rPr lang="kk-KZ"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lgn="just">
              <a:buFontTx/>
              <a:buChar char="-"/>
            </a:pPr>
            <a:r>
              <a:rPr lang="kk-KZ"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органикалық қалдықтардың энергетикалық әлеуетін пайдалану.</a:t>
            </a:r>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pPr algn="just">
              <a:buNone/>
            </a:pPr>
            <a:endParaRPr lang="ru-RU" dirty="0" smtClean="0"/>
          </a:p>
          <a:p>
            <a:pPr algn="just">
              <a:buNone/>
            </a:pPr>
            <a:endParaRPr lang="ru-RU" dirty="0" smtClean="0">
              <a:latin typeface="Times New Roman" pitchFamily="18" charset="0"/>
              <a:cs typeface="Times New Roman" pitchFamily="18" charset="0"/>
            </a:endParaRPr>
          </a:p>
          <a:p>
            <a:pPr algn="just">
              <a:buNone/>
            </a:pPr>
            <a:endParaRPr lang="ru-RU" sz="3600" dirty="0" smtClean="0">
              <a:latin typeface="Times New Roman" pitchFamily="18" charset="0"/>
              <a:cs typeface="Times New Roman" pitchFamily="18" charset="0"/>
            </a:endParaRPr>
          </a:p>
        </p:txBody>
      </p:sp>
      <p:sp>
        <p:nvSpPr>
          <p:cNvPr id="7" name="Нижний колонтитул 6"/>
          <p:cNvSpPr>
            <a:spLocks noGrp="1"/>
          </p:cNvSpPr>
          <p:nvPr>
            <p:ph type="ftr" sz="quarter" idx="11"/>
          </p:nvPr>
        </p:nvSpPr>
        <p:spPr>
          <a:xfrm>
            <a:off x="357158" y="5429264"/>
            <a:ext cx="8358246" cy="1047737"/>
          </a:xfrm>
        </p:spPr>
        <p:txBody>
          <a:bodyPr/>
          <a:lstStyle/>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r>
              <a:rPr lang="kk-KZ" b="1" i="1" dirty="0" smtClean="0">
                <a:solidFill>
                  <a:srgbClr val="0070C0"/>
                </a:solidFill>
              </a:rPr>
              <a:t>“</a:t>
            </a:r>
            <a:r>
              <a:rPr lang="kk-KZ" b="1" i="1" u="sng" dirty="0" smtClean="0">
                <a:solidFill>
                  <a:srgbClr val="0070C0"/>
                </a:solidFill>
              </a:rPr>
              <a:t>Қалдықтарды басқару </a:t>
            </a:r>
            <a:r>
              <a:rPr lang="kk-KZ" b="1" i="1" dirty="0" smtClean="0">
                <a:solidFill>
                  <a:srgbClr val="0070C0"/>
                </a:solidFill>
              </a:rPr>
              <a:t>” пәні</a:t>
            </a:r>
          </a:p>
          <a:p>
            <a:pPr algn="r"/>
            <a:endParaRPr lang="kk-KZ" b="1" i="1" dirty="0" smtClean="0">
              <a:solidFill>
                <a:srgbClr val="0070C0"/>
              </a:solidFill>
            </a:endParaRPr>
          </a:p>
          <a:p>
            <a:pPr algn="r"/>
            <a:r>
              <a:rPr lang="kk-KZ" dirty="0" smtClean="0">
                <a:solidFill>
                  <a:srgbClr val="0070C0"/>
                </a:solidFill>
              </a:rPr>
              <a:t>Қоршаған ортаны қорғауды басқару және инжиниринг кафедрасы </a:t>
            </a:r>
            <a:endParaRPr lang="en-US" dirty="0" smtClean="0">
              <a:solidFill>
                <a:srgbClr val="0070C0"/>
              </a:solidFill>
            </a:endParaRPr>
          </a:p>
        </p:txBody>
      </p:sp>
      <p:pic>
        <p:nvPicPr>
          <p:cNvPr id="1031" name="Picture 7"/>
          <p:cNvPicPr>
            <a:picLocks noChangeAspect="1" noChangeArrowheads="1"/>
          </p:cNvPicPr>
          <p:nvPr/>
        </p:nvPicPr>
        <p:blipFill>
          <a:blip r:embed="rId3" cstate="print"/>
          <a:srcRect/>
          <a:stretch>
            <a:fillRect/>
          </a:stretch>
        </p:blipFill>
        <p:spPr bwMode="auto">
          <a:xfrm>
            <a:off x="357158" y="5500702"/>
            <a:ext cx="1285884" cy="995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5041788"/>
          </a:xfrm>
        </p:spPr>
        <p:txBody>
          <a:bodyPr>
            <a:normAutofit fontScale="92500" lnSpcReduction="10000"/>
          </a:bodyPr>
          <a:lstStyle/>
          <a:p>
            <a:pPr algn="just">
              <a:buNone/>
            </a:pPr>
            <a:r>
              <a:rPr lang="kk-KZ" b="1"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lgn="just">
              <a:buNone/>
            </a:pPr>
            <a:r>
              <a:rPr lang="kk-KZ" dirty="0" smtClean="0">
                <a:latin typeface="Times New Roman" pitchFamily="18" charset="0"/>
                <a:cs typeface="Times New Roman" pitchFamily="18" charset="0"/>
              </a:rPr>
              <a:t>		Қатты тұрмыстық қалдықтарды басқарудың проблемасы технологиялық емес біріншіден басқару экономикалық мәселе. Коммуналдық шаруашылықтың барлық түрі нарықта орын алған жоқ, сондықтан қиындық тудырады, олардың экономикалық потенциалы әлсіз, жұқарған фондтармен артылған. Бюджетті жабу үшін инвестиция қажеттілігі жоғары, ал жеке капитал төмен және теріс рентабельділіктің әсерінен бұл сфераға бармайды. Рентабельділік коммуналдық қызметтің тариф мөлшеріне байланысты болады, ал олар тұрғындардың төмен ақша төлеуінен өзін-өзі ұстайды </a:t>
            </a:r>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pPr algn="just">
              <a:buNone/>
            </a:pPr>
            <a:endParaRPr lang="ru-RU" dirty="0" smtClean="0"/>
          </a:p>
          <a:p>
            <a:pPr algn="just">
              <a:buNone/>
            </a:pPr>
            <a:endParaRPr lang="ru-RU" dirty="0" smtClean="0">
              <a:latin typeface="Times New Roman" pitchFamily="18" charset="0"/>
              <a:cs typeface="Times New Roman" pitchFamily="18" charset="0"/>
            </a:endParaRPr>
          </a:p>
          <a:p>
            <a:pPr algn="just">
              <a:buNone/>
            </a:pPr>
            <a:endParaRPr lang="ru-RU" sz="3600" dirty="0" smtClean="0">
              <a:latin typeface="Times New Roman" pitchFamily="18" charset="0"/>
              <a:cs typeface="Times New Roman" pitchFamily="18" charset="0"/>
            </a:endParaRPr>
          </a:p>
        </p:txBody>
      </p:sp>
      <p:sp>
        <p:nvSpPr>
          <p:cNvPr id="7" name="Нижний колонтитул 6"/>
          <p:cNvSpPr>
            <a:spLocks noGrp="1"/>
          </p:cNvSpPr>
          <p:nvPr>
            <p:ph type="ftr" sz="quarter" idx="11"/>
          </p:nvPr>
        </p:nvSpPr>
        <p:spPr>
          <a:xfrm>
            <a:off x="357158" y="5429264"/>
            <a:ext cx="8358246" cy="1047737"/>
          </a:xfrm>
        </p:spPr>
        <p:txBody>
          <a:bodyPr/>
          <a:lstStyle/>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r>
              <a:rPr lang="kk-KZ" b="1" i="1" dirty="0" smtClean="0">
                <a:solidFill>
                  <a:srgbClr val="0070C0"/>
                </a:solidFill>
              </a:rPr>
              <a:t>“</a:t>
            </a:r>
            <a:r>
              <a:rPr lang="kk-KZ" b="1" i="1" u="sng" dirty="0" smtClean="0">
                <a:solidFill>
                  <a:srgbClr val="0070C0"/>
                </a:solidFill>
              </a:rPr>
              <a:t>Қалдықтарды басқару </a:t>
            </a:r>
            <a:r>
              <a:rPr lang="kk-KZ" b="1" i="1" dirty="0" smtClean="0">
                <a:solidFill>
                  <a:srgbClr val="0070C0"/>
                </a:solidFill>
              </a:rPr>
              <a:t>” пәні</a:t>
            </a:r>
          </a:p>
          <a:p>
            <a:pPr algn="r"/>
            <a:endParaRPr lang="kk-KZ" b="1" i="1" dirty="0" smtClean="0">
              <a:solidFill>
                <a:srgbClr val="0070C0"/>
              </a:solidFill>
            </a:endParaRPr>
          </a:p>
          <a:p>
            <a:pPr algn="r"/>
            <a:r>
              <a:rPr lang="kk-KZ" dirty="0" smtClean="0">
                <a:solidFill>
                  <a:srgbClr val="0070C0"/>
                </a:solidFill>
              </a:rPr>
              <a:t>Қоршаған ортаны қорғауды басқару және инжиниринг кафедрасы </a:t>
            </a:r>
            <a:endParaRPr lang="en-US" dirty="0" smtClean="0">
              <a:solidFill>
                <a:srgbClr val="0070C0"/>
              </a:solidFill>
            </a:endParaRPr>
          </a:p>
        </p:txBody>
      </p:sp>
      <p:pic>
        <p:nvPicPr>
          <p:cNvPr id="1031" name="Picture 7"/>
          <p:cNvPicPr>
            <a:picLocks noChangeAspect="1" noChangeArrowheads="1"/>
          </p:cNvPicPr>
          <p:nvPr/>
        </p:nvPicPr>
        <p:blipFill>
          <a:blip r:embed="rId3" cstate="print"/>
          <a:srcRect/>
          <a:stretch>
            <a:fillRect/>
          </a:stretch>
        </p:blipFill>
        <p:spPr bwMode="auto">
          <a:xfrm>
            <a:off x="357158" y="5500702"/>
            <a:ext cx="1285884" cy="995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5041788"/>
          </a:xfrm>
        </p:spPr>
        <p:txBody>
          <a:bodyPr>
            <a:normAutofit fontScale="62500" lnSpcReduction="20000"/>
          </a:bodyPr>
          <a:lstStyle/>
          <a:p>
            <a:pPr algn="just">
              <a:buNone/>
            </a:pPr>
            <a:r>
              <a:rPr lang="kk-KZ" b="1"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lgn="just">
              <a:buNone/>
            </a:pPr>
            <a:r>
              <a:rPr lang="kk-KZ"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Полигондарда көму бүгінде әлемде қалдықтарды жоюдың ең көп таралған тәсілі болып табылады. Бұл әдіс жанбайтын қалдықтарға және жану процесінде улы заттар шығаратын қалдықтарға қолданылады</a:t>
            </a:r>
            <a:r>
              <a:rPr lang="kk-KZ"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Кәдеге </a:t>
            </a:r>
            <a:r>
              <a:rPr lang="kk-KZ" dirty="0" smtClean="0">
                <a:latin typeface="Times New Roman" pitchFamily="18" charset="0"/>
                <a:cs typeface="Times New Roman" pitchFamily="18" charset="0"/>
              </a:rPr>
              <a:t>жаратуға арналған заманауи полигондар — бұл жерасты сулары мен атмосфералық ауаның ластануымен күресу жүйелерімен жабдықталған күрделі инженерлік құрылыстар. Кейбір полигондар газды өңдей алады, қалдықтардың ыдырауы кезінде пайда болған газды электр энергиясына және жылуға айналдырады. Дәстүрлі қалдықтарды көмудің басты кемшілігі-көптеген тазарту жүйелері мен сүзгілерді қолданған кезде де, қоқыстың бұл түрі Ауа мен суды ластайтын шірік және ашыту сияқты қалдықтардың ыдырауының жағымсыз әсерлерінен толық арылуға мүмкіндік бермейді. Сондықтан, кәдеге жаратудың басқа әдістеріне қатысты, қатты қалдықтарды көму өте арзан болғанымен, экологтар қалдықтарды қайта өңдеуді ұсынады, осылайша қоршаған ортаның ластану қаупін азайтады</a:t>
            </a:r>
            <a:r>
              <a:rPr lang="kk-KZ"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Санитарлық жер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толтыру</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a:t>
            </a:r>
            <a:r>
              <a:rPr lang="ru-RU" dirty="0" err="1" smtClean="0">
                <a:latin typeface="Times New Roman" pitchFamily="18" charset="0"/>
                <a:cs typeface="Times New Roman" pitchFamily="18" charset="0"/>
              </a:rPr>
              <a:t>қатты қалдықтарды залалсыздандырудың тәсілі, 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биогаз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алумен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a:t>
            </a:r>
            <a:r>
              <a:rPr lang="ru-RU" dirty="0" smtClean="0">
                <a:latin typeface="Times New Roman" pitchFamily="18" charset="0"/>
                <a:cs typeface="Times New Roman" pitchFamily="18" charset="0"/>
              </a:rPr>
              <a:t>оны </a:t>
            </a:r>
            <a:r>
              <a:rPr lang="ru-RU" dirty="0" err="1" smtClean="0">
                <a:latin typeface="Times New Roman" pitchFamily="18" charset="0"/>
                <a:cs typeface="Times New Roman" pitchFamily="18" charset="0"/>
              </a:rPr>
              <a:t>экологиялық </a:t>
            </a:r>
            <a:r>
              <a:rPr lang="ru-RU" dirty="0" smtClean="0">
                <a:latin typeface="Times New Roman" pitchFamily="18" charset="0"/>
                <a:cs typeface="Times New Roman" pitchFamily="18" charset="0"/>
              </a:rPr>
              <a:t>таза </a:t>
            </a:r>
            <a:r>
              <a:rPr lang="ru-RU" dirty="0" err="1" smtClean="0">
                <a:latin typeface="Times New Roman" pitchFamily="18" charset="0"/>
                <a:cs typeface="Times New Roman" pitchFamily="18" charset="0"/>
              </a:rPr>
              <a:t>отын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ретінде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пайдаланумен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тығыз байланысты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әдіспен тұрмыстық қоқыс қалыңдығы шамамен</a:t>
            </a:r>
            <a:r>
              <a:rPr lang="ru-RU" dirty="0" smtClean="0">
                <a:latin typeface="Times New Roman" pitchFamily="18" charset="0"/>
                <a:cs typeface="Times New Roman" pitchFamily="18" charset="0"/>
              </a:rPr>
              <a:t> 0,6-0,8 метр </a:t>
            </a:r>
            <a:r>
              <a:rPr lang="ru-RU" dirty="0" err="1" smtClean="0">
                <a:latin typeface="Times New Roman" pitchFamily="18" charset="0"/>
                <a:cs typeface="Times New Roman" pitchFamily="18" charset="0"/>
              </a:rPr>
              <a:t>топырақ қабатымен жабылған</a:t>
            </a:r>
            <a:r>
              <a:rPr lang="ru-RU" dirty="0" smtClean="0">
                <a:latin typeface="Times New Roman" pitchFamily="18" charset="0"/>
                <a:cs typeface="Times New Roman" pitchFamily="18" charset="0"/>
              </a:rPr>
              <a:t>. Осы </a:t>
            </a:r>
            <a:r>
              <a:rPr lang="ru-RU" dirty="0" err="1" smtClean="0">
                <a:latin typeface="Times New Roman" pitchFamily="18" charset="0"/>
                <a:cs typeface="Times New Roman" pitchFamily="18" charset="0"/>
              </a:rPr>
              <a:t>түрдегі қоқысты кәдеге жарату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полигондары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желдету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құбырларымен</a:t>
            </a:r>
            <a:r>
              <a:rPr lang="ru-RU" dirty="0" smtClean="0">
                <a:latin typeface="Times New Roman" pitchFamily="18" charset="0"/>
                <a:cs typeface="Times New Roman" pitchFamily="18" charset="0"/>
              </a:rPr>
              <a:t>, газ </a:t>
            </a:r>
            <a:r>
              <a:rPr lang="ru-RU" dirty="0" err="1" smtClean="0">
                <a:latin typeface="Times New Roman" pitchFamily="18" charset="0"/>
                <a:cs typeface="Times New Roman" pitchFamily="18" charset="0"/>
              </a:rPr>
              <a:t>үрлегіштермен және биогаз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жинауға арналған ыдыстармен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жабдықталған</a:t>
            </a:r>
            <a:r>
              <a:rPr lang="ru-RU"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pPr algn="just">
              <a:buNone/>
            </a:pPr>
            <a:endParaRPr lang="ru-RU" dirty="0" smtClean="0"/>
          </a:p>
          <a:p>
            <a:pPr algn="just">
              <a:buNone/>
            </a:pPr>
            <a:endParaRPr lang="ru-RU" dirty="0" smtClean="0">
              <a:latin typeface="Times New Roman" pitchFamily="18" charset="0"/>
              <a:cs typeface="Times New Roman" pitchFamily="18" charset="0"/>
            </a:endParaRPr>
          </a:p>
          <a:p>
            <a:pPr algn="just">
              <a:buNone/>
            </a:pPr>
            <a:endParaRPr lang="ru-RU" sz="3600" dirty="0" smtClean="0">
              <a:latin typeface="Times New Roman" pitchFamily="18" charset="0"/>
              <a:cs typeface="Times New Roman" pitchFamily="18" charset="0"/>
            </a:endParaRPr>
          </a:p>
        </p:txBody>
      </p:sp>
      <p:sp>
        <p:nvSpPr>
          <p:cNvPr id="7" name="Нижний колонтитул 6"/>
          <p:cNvSpPr>
            <a:spLocks noGrp="1"/>
          </p:cNvSpPr>
          <p:nvPr>
            <p:ph type="ftr" sz="quarter" idx="11"/>
          </p:nvPr>
        </p:nvSpPr>
        <p:spPr>
          <a:xfrm>
            <a:off x="357158" y="5429264"/>
            <a:ext cx="8358246" cy="1047737"/>
          </a:xfrm>
        </p:spPr>
        <p:txBody>
          <a:bodyPr/>
          <a:lstStyle/>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r>
              <a:rPr lang="kk-KZ" b="1" i="1" dirty="0" smtClean="0">
                <a:solidFill>
                  <a:srgbClr val="0070C0"/>
                </a:solidFill>
              </a:rPr>
              <a:t>“</a:t>
            </a:r>
            <a:r>
              <a:rPr lang="kk-KZ" b="1" i="1" u="sng" dirty="0" smtClean="0">
                <a:solidFill>
                  <a:srgbClr val="0070C0"/>
                </a:solidFill>
              </a:rPr>
              <a:t>Қалдықтарды басқару </a:t>
            </a:r>
            <a:r>
              <a:rPr lang="kk-KZ" b="1" i="1" dirty="0" smtClean="0">
                <a:solidFill>
                  <a:srgbClr val="0070C0"/>
                </a:solidFill>
              </a:rPr>
              <a:t>” пәні</a:t>
            </a:r>
          </a:p>
          <a:p>
            <a:pPr algn="r"/>
            <a:endParaRPr lang="kk-KZ" b="1" i="1" dirty="0" smtClean="0">
              <a:solidFill>
                <a:srgbClr val="0070C0"/>
              </a:solidFill>
            </a:endParaRPr>
          </a:p>
          <a:p>
            <a:pPr algn="r"/>
            <a:r>
              <a:rPr lang="kk-KZ" dirty="0" smtClean="0">
                <a:solidFill>
                  <a:srgbClr val="0070C0"/>
                </a:solidFill>
              </a:rPr>
              <a:t>Қоршаған ортаны қорғауды басқару және инжиниринг кафедрасы </a:t>
            </a:r>
            <a:endParaRPr lang="en-US" dirty="0" smtClean="0">
              <a:solidFill>
                <a:srgbClr val="0070C0"/>
              </a:solidFill>
            </a:endParaRPr>
          </a:p>
        </p:txBody>
      </p:sp>
      <p:pic>
        <p:nvPicPr>
          <p:cNvPr id="1031" name="Picture 7"/>
          <p:cNvPicPr>
            <a:picLocks noChangeAspect="1" noChangeArrowheads="1"/>
          </p:cNvPicPr>
          <p:nvPr/>
        </p:nvPicPr>
        <p:blipFill>
          <a:blip r:embed="rId3" cstate="print"/>
          <a:srcRect/>
          <a:stretch>
            <a:fillRect/>
          </a:stretch>
        </p:blipFill>
        <p:spPr bwMode="auto">
          <a:xfrm>
            <a:off x="357158" y="5500702"/>
            <a:ext cx="1285884" cy="995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3541590"/>
          </a:xfrm>
        </p:spPr>
        <p:txBody>
          <a:bodyPr>
            <a:normAutofit/>
          </a:bodyPr>
          <a:lstStyle/>
          <a:p>
            <a:pPr>
              <a:buNone/>
            </a:pPr>
            <a:endParaRPr lang="ru-RU" dirty="0" smtClean="0">
              <a:solidFill>
                <a:schemeClr val="accent3"/>
              </a:solidFill>
            </a:endParaRPr>
          </a:p>
          <a:p>
            <a:pPr>
              <a:buNone/>
            </a:pPr>
            <a:r>
              <a:rPr lang="kk-KZ" b="1" dirty="0" smtClean="0">
                <a:solidFill>
                  <a:schemeClr val="accent3"/>
                </a:solidFill>
                <a:latin typeface="Times New Roman" pitchFamily="18" charset="0"/>
                <a:cs typeface="Times New Roman" pitchFamily="18" charset="0"/>
              </a:rPr>
              <a:t>Жоспары:</a:t>
            </a:r>
          </a:p>
          <a:p>
            <a:pPr>
              <a:buNone/>
            </a:pPr>
            <a:endParaRPr lang="ru-RU" dirty="0" smtClean="0">
              <a:latin typeface="Times New Roman" pitchFamily="18" charset="0"/>
              <a:cs typeface="Times New Roman" pitchFamily="18" charset="0"/>
            </a:endParaRPr>
          </a:p>
          <a:p>
            <a:pPr lvl="0"/>
            <a:r>
              <a:rPr lang="kk-KZ" dirty="0" smtClean="0">
                <a:latin typeface="Times New Roman" pitchFamily="18" charset="0"/>
                <a:cs typeface="Times New Roman" pitchFamily="18" charset="0"/>
              </a:rPr>
              <a:t>Тұрмыстық қалдықтардың жиналу нормалары</a:t>
            </a:r>
          </a:p>
          <a:p>
            <a:pPr lvl="0"/>
            <a:r>
              <a:rPr lang="kk-KZ" dirty="0" smtClean="0">
                <a:latin typeface="Times New Roman" pitchFamily="18" charset="0"/>
                <a:cs typeface="Times New Roman" pitchFamily="18" charset="0"/>
              </a:rPr>
              <a:t>Қатты тұрмыстық қалдықтарды жою мен жинауды ұйымдастыру </a:t>
            </a:r>
          </a:p>
          <a:p>
            <a:pPr lvl="0"/>
            <a:endParaRPr lang="ru-RU" dirty="0" smtClean="0"/>
          </a:p>
          <a:p>
            <a:pPr algn="ctr">
              <a:buNone/>
            </a:pPr>
            <a:endParaRPr lang="ru-RU" b="1" dirty="0" smtClean="0">
              <a:solidFill>
                <a:schemeClr val="accent3"/>
              </a:solidFill>
              <a:latin typeface="Times New Roman" pitchFamily="18" charset="0"/>
              <a:cs typeface="Times New Roman" pitchFamily="18" charset="0"/>
            </a:endParaRPr>
          </a:p>
          <a:p>
            <a:pPr algn="ctr">
              <a:buNone/>
            </a:pPr>
            <a:endParaRPr lang="kk-KZ" b="1" dirty="0" smtClean="0">
              <a:solidFill>
                <a:schemeClr val="accent3">
                  <a:lumMod val="50000"/>
                </a:schemeClr>
              </a:solidFill>
              <a:latin typeface="Times New Roman" pitchFamily="18" charset="0"/>
              <a:cs typeface="Times New Roman" pitchFamily="18" charset="0"/>
            </a:endParaRPr>
          </a:p>
        </p:txBody>
      </p:sp>
      <p:sp>
        <p:nvSpPr>
          <p:cNvPr id="7" name="Нижний колонтитул 6"/>
          <p:cNvSpPr>
            <a:spLocks noGrp="1"/>
          </p:cNvSpPr>
          <p:nvPr>
            <p:ph type="ftr" sz="quarter" idx="11"/>
          </p:nvPr>
        </p:nvSpPr>
        <p:spPr>
          <a:xfrm>
            <a:off x="357158" y="5429264"/>
            <a:ext cx="8358246" cy="1047737"/>
          </a:xfrm>
        </p:spPr>
        <p:txBody>
          <a:bodyPr/>
          <a:lstStyle/>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r>
              <a:rPr lang="kk-KZ" b="1" i="1" dirty="0" smtClean="0">
                <a:solidFill>
                  <a:srgbClr val="0070C0"/>
                </a:solidFill>
              </a:rPr>
              <a:t>“</a:t>
            </a:r>
            <a:r>
              <a:rPr lang="kk-KZ" b="1" i="1" u="sng" dirty="0" smtClean="0">
                <a:solidFill>
                  <a:srgbClr val="0070C0"/>
                </a:solidFill>
              </a:rPr>
              <a:t>Қалдықтарды басқару </a:t>
            </a:r>
            <a:r>
              <a:rPr lang="kk-KZ" b="1" i="1" dirty="0" smtClean="0">
                <a:solidFill>
                  <a:srgbClr val="0070C0"/>
                </a:solidFill>
              </a:rPr>
              <a:t>” пәні</a:t>
            </a:r>
          </a:p>
          <a:p>
            <a:pPr algn="r"/>
            <a:endParaRPr lang="kk-KZ" b="1" i="1" dirty="0" smtClean="0">
              <a:solidFill>
                <a:srgbClr val="0070C0"/>
              </a:solidFill>
            </a:endParaRPr>
          </a:p>
          <a:p>
            <a:pPr algn="r"/>
            <a:r>
              <a:rPr lang="kk-KZ" dirty="0" smtClean="0">
                <a:solidFill>
                  <a:srgbClr val="0070C0"/>
                </a:solidFill>
              </a:rPr>
              <a:t>Қоршаған ортаны қорғауды басқару және инжиниринг кафедрасы </a:t>
            </a:r>
            <a:endParaRPr lang="en-US" dirty="0" smtClean="0">
              <a:solidFill>
                <a:srgbClr val="0070C0"/>
              </a:solidFill>
            </a:endParaRPr>
          </a:p>
        </p:txBody>
      </p:sp>
      <p:sp>
        <p:nvSpPr>
          <p:cNvPr id="2" name="Заголовок 1"/>
          <p:cNvSpPr>
            <a:spLocks noGrp="1"/>
          </p:cNvSpPr>
          <p:nvPr>
            <p:ph type="title"/>
          </p:nvPr>
        </p:nvSpPr>
        <p:spPr>
          <a:xfrm>
            <a:off x="714348" y="4143380"/>
            <a:ext cx="7858180" cy="1051560"/>
          </a:xfrm>
        </p:spPr>
        <p:txBody>
          <a:bodyPr>
            <a:normAutofit/>
          </a:bodyPr>
          <a:lstStyle/>
          <a:p>
            <a:pPr algn="r"/>
            <a:endParaRPr lang="ru-RU" sz="1800" b="0" dirty="0">
              <a:solidFill>
                <a:schemeClr val="tx1"/>
              </a:solidFill>
              <a:latin typeface="Times New Roman" pitchFamily="18" charset="0"/>
              <a:cs typeface="Times New Roman" pitchFamily="18" charset="0"/>
            </a:endParaRPr>
          </a:p>
        </p:txBody>
      </p:sp>
      <p:pic>
        <p:nvPicPr>
          <p:cNvPr id="1031" name="Picture 7"/>
          <p:cNvPicPr>
            <a:picLocks noChangeAspect="1" noChangeArrowheads="1"/>
          </p:cNvPicPr>
          <p:nvPr/>
        </p:nvPicPr>
        <p:blipFill>
          <a:blip r:embed="rId3" cstate="print"/>
          <a:srcRect/>
          <a:stretch>
            <a:fillRect/>
          </a:stretch>
        </p:blipFill>
        <p:spPr bwMode="auto">
          <a:xfrm>
            <a:off x="357158" y="5500702"/>
            <a:ext cx="1285884" cy="995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ижний колонтитул 6"/>
          <p:cNvSpPr>
            <a:spLocks noGrp="1"/>
          </p:cNvSpPr>
          <p:nvPr>
            <p:ph type="ftr" sz="quarter" idx="11"/>
          </p:nvPr>
        </p:nvSpPr>
        <p:spPr>
          <a:xfrm>
            <a:off x="357158" y="5429264"/>
            <a:ext cx="8358246" cy="1047737"/>
          </a:xfrm>
        </p:spPr>
        <p:txBody>
          <a:bodyPr/>
          <a:lstStyle/>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r>
              <a:rPr lang="kk-KZ" b="1" i="1" dirty="0" smtClean="0">
                <a:solidFill>
                  <a:srgbClr val="0070C0"/>
                </a:solidFill>
              </a:rPr>
              <a:t>“</a:t>
            </a:r>
            <a:r>
              <a:rPr lang="kk-KZ" b="1" i="1" u="sng" dirty="0" smtClean="0">
                <a:solidFill>
                  <a:srgbClr val="0070C0"/>
                </a:solidFill>
              </a:rPr>
              <a:t>Қалдықтарды басқару </a:t>
            </a:r>
            <a:r>
              <a:rPr lang="kk-KZ" b="1" i="1" dirty="0" smtClean="0">
                <a:solidFill>
                  <a:srgbClr val="0070C0"/>
                </a:solidFill>
              </a:rPr>
              <a:t>” пәні</a:t>
            </a:r>
          </a:p>
          <a:p>
            <a:pPr algn="r"/>
            <a:endParaRPr lang="kk-KZ" b="1" i="1" dirty="0" smtClean="0">
              <a:solidFill>
                <a:srgbClr val="0070C0"/>
              </a:solidFill>
            </a:endParaRPr>
          </a:p>
          <a:p>
            <a:pPr algn="r"/>
            <a:r>
              <a:rPr lang="kk-KZ" dirty="0" smtClean="0">
                <a:solidFill>
                  <a:srgbClr val="0070C0"/>
                </a:solidFill>
              </a:rPr>
              <a:t>Қоршаған ортаны қорғауды басқару және инжиниринг кафедрасы </a:t>
            </a:r>
            <a:endParaRPr lang="en-US" dirty="0" smtClean="0">
              <a:solidFill>
                <a:srgbClr val="0070C0"/>
              </a:solidFill>
            </a:endParaRPr>
          </a:p>
        </p:txBody>
      </p:sp>
      <p:pic>
        <p:nvPicPr>
          <p:cNvPr id="1031" name="Picture 7"/>
          <p:cNvPicPr>
            <a:picLocks noChangeAspect="1" noChangeArrowheads="1"/>
          </p:cNvPicPr>
          <p:nvPr/>
        </p:nvPicPr>
        <p:blipFill>
          <a:blip r:embed="rId3" cstate="print"/>
          <a:srcRect/>
          <a:stretch>
            <a:fillRect/>
          </a:stretch>
        </p:blipFill>
        <p:spPr bwMode="auto">
          <a:xfrm>
            <a:off x="357158" y="5500702"/>
            <a:ext cx="1285884" cy="995523"/>
          </a:xfrm>
          <a:prstGeom prst="rect">
            <a:avLst/>
          </a:prstGeom>
          <a:noFill/>
          <a:ln w="9525">
            <a:noFill/>
            <a:miter lim="800000"/>
            <a:headEnd/>
            <a:tailEnd/>
          </a:ln>
          <a:effectLst/>
        </p:spPr>
      </p:pic>
      <p:pic>
        <p:nvPicPr>
          <p:cNvPr id="2052" name="Picture 4" descr="https://pbs.twimg.com/media/DoLBmsJXUAAE6EI.jpg:large"/>
          <p:cNvPicPr>
            <a:picLocks noChangeAspect="1" noChangeArrowheads="1"/>
          </p:cNvPicPr>
          <p:nvPr/>
        </p:nvPicPr>
        <p:blipFill>
          <a:blip r:embed="rId4" cstate="print"/>
          <a:srcRect/>
          <a:stretch>
            <a:fillRect/>
          </a:stretch>
        </p:blipFill>
        <p:spPr bwMode="auto">
          <a:xfrm>
            <a:off x="214281" y="214289"/>
            <a:ext cx="4088070" cy="2357455"/>
          </a:xfrm>
          <a:prstGeom prst="rect">
            <a:avLst/>
          </a:prstGeom>
          <a:noFill/>
        </p:spPr>
      </p:pic>
      <p:pic>
        <p:nvPicPr>
          <p:cNvPr id="2054" name="Picture 6" descr="https://static.tildacdn.com/tild3665-3163-4666-b762-643766383638/photo.jpg"/>
          <p:cNvPicPr>
            <a:picLocks noChangeAspect="1" noChangeArrowheads="1"/>
          </p:cNvPicPr>
          <p:nvPr/>
        </p:nvPicPr>
        <p:blipFill>
          <a:blip r:embed="rId5" cstate="print"/>
          <a:srcRect/>
          <a:stretch>
            <a:fillRect/>
          </a:stretch>
        </p:blipFill>
        <p:spPr bwMode="auto">
          <a:xfrm>
            <a:off x="4429124" y="1214423"/>
            <a:ext cx="4489420" cy="2408254"/>
          </a:xfrm>
          <a:prstGeom prst="rect">
            <a:avLst/>
          </a:prstGeom>
          <a:noFill/>
        </p:spPr>
      </p:pic>
      <p:pic>
        <p:nvPicPr>
          <p:cNvPr id="2056" name="Picture 8" descr="https://avatars.mds.yandex.net/get-zen_doc/1908497/pub_5edf46764b294072cfa4e23a_5edf46adb081ba453641f9bd/scale_1200"/>
          <p:cNvPicPr>
            <a:picLocks noChangeAspect="1" noChangeArrowheads="1"/>
          </p:cNvPicPr>
          <p:nvPr/>
        </p:nvPicPr>
        <p:blipFill>
          <a:blip r:embed="rId6"/>
          <a:srcRect/>
          <a:stretch>
            <a:fillRect/>
          </a:stretch>
        </p:blipFill>
        <p:spPr bwMode="auto">
          <a:xfrm>
            <a:off x="857224" y="3143248"/>
            <a:ext cx="3370408" cy="228601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5041788"/>
          </a:xfrm>
        </p:spPr>
        <p:txBody>
          <a:bodyPr>
            <a:normAutofit fontScale="92500" lnSpcReduction="10000"/>
          </a:bodyPr>
          <a:lstStyle/>
          <a:p>
            <a:pPr algn="just">
              <a:buNone/>
            </a:pPr>
            <a:r>
              <a:rPr lang="kk-KZ" b="1"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lgn="just">
              <a:buNone/>
            </a:pPr>
            <a:r>
              <a:rPr lang="kk-KZ" dirty="0" smtClean="0">
                <a:latin typeface="Times New Roman" pitchFamily="18" charset="0"/>
                <a:cs typeface="Times New Roman" pitchFamily="18" charset="0"/>
              </a:rPr>
              <a:t>		Қатты тұрмыстық қалдықтарды басқарудың проблемасы технологиялық емес біріншіден басқару экономикалық мәселе. Коммуналдық шаруашылықтың барлық түрі нарықта орын алған жоқ, сондықтан қиындық тудырады, олардың экономикалық потенциалы әлсіз, жұқарған фондтармен артылған. Бюджетті жабу үшін инвестиция қажеттілігі жоғары, ал жеке капитал төмен және теріс рентабельділіктің әсерінен бұл сфераға бармайды. Рентабельділік коммуналдық қызметтің тариф мөлшеріне байланысты болады, ал олар тұрғындардың төмен ақша төлеуінен өзін-өзі ұстайды </a:t>
            </a:r>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pPr algn="just">
              <a:buNone/>
            </a:pPr>
            <a:endParaRPr lang="ru-RU" dirty="0" smtClean="0"/>
          </a:p>
          <a:p>
            <a:pPr algn="just">
              <a:buNone/>
            </a:pPr>
            <a:endParaRPr lang="ru-RU" dirty="0" smtClean="0">
              <a:latin typeface="Times New Roman" pitchFamily="18" charset="0"/>
              <a:cs typeface="Times New Roman" pitchFamily="18" charset="0"/>
            </a:endParaRPr>
          </a:p>
          <a:p>
            <a:pPr algn="just">
              <a:buNone/>
            </a:pPr>
            <a:endParaRPr lang="ru-RU" sz="3600" dirty="0" smtClean="0">
              <a:latin typeface="Times New Roman" pitchFamily="18" charset="0"/>
              <a:cs typeface="Times New Roman" pitchFamily="18" charset="0"/>
            </a:endParaRPr>
          </a:p>
        </p:txBody>
      </p:sp>
      <p:sp>
        <p:nvSpPr>
          <p:cNvPr id="7" name="Нижний колонтитул 6"/>
          <p:cNvSpPr>
            <a:spLocks noGrp="1"/>
          </p:cNvSpPr>
          <p:nvPr>
            <p:ph type="ftr" sz="quarter" idx="11"/>
          </p:nvPr>
        </p:nvSpPr>
        <p:spPr>
          <a:xfrm>
            <a:off x="357158" y="5429264"/>
            <a:ext cx="8358246" cy="1047737"/>
          </a:xfrm>
        </p:spPr>
        <p:txBody>
          <a:bodyPr/>
          <a:lstStyle/>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r>
              <a:rPr lang="kk-KZ" b="1" i="1" dirty="0" smtClean="0">
                <a:solidFill>
                  <a:srgbClr val="0070C0"/>
                </a:solidFill>
              </a:rPr>
              <a:t>“</a:t>
            </a:r>
            <a:r>
              <a:rPr lang="kk-KZ" b="1" i="1" u="sng" dirty="0" smtClean="0">
                <a:solidFill>
                  <a:srgbClr val="0070C0"/>
                </a:solidFill>
              </a:rPr>
              <a:t>Қалдықтарды басқару </a:t>
            </a:r>
            <a:r>
              <a:rPr lang="kk-KZ" b="1" i="1" dirty="0" smtClean="0">
                <a:solidFill>
                  <a:srgbClr val="0070C0"/>
                </a:solidFill>
              </a:rPr>
              <a:t>” пәні</a:t>
            </a:r>
          </a:p>
          <a:p>
            <a:pPr algn="r"/>
            <a:endParaRPr lang="kk-KZ" b="1" i="1" dirty="0" smtClean="0">
              <a:solidFill>
                <a:srgbClr val="0070C0"/>
              </a:solidFill>
            </a:endParaRPr>
          </a:p>
          <a:p>
            <a:pPr algn="r"/>
            <a:r>
              <a:rPr lang="kk-KZ" dirty="0" smtClean="0">
                <a:solidFill>
                  <a:srgbClr val="0070C0"/>
                </a:solidFill>
              </a:rPr>
              <a:t>Қоршаған ортаны қорғауды басқару және инжиниринг кафедрасы </a:t>
            </a:r>
            <a:endParaRPr lang="en-US" dirty="0" smtClean="0">
              <a:solidFill>
                <a:srgbClr val="0070C0"/>
              </a:solidFill>
            </a:endParaRPr>
          </a:p>
        </p:txBody>
      </p:sp>
      <p:pic>
        <p:nvPicPr>
          <p:cNvPr id="1031" name="Picture 7"/>
          <p:cNvPicPr>
            <a:picLocks noChangeAspect="1" noChangeArrowheads="1"/>
          </p:cNvPicPr>
          <p:nvPr/>
        </p:nvPicPr>
        <p:blipFill>
          <a:blip r:embed="rId3" cstate="print"/>
          <a:srcRect/>
          <a:stretch>
            <a:fillRect/>
          </a:stretch>
        </p:blipFill>
        <p:spPr bwMode="auto">
          <a:xfrm>
            <a:off x="357158" y="5500702"/>
            <a:ext cx="1285884" cy="995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5041788"/>
          </a:xfrm>
        </p:spPr>
        <p:txBody>
          <a:bodyPr>
            <a:normAutofit/>
          </a:bodyPr>
          <a:lstStyle/>
          <a:p>
            <a:pPr algn="just">
              <a:buNone/>
            </a:pPr>
            <a:r>
              <a:rPr lang="kk-KZ" dirty="0" smtClean="0"/>
              <a:t>	</a:t>
            </a:r>
            <a:r>
              <a:rPr lang="kk-KZ" dirty="0" smtClean="0">
                <a:solidFill>
                  <a:schemeClr val="accent3"/>
                </a:solidFill>
                <a:latin typeface="Times New Roman" pitchFamily="18" charset="0"/>
                <a:cs typeface="Times New Roman" pitchFamily="18" charset="0"/>
              </a:rPr>
              <a:t>	</a:t>
            </a:r>
            <a:r>
              <a:rPr lang="kk-KZ" b="1" dirty="0" smtClean="0">
                <a:solidFill>
                  <a:schemeClr val="accent3"/>
                </a:solidFill>
                <a:latin typeface="Times New Roman" pitchFamily="18" charset="0"/>
                <a:cs typeface="Times New Roman" pitchFamily="18" charset="0"/>
              </a:rPr>
              <a:t>Тапсырмалар мен  сұрақтар:</a:t>
            </a:r>
            <a:endParaRPr lang="kk-KZ" b="1" dirty="0" smtClean="0">
              <a:latin typeface="Times New Roman" pitchFamily="18" charset="0"/>
              <a:cs typeface="Times New Roman" pitchFamily="18" charset="0"/>
            </a:endParaRPr>
          </a:p>
          <a:p>
            <a:pPr marL="514350" indent="-514350" algn="just">
              <a:buAutoNum type="arabicPeriod"/>
            </a:pPr>
            <a:r>
              <a:rPr lang="kk-KZ" sz="2400" dirty="0" smtClean="0">
                <a:latin typeface="Times New Roman" pitchFamily="18" charset="0"/>
                <a:cs typeface="Times New Roman" pitchFamily="18" charset="0"/>
              </a:rPr>
              <a:t>Тұрмыстық қалдықтарды </a:t>
            </a:r>
            <a:r>
              <a:rPr lang="kk-KZ" sz="2400" dirty="0" smtClean="0">
                <a:latin typeface="Times New Roman" pitchFamily="18" charset="0"/>
                <a:cs typeface="Times New Roman" pitchFamily="18" charset="0"/>
              </a:rPr>
              <a:t>жиналу нормасы мен тасымалдау технологиялары.</a:t>
            </a:r>
          </a:p>
          <a:p>
            <a:pPr marL="514350" indent="-514350" algn="just">
              <a:buAutoNum type="arabicPeriod"/>
            </a:pPr>
            <a:r>
              <a:rPr lang="kk-KZ" sz="2400" dirty="0" smtClean="0">
                <a:latin typeface="Times New Roman" pitchFamily="18" charset="0"/>
                <a:cs typeface="Times New Roman" pitchFamily="18" charset="0"/>
              </a:rPr>
              <a:t>Тұрмыстық қалдықтарды </a:t>
            </a:r>
            <a:r>
              <a:rPr lang="kk-KZ" sz="2400" dirty="0" smtClean="0">
                <a:latin typeface="Times New Roman" pitchFamily="18" charset="0"/>
                <a:cs typeface="Times New Roman" pitchFamily="18" charset="0"/>
              </a:rPr>
              <a:t> залалсыздандырудыың әдістері</a:t>
            </a:r>
          </a:p>
          <a:p>
            <a:pPr marL="514350" indent="-514350" algn="just">
              <a:buAutoNum type="arabicPeriod"/>
            </a:pPr>
            <a:r>
              <a:rPr lang="kk-KZ" sz="2400" dirty="0" smtClean="0">
                <a:latin typeface="Times New Roman" pitchFamily="18" charset="0"/>
                <a:cs typeface="Times New Roman" pitchFamily="18" charset="0"/>
              </a:rPr>
              <a:t>Тұрмыстық </a:t>
            </a:r>
            <a:r>
              <a:rPr lang="kk-KZ" sz="2400" dirty="0" smtClean="0">
                <a:latin typeface="Times New Roman" pitchFamily="18" charset="0"/>
                <a:cs typeface="Times New Roman" pitchFamily="18" charset="0"/>
              </a:rPr>
              <a:t>қалдықтар полигоны  </a:t>
            </a:r>
            <a:endParaRPr lang="kk-KZ" sz="2400" dirty="0" smtClean="0">
              <a:latin typeface="Times New Roman" pitchFamily="18" charset="0"/>
              <a:cs typeface="Times New Roman" pitchFamily="18" charset="0"/>
            </a:endParaRPr>
          </a:p>
          <a:p>
            <a:pPr marL="514350" indent="-514350" algn="just">
              <a:buAutoNum type="arabicPeriod"/>
            </a:pPr>
            <a:r>
              <a:rPr lang="kk-KZ" sz="2400" dirty="0" smtClean="0">
                <a:latin typeface="Times New Roman" pitchFamily="18" charset="0"/>
                <a:cs typeface="Times New Roman" pitchFamily="18" charset="0"/>
              </a:rPr>
              <a:t>Қазақстанның тұрмыстық қалдықтар полигондары, оларға қойылатын талаптар және ерекшеліктерімен түрлері .</a:t>
            </a:r>
          </a:p>
          <a:p>
            <a:pPr algn="just">
              <a:buNone/>
            </a:pPr>
            <a:endParaRPr lang="ru-RU" dirty="0" smtClean="0">
              <a:latin typeface="Times New Roman" pitchFamily="18" charset="0"/>
              <a:cs typeface="Times New Roman" pitchFamily="18" charset="0"/>
            </a:endParaRPr>
          </a:p>
          <a:p>
            <a:pPr algn="just">
              <a:buNone/>
            </a:pPr>
            <a:endParaRPr lang="kk-KZ" b="1" dirty="0" smtClean="0">
              <a:solidFill>
                <a:schemeClr val="accent3">
                  <a:lumMod val="50000"/>
                </a:schemeClr>
              </a:solidFill>
              <a:latin typeface="Times New Roman" pitchFamily="18" charset="0"/>
              <a:cs typeface="Times New Roman" pitchFamily="18" charset="0"/>
            </a:endParaRPr>
          </a:p>
        </p:txBody>
      </p:sp>
      <p:sp>
        <p:nvSpPr>
          <p:cNvPr id="7" name="Нижний колонтитул 6"/>
          <p:cNvSpPr>
            <a:spLocks noGrp="1"/>
          </p:cNvSpPr>
          <p:nvPr>
            <p:ph type="ftr" sz="quarter" idx="11"/>
          </p:nvPr>
        </p:nvSpPr>
        <p:spPr>
          <a:xfrm>
            <a:off x="357158" y="5429264"/>
            <a:ext cx="8358246" cy="1047737"/>
          </a:xfrm>
        </p:spPr>
        <p:txBody>
          <a:bodyPr/>
          <a:lstStyle/>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r>
              <a:rPr lang="kk-KZ" b="1" i="1" dirty="0" smtClean="0">
                <a:solidFill>
                  <a:srgbClr val="0070C0"/>
                </a:solidFill>
              </a:rPr>
              <a:t>“</a:t>
            </a:r>
            <a:r>
              <a:rPr lang="kk-KZ" b="1" i="1" u="sng" dirty="0" smtClean="0">
                <a:solidFill>
                  <a:srgbClr val="0070C0"/>
                </a:solidFill>
              </a:rPr>
              <a:t>Қалдықтарды басқару </a:t>
            </a:r>
            <a:r>
              <a:rPr lang="kk-KZ" b="1" i="1" dirty="0" smtClean="0">
                <a:solidFill>
                  <a:srgbClr val="0070C0"/>
                </a:solidFill>
              </a:rPr>
              <a:t>” пәні</a:t>
            </a:r>
          </a:p>
          <a:p>
            <a:pPr algn="r"/>
            <a:endParaRPr lang="kk-KZ" b="1" i="1" dirty="0" smtClean="0">
              <a:solidFill>
                <a:srgbClr val="0070C0"/>
              </a:solidFill>
            </a:endParaRPr>
          </a:p>
          <a:p>
            <a:pPr algn="r"/>
            <a:r>
              <a:rPr lang="kk-KZ" dirty="0" smtClean="0">
                <a:solidFill>
                  <a:srgbClr val="0070C0"/>
                </a:solidFill>
              </a:rPr>
              <a:t>Қоршаған ортаны қорғауды басқару және инжиниринг кафедрасы </a:t>
            </a:r>
            <a:endParaRPr lang="en-US" dirty="0" smtClean="0">
              <a:solidFill>
                <a:srgbClr val="0070C0"/>
              </a:solidFill>
            </a:endParaRPr>
          </a:p>
        </p:txBody>
      </p:sp>
      <p:sp>
        <p:nvSpPr>
          <p:cNvPr id="2" name="Заголовок 1"/>
          <p:cNvSpPr>
            <a:spLocks noGrp="1"/>
          </p:cNvSpPr>
          <p:nvPr>
            <p:ph type="title"/>
          </p:nvPr>
        </p:nvSpPr>
        <p:spPr>
          <a:xfrm>
            <a:off x="714348" y="3357562"/>
            <a:ext cx="7858180" cy="1500198"/>
          </a:xfrm>
        </p:spPr>
        <p:txBody>
          <a:bodyPr>
            <a:normAutofit/>
          </a:bodyPr>
          <a:lstStyle/>
          <a:p>
            <a:r>
              <a:rPr lang="ru-RU" sz="1800" dirty="0" smtClean="0"/>
              <a:t/>
            </a:r>
            <a:br>
              <a:rPr lang="ru-RU" sz="1800" dirty="0" smtClean="0"/>
            </a:br>
            <a:endParaRPr lang="ru-RU" sz="1800" dirty="0">
              <a:solidFill>
                <a:schemeClr val="tx1"/>
              </a:solidFill>
              <a:latin typeface="Times New Roman" pitchFamily="18" charset="0"/>
              <a:cs typeface="Times New Roman" pitchFamily="18" charset="0"/>
            </a:endParaRPr>
          </a:p>
        </p:txBody>
      </p:sp>
      <p:pic>
        <p:nvPicPr>
          <p:cNvPr id="1031" name="Picture 7"/>
          <p:cNvPicPr>
            <a:picLocks noChangeAspect="1" noChangeArrowheads="1"/>
          </p:cNvPicPr>
          <p:nvPr/>
        </p:nvPicPr>
        <p:blipFill>
          <a:blip r:embed="rId3" cstate="print"/>
          <a:srcRect/>
          <a:stretch>
            <a:fillRect/>
          </a:stretch>
        </p:blipFill>
        <p:spPr bwMode="auto">
          <a:xfrm>
            <a:off x="357158" y="5500702"/>
            <a:ext cx="1285884" cy="995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5184664"/>
          </a:xfrm>
        </p:spPr>
        <p:txBody>
          <a:bodyPr>
            <a:normAutofit/>
          </a:bodyPr>
          <a:lstStyle/>
          <a:p>
            <a:pPr algn="just">
              <a:buNone/>
            </a:pPr>
            <a:r>
              <a:rPr lang="ru-RU" sz="2400" dirty="0" smtClean="0"/>
              <a:t>	</a:t>
            </a:r>
            <a:r>
              <a:rPr lang="ru-RU" sz="2400" dirty="0" smtClean="0">
                <a:latin typeface="Times New Roman" pitchFamily="18" charset="0"/>
                <a:cs typeface="Times New Roman" pitchFamily="18" charset="0"/>
              </a:rPr>
              <a:t>	</a:t>
            </a:r>
            <a:r>
              <a:rPr lang="kk-KZ" b="1" dirty="0" smtClean="0">
                <a:latin typeface="Times New Roman" pitchFamily="18" charset="0"/>
                <a:cs typeface="Times New Roman" pitchFamily="18" charset="0"/>
              </a:rPr>
              <a:t>Қалдықтардың жиналу нормасы </a:t>
            </a:r>
            <a:r>
              <a:rPr lang="kk-KZ" dirty="0" smtClean="0">
                <a:latin typeface="Times New Roman" pitchFamily="18" charset="0"/>
                <a:cs typeface="Times New Roman" pitchFamily="18" charset="0"/>
              </a:rPr>
              <a:t>- уақыт бiрлiгiндегi есеп айыру бiрлiгiне (адам басына немесе 1 ш.м. т.б.) жиналатын қалдық мөлшерi. Жиналу нормасы масса </a:t>
            </a:r>
            <a:r>
              <a:rPr lang="ru-RU" dirty="0" smtClean="0">
                <a:latin typeface="Times New Roman" pitchFamily="18" charset="0"/>
                <a:cs typeface="Times New Roman" pitchFamily="18" charset="0"/>
              </a:rPr>
              <a:t>(кг) </a:t>
            </a:r>
            <a:r>
              <a:rPr lang="kk-KZ" dirty="0" smtClean="0">
                <a:latin typeface="Times New Roman" pitchFamily="18" charset="0"/>
                <a:cs typeface="Times New Roman" pitchFamily="18" charset="0"/>
              </a:rPr>
              <a:t>немесе көлем </a:t>
            </a:r>
            <a:r>
              <a:rPr lang="ru-RU" dirty="0" smtClean="0">
                <a:latin typeface="Times New Roman" pitchFamily="18" charset="0"/>
                <a:cs typeface="Times New Roman" pitchFamily="18" charset="0"/>
              </a:rPr>
              <a:t>(л, м</a:t>
            </a:r>
            <a:r>
              <a:rPr lang="ru-RU" baseline="30000" dirty="0" smtClean="0">
                <a:latin typeface="Times New Roman" pitchFamily="18" charset="0"/>
                <a:cs typeface="Times New Roman" pitchFamily="18" charset="0"/>
              </a:rPr>
              <a:t>3</a:t>
            </a:r>
            <a:r>
              <a:rPr lang="ru-RU"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бірлігінде анықталады</a:t>
            </a:r>
            <a:endParaRPr lang="ru-RU" dirty="0" smtClean="0">
              <a:latin typeface="Times New Roman" pitchFamily="18" charset="0"/>
              <a:cs typeface="Times New Roman" pitchFamily="18" charset="0"/>
            </a:endParaRPr>
          </a:p>
          <a:p>
            <a:pPr algn="just">
              <a:buNone/>
            </a:pPr>
            <a:r>
              <a:rPr lang="kk-KZ" dirty="0" smtClean="0">
                <a:latin typeface="Times New Roman" pitchFamily="18" charset="0"/>
                <a:cs typeface="Times New Roman" pitchFamily="18" charset="0"/>
              </a:rPr>
              <a:t>		Жиналу нормалары қатты тұрмыстық қалдықтар жиналуының екі көзімен анықталады: </a:t>
            </a:r>
            <a:r>
              <a:rPr lang="kk-KZ" b="1" dirty="0" smtClean="0">
                <a:latin typeface="Times New Roman" pitchFamily="18" charset="0"/>
                <a:cs typeface="Times New Roman" pitchFamily="18" charset="0"/>
              </a:rPr>
              <a:t>тұрғын үйлер; қоғамдық мекемелер мен кәсіпорындар</a:t>
            </a:r>
            <a:r>
              <a:rPr lang="kk-KZ" dirty="0" smtClean="0">
                <a:latin typeface="Times New Roman" pitchFamily="18" charset="0"/>
                <a:cs typeface="Times New Roman" pitchFamily="18" charset="0"/>
              </a:rPr>
              <a:t> (қоғамдық тамақтану,  қонақүйлер, балабақшалар және т.б.)</a:t>
            </a:r>
            <a:endParaRPr lang="ru-RU" dirty="0" smtClean="0">
              <a:latin typeface="Times New Roman" pitchFamily="18" charset="0"/>
              <a:cs typeface="Times New Roman" pitchFamily="18" charset="0"/>
            </a:endParaRPr>
          </a:p>
          <a:p>
            <a:pPr algn="just">
              <a:buNone/>
            </a:pPr>
            <a:endParaRPr lang="ru-RU" sz="3300" dirty="0" smtClean="0">
              <a:latin typeface="Times New Roman" pitchFamily="18" charset="0"/>
              <a:cs typeface="Times New Roman" pitchFamily="18" charset="0"/>
            </a:endParaRPr>
          </a:p>
        </p:txBody>
      </p:sp>
      <p:sp>
        <p:nvSpPr>
          <p:cNvPr id="7" name="Нижний колонтитул 6"/>
          <p:cNvSpPr>
            <a:spLocks noGrp="1"/>
          </p:cNvSpPr>
          <p:nvPr>
            <p:ph type="ftr" sz="quarter" idx="11"/>
          </p:nvPr>
        </p:nvSpPr>
        <p:spPr>
          <a:xfrm>
            <a:off x="357158" y="5429264"/>
            <a:ext cx="8358246" cy="1047737"/>
          </a:xfrm>
        </p:spPr>
        <p:txBody>
          <a:bodyPr/>
          <a:lstStyle/>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r>
              <a:rPr lang="kk-KZ" b="1" i="1" dirty="0" smtClean="0">
                <a:solidFill>
                  <a:srgbClr val="0070C0"/>
                </a:solidFill>
              </a:rPr>
              <a:t>“</a:t>
            </a:r>
            <a:r>
              <a:rPr lang="kk-KZ" b="1" i="1" u="sng" dirty="0" smtClean="0">
                <a:solidFill>
                  <a:srgbClr val="0070C0"/>
                </a:solidFill>
              </a:rPr>
              <a:t>Қалдықтарды басқару </a:t>
            </a:r>
            <a:r>
              <a:rPr lang="kk-KZ" b="1" i="1" dirty="0" smtClean="0">
                <a:solidFill>
                  <a:srgbClr val="0070C0"/>
                </a:solidFill>
              </a:rPr>
              <a:t>” пәні</a:t>
            </a:r>
          </a:p>
          <a:p>
            <a:pPr algn="r"/>
            <a:endParaRPr lang="kk-KZ" b="1" i="1" dirty="0" smtClean="0">
              <a:solidFill>
                <a:srgbClr val="0070C0"/>
              </a:solidFill>
            </a:endParaRPr>
          </a:p>
          <a:p>
            <a:pPr algn="r"/>
            <a:r>
              <a:rPr lang="kk-KZ" dirty="0" smtClean="0">
                <a:solidFill>
                  <a:srgbClr val="0070C0"/>
                </a:solidFill>
              </a:rPr>
              <a:t>Қоршаған ортаны қорғауды басқару және инжиниринг кафедрасы </a:t>
            </a:r>
            <a:endParaRPr lang="en-US" dirty="0" smtClean="0">
              <a:solidFill>
                <a:srgbClr val="0070C0"/>
              </a:solidFill>
            </a:endParaRPr>
          </a:p>
        </p:txBody>
      </p:sp>
      <p:pic>
        <p:nvPicPr>
          <p:cNvPr id="1031" name="Picture 7"/>
          <p:cNvPicPr>
            <a:picLocks noChangeAspect="1" noChangeArrowheads="1"/>
          </p:cNvPicPr>
          <p:nvPr/>
        </p:nvPicPr>
        <p:blipFill>
          <a:blip r:embed="rId3" cstate="print"/>
          <a:srcRect/>
          <a:stretch>
            <a:fillRect/>
          </a:stretch>
        </p:blipFill>
        <p:spPr bwMode="auto">
          <a:xfrm>
            <a:off x="357158" y="5500702"/>
            <a:ext cx="1285884" cy="995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4613160"/>
          </a:xfrm>
        </p:spPr>
        <p:txBody>
          <a:bodyPr>
            <a:normAutofit fontScale="92500" lnSpcReduction="10000"/>
          </a:bodyPr>
          <a:lstStyle/>
          <a:p>
            <a:pPr algn="just">
              <a:buNone/>
            </a:pPr>
            <a:r>
              <a:rPr lang="ru-RU" sz="2400" dirty="0" smtClean="0"/>
              <a:t>	</a:t>
            </a:r>
            <a:r>
              <a:rPr lang="ru-RU" sz="2400" dirty="0" smtClean="0">
                <a:latin typeface="Times New Roman" pitchFamily="18" charset="0"/>
                <a:cs typeface="Times New Roman" pitchFamily="18" charset="0"/>
              </a:rPr>
              <a:t>	</a:t>
            </a:r>
            <a:r>
              <a:rPr lang="kk-KZ" sz="2600" dirty="0" smtClean="0">
                <a:latin typeface="Times New Roman" pitchFamily="18" charset="0"/>
                <a:cs typeface="Times New Roman" pitchFamily="18" charset="0"/>
              </a:rPr>
              <a:t>Қатты тұрмыстық қалдықтардың жиналу нормасы мен құрамына келесі факторлар әсер етеді: </a:t>
            </a:r>
            <a:r>
              <a:rPr lang="kk-KZ" sz="2600" b="1" dirty="0" smtClean="0">
                <a:latin typeface="Times New Roman" pitchFamily="18" charset="0"/>
                <a:cs typeface="Times New Roman" pitchFamily="18" charset="0"/>
              </a:rPr>
              <a:t>тұрғын үйлердің коммуналдық жабдықталу деңгейіне байланысты </a:t>
            </a:r>
            <a:r>
              <a:rPr lang="kk-KZ" sz="2600" dirty="0" smtClean="0">
                <a:latin typeface="Times New Roman" pitchFamily="18" charset="0"/>
                <a:cs typeface="Times New Roman" pitchFamily="18" charset="0"/>
              </a:rPr>
              <a:t>(қоқыс салғыштың, газдың, су құбырының, канализацияның, жылу жүйелерінің бар болуы), </a:t>
            </a:r>
            <a:r>
              <a:rPr lang="kk-KZ" sz="2600" b="1" dirty="0" smtClean="0">
                <a:latin typeface="Times New Roman" pitchFamily="18" charset="0"/>
                <a:cs typeface="Times New Roman" pitchFamily="18" charset="0"/>
              </a:rPr>
              <a:t>қабаттылығына, жергілікті жылу жүйесіндегі жанармай түріне, қоғамдық тамақтанудың дамуына, сауда мәдениеті, тұрғындардың әл-ауқатына байланысты </a:t>
            </a:r>
            <a:r>
              <a:rPr lang="kk-KZ" sz="2600" dirty="0" smtClean="0">
                <a:latin typeface="Times New Roman" pitchFamily="18" charset="0"/>
                <a:cs typeface="Times New Roman" pitchFamily="18" charset="0"/>
              </a:rPr>
              <a:t>және т.б., сонымен қатар </a:t>
            </a:r>
            <a:r>
              <a:rPr lang="kk-KZ" sz="2600" b="1" dirty="0" smtClean="0">
                <a:latin typeface="Times New Roman" pitchFamily="18" charset="0"/>
                <a:cs typeface="Times New Roman" pitchFamily="18" charset="0"/>
              </a:rPr>
              <a:t>климаттық факторлар</a:t>
            </a:r>
            <a:r>
              <a:rPr lang="kk-KZ" sz="2600" dirty="0" smtClean="0">
                <a:latin typeface="Times New Roman" pitchFamily="18" charset="0"/>
                <a:cs typeface="Times New Roman" pitchFamily="18" charset="0"/>
              </a:rPr>
              <a:t> да әсер етеді: отын жағу кезеңінің әр түрлі ұзақтығы (оңтүстік зонада 150 күн, солтүстік зонада 300 күн); тұрғындардың көкөністер мен жидектерді тұтынуы және т.б.</a:t>
            </a:r>
            <a:endParaRPr lang="ru-RU" sz="2600" dirty="0" smtClean="0">
              <a:latin typeface="Times New Roman" pitchFamily="18" charset="0"/>
              <a:cs typeface="Times New Roman" pitchFamily="18" charset="0"/>
            </a:endParaRPr>
          </a:p>
          <a:p>
            <a:pPr algn="just">
              <a:buNone/>
            </a:pPr>
            <a:endParaRPr lang="ru-RU" sz="3300" dirty="0" smtClean="0">
              <a:latin typeface="Times New Roman" pitchFamily="18" charset="0"/>
              <a:cs typeface="Times New Roman" pitchFamily="18" charset="0"/>
            </a:endParaRPr>
          </a:p>
        </p:txBody>
      </p:sp>
      <p:sp>
        <p:nvSpPr>
          <p:cNvPr id="7" name="Нижний колонтитул 6"/>
          <p:cNvSpPr>
            <a:spLocks noGrp="1"/>
          </p:cNvSpPr>
          <p:nvPr>
            <p:ph type="ftr" sz="quarter" idx="11"/>
          </p:nvPr>
        </p:nvSpPr>
        <p:spPr>
          <a:xfrm>
            <a:off x="357158" y="5429264"/>
            <a:ext cx="8358246" cy="1047737"/>
          </a:xfrm>
        </p:spPr>
        <p:txBody>
          <a:bodyPr/>
          <a:lstStyle/>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r>
              <a:rPr lang="kk-KZ" b="1" i="1" dirty="0" smtClean="0">
                <a:solidFill>
                  <a:srgbClr val="0070C0"/>
                </a:solidFill>
              </a:rPr>
              <a:t>“</a:t>
            </a:r>
            <a:r>
              <a:rPr lang="kk-KZ" b="1" i="1" u="sng" dirty="0" smtClean="0">
                <a:solidFill>
                  <a:srgbClr val="0070C0"/>
                </a:solidFill>
              </a:rPr>
              <a:t>Қалдықтарды басқару </a:t>
            </a:r>
            <a:r>
              <a:rPr lang="kk-KZ" b="1" i="1" dirty="0" smtClean="0">
                <a:solidFill>
                  <a:srgbClr val="0070C0"/>
                </a:solidFill>
              </a:rPr>
              <a:t>” пәні</a:t>
            </a:r>
          </a:p>
          <a:p>
            <a:pPr algn="r"/>
            <a:endParaRPr lang="kk-KZ" b="1" i="1" dirty="0" smtClean="0">
              <a:solidFill>
                <a:srgbClr val="0070C0"/>
              </a:solidFill>
            </a:endParaRPr>
          </a:p>
          <a:p>
            <a:pPr algn="r"/>
            <a:r>
              <a:rPr lang="kk-KZ" dirty="0" smtClean="0">
                <a:solidFill>
                  <a:srgbClr val="0070C0"/>
                </a:solidFill>
              </a:rPr>
              <a:t>Қоршаған ортаны қорғауды басқару және инжиниринг кафедрасы </a:t>
            </a:r>
            <a:endParaRPr lang="en-US" dirty="0" smtClean="0">
              <a:solidFill>
                <a:srgbClr val="0070C0"/>
              </a:solidFill>
            </a:endParaRPr>
          </a:p>
        </p:txBody>
      </p:sp>
      <p:pic>
        <p:nvPicPr>
          <p:cNvPr id="1031" name="Picture 7"/>
          <p:cNvPicPr>
            <a:picLocks noChangeAspect="1" noChangeArrowheads="1"/>
          </p:cNvPicPr>
          <p:nvPr/>
        </p:nvPicPr>
        <p:blipFill>
          <a:blip r:embed="rId3" cstate="print"/>
          <a:srcRect/>
          <a:stretch>
            <a:fillRect/>
          </a:stretch>
        </p:blipFill>
        <p:spPr bwMode="auto">
          <a:xfrm>
            <a:off x="357158" y="5500702"/>
            <a:ext cx="1285884" cy="995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4613160"/>
          </a:xfrm>
        </p:spPr>
        <p:txBody>
          <a:bodyPr>
            <a:normAutofit fontScale="92500" lnSpcReduction="10000"/>
          </a:bodyPr>
          <a:lstStyle/>
          <a:p>
            <a:pPr algn="just">
              <a:buNone/>
            </a:pPr>
            <a:r>
              <a:rPr lang="ru-RU" sz="2400" dirty="0" smtClean="0"/>
              <a:t>	</a:t>
            </a:r>
            <a:r>
              <a:rPr lang="ru-RU" sz="2400" dirty="0" smtClean="0">
                <a:latin typeface="Times New Roman" pitchFamily="18" charset="0"/>
                <a:cs typeface="Times New Roman" pitchFamily="18" charset="0"/>
              </a:rPr>
              <a:t>	</a:t>
            </a:r>
            <a:r>
              <a:rPr lang="kk-KZ" sz="2600" dirty="0" smtClean="0">
                <a:latin typeface="Times New Roman" pitchFamily="18" charset="0"/>
                <a:cs typeface="Times New Roman" pitchFamily="18" charset="0"/>
              </a:rPr>
              <a:t>Қатты тұрмыстық қалдықтардың жиналу нормасы мен құрамына келесі факторлар әсер етеді: </a:t>
            </a:r>
            <a:r>
              <a:rPr lang="kk-KZ" sz="2600" b="1" dirty="0" smtClean="0">
                <a:latin typeface="Times New Roman" pitchFamily="18" charset="0"/>
                <a:cs typeface="Times New Roman" pitchFamily="18" charset="0"/>
              </a:rPr>
              <a:t>тұрғын үйлердің коммуналдық жабдықталу деңгейіне байланысты </a:t>
            </a:r>
            <a:r>
              <a:rPr lang="kk-KZ" sz="2600" dirty="0" smtClean="0">
                <a:latin typeface="Times New Roman" pitchFamily="18" charset="0"/>
                <a:cs typeface="Times New Roman" pitchFamily="18" charset="0"/>
              </a:rPr>
              <a:t>(қоқыс салғыштың, газдың, су құбырының, канализацияның, жылу жүйелерінің бар болуы), </a:t>
            </a:r>
            <a:r>
              <a:rPr lang="kk-KZ" sz="2600" b="1" dirty="0" smtClean="0">
                <a:latin typeface="Times New Roman" pitchFamily="18" charset="0"/>
                <a:cs typeface="Times New Roman" pitchFamily="18" charset="0"/>
              </a:rPr>
              <a:t>қабаттылығына, жергілікті жылу жүйесіндегі жанармай түріне, қоғамдық тамақтанудың дамуына, сауда мәдениеті, тұрғындардың әл-ауқатына байланысты </a:t>
            </a:r>
            <a:r>
              <a:rPr lang="kk-KZ" sz="2600" dirty="0" smtClean="0">
                <a:latin typeface="Times New Roman" pitchFamily="18" charset="0"/>
                <a:cs typeface="Times New Roman" pitchFamily="18" charset="0"/>
              </a:rPr>
              <a:t>және т.б., сонымен қатар </a:t>
            </a:r>
            <a:r>
              <a:rPr lang="kk-KZ" sz="2600" b="1" dirty="0" smtClean="0">
                <a:latin typeface="Times New Roman" pitchFamily="18" charset="0"/>
                <a:cs typeface="Times New Roman" pitchFamily="18" charset="0"/>
              </a:rPr>
              <a:t>климаттық факторлар</a:t>
            </a:r>
            <a:r>
              <a:rPr lang="kk-KZ" sz="2600" dirty="0" smtClean="0">
                <a:latin typeface="Times New Roman" pitchFamily="18" charset="0"/>
                <a:cs typeface="Times New Roman" pitchFamily="18" charset="0"/>
              </a:rPr>
              <a:t> да әсер етеді: отын жағу кезеңінің әр түрлі ұзақтығы (оңтүстік зонада 150 күн, солтүстік зонада 300 күн); тұрғындардың көкөністер мен жидектерді тұтынуы және т.б.</a:t>
            </a:r>
            <a:endParaRPr lang="ru-RU" sz="2600" dirty="0" smtClean="0">
              <a:latin typeface="Times New Roman" pitchFamily="18" charset="0"/>
              <a:cs typeface="Times New Roman" pitchFamily="18" charset="0"/>
            </a:endParaRPr>
          </a:p>
          <a:p>
            <a:pPr algn="just">
              <a:buNone/>
            </a:pPr>
            <a:endParaRPr lang="ru-RU" sz="3300" dirty="0" smtClean="0">
              <a:latin typeface="Times New Roman" pitchFamily="18" charset="0"/>
              <a:cs typeface="Times New Roman" pitchFamily="18" charset="0"/>
            </a:endParaRPr>
          </a:p>
        </p:txBody>
      </p:sp>
      <p:sp>
        <p:nvSpPr>
          <p:cNvPr id="7" name="Нижний колонтитул 6"/>
          <p:cNvSpPr>
            <a:spLocks noGrp="1"/>
          </p:cNvSpPr>
          <p:nvPr>
            <p:ph type="ftr" sz="quarter" idx="11"/>
          </p:nvPr>
        </p:nvSpPr>
        <p:spPr>
          <a:xfrm>
            <a:off x="357158" y="5429264"/>
            <a:ext cx="8358246" cy="1047737"/>
          </a:xfrm>
        </p:spPr>
        <p:txBody>
          <a:bodyPr/>
          <a:lstStyle/>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r>
              <a:rPr lang="kk-KZ" b="1" i="1" dirty="0" smtClean="0">
                <a:solidFill>
                  <a:srgbClr val="0070C0"/>
                </a:solidFill>
              </a:rPr>
              <a:t>“</a:t>
            </a:r>
            <a:r>
              <a:rPr lang="kk-KZ" b="1" i="1" u="sng" dirty="0" smtClean="0">
                <a:solidFill>
                  <a:srgbClr val="0070C0"/>
                </a:solidFill>
              </a:rPr>
              <a:t>Қалдықтарды басқару </a:t>
            </a:r>
            <a:r>
              <a:rPr lang="kk-KZ" b="1" i="1" dirty="0" smtClean="0">
                <a:solidFill>
                  <a:srgbClr val="0070C0"/>
                </a:solidFill>
              </a:rPr>
              <a:t>” пәні</a:t>
            </a:r>
          </a:p>
          <a:p>
            <a:pPr algn="r"/>
            <a:endParaRPr lang="kk-KZ" b="1" i="1" dirty="0" smtClean="0">
              <a:solidFill>
                <a:srgbClr val="0070C0"/>
              </a:solidFill>
            </a:endParaRPr>
          </a:p>
          <a:p>
            <a:pPr algn="r"/>
            <a:r>
              <a:rPr lang="kk-KZ" dirty="0" smtClean="0">
                <a:solidFill>
                  <a:srgbClr val="0070C0"/>
                </a:solidFill>
              </a:rPr>
              <a:t>Қоршаған ортаны қорғауды басқару және инжиниринг кафедрасы </a:t>
            </a:r>
            <a:endParaRPr lang="en-US" dirty="0" smtClean="0">
              <a:solidFill>
                <a:srgbClr val="0070C0"/>
              </a:solidFill>
            </a:endParaRPr>
          </a:p>
        </p:txBody>
      </p:sp>
      <p:pic>
        <p:nvPicPr>
          <p:cNvPr id="1031" name="Picture 7"/>
          <p:cNvPicPr>
            <a:picLocks noChangeAspect="1" noChangeArrowheads="1"/>
          </p:cNvPicPr>
          <p:nvPr/>
        </p:nvPicPr>
        <p:blipFill>
          <a:blip r:embed="rId3" cstate="print"/>
          <a:srcRect/>
          <a:stretch>
            <a:fillRect/>
          </a:stretch>
        </p:blipFill>
        <p:spPr bwMode="auto">
          <a:xfrm>
            <a:off x="357158" y="5500702"/>
            <a:ext cx="1285884" cy="995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2"/>
          <p:cNvSpPr>
            <a:spLocks noGrp="1"/>
          </p:cNvSpPr>
          <p:nvPr>
            <p:ph idx="1"/>
          </p:nvPr>
        </p:nvSpPr>
        <p:spPr>
          <a:xfrm>
            <a:off x="502920" y="530352"/>
            <a:ext cx="8183880" cy="898384"/>
          </a:xfrm>
        </p:spPr>
        <p:txBody>
          <a:bodyPr>
            <a:normAutofit/>
          </a:bodyPr>
          <a:lstStyle/>
          <a:p>
            <a:pPr algn="ctr">
              <a:buNone/>
            </a:pPr>
            <a:r>
              <a:rPr lang="kk-KZ" sz="2000" dirty="0" smtClean="0"/>
              <a:t>Қатты тұрмыстық қалдықтардың бағдарлық жинақталу нормасы</a:t>
            </a:r>
            <a:endParaRPr lang="ru-RU" sz="2000" dirty="0" smtClean="0"/>
          </a:p>
          <a:p>
            <a:pPr algn="ctr">
              <a:buNone/>
            </a:pPr>
            <a:endParaRPr lang="ru-RU" sz="2000" dirty="0" smtClean="0">
              <a:latin typeface="Times New Roman" pitchFamily="18" charset="0"/>
              <a:cs typeface="Times New Roman" pitchFamily="18" charset="0"/>
            </a:endParaRPr>
          </a:p>
          <a:p>
            <a:pPr>
              <a:buNone/>
            </a:pPr>
            <a:endParaRPr lang="kk-KZ" b="1" dirty="0" smtClean="0">
              <a:solidFill>
                <a:schemeClr val="accent3">
                  <a:lumMod val="50000"/>
                </a:schemeClr>
              </a:solidFill>
              <a:latin typeface="Times New Roman" pitchFamily="18" charset="0"/>
              <a:cs typeface="Times New Roman" pitchFamily="18" charset="0"/>
            </a:endParaRPr>
          </a:p>
        </p:txBody>
      </p:sp>
      <p:sp>
        <p:nvSpPr>
          <p:cNvPr id="7" name="Нижний колонтитул 6"/>
          <p:cNvSpPr>
            <a:spLocks noGrp="1"/>
          </p:cNvSpPr>
          <p:nvPr>
            <p:ph type="ftr" sz="quarter" idx="11"/>
          </p:nvPr>
        </p:nvSpPr>
        <p:spPr>
          <a:xfrm>
            <a:off x="357158" y="5429264"/>
            <a:ext cx="8358246" cy="1047737"/>
          </a:xfrm>
        </p:spPr>
        <p:txBody>
          <a:bodyPr/>
          <a:lstStyle/>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r>
              <a:rPr lang="kk-KZ" b="1" i="1" dirty="0" smtClean="0">
                <a:solidFill>
                  <a:srgbClr val="0070C0"/>
                </a:solidFill>
              </a:rPr>
              <a:t>“</a:t>
            </a:r>
            <a:r>
              <a:rPr lang="kk-KZ" b="1" i="1" u="sng" dirty="0" smtClean="0">
                <a:solidFill>
                  <a:srgbClr val="0070C0"/>
                </a:solidFill>
              </a:rPr>
              <a:t>Қалдықтарды басқару </a:t>
            </a:r>
            <a:r>
              <a:rPr lang="kk-KZ" b="1" i="1" dirty="0" smtClean="0">
                <a:solidFill>
                  <a:srgbClr val="0070C0"/>
                </a:solidFill>
              </a:rPr>
              <a:t>” пәні</a:t>
            </a:r>
          </a:p>
          <a:p>
            <a:pPr algn="r"/>
            <a:endParaRPr lang="kk-KZ" b="1" i="1" dirty="0" smtClean="0">
              <a:solidFill>
                <a:srgbClr val="0070C0"/>
              </a:solidFill>
            </a:endParaRPr>
          </a:p>
          <a:p>
            <a:pPr algn="r"/>
            <a:r>
              <a:rPr lang="kk-KZ" dirty="0" smtClean="0">
                <a:solidFill>
                  <a:srgbClr val="0070C0"/>
                </a:solidFill>
              </a:rPr>
              <a:t>Қоршаған ортаны қорғауды басқару және инжиниринг кафедрасы </a:t>
            </a:r>
            <a:endParaRPr lang="en-US" dirty="0" smtClean="0">
              <a:solidFill>
                <a:srgbClr val="0070C0"/>
              </a:solidFill>
            </a:endParaRPr>
          </a:p>
        </p:txBody>
      </p:sp>
      <p:pic>
        <p:nvPicPr>
          <p:cNvPr id="1031" name="Picture 7"/>
          <p:cNvPicPr>
            <a:picLocks noChangeAspect="1" noChangeArrowheads="1"/>
          </p:cNvPicPr>
          <p:nvPr/>
        </p:nvPicPr>
        <p:blipFill>
          <a:blip r:embed="rId3" cstate="print"/>
          <a:srcRect/>
          <a:stretch>
            <a:fillRect/>
          </a:stretch>
        </p:blipFill>
        <p:spPr bwMode="auto">
          <a:xfrm>
            <a:off x="357158" y="5500702"/>
            <a:ext cx="1285884" cy="995523"/>
          </a:xfrm>
          <a:prstGeom prst="rect">
            <a:avLst/>
          </a:prstGeom>
          <a:noFill/>
          <a:ln w="9525">
            <a:noFill/>
            <a:miter lim="800000"/>
            <a:headEnd/>
            <a:tailEnd/>
          </a:ln>
          <a:effectLst/>
        </p:spPr>
      </p:pic>
      <p:graphicFrame>
        <p:nvGraphicFramePr>
          <p:cNvPr id="11" name="Таблица 10"/>
          <p:cNvGraphicFramePr>
            <a:graphicFrameLocks noGrp="1"/>
          </p:cNvGraphicFramePr>
          <p:nvPr/>
        </p:nvGraphicFramePr>
        <p:xfrm>
          <a:off x="500034" y="1357298"/>
          <a:ext cx="8072495" cy="4071965"/>
        </p:xfrm>
        <a:graphic>
          <a:graphicData uri="http://schemas.openxmlformats.org/drawingml/2006/table">
            <a:tbl>
              <a:tblPr/>
              <a:tblGrid>
                <a:gridCol w="3884139"/>
                <a:gridCol w="1589295"/>
                <a:gridCol w="1300333"/>
                <a:gridCol w="1298728"/>
              </a:tblGrid>
              <a:tr h="385587">
                <a:tc rowSpan="2">
                  <a:txBody>
                    <a:bodyPr/>
                    <a:lstStyle/>
                    <a:p>
                      <a:pPr algn="just">
                        <a:lnSpc>
                          <a:spcPct val="115000"/>
                        </a:lnSpc>
                      </a:pPr>
                      <a:r>
                        <a:rPr lang="kk-KZ" sz="1400">
                          <a:latin typeface="Times New Roman" pitchFamily="18" charset="0"/>
                          <a:cs typeface="Times New Roman" pitchFamily="18" charset="0"/>
                        </a:rPr>
                        <a:t>Тұрғын үй фондының классификациясы </a:t>
                      </a:r>
                      <a:endParaRPr lang="ru-RU" sz="1400">
                        <a:latin typeface="Times New Roman" pitchFamily="18" charset="0"/>
                        <a:cs typeface="Times New Roman" pitchFamily="18" charset="0"/>
                      </a:endParaRPr>
                    </a:p>
                  </a:txBody>
                  <a:tcPr marL="65464" marR="65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15000"/>
                        </a:lnSpc>
                      </a:pPr>
                      <a:r>
                        <a:rPr lang="ru-RU" sz="1400">
                          <a:latin typeface="Times New Roman" pitchFamily="18" charset="0"/>
                          <a:cs typeface="Times New Roman" pitchFamily="18" charset="0"/>
                        </a:rPr>
                        <a:t>1</a:t>
                      </a:r>
                      <a:r>
                        <a:rPr lang="kk-KZ" sz="1400">
                          <a:latin typeface="Times New Roman" pitchFamily="18" charset="0"/>
                          <a:cs typeface="Times New Roman" pitchFamily="18" charset="0"/>
                        </a:rPr>
                        <a:t>адам.жинақталу нормасы </a:t>
                      </a:r>
                      <a:endParaRPr lang="ru-RU" sz="1400">
                        <a:latin typeface="Times New Roman" pitchFamily="18" charset="0"/>
                        <a:cs typeface="Times New Roman" pitchFamily="18" charset="0"/>
                      </a:endParaRPr>
                    </a:p>
                  </a:txBody>
                  <a:tcPr marL="65464" marR="65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rowSpan="2">
                  <a:txBody>
                    <a:bodyPr/>
                    <a:lstStyle/>
                    <a:p>
                      <a:pPr algn="just">
                        <a:lnSpc>
                          <a:spcPct val="115000"/>
                        </a:lnSpc>
                      </a:pPr>
                      <a:r>
                        <a:rPr lang="kk-KZ" sz="1400">
                          <a:latin typeface="Times New Roman" pitchFamily="18" charset="0"/>
                          <a:cs typeface="Times New Roman" pitchFamily="18" charset="0"/>
                        </a:rPr>
                        <a:t>Орташа</a:t>
                      </a:r>
                      <a:endParaRPr lang="ru-RU" sz="1400">
                        <a:latin typeface="Times New Roman" pitchFamily="18" charset="0"/>
                        <a:cs typeface="Times New Roman" pitchFamily="18" charset="0"/>
                      </a:endParaRPr>
                    </a:p>
                    <a:p>
                      <a:pPr algn="just">
                        <a:lnSpc>
                          <a:spcPct val="115000"/>
                        </a:lnSpc>
                      </a:pPr>
                      <a:r>
                        <a:rPr lang="kk-KZ" sz="1400">
                          <a:latin typeface="Times New Roman" pitchFamily="18" charset="0"/>
                          <a:cs typeface="Times New Roman" pitchFamily="18" charset="0"/>
                        </a:rPr>
                        <a:t>тығыздығы</a:t>
                      </a:r>
                      <a:r>
                        <a:rPr lang="ru-RU" sz="1400">
                          <a:latin typeface="Times New Roman" pitchFamily="18" charset="0"/>
                          <a:cs typeface="Times New Roman" pitchFamily="18" charset="0"/>
                        </a:rPr>
                        <a:t> кг/м</a:t>
                      </a:r>
                      <a:r>
                        <a:rPr lang="ru-RU" sz="1400" baseline="30000">
                          <a:latin typeface="Times New Roman" pitchFamily="18" charset="0"/>
                          <a:cs typeface="Times New Roman" pitchFamily="18" charset="0"/>
                        </a:rPr>
                        <a:t>3</a:t>
                      </a:r>
                      <a:endParaRPr lang="ru-RU" sz="1400">
                        <a:latin typeface="Times New Roman" pitchFamily="18" charset="0"/>
                        <a:cs typeface="Times New Roman" pitchFamily="18" charset="0"/>
                      </a:endParaRPr>
                    </a:p>
                  </a:txBody>
                  <a:tcPr marL="65464" marR="65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587">
                <a:tc vMerge="1">
                  <a:txBody>
                    <a:bodyPr/>
                    <a:lstStyle/>
                    <a:p>
                      <a:endParaRPr lang="ru-RU"/>
                    </a:p>
                  </a:txBody>
                  <a:tcPr/>
                </a:tc>
                <a:tc>
                  <a:txBody>
                    <a:bodyPr/>
                    <a:lstStyle/>
                    <a:p>
                      <a:pPr algn="just">
                        <a:lnSpc>
                          <a:spcPct val="115000"/>
                        </a:lnSpc>
                      </a:pPr>
                      <a:r>
                        <a:rPr lang="ru-RU" sz="1400">
                          <a:latin typeface="Times New Roman" pitchFamily="18" charset="0"/>
                          <a:cs typeface="Times New Roman" pitchFamily="18" charset="0"/>
                        </a:rPr>
                        <a:t>кг/</a:t>
                      </a:r>
                      <a:r>
                        <a:rPr lang="kk-KZ" sz="1400">
                          <a:latin typeface="Times New Roman" pitchFamily="18" charset="0"/>
                          <a:cs typeface="Times New Roman" pitchFamily="18" charset="0"/>
                        </a:rPr>
                        <a:t>жыл</a:t>
                      </a:r>
                      <a:endParaRPr lang="ru-RU" sz="1400">
                        <a:latin typeface="Times New Roman" pitchFamily="18" charset="0"/>
                        <a:cs typeface="Times New Roman" pitchFamily="18" charset="0"/>
                      </a:endParaRPr>
                    </a:p>
                  </a:txBody>
                  <a:tcPr marL="65464" marR="65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15000"/>
                        </a:lnSpc>
                      </a:pPr>
                      <a:r>
                        <a:rPr lang="ru-RU" sz="1400">
                          <a:latin typeface="Times New Roman" pitchFamily="18" charset="0"/>
                          <a:cs typeface="Times New Roman" pitchFamily="18" charset="0"/>
                        </a:rPr>
                        <a:t>м</a:t>
                      </a:r>
                      <a:r>
                        <a:rPr lang="ru-RU" sz="1400" baseline="30000">
                          <a:latin typeface="Times New Roman" pitchFamily="18" charset="0"/>
                          <a:cs typeface="Times New Roman" pitchFamily="18" charset="0"/>
                        </a:rPr>
                        <a:t>3</a:t>
                      </a:r>
                      <a:r>
                        <a:rPr lang="ru-RU" sz="1400">
                          <a:latin typeface="Times New Roman" pitchFamily="18" charset="0"/>
                          <a:cs typeface="Times New Roman" pitchFamily="18" charset="0"/>
                        </a:rPr>
                        <a:t>/</a:t>
                      </a:r>
                      <a:r>
                        <a:rPr lang="kk-KZ" sz="1400">
                          <a:latin typeface="Times New Roman" pitchFamily="18" charset="0"/>
                          <a:cs typeface="Times New Roman" pitchFamily="18" charset="0"/>
                        </a:rPr>
                        <a:t>жыл</a:t>
                      </a:r>
                      <a:endParaRPr lang="ru-RU" sz="1400">
                        <a:latin typeface="Times New Roman" pitchFamily="18" charset="0"/>
                        <a:cs typeface="Times New Roman" pitchFamily="18" charset="0"/>
                      </a:endParaRPr>
                    </a:p>
                  </a:txBody>
                  <a:tcPr marL="65464" marR="65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ru-RU"/>
                    </a:p>
                  </a:txBody>
                  <a:tcPr/>
                </a:tc>
              </a:tr>
              <a:tr h="3300791">
                <a:tc>
                  <a:txBody>
                    <a:bodyPr/>
                    <a:lstStyle/>
                    <a:p>
                      <a:pPr algn="just">
                        <a:lnSpc>
                          <a:spcPct val="115000"/>
                        </a:lnSpc>
                      </a:pPr>
                      <a:r>
                        <a:rPr lang="kk-KZ" sz="1400" b="1" dirty="0">
                          <a:latin typeface="Times New Roman" pitchFamily="18" charset="0"/>
                          <a:cs typeface="Times New Roman" pitchFamily="18" charset="0"/>
                        </a:rPr>
                        <a:t>Толық жабдықталған </a:t>
                      </a:r>
                      <a:endParaRPr lang="ru-RU" sz="1400" b="1" dirty="0">
                        <a:latin typeface="Times New Roman" pitchFamily="18" charset="0"/>
                        <a:cs typeface="Times New Roman" pitchFamily="18" charset="0"/>
                      </a:endParaRPr>
                    </a:p>
                    <a:p>
                      <a:pPr algn="just">
                        <a:lnSpc>
                          <a:spcPct val="115000"/>
                        </a:lnSpc>
                      </a:pPr>
                      <a:r>
                        <a:rPr lang="kk-KZ" sz="1400" b="1" dirty="0">
                          <a:latin typeface="Times New Roman" pitchFamily="18" charset="0"/>
                          <a:cs typeface="Times New Roman" pitchFamily="18" charset="0"/>
                        </a:rPr>
                        <a:t>тұрғын үйлер</a:t>
                      </a:r>
                      <a:r>
                        <a:rPr lang="ru-RU" sz="1400" dirty="0">
                          <a:latin typeface="Times New Roman" pitchFamily="18" charset="0"/>
                          <a:cs typeface="Times New Roman" pitchFamily="18" charset="0"/>
                        </a:rPr>
                        <a:t>:</a:t>
                      </a:r>
                    </a:p>
                    <a:p>
                      <a:pPr algn="just">
                        <a:lnSpc>
                          <a:spcPct val="115000"/>
                        </a:lnSpc>
                      </a:pPr>
                      <a:r>
                        <a:rPr lang="kk-KZ" sz="1400" dirty="0">
                          <a:latin typeface="Times New Roman" pitchFamily="18" charset="0"/>
                          <a:cs typeface="Times New Roman" pitchFamily="18" charset="0"/>
                        </a:rPr>
                        <a:t>тамақ қалдықтарын сұрыптағанда </a:t>
                      </a:r>
                      <a:endParaRPr lang="ru-RU" sz="1400" dirty="0">
                        <a:latin typeface="Times New Roman" pitchFamily="18" charset="0"/>
                        <a:cs typeface="Times New Roman" pitchFamily="18" charset="0"/>
                      </a:endParaRPr>
                    </a:p>
                    <a:p>
                      <a:pPr algn="just">
                        <a:lnSpc>
                          <a:spcPct val="115000"/>
                        </a:lnSpc>
                      </a:pPr>
                      <a:r>
                        <a:rPr lang="kk-KZ" sz="1400" dirty="0">
                          <a:latin typeface="Times New Roman" pitchFamily="18" charset="0"/>
                          <a:cs typeface="Times New Roman" pitchFamily="18" charset="0"/>
                        </a:rPr>
                        <a:t>сұрыптамағанда</a:t>
                      </a:r>
                      <a:endParaRPr lang="ru-RU" sz="1400" dirty="0">
                        <a:latin typeface="Times New Roman" pitchFamily="18" charset="0"/>
                        <a:cs typeface="Times New Roman" pitchFamily="18" charset="0"/>
                      </a:endParaRPr>
                    </a:p>
                    <a:p>
                      <a:pPr algn="just">
                        <a:lnSpc>
                          <a:spcPct val="115000"/>
                        </a:lnSpc>
                      </a:pPr>
                      <a:r>
                        <a:rPr lang="kk-KZ" sz="1400" b="1" dirty="0">
                          <a:latin typeface="Times New Roman" pitchFamily="18" charset="0"/>
                          <a:cs typeface="Times New Roman" pitchFamily="18" charset="0"/>
                        </a:rPr>
                        <a:t>жартылай жабдықталған:</a:t>
                      </a:r>
                      <a:endParaRPr lang="ru-RU" sz="1400" b="1" dirty="0">
                        <a:latin typeface="Times New Roman" pitchFamily="18" charset="0"/>
                        <a:cs typeface="Times New Roman" pitchFamily="18" charset="0"/>
                      </a:endParaRPr>
                    </a:p>
                    <a:p>
                      <a:pPr algn="just">
                        <a:lnSpc>
                          <a:spcPct val="115000"/>
                        </a:lnSpc>
                      </a:pPr>
                      <a:r>
                        <a:rPr lang="kk-KZ" sz="1400" dirty="0">
                          <a:latin typeface="Times New Roman" pitchFamily="18" charset="0"/>
                          <a:cs typeface="Times New Roman" pitchFamily="18" charset="0"/>
                        </a:rPr>
                        <a:t>тамақ қалдықтарын сұрыптамағанда канализациясы жок үйлерден шыққан сұйық қалдықтар </a:t>
                      </a:r>
                      <a:endParaRPr lang="ru-RU" sz="1400" dirty="0">
                        <a:latin typeface="Times New Roman" pitchFamily="18" charset="0"/>
                        <a:cs typeface="Times New Roman" pitchFamily="18" charset="0"/>
                      </a:endParaRPr>
                    </a:p>
                    <a:p>
                      <a:pPr algn="just">
                        <a:lnSpc>
                          <a:spcPct val="115000"/>
                        </a:lnSpc>
                      </a:pPr>
                      <a:r>
                        <a:rPr lang="kk-KZ" sz="1400" dirty="0">
                          <a:latin typeface="Times New Roman" pitchFamily="18" charset="0"/>
                          <a:cs typeface="Times New Roman" pitchFamily="18" charset="0"/>
                        </a:rPr>
                        <a:t>100 мың тұрғыны бар қалалардағы толық жабдықталған және қоғамдық ғимараттардағы ҚТҚ жалпы жинақталу нормасы </a:t>
                      </a:r>
                      <a:endParaRPr lang="ru-RU" sz="1400" dirty="0">
                        <a:latin typeface="Times New Roman" pitchFamily="18" charset="0"/>
                        <a:cs typeface="Times New Roman" pitchFamily="18" charset="0"/>
                      </a:endParaRPr>
                    </a:p>
                    <a:p>
                      <a:pPr algn="just">
                        <a:lnSpc>
                          <a:spcPct val="115000"/>
                        </a:lnSpc>
                      </a:pPr>
                      <a:r>
                        <a:rPr lang="kk-KZ" sz="1400" dirty="0">
                          <a:latin typeface="Times New Roman" pitchFamily="18" charset="0"/>
                          <a:cs typeface="Times New Roman" pitchFamily="18" charset="0"/>
                        </a:rPr>
                        <a:t>Барлық жалгерлерді есепке алғанда</a:t>
                      </a:r>
                      <a:endParaRPr lang="ru-RU" sz="1400" dirty="0">
                        <a:latin typeface="Times New Roman" pitchFamily="18" charset="0"/>
                        <a:cs typeface="Times New Roman" pitchFamily="18" charset="0"/>
                      </a:endParaRPr>
                    </a:p>
                  </a:txBody>
                  <a:tcPr marL="65464" marR="65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endParaRPr lang="ru-RU" sz="1400" dirty="0">
                        <a:latin typeface="Times New Roman" pitchFamily="18" charset="0"/>
                        <a:cs typeface="Times New Roman" pitchFamily="18" charset="0"/>
                      </a:endParaRPr>
                    </a:p>
                    <a:p>
                      <a:pPr algn="just">
                        <a:lnSpc>
                          <a:spcPct val="115000"/>
                        </a:lnSpc>
                      </a:pPr>
                      <a:endParaRPr lang="ru-RU" sz="1400" dirty="0" smtClean="0">
                        <a:latin typeface="Times New Roman" pitchFamily="18" charset="0"/>
                        <a:cs typeface="Times New Roman" pitchFamily="18" charset="0"/>
                      </a:endParaRPr>
                    </a:p>
                    <a:p>
                      <a:pPr algn="just">
                        <a:lnSpc>
                          <a:spcPct val="115000"/>
                        </a:lnSpc>
                      </a:pPr>
                      <a:r>
                        <a:rPr lang="ru-RU" sz="1400" dirty="0" smtClean="0">
                          <a:latin typeface="Times New Roman" pitchFamily="18" charset="0"/>
                          <a:cs typeface="Times New Roman" pitchFamily="18" charset="0"/>
                        </a:rPr>
                        <a:t>180-200</a:t>
                      </a:r>
                      <a:endParaRPr lang="ru-RU" sz="1400" dirty="0">
                        <a:latin typeface="Times New Roman" pitchFamily="18" charset="0"/>
                        <a:cs typeface="Times New Roman" pitchFamily="18" charset="0"/>
                      </a:endParaRPr>
                    </a:p>
                    <a:p>
                      <a:pPr algn="just">
                        <a:lnSpc>
                          <a:spcPct val="115000"/>
                        </a:lnSpc>
                      </a:pPr>
                      <a:r>
                        <a:rPr lang="ru-RU" sz="1400" dirty="0">
                          <a:latin typeface="Times New Roman" pitchFamily="18" charset="0"/>
                          <a:cs typeface="Times New Roman" pitchFamily="18" charset="0"/>
                        </a:rPr>
                        <a:t>210-225</a:t>
                      </a:r>
                    </a:p>
                    <a:p>
                      <a:pPr algn="just">
                        <a:lnSpc>
                          <a:spcPct val="115000"/>
                        </a:lnSpc>
                      </a:pPr>
                      <a:endParaRPr lang="ru-RU" sz="1400" dirty="0" smtClean="0">
                        <a:latin typeface="Times New Roman" pitchFamily="18" charset="0"/>
                        <a:cs typeface="Times New Roman" pitchFamily="18" charset="0"/>
                      </a:endParaRPr>
                    </a:p>
                    <a:p>
                      <a:pPr algn="just">
                        <a:lnSpc>
                          <a:spcPct val="115000"/>
                        </a:lnSpc>
                      </a:pPr>
                      <a:r>
                        <a:rPr lang="ru-RU" sz="1400" dirty="0" smtClean="0">
                          <a:latin typeface="Times New Roman" pitchFamily="18" charset="0"/>
                          <a:cs typeface="Times New Roman" pitchFamily="18" charset="0"/>
                        </a:rPr>
                        <a:t>360-450</a:t>
                      </a:r>
                      <a:endParaRPr lang="ru-RU" sz="1400" dirty="0">
                        <a:latin typeface="Times New Roman" pitchFamily="18" charset="0"/>
                        <a:cs typeface="Times New Roman" pitchFamily="18" charset="0"/>
                      </a:endParaRPr>
                    </a:p>
                    <a:p>
                      <a:pPr algn="just">
                        <a:lnSpc>
                          <a:spcPct val="115000"/>
                        </a:lnSpc>
                      </a:pPr>
                      <a:r>
                        <a:rPr lang="ru-RU" sz="1400" dirty="0">
                          <a:latin typeface="Times New Roman" pitchFamily="18" charset="0"/>
                          <a:cs typeface="Times New Roman" pitchFamily="18" charset="0"/>
                        </a:rPr>
                        <a:t>-</a:t>
                      </a:r>
                    </a:p>
                    <a:p>
                      <a:pPr algn="just">
                        <a:lnSpc>
                          <a:spcPct val="115000"/>
                        </a:lnSpc>
                      </a:pPr>
                      <a:endParaRPr lang="ru-RU" sz="1400" dirty="0" smtClean="0">
                        <a:latin typeface="Times New Roman" pitchFamily="18" charset="0"/>
                        <a:cs typeface="Times New Roman" pitchFamily="18" charset="0"/>
                      </a:endParaRPr>
                    </a:p>
                    <a:p>
                      <a:pPr algn="just">
                        <a:lnSpc>
                          <a:spcPct val="115000"/>
                        </a:lnSpc>
                      </a:pPr>
                      <a:r>
                        <a:rPr lang="ru-RU" sz="1400" dirty="0" smtClean="0">
                          <a:latin typeface="Times New Roman" pitchFamily="18" charset="0"/>
                          <a:cs typeface="Times New Roman" pitchFamily="18" charset="0"/>
                        </a:rPr>
                        <a:t>260-280</a:t>
                      </a:r>
                      <a:endParaRPr lang="ru-RU" sz="1400" dirty="0">
                        <a:latin typeface="Times New Roman" pitchFamily="18" charset="0"/>
                        <a:cs typeface="Times New Roman" pitchFamily="18" charset="0"/>
                      </a:endParaRPr>
                    </a:p>
                    <a:p>
                      <a:pPr algn="just">
                        <a:lnSpc>
                          <a:spcPct val="115000"/>
                        </a:lnSpc>
                      </a:pPr>
                      <a:endParaRPr lang="ru-RU" sz="1400" dirty="0" smtClean="0">
                        <a:latin typeface="Times New Roman" pitchFamily="18" charset="0"/>
                        <a:cs typeface="Times New Roman" pitchFamily="18" charset="0"/>
                      </a:endParaRPr>
                    </a:p>
                    <a:p>
                      <a:pPr algn="just">
                        <a:lnSpc>
                          <a:spcPct val="115000"/>
                        </a:lnSpc>
                      </a:pPr>
                      <a:r>
                        <a:rPr lang="ru-RU" sz="1400" dirty="0" smtClean="0">
                          <a:latin typeface="Times New Roman" pitchFamily="18" charset="0"/>
                          <a:cs typeface="Times New Roman" pitchFamily="18" charset="0"/>
                        </a:rPr>
                        <a:t>280-300</a:t>
                      </a:r>
                      <a:endParaRPr lang="ru-RU" sz="1400" dirty="0">
                        <a:latin typeface="Times New Roman" pitchFamily="18" charset="0"/>
                        <a:cs typeface="Times New Roman" pitchFamily="18" charset="0"/>
                      </a:endParaRPr>
                    </a:p>
                  </a:txBody>
                  <a:tcPr marL="65464" marR="65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pPr>
                      <a:endParaRPr lang="ru-RU" sz="1400" dirty="0">
                        <a:latin typeface="Times New Roman" pitchFamily="18" charset="0"/>
                        <a:cs typeface="Times New Roman" pitchFamily="18" charset="0"/>
                      </a:endParaRPr>
                    </a:p>
                    <a:p>
                      <a:pPr algn="just">
                        <a:lnSpc>
                          <a:spcPct val="115000"/>
                        </a:lnSpc>
                      </a:pPr>
                      <a:endParaRPr lang="ru-RU" sz="1400" dirty="0" smtClean="0">
                        <a:latin typeface="Times New Roman" pitchFamily="18" charset="0"/>
                        <a:cs typeface="Times New Roman" pitchFamily="18" charset="0"/>
                      </a:endParaRPr>
                    </a:p>
                    <a:p>
                      <a:pPr algn="just">
                        <a:lnSpc>
                          <a:spcPct val="115000"/>
                        </a:lnSpc>
                      </a:pPr>
                      <a:r>
                        <a:rPr lang="ru-RU" sz="1400" dirty="0" smtClean="0">
                          <a:latin typeface="Times New Roman" pitchFamily="18" charset="0"/>
                          <a:cs typeface="Times New Roman" pitchFamily="18" charset="0"/>
                        </a:rPr>
                        <a:t>0,9-1</a:t>
                      </a:r>
                      <a:endParaRPr lang="ru-RU" sz="1400" dirty="0">
                        <a:latin typeface="Times New Roman" pitchFamily="18" charset="0"/>
                        <a:cs typeface="Times New Roman" pitchFamily="18" charset="0"/>
                      </a:endParaRPr>
                    </a:p>
                    <a:p>
                      <a:pPr algn="just">
                        <a:lnSpc>
                          <a:spcPct val="115000"/>
                        </a:lnSpc>
                      </a:pPr>
                      <a:r>
                        <a:rPr lang="ru-RU" sz="1400" dirty="0">
                          <a:latin typeface="Times New Roman" pitchFamily="18" charset="0"/>
                          <a:cs typeface="Times New Roman" pitchFamily="18" charset="0"/>
                        </a:rPr>
                        <a:t>1-1,1</a:t>
                      </a:r>
                    </a:p>
                    <a:p>
                      <a:pPr algn="just">
                        <a:lnSpc>
                          <a:spcPct val="115000"/>
                        </a:lnSpc>
                      </a:pPr>
                      <a:endParaRPr lang="ru-RU" sz="1400" dirty="0" smtClean="0">
                        <a:latin typeface="Times New Roman" pitchFamily="18" charset="0"/>
                        <a:cs typeface="Times New Roman" pitchFamily="18" charset="0"/>
                      </a:endParaRPr>
                    </a:p>
                    <a:p>
                      <a:pPr algn="just">
                        <a:lnSpc>
                          <a:spcPct val="115000"/>
                        </a:lnSpc>
                      </a:pPr>
                      <a:r>
                        <a:rPr lang="ru-RU" sz="1400" dirty="0" smtClean="0">
                          <a:latin typeface="Times New Roman" pitchFamily="18" charset="0"/>
                          <a:cs typeface="Times New Roman" pitchFamily="18" charset="0"/>
                        </a:rPr>
                        <a:t>1,2-1,5</a:t>
                      </a:r>
                      <a:endParaRPr lang="ru-RU" sz="1400" dirty="0">
                        <a:latin typeface="Times New Roman" pitchFamily="18" charset="0"/>
                        <a:cs typeface="Times New Roman" pitchFamily="18" charset="0"/>
                      </a:endParaRPr>
                    </a:p>
                    <a:p>
                      <a:pPr algn="just">
                        <a:lnSpc>
                          <a:spcPct val="115000"/>
                        </a:lnSpc>
                      </a:pPr>
                      <a:r>
                        <a:rPr lang="ru-RU" sz="1400" dirty="0">
                          <a:latin typeface="Times New Roman" pitchFamily="18" charset="0"/>
                          <a:cs typeface="Times New Roman" pitchFamily="18" charset="0"/>
                        </a:rPr>
                        <a:t>2-3,25</a:t>
                      </a:r>
                    </a:p>
                    <a:p>
                      <a:pPr algn="just">
                        <a:lnSpc>
                          <a:spcPct val="115000"/>
                        </a:lnSpc>
                      </a:pPr>
                      <a:endParaRPr lang="ru-RU" sz="1400" dirty="0" smtClean="0">
                        <a:latin typeface="Times New Roman" pitchFamily="18" charset="0"/>
                        <a:cs typeface="Times New Roman" pitchFamily="18" charset="0"/>
                      </a:endParaRPr>
                    </a:p>
                    <a:p>
                      <a:pPr algn="just">
                        <a:lnSpc>
                          <a:spcPct val="115000"/>
                        </a:lnSpc>
                      </a:pPr>
                      <a:r>
                        <a:rPr lang="ru-RU" sz="1400" dirty="0" smtClean="0">
                          <a:latin typeface="Times New Roman" pitchFamily="18" charset="0"/>
                          <a:cs typeface="Times New Roman" pitchFamily="18" charset="0"/>
                        </a:rPr>
                        <a:t>1,4-1,5</a:t>
                      </a:r>
                      <a:endParaRPr lang="ru-RU" sz="1400" dirty="0">
                        <a:latin typeface="Times New Roman" pitchFamily="18" charset="0"/>
                        <a:cs typeface="Times New Roman" pitchFamily="18" charset="0"/>
                      </a:endParaRPr>
                    </a:p>
                    <a:p>
                      <a:pPr algn="just">
                        <a:lnSpc>
                          <a:spcPct val="115000"/>
                        </a:lnSpc>
                      </a:pPr>
                      <a:endParaRPr lang="ru-RU" sz="1400" dirty="0" smtClean="0">
                        <a:latin typeface="Times New Roman" pitchFamily="18" charset="0"/>
                        <a:cs typeface="Times New Roman" pitchFamily="18" charset="0"/>
                      </a:endParaRPr>
                    </a:p>
                    <a:p>
                      <a:pPr algn="just">
                        <a:lnSpc>
                          <a:spcPct val="115000"/>
                        </a:lnSpc>
                      </a:pPr>
                      <a:r>
                        <a:rPr lang="ru-RU" sz="1400" dirty="0" smtClean="0">
                          <a:latin typeface="Times New Roman" pitchFamily="18" charset="0"/>
                          <a:cs typeface="Times New Roman" pitchFamily="18" charset="0"/>
                        </a:rPr>
                        <a:t>1,4-1,55</a:t>
                      </a:r>
                      <a:endParaRPr lang="ru-RU" sz="1400" dirty="0">
                        <a:latin typeface="Times New Roman" pitchFamily="18" charset="0"/>
                        <a:cs typeface="Times New Roman" pitchFamily="18" charset="0"/>
                      </a:endParaRPr>
                    </a:p>
                  </a:txBody>
                  <a:tcPr marL="65464" marR="65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pPr>
                      <a:endParaRPr lang="ru-RU" sz="1400" dirty="0">
                        <a:latin typeface="Times New Roman" pitchFamily="18" charset="0"/>
                        <a:cs typeface="Times New Roman" pitchFamily="18" charset="0"/>
                      </a:endParaRPr>
                    </a:p>
                    <a:p>
                      <a:pPr algn="just">
                        <a:lnSpc>
                          <a:spcPct val="115000"/>
                        </a:lnSpc>
                      </a:pPr>
                      <a:endParaRPr lang="ru-RU" sz="1400" dirty="0" smtClean="0">
                        <a:latin typeface="Times New Roman" pitchFamily="18" charset="0"/>
                        <a:cs typeface="Times New Roman" pitchFamily="18" charset="0"/>
                      </a:endParaRPr>
                    </a:p>
                    <a:p>
                      <a:pPr algn="just">
                        <a:lnSpc>
                          <a:spcPct val="115000"/>
                        </a:lnSpc>
                      </a:pPr>
                      <a:r>
                        <a:rPr lang="ru-RU" sz="1400" dirty="0" smtClean="0">
                          <a:latin typeface="Times New Roman" pitchFamily="18" charset="0"/>
                          <a:cs typeface="Times New Roman" pitchFamily="18" charset="0"/>
                        </a:rPr>
                        <a:t>190-200</a:t>
                      </a:r>
                      <a:endParaRPr lang="ru-RU" sz="1400" dirty="0">
                        <a:latin typeface="Times New Roman" pitchFamily="18" charset="0"/>
                        <a:cs typeface="Times New Roman" pitchFamily="18" charset="0"/>
                      </a:endParaRPr>
                    </a:p>
                    <a:p>
                      <a:pPr algn="just">
                        <a:lnSpc>
                          <a:spcPct val="115000"/>
                        </a:lnSpc>
                      </a:pPr>
                      <a:r>
                        <a:rPr lang="ru-RU" sz="1400" dirty="0">
                          <a:latin typeface="Times New Roman" pitchFamily="18" charset="0"/>
                          <a:cs typeface="Times New Roman" pitchFamily="18" charset="0"/>
                        </a:rPr>
                        <a:t>210</a:t>
                      </a:r>
                    </a:p>
                    <a:p>
                      <a:pPr algn="just">
                        <a:lnSpc>
                          <a:spcPct val="115000"/>
                        </a:lnSpc>
                      </a:pPr>
                      <a:endParaRPr lang="ru-RU" sz="1400" dirty="0" smtClean="0">
                        <a:latin typeface="Times New Roman" pitchFamily="18" charset="0"/>
                        <a:cs typeface="Times New Roman" pitchFamily="18" charset="0"/>
                      </a:endParaRPr>
                    </a:p>
                    <a:p>
                      <a:pPr algn="just">
                        <a:lnSpc>
                          <a:spcPct val="115000"/>
                        </a:lnSpc>
                      </a:pPr>
                      <a:r>
                        <a:rPr lang="ru-RU" sz="1400" dirty="0" smtClean="0">
                          <a:latin typeface="Times New Roman" pitchFamily="18" charset="0"/>
                          <a:cs typeface="Times New Roman" pitchFamily="18" charset="0"/>
                        </a:rPr>
                        <a:t>300</a:t>
                      </a:r>
                      <a:endParaRPr lang="ru-RU" sz="1400" dirty="0">
                        <a:latin typeface="Times New Roman" pitchFamily="18" charset="0"/>
                        <a:cs typeface="Times New Roman" pitchFamily="18" charset="0"/>
                      </a:endParaRPr>
                    </a:p>
                    <a:p>
                      <a:pPr algn="just">
                        <a:lnSpc>
                          <a:spcPct val="115000"/>
                        </a:lnSpc>
                      </a:pPr>
                      <a:r>
                        <a:rPr lang="ru-RU" sz="1400" dirty="0">
                          <a:latin typeface="Times New Roman" pitchFamily="18" charset="0"/>
                          <a:cs typeface="Times New Roman" pitchFamily="18" charset="0"/>
                        </a:rPr>
                        <a:t>1000</a:t>
                      </a:r>
                    </a:p>
                    <a:p>
                      <a:pPr algn="just">
                        <a:lnSpc>
                          <a:spcPct val="115000"/>
                        </a:lnSpc>
                      </a:pPr>
                      <a:endParaRPr lang="ru-RU" sz="1400" dirty="0" smtClean="0">
                        <a:latin typeface="Times New Roman" pitchFamily="18" charset="0"/>
                        <a:cs typeface="Times New Roman" pitchFamily="18" charset="0"/>
                      </a:endParaRPr>
                    </a:p>
                    <a:p>
                      <a:pPr algn="just">
                        <a:lnSpc>
                          <a:spcPct val="115000"/>
                        </a:lnSpc>
                      </a:pPr>
                      <a:r>
                        <a:rPr lang="ru-RU" sz="1400" dirty="0" smtClean="0">
                          <a:latin typeface="Times New Roman" pitchFamily="18" charset="0"/>
                          <a:cs typeface="Times New Roman" pitchFamily="18" charset="0"/>
                        </a:rPr>
                        <a:t>190</a:t>
                      </a:r>
                      <a:endParaRPr lang="ru-RU" sz="1400" dirty="0">
                        <a:latin typeface="Times New Roman" pitchFamily="18" charset="0"/>
                        <a:cs typeface="Times New Roman" pitchFamily="18" charset="0"/>
                      </a:endParaRPr>
                    </a:p>
                    <a:p>
                      <a:pPr algn="just">
                        <a:lnSpc>
                          <a:spcPct val="115000"/>
                        </a:lnSpc>
                      </a:pPr>
                      <a:endParaRPr lang="ru-RU" sz="1400" dirty="0" smtClean="0">
                        <a:latin typeface="Times New Roman" pitchFamily="18" charset="0"/>
                        <a:cs typeface="Times New Roman" pitchFamily="18" charset="0"/>
                      </a:endParaRPr>
                    </a:p>
                    <a:p>
                      <a:pPr algn="just">
                        <a:lnSpc>
                          <a:spcPct val="115000"/>
                        </a:lnSpc>
                      </a:pPr>
                      <a:r>
                        <a:rPr lang="ru-RU" sz="1400" dirty="0" smtClean="0">
                          <a:latin typeface="Times New Roman" pitchFamily="18" charset="0"/>
                          <a:cs typeface="Times New Roman" pitchFamily="18" charset="0"/>
                        </a:rPr>
                        <a:t>200</a:t>
                      </a:r>
                      <a:endParaRPr lang="ru-RU" sz="1400" dirty="0">
                        <a:latin typeface="Times New Roman" pitchFamily="18" charset="0"/>
                        <a:cs typeface="Times New Roman" pitchFamily="18" charset="0"/>
                      </a:endParaRPr>
                    </a:p>
                  </a:txBody>
                  <a:tcPr marL="65464" marR="654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2"/>
          <p:cNvSpPr>
            <a:spLocks noGrp="1"/>
          </p:cNvSpPr>
          <p:nvPr>
            <p:ph idx="1"/>
          </p:nvPr>
        </p:nvSpPr>
        <p:spPr>
          <a:xfrm>
            <a:off x="502920" y="530352"/>
            <a:ext cx="8183880" cy="684070"/>
          </a:xfrm>
        </p:spPr>
        <p:txBody>
          <a:bodyPr>
            <a:normAutofit/>
          </a:bodyPr>
          <a:lstStyle/>
          <a:p>
            <a:pPr algn="ctr">
              <a:buNone/>
            </a:pPr>
            <a:r>
              <a:rPr lang="kk-KZ" sz="1400" b="1" dirty="0" smtClean="0"/>
              <a:t>Қоғамдық, сауда, мәдени-тұрмыстық мекемелерден жеке тұратын</a:t>
            </a:r>
            <a:endParaRPr lang="ru-RU" sz="1400" b="1" dirty="0" smtClean="0"/>
          </a:p>
          <a:p>
            <a:pPr algn="ctr">
              <a:buNone/>
            </a:pPr>
            <a:r>
              <a:rPr lang="kk-KZ" sz="1400" b="1" dirty="0" smtClean="0"/>
              <a:t>обьектілердің қатты тұрмыстық қалдықтардың жинақталу бағдарлық нормалары</a:t>
            </a:r>
            <a:endParaRPr lang="ru-RU" sz="1400" b="1" dirty="0" smtClean="0"/>
          </a:p>
          <a:p>
            <a:pPr algn="ctr">
              <a:buNone/>
            </a:pPr>
            <a:endParaRPr lang="ru-RU" sz="2000" dirty="0" smtClean="0">
              <a:latin typeface="Times New Roman" pitchFamily="18" charset="0"/>
              <a:cs typeface="Times New Roman" pitchFamily="18" charset="0"/>
            </a:endParaRPr>
          </a:p>
          <a:p>
            <a:pPr>
              <a:buNone/>
            </a:pPr>
            <a:endParaRPr lang="kk-KZ" b="1" dirty="0" smtClean="0">
              <a:solidFill>
                <a:schemeClr val="accent3">
                  <a:lumMod val="50000"/>
                </a:schemeClr>
              </a:solidFill>
              <a:latin typeface="Times New Roman" pitchFamily="18" charset="0"/>
              <a:cs typeface="Times New Roman" pitchFamily="18" charset="0"/>
            </a:endParaRPr>
          </a:p>
        </p:txBody>
      </p:sp>
      <p:sp>
        <p:nvSpPr>
          <p:cNvPr id="7" name="Нижний колонтитул 6"/>
          <p:cNvSpPr>
            <a:spLocks noGrp="1"/>
          </p:cNvSpPr>
          <p:nvPr>
            <p:ph type="ftr" sz="quarter" idx="11"/>
          </p:nvPr>
        </p:nvSpPr>
        <p:spPr>
          <a:xfrm>
            <a:off x="357158" y="5429264"/>
            <a:ext cx="8358246" cy="1047737"/>
          </a:xfrm>
        </p:spPr>
        <p:txBody>
          <a:bodyPr/>
          <a:lstStyle/>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r>
              <a:rPr lang="kk-KZ" b="1" i="1" dirty="0" smtClean="0">
                <a:solidFill>
                  <a:srgbClr val="0070C0"/>
                </a:solidFill>
              </a:rPr>
              <a:t>““</a:t>
            </a:r>
            <a:r>
              <a:rPr lang="kk-KZ" b="1" i="1" u="sng" dirty="0" smtClean="0">
                <a:solidFill>
                  <a:srgbClr val="0070C0"/>
                </a:solidFill>
              </a:rPr>
              <a:t>Қалдықтарды басқару </a:t>
            </a:r>
            <a:r>
              <a:rPr lang="kk-KZ" b="1" i="1" dirty="0" smtClean="0">
                <a:solidFill>
                  <a:srgbClr val="0070C0"/>
                </a:solidFill>
              </a:rPr>
              <a:t>” </a:t>
            </a:r>
            <a:r>
              <a:rPr lang="kk-KZ" b="1" i="1" dirty="0" smtClean="0">
                <a:solidFill>
                  <a:srgbClr val="0070C0"/>
                </a:solidFill>
              </a:rPr>
              <a:t>пәні</a:t>
            </a:r>
            <a:endParaRPr lang="kk-KZ" b="1" i="1" dirty="0" smtClean="0">
              <a:solidFill>
                <a:srgbClr val="0070C0"/>
              </a:solidFill>
            </a:endParaRPr>
          </a:p>
          <a:p>
            <a:pPr algn="r"/>
            <a:endParaRPr lang="kk-KZ" b="1" i="1" dirty="0" smtClean="0">
              <a:solidFill>
                <a:srgbClr val="0070C0"/>
              </a:solidFill>
            </a:endParaRPr>
          </a:p>
          <a:p>
            <a:pPr algn="r"/>
            <a:r>
              <a:rPr lang="kk-KZ" dirty="0" smtClean="0">
                <a:solidFill>
                  <a:srgbClr val="0070C0"/>
                </a:solidFill>
              </a:rPr>
              <a:t>Қоршаған ортаны қорғауды басқару және инжиниринг кафедрасы </a:t>
            </a:r>
            <a:endParaRPr lang="en-US" dirty="0" smtClean="0">
              <a:solidFill>
                <a:srgbClr val="0070C0"/>
              </a:solidFill>
            </a:endParaRPr>
          </a:p>
        </p:txBody>
      </p:sp>
      <p:pic>
        <p:nvPicPr>
          <p:cNvPr id="1031" name="Picture 7"/>
          <p:cNvPicPr>
            <a:picLocks noChangeAspect="1" noChangeArrowheads="1"/>
          </p:cNvPicPr>
          <p:nvPr/>
        </p:nvPicPr>
        <p:blipFill>
          <a:blip r:embed="rId3" cstate="print"/>
          <a:srcRect/>
          <a:stretch>
            <a:fillRect/>
          </a:stretch>
        </p:blipFill>
        <p:spPr bwMode="auto">
          <a:xfrm>
            <a:off x="357158" y="5500702"/>
            <a:ext cx="1285884" cy="995523"/>
          </a:xfrm>
          <a:prstGeom prst="rect">
            <a:avLst/>
          </a:prstGeom>
          <a:noFill/>
          <a:ln w="9525">
            <a:noFill/>
            <a:miter lim="800000"/>
            <a:headEnd/>
            <a:tailEnd/>
          </a:ln>
          <a:effectLst/>
        </p:spPr>
      </p:pic>
      <p:graphicFrame>
        <p:nvGraphicFramePr>
          <p:cNvPr id="6" name="Таблица 5"/>
          <p:cNvGraphicFramePr>
            <a:graphicFrameLocks noGrp="1"/>
          </p:cNvGraphicFramePr>
          <p:nvPr/>
        </p:nvGraphicFramePr>
        <p:xfrm>
          <a:off x="500034" y="1214427"/>
          <a:ext cx="8215369" cy="4286277"/>
        </p:xfrm>
        <a:graphic>
          <a:graphicData uri="http://schemas.openxmlformats.org/drawingml/2006/table">
            <a:tbl>
              <a:tblPr/>
              <a:tblGrid>
                <a:gridCol w="3744418"/>
                <a:gridCol w="951971"/>
                <a:gridCol w="793307"/>
                <a:gridCol w="1110633"/>
                <a:gridCol w="1110633"/>
                <a:gridCol w="432970"/>
                <a:gridCol w="71437"/>
              </a:tblGrid>
              <a:tr h="280659">
                <a:tc rowSpan="3">
                  <a:txBody>
                    <a:bodyPr/>
                    <a:lstStyle/>
                    <a:p>
                      <a:pPr algn="ctr">
                        <a:lnSpc>
                          <a:spcPct val="100000"/>
                        </a:lnSpc>
                        <a:spcAft>
                          <a:spcPts val="0"/>
                        </a:spcAft>
                      </a:pPr>
                      <a:r>
                        <a:rPr lang="kk-KZ" sz="1600" dirty="0">
                          <a:latin typeface="Times New Roman"/>
                          <a:ea typeface="Times New Roman"/>
                        </a:rPr>
                        <a:t>Қалдықтар пайда болған о</a:t>
                      </a:r>
                      <a:r>
                        <a:rPr lang="ru-RU" sz="1600" dirty="0" err="1">
                          <a:latin typeface="Times New Roman"/>
                          <a:ea typeface="Times New Roman"/>
                        </a:rPr>
                        <a:t>бъект</a:t>
                      </a:r>
                      <a:r>
                        <a:rPr lang="ru-RU" sz="1600" dirty="0">
                          <a:latin typeface="Times New Roman"/>
                          <a:ea typeface="Times New Roman"/>
                        </a:rPr>
                        <a:t> </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00000"/>
                        </a:lnSpc>
                        <a:spcAft>
                          <a:spcPts val="0"/>
                        </a:spcAft>
                      </a:pPr>
                      <a:r>
                        <a:rPr lang="kk-KZ" sz="1600">
                          <a:latin typeface="Times New Roman"/>
                          <a:ea typeface="Times New Roman"/>
                        </a:rPr>
                        <a:t>Қалдықтардың жинқталу нормасы </a:t>
                      </a:r>
                      <a:endParaRPr lang="ru-RU" sz="1600">
                        <a:latin typeface="Times New Roman"/>
                        <a:ea typeface="Times New Roman"/>
                      </a:endParaRP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a:lnSpc>
                          <a:spcPct val="100000"/>
                        </a:lnSpc>
                        <a:spcAft>
                          <a:spcPts val="0"/>
                        </a:spcAft>
                      </a:pPr>
                      <a:r>
                        <a:rPr lang="ru-RU" sz="1600" dirty="0">
                          <a:latin typeface="Calibri"/>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280659">
                <a:tc vMerge="1">
                  <a:txBody>
                    <a:bodyPr/>
                    <a:lstStyle/>
                    <a:p>
                      <a:endParaRPr lang="ru-RU"/>
                    </a:p>
                  </a:txBody>
                  <a:tcPr/>
                </a:tc>
                <a:tc gridSpan="2">
                  <a:txBody>
                    <a:bodyPr/>
                    <a:lstStyle/>
                    <a:p>
                      <a:pPr algn="ctr">
                        <a:lnSpc>
                          <a:spcPct val="100000"/>
                        </a:lnSpc>
                        <a:spcAft>
                          <a:spcPts val="0"/>
                        </a:spcAft>
                      </a:pPr>
                      <a:r>
                        <a:rPr lang="kk-KZ" sz="1600" dirty="0">
                          <a:latin typeface="Times New Roman"/>
                          <a:ea typeface="Times New Roman"/>
                        </a:rPr>
                        <a:t>Орташа жылдық</a:t>
                      </a:r>
                      <a:endParaRPr lang="ru-RU" sz="1600" dirty="0">
                        <a:latin typeface="Times New Roman"/>
                        <a:ea typeface="Times New Roman"/>
                      </a:endParaRP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gridSpan="2">
                  <a:txBody>
                    <a:bodyPr/>
                    <a:lstStyle/>
                    <a:p>
                      <a:pPr algn="ctr">
                        <a:lnSpc>
                          <a:spcPct val="100000"/>
                        </a:lnSpc>
                        <a:spcAft>
                          <a:spcPts val="0"/>
                        </a:spcAft>
                      </a:pPr>
                      <a:r>
                        <a:rPr lang="kk-KZ" sz="1600">
                          <a:latin typeface="Times New Roman"/>
                          <a:ea typeface="Times New Roman"/>
                        </a:rPr>
                        <a:t>Орташа тәуліктік</a:t>
                      </a:r>
                      <a:endParaRPr lang="ru-RU" sz="1600">
                        <a:latin typeface="Times New Roman"/>
                        <a:ea typeface="Times New Roman"/>
                      </a:endParaRP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a:txBody>
                    <a:bodyPr/>
                    <a:lstStyle/>
                    <a:p>
                      <a:pPr algn="ctr">
                        <a:lnSpc>
                          <a:spcPct val="100000"/>
                        </a:lnSpc>
                        <a:spcAft>
                          <a:spcPts val="0"/>
                        </a:spcAft>
                      </a:pPr>
                      <a:r>
                        <a:rPr lang="kk-KZ" sz="1600" dirty="0">
                          <a:latin typeface="Times New Roman"/>
                          <a:ea typeface="Times New Roman"/>
                        </a:rPr>
                        <a:t>тығыздық </a:t>
                      </a:r>
                      <a:endParaRPr lang="ru-RU" sz="1600" dirty="0">
                        <a:latin typeface="Times New Roman"/>
                        <a:ea typeface="Times New Roman"/>
                      </a:endParaRPr>
                    </a:p>
                  </a:txBody>
                  <a:tcPr marL="19792" marR="1979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a:lnSpc>
                          <a:spcPct val="100000"/>
                        </a:lnSpc>
                        <a:spcAft>
                          <a:spcPts val="0"/>
                        </a:spcAft>
                      </a:pPr>
                      <a:r>
                        <a:rPr lang="ru-RU" sz="1600" dirty="0">
                          <a:latin typeface="Calibri"/>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280659">
                <a:tc vMerge="1">
                  <a:txBody>
                    <a:bodyPr/>
                    <a:lstStyle/>
                    <a:p>
                      <a:endParaRPr lang="ru-RU"/>
                    </a:p>
                  </a:txBody>
                  <a:tcPr/>
                </a:tc>
                <a:tc>
                  <a:txBody>
                    <a:bodyPr/>
                    <a:lstStyle/>
                    <a:p>
                      <a:pPr algn="ctr">
                        <a:lnSpc>
                          <a:spcPct val="100000"/>
                        </a:lnSpc>
                        <a:spcAft>
                          <a:spcPts val="0"/>
                        </a:spcAft>
                      </a:pPr>
                      <a:r>
                        <a:rPr lang="ru-RU" sz="1600" dirty="0">
                          <a:latin typeface="Times New Roman"/>
                          <a:ea typeface="Times New Roman"/>
                        </a:rPr>
                        <a:t>кг</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ru-RU" sz="1600">
                          <a:latin typeface="Times New Roman"/>
                          <a:ea typeface="Times New Roman"/>
                        </a:rPr>
                        <a:t>м</a:t>
                      </a:r>
                      <a:r>
                        <a:rPr lang="ru-RU" sz="1600" baseline="30000">
                          <a:latin typeface="Times New Roman"/>
                          <a:ea typeface="Times New Roman"/>
                        </a:rPr>
                        <a:t>3</a:t>
                      </a:r>
                      <a:endParaRPr lang="ru-RU" sz="1600">
                        <a:latin typeface="Times New Roman"/>
                        <a:ea typeface="Times New Roman"/>
                      </a:endParaRP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ru-RU" sz="1600">
                          <a:latin typeface="Times New Roman"/>
                          <a:ea typeface="Times New Roman"/>
                        </a:rPr>
                        <a:t>кг</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00000"/>
                        </a:lnSpc>
                        <a:spcAft>
                          <a:spcPts val="0"/>
                        </a:spcAft>
                      </a:pPr>
                      <a:r>
                        <a:rPr lang="ru-RU" sz="1600">
                          <a:latin typeface="Times New Roman"/>
                          <a:ea typeface="Times New Roman"/>
                        </a:rPr>
                        <a:t>м</a:t>
                      </a:r>
                      <a:r>
                        <a:rPr lang="ru-RU" sz="1600" baseline="30000">
                          <a:latin typeface="Times New Roman"/>
                          <a:ea typeface="Times New Roman"/>
                        </a:rPr>
                        <a:t>3</a:t>
                      </a:r>
                      <a:endParaRPr lang="ru-RU" sz="1600">
                        <a:latin typeface="Times New Roman"/>
                        <a:ea typeface="Times New Roman"/>
                      </a:endParaRP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a:lnSpc>
                          <a:spcPct val="100000"/>
                        </a:lnSpc>
                        <a:spcAft>
                          <a:spcPts val="0"/>
                        </a:spcAft>
                      </a:pPr>
                      <a:r>
                        <a:rPr lang="ru-RU" sz="1600">
                          <a:latin typeface="Times New Roman"/>
                          <a:ea typeface="Times New Roman"/>
                        </a:rPr>
                        <a:t>кг/м</a:t>
                      </a:r>
                      <a:r>
                        <a:rPr lang="ru-RU" sz="1600" baseline="30000">
                          <a:latin typeface="Times New Roman"/>
                          <a:ea typeface="Times New Roman"/>
                        </a:rPr>
                        <a:t>3</a:t>
                      </a:r>
                      <a:endParaRPr lang="ru-RU" sz="1600">
                        <a:latin typeface="Times New Roman"/>
                        <a:ea typeface="Times New Roman"/>
                      </a:endParaRP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r>
              <a:tr h="280659">
                <a:tc>
                  <a:txBody>
                    <a:bodyPr/>
                    <a:lstStyle/>
                    <a:p>
                      <a:pPr algn="ctr">
                        <a:lnSpc>
                          <a:spcPct val="100000"/>
                        </a:lnSpc>
                        <a:spcAft>
                          <a:spcPts val="0"/>
                        </a:spcAft>
                      </a:pPr>
                      <a:r>
                        <a:rPr lang="kk-KZ" sz="1600" dirty="0">
                          <a:latin typeface="Times New Roman"/>
                          <a:ea typeface="Times New Roman"/>
                        </a:rPr>
                        <a:t>Қонақүй</a:t>
                      </a:r>
                      <a:r>
                        <a:rPr lang="ru-RU" sz="1600" dirty="0">
                          <a:latin typeface="Times New Roman"/>
                          <a:ea typeface="Times New Roman"/>
                        </a:rPr>
                        <a:t> (1 </a:t>
                      </a:r>
                      <a:r>
                        <a:rPr lang="kk-KZ" sz="1600" dirty="0">
                          <a:latin typeface="Times New Roman"/>
                          <a:ea typeface="Times New Roman"/>
                        </a:rPr>
                        <a:t>орынға</a:t>
                      </a:r>
                      <a:r>
                        <a:rPr lang="ru-RU" sz="1600" dirty="0">
                          <a:latin typeface="Times New Roman"/>
                          <a:ea typeface="Times New Roman"/>
                        </a:rPr>
                        <a:t>)</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a:latin typeface="Times New Roman"/>
                          <a:ea typeface="Times New Roman"/>
                        </a:rPr>
                        <a:t>120</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a:latin typeface="Times New Roman"/>
                          <a:ea typeface="Times New Roman"/>
                        </a:rPr>
                        <a:t>0,7</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a:latin typeface="Times New Roman"/>
                          <a:ea typeface="Times New Roman"/>
                        </a:rPr>
                        <a:t>0,33</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a:latin typeface="Times New Roman"/>
                          <a:ea typeface="Times New Roman"/>
                        </a:rPr>
                        <a:t>0,0019</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ru-RU" sz="1600">
                          <a:latin typeface="Times New Roman"/>
                          <a:ea typeface="Times New Roman"/>
                        </a:rPr>
                        <a:t>170</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r>
              <a:tr h="280659">
                <a:tc>
                  <a:txBody>
                    <a:bodyPr/>
                    <a:lstStyle/>
                    <a:p>
                      <a:pPr algn="l">
                        <a:lnSpc>
                          <a:spcPct val="100000"/>
                        </a:lnSpc>
                        <a:spcAft>
                          <a:spcPts val="0"/>
                        </a:spcAft>
                      </a:pPr>
                      <a:r>
                        <a:rPr lang="kk-KZ" sz="1600">
                          <a:latin typeface="Times New Roman"/>
                          <a:ea typeface="Times New Roman"/>
                        </a:rPr>
                        <a:t>Балабақша</a:t>
                      </a:r>
                      <a:r>
                        <a:rPr lang="ru-RU" sz="1600">
                          <a:latin typeface="Times New Roman"/>
                          <a:ea typeface="Times New Roman"/>
                        </a:rPr>
                        <a:t>, </a:t>
                      </a:r>
                      <a:r>
                        <a:rPr lang="kk-KZ" sz="1600">
                          <a:latin typeface="Times New Roman"/>
                          <a:ea typeface="Times New Roman"/>
                        </a:rPr>
                        <a:t>бөбекхана</a:t>
                      </a:r>
                      <a:r>
                        <a:rPr lang="ru-RU" sz="1600">
                          <a:latin typeface="Times New Roman"/>
                          <a:ea typeface="Times New Roman"/>
                        </a:rPr>
                        <a:t> (1</a:t>
                      </a:r>
                      <a:r>
                        <a:rPr lang="kk-KZ" sz="1600">
                          <a:latin typeface="Times New Roman"/>
                          <a:ea typeface="Times New Roman"/>
                        </a:rPr>
                        <a:t>орынға</a:t>
                      </a:r>
                      <a:r>
                        <a:rPr lang="ru-RU" sz="1600">
                          <a:latin typeface="Times New Roman"/>
                          <a:ea typeface="Times New Roman"/>
                        </a:rPr>
                        <a:t>)</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a:latin typeface="Times New Roman"/>
                          <a:ea typeface="Times New Roman"/>
                        </a:rPr>
                        <a:t>95</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a:latin typeface="Times New Roman"/>
                          <a:ea typeface="Times New Roman"/>
                        </a:rPr>
                        <a:t>0,4</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a:latin typeface="Times New Roman"/>
                          <a:ea typeface="Times New Roman"/>
                        </a:rPr>
                        <a:t>0,26</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a:latin typeface="Times New Roman"/>
                          <a:ea typeface="Times New Roman"/>
                        </a:rPr>
                        <a:t>0,0011</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ru-RU" sz="1600">
                          <a:latin typeface="Times New Roman"/>
                          <a:ea typeface="Times New Roman"/>
                        </a:rPr>
                        <a:t>240</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80659">
                <a:tc>
                  <a:txBody>
                    <a:bodyPr/>
                    <a:lstStyle/>
                    <a:p>
                      <a:pPr algn="l">
                        <a:lnSpc>
                          <a:spcPct val="100000"/>
                        </a:lnSpc>
                        <a:spcAft>
                          <a:spcPts val="0"/>
                        </a:spcAft>
                      </a:pPr>
                      <a:r>
                        <a:rPr lang="kk-KZ" sz="1600">
                          <a:latin typeface="Times New Roman"/>
                          <a:ea typeface="Times New Roman"/>
                        </a:rPr>
                        <a:t>Мектеп</a:t>
                      </a:r>
                      <a:r>
                        <a:rPr lang="ru-RU" sz="1600">
                          <a:latin typeface="Times New Roman"/>
                          <a:ea typeface="Times New Roman"/>
                        </a:rPr>
                        <a:t>, техникум, институт ( 1 </a:t>
                      </a:r>
                      <a:r>
                        <a:rPr lang="kk-KZ" sz="1600">
                          <a:latin typeface="Times New Roman"/>
                          <a:ea typeface="Times New Roman"/>
                        </a:rPr>
                        <a:t>оқушыға</a:t>
                      </a:r>
                      <a:r>
                        <a:rPr lang="ru-RU" sz="1600">
                          <a:latin typeface="Times New Roman"/>
                          <a:ea typeface="Times New Roman"/>
                        </a:rPr>
                        <a:t>)</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dirty="0">
                          <a:latin typeface="Times New Roman"/>
                          <a:ea typeface="Times New Roman"/>
                        </a:rPr>
                        <a:t>19</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a:latin typeface="Times New Roman"/>
                          <a:ea typeface="Times New Roman"/>
                        </a:rPr>
                        <a:t>0,1</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a:latin typeface="Times New Roman"/>
                          <a:ea typeface="Times New Roman"/>
                        </a:rPr>
                        <a:t>0,05</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a:latin typeface="Times New Roman"/>
                          <a:ea typeface="Times New Roman"/>
                        </a:rPr>
                        <a:t>0,00027</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ru-RU" sz="1600">
                          <a:latin typeface="Times New Roman"/>
                          <a:ea typeface="Times New Roman"/>
                        </a:rPr>
                        <a:t>190</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80659">
                <a:tc>
                  <a:txBody>
                    <a:bodyPr/>
                    <a:lstStyle/>
                    <a:p>
                      <a:pPr algn="ctr">
                        <a:lnSpc>
                          <a:spcPct val="100000"/>
                        </a:lnSpc>
                        <a:spcAft>
                          <a:spcPts val="0"/>
                        </a:spcAft>
                      </a:pPr>
                      <a:r>
                        <a:rPr lang="ru-RU" sz="1600">
                          <a:latin typeface="Times New Roman"/>
                          <a:ea typeface="Times New Roman"/>
                        </a:rPr>
                        <a:t>Театр, кинотеатр (1</a:t>
                      </a:r>
                      <a:r>
                        <a:rPr lang="kk-KZ" sz="1600">
                          <a:latin typeface="Times New Roman"/>
                          <a:ea typeface="Times New Roman"/>
                        </a:rPr>
                        <a:t> орынға</a:t>
                      </a:r>
                      <a:r>
                        <a:rPr lang="ru-RU" sz="1600">
                          <a:latin typeface="Times New Roman"/>
                          <a:ea typeface="Times New Roman"/>
                        </a:rPr>
                        <a:t>)</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dirty="0">
                          <a:latin typeface="Times New Roman"/>
                          <a:ea typeface="Times New Roman"/>
                        </a:rPr>
                        <a:t>30</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dirty="0">
                          <a:latin typeface="Times New Roman"/>
                          <a:ea typeface="Times New Roman"/>
                        </a:rPr>
                        <a:t>0,2</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a:latin typeface="Times New Roman"/>
                          <a:ea typeface="Times New Roman"/>
                        </a:rPr>
                        <a:t>0,08</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dirty="0">
                          <a:latin typeface="Times New Roman"/>
                          <a:ea typeface="Times New Roman"/>
                        </a:rPr>
                        <a:t>0,00055</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ru-RU" sz="1600">
                          <a:latin typeface="Times New Roman"/>
                          <a:ea typeface="Times New Roman"/>
                        </a:rPr>
                        <a:t>150</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80659">
                <a:tc>
                  <a:txBody>
                    <a:bodyPr/>
                    <a:lstStyle/>
                    <a:p>
                      <a:pPr algn="ctr">
                        <a:lnSpc>
                          <a:spcPct val="100000"/>
                        </a:lnSpc>
                        <a:spcAft>
                          <a:spcPts val="0"/>
                        </a:spcAft>
                      </a:pPr>
                      <a:r>
                        <a:rPr lang="kk-KZ" sz="1600">
                          <a:latin typeface="Times New Roman"/>
                          <a:ea typeface="Times New Roman"/>
                        </a:rPr>
                        <a:t>Мекеме</a:t>
                      </a:r>
                      <a:r>
                        <a:rPr lang="ru-RU" sz="1600">
                          <a:latin typeface="Times New Roman"/>
                          <a:ea typeface="Times New Roman"/>
                        </a:rPr>
                        <a:t> (1 </a:t>
                      </a:r>
                      <a:r>
                        <a:rPr lang="kk-KZ" sz="1600">
                          <a:latin typeface="Times New Roman"/>
                          <a:ea typeface="Times New Roman"/>
                        </a:rPr>
                        <a:t>қызметкерге</a:t>
                      </a:r>
                      <a:r>
                        <a:rPr lang="ru-RU" sz="1600">
                          <a:latin typeface="Times New Roman"/>
                          <a:ea typeface="Times New Roman"/>
                        </a:rPr>
                        <a:t>)</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dirty="0">
                          <a:latin typeface="Times New Roman"/>
                          <a:ea typeface="Times New Roman"/>
                        </a:rPr>
                        <a:t>40</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dirty="0">
                          <a:latin typeface="Times New Roman"/>
                          <a:ea typeface="Times New Roman"/>
                        </a:rPr>
                        <a:t>0,22</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a:latin typeface="Times New Roman"/>
                          <a:ea typeface="Times New Roman"/>
                        </a:rPr>
                        <a:t>0,13</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a:latin typeface="Times New Roman"/>
                          <a:ea typeface="Times New Roman"/>
                        </a:rPr>
                        <a:t>0,0007</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ru-RU" sz="1600">
                          <a:latin typeface="Times New Roman"/>
                          <a:ea typeface="Times New Roman"/>
                        </a:rPr>
                        <a:t>180</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80659">
                <a:tc>
                  <a:txBody>
                    <a:bodyPr/>
                    <a:lstStyle/>
                    <a:p>
                      <a:pPr algn="ctr">
                        <a:lnSpc>
                          <a:spcPct val="100000"/>
                        </a:lnSpc>
                        <a:spcAft>
                          <a:spcPts val="0"/>
                        </a:spcAft>
                      </a:pPr>
                      <a:r>
                        <a:rPr lang="kk-KZ" sz="1600">
                          <a:latin typeface="Times New Roman"/>
                          <a:ea typeface="Times New Roman"/>
                        </a:rPr>
                        <a:t>Азықтық дүкені</a:t>
                      </a:r>
                      <a:r>
                        <a:rPr lang="ru-RU" sz="1600">
                          <a:latin typeface="Times New Roman"/>
                          <a:ea typeface="Times New Roman"/>
                        </a:rPr>
                        <a:t> (1 м</a:t>
                      </a:r>
                      <a:r>
                        <a:rPr lang="ru-RU" sz="1600" baseline="30000">
                          <a:latin typeface="Times New Roman"/>
                          <a:ea typeface="Times New Roman"/>
                        </a:rPr>
                        <a:t>2</a:t>
                      </a:r>
                      <a:r>
                        <a:rPr lang="kk-KZ" sz="1600">
                          <a:latin typeface="Times New Roman"/>
                          <a:ea typeface="Times New Roman"/>
                        </a:rPr>
                        <a:t>  сауда алаңы</a:t>
                      </a:r>
                      <a:r>
                        <a:rPr lang="ru-RU" sz="1600">
                          <a:latin typeface="Times New Roman"/>
                          <a:ea typeface="Times New Roman"/>
                        </a:rPr>
                        <a:t>)</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a:latin typeface="Times New Roman"/>
                          <a:ea typeface="Times New Roman"/>
                        </a:rPr>
                        <a:t>160</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dirty="0">
                          <a:latin typeface="Times New Roman"/>
                          <a:ea typeface="Times New Roman"/>
                        </a:rPr>
                        <a:t>0,8</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a:latin typeface="Times New Roman"/>
                          <a:ea typeface="Times New Roman"/>
                        </a:rPr>
                        <a:t>0,44</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a:latin typeface="Times New Roman"/>
                          <a:ea typeface="Times New Roman"/>
                        </a:rPr>
                        <a:t>0,0022</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ru-RU" sz="1600">
                          <a:latin typeface="Times New Roman"/>
                          <a:ea typeface="Times New Roman"/>
                        </a:rPr>
                        <a:t>200</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80659">
                <a:tc>
                  <a:txBody>
                    <a:bodyPr/>
                    <a:lstStyle/>
                    <a:p>
                      <a:pPr algn="ctr">
                        <a:lnSpc>
                          <a:spcPct val="100000"/>
                        </a:lnSpc>
                        <a:spcAft>
                          <a:spcPts val="0"/>
                        </a:spcAft>
                      </a:pPr>
                      <a:r>
                        <a:rPr lang="kk-KZ" sz="1600">
                          <a:latin typeface="Times New Roman"/>
                          <a:ea typeface="Times New Roman"/>
                        </a:rPr>
                        <a:t>Өндірістік тауарлы дүкен</a:t>
                      </a:r>
                      <a:endParaRPr lang="ru-RU" sz="1600">
                        <a:latin typeface="Times New Roman"/>
                        <a:ea typeface="Times New Roman"/>
                      </a:endParaRP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a:latin typeface="Times New Roman"/>
                          <a:ea typeface="Times New Roman"/>
                        </a:rPr>
                        <a:t>30</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a:latin typeface="Times New Roman"/>
                          <a:ea typeface="Times New Roman"/>
                        </a:rPr>
                        <a:t>0,15</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dirty="0">
                          <a:latin typeface="Times New Roman"/>
                          <a:ea typeface="Times New Roman"/>
                        </a:rPr>
                        <a:t>0,08</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a:latin typeface="Times New Roman"/>
                          <a:ea typeface="Times New Roman"/>
                        </a:rPr>
                        <a:t>0,0004</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ru-RU" sz="1600">
                          <a:latin typeface="Times New Roman"/>
                          <a:ea typeface="Times New Roman"/>
                        </a:rPr>
                        <a:t>200</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80659">
                <a:tc>
                  <a:txBody>
                    <a:bodyPr/>
                    <a:lstStyle/>
                    <a:p>
                      <a:pPr algn="ctr">
                        <a:lnSpc>
                          <a:spcPct val="100000"/>
                        </a:lnSpc>
                        <a:spcAft>
                          <a:spcPts val="0"/>
                        </a:spcAft>
                      </a:pPr>
                      <a:r>
                        <a:rPr lang="kk-KZ" sz="1600">
                          <a:latin typeface="Times New Roman"/>
                          <a:ea typeface="Times New Roman"/>
                        </a:rPr>
                        <a:t>Базар</a:t>
                      </a:r>
                      <a:r>
                        <a:rPr lang="ru-RU" sz="1600">
                          <a:latin typeface="Times New Roman"/>
                          <a:ea typeface="Times New Roman"/>
                        </a:rPr>
                        <a:t> (1 м</a:t>
                      </a:r>
                      <a:r>
                        <a:rPr lang="ru-RU" sz="1600" baseline="30000">
                          <a:latin typeface="Times New Roman"/>
                          <a:ea typeface="Times New Roman"/>
                        </a:rPr>
                        <a:t>2</a:t>
                      </a:r>
                      <a:r>
                        <a:rPr lang="ru-RU" sz="1600">
                          <a:latin typeface="Times New Roman"/>
                          <a:ea typeface="Times New Roman"/>
                        </a:rPr>
                        <a:t> </a:t>
                      </a:r>
                      <a:r>
                        <a:rPr lang="kk-KZ" sz="1600">
                          <a:latin typeface="Times New Roman"/>
                          <a:ea typeface="Times New Roman"/>
                        </a:rPr>
                        <a:t> сауда алаңы</a:t>
                      </a:r>
                      <a:r>
                        <a:rPr lang="ru-RU" sz="1600">
                          <a:latin typeface="Times New Roman"/>
                          <a:ea typeface="Times New Roman"/>
                        </a:rPr>
                        <a:t>)</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a:latin typeface="Times New Roman"/>
                          <a:ea typeface="Times New Roman"/>
                        </a:rPr>
                        <a:t>18</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a:latin typeface="Times New Roman"/>
                          <a:ea typeface="Times New Roman"/>
                        </a:rPr>
                        <a:t>0,036</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dirty="0">
                          <a:latin typeface="Times New Roman"/>
                          <a:ea typeface="Times New Roman"/>
                        </a:rPr>
                        <a:t>0,05</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a:latin typeface="Times New Roman"/>
                          <a:ea typeface="Times New Roman"/>
                        </a:rPr>
                        <a:t>0,0001</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ru-RU" sz="1600">
                          <a:latin typeface="Times New Roman"/>
                          <a:ea typeface="Times New Roman"/>
                        </a:rPr>
                        <a:t>500</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599514">
                <a:tc>
                  <a:txBody>
                    <a:bodyPr/>
                    <a:lstStyle/>
                    <a:p>
                      <a:pPr algn="ctr">
                        <a:lnSpc>
                          <a:spcPct val="100000"/>
                        </a:lnSpc>
                        <a:spcAft>
                          <a:spcPts val="0"/>
                        </a:spcAft>
                      </a:pPr>
                      <a:r>
                        <a:rPr lang="ru-RU" sz="1600" dirty="0">
                          <a:latin typeface="Times New Roman"/>
                          <a:ea typeface="Times New Roman"/>
                        </a:rPr>
                        <a:t>Санатории, пансионат, </a:t>
                      </a:r>
                      <a:r>
                        <a:rPr lang="kk-KZ" sz="1600" dirty="0">
                          <a:latin typeface="Times New Roman"/>
                          <a:ea typeface="Times New Roman"/>
                        </a:rPr>
                        <a:t>демалыс үйлері </a:t>
                      </a:r>
                      <a:r>
                        <a:rPr lang="ru-RU" sz="1600" dirty="0">
                          <a:latin typeface="Times New Roman"/>
                          <a:ea typeface="Times New Roman"/>
                        </a:rPr>
                        <a:t> (1 </a:t>
                      </a:r>
                      <a:r>
                        <a:rPr lang="kk-KZ" sz="1600">
                          <a:latin typeface="Times New Roman"/>
                          <a:ea typeface="Times New Roman"/>
                        </a:rPr>
                        <a:t>орынға</a:t>
                      </a:r>
                      <a:r>
                        <a:rPr lang="ru-RU" sz="1600" dirty="0">
                          <a:latin typeface="Times New Roman"/>
                          <a:ea typeface="Times New Roman"/>
                        </a:rPr>
                        <a:t>)</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a:latin typeface="Times New Roman"/>
                          <a:ea typeface="Times New Roman"/>
                        </a:rPr>
                        <a:t>250</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1600">
                          <a:latin typeface="Times New Roman"/>
                          <a:ea typeface="Times New Roman"/>
                        </a:rPr>
                        <a:t>0,93</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dirty="0">
                          <a:latin typeface="Times New Roman"/>
                          <a:ea typeface="Times New Roman"/>
                        </a:rPr>
                        <a:t>0,68</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dirty="0">
                          <a:latin typeface="Times New Roman"/>
                          <a:ea typeface="Times New Roman"/>
                        </a:rPr>
                        <a:t>0,0025</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ru-RU" sz="1600">
                          <a:latin typeface="Times New Roman"/>
                          <a:ea typeface="Times New Roman"/>
                        </a:rPr>
                        <a:t>270</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599514">
                <a:tc>
                  <a:txBody>
                    <a:bodyPr/>
                    <a:lstStyle/>
                    <a:p>
                      <a:pPr algn="ctr">
                        <a:lnSpc>
                          <a:spcPct val="100000"/>
                        </a:lnSpc>
                        <a:spcAft>
                          <a:spcPts val="0"/>
                        </a:spcAft>
                      </a:pPr>
                      <a:r>
                        <a:rPr lang="ru-RU" sz="1600" dirty="0">
                          <a:latin typeface="Times New Roman"/>
                          <a:ea typeface="Times New Roman"/>
                        </a:rPr>
                        <a:t>Вокзал, автовокзал, аэропорт (1 м</a:t>
                      </a:r>
                      <a:r>
                        <a:rPr lang="ru-RU" sz="1600" baseline="30000" dirty="0">
                          <a:latin typeface="Times New Roman"/>
                          <a:ea typeface="Times New Roman"/>
                        </a:rPr>
                        <a:t>2</a:t>
                      </a:r>
                      <a:r>
                        <a:rPr lang="ru-RU" sz="1600" dirty="0">
                          <a:latin typeface="Times New Roman"/>
                          <a:ea typeface="Times New Roman"/>
                        </a:rPr>
                        <a:t> </a:t>
                      </a:r>
                      <a:r>
                        <a:rPr lang="kk-KZ" sz="1600" dirty="0">
                          <a:latin typeface="Times New Roman"/>
                          <a:ea typeface="Times New Roman"/>
                        </a:rPr>
                        <a:t>ауданға</a:t>
                      </a:r>
                      <a:r>
                        <a:rPr lang="ru-RU" sz="1600" dirty="0">
                          <a:latin typeface="Times New Roman"/>
                          <a:ea typeface="Times New Roman"/>
                        </a:rPr>
                        <a:t>)</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dirty="0">
                          <a:latin typeface="Times New Roman"/>
                          <a:ea typeface="Times New Roman"/>
                        </a:rPr>
                        <a:t>125</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a:latin typeface="Times New Roman"/>
                          <a:ea typeface="Times New Roman"/>
                        </a:rPr>
                        <a:t>0,5</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a:latin typeface="Times New Roman"/>
                          <a:ea typeface="Times New Roman"/>
                        </a:rPr>
                        <a:t>0,34</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dirty="0">
                          <a:latin typeface="Times New Roman"/>
                          <a:ea typeface="Times New Roman"/>
                        </a:rPr>
                        <a:t>0,0014</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ru-RU" sz="1600" dirty="0">
                          <a:latin typeface="Times New Roman"/>
                          <a:ea typeface="Times New Roman"/>
                        </a:rPr>
                        <a:t>250</a:t>
                      </a:r>
                    </a:p>
                  </a:txBody>
                  <a:tcPr marL="19792" marR="197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tretch>
            <a:fillRect/>
          </a:stretch>
        </p:blipFill>
        <p:spPr bwMode="auto">
          <a:xfrm>
            <a:off x="2015526" y="1481138"/>
            <a:ext cx="5112947" cy="4525962"/>
          </a:xfrm>
          <a:prstGeom prst="rect">
            <a:avLst/>
          </a:prstGeom>
          <a:noFill/>
          <a:ln w="9525">
            <a:noFill/>
            <a:miter lim="800000"/>
            <a:headEnd/>
            <a:tailEnd/>
          </a:ln>
          <a:effectLst/>
        </p:spPr>
      </p:pic>
      <p:sp>
        <p:nvSpPr>
          <p:cNvPr id="7" name="Нижний колонтитул 6"/>
          <p:cNvSpPr>
            <a:spLocks noGrp="1"/>
          </p:cNvSpPr>
          <p:nvPr>
            <p:ph type="ftr" sz="quarter" idx="11"/>
          </p:nvPr>
        </p:nvSpPr>
        <p:spPr>
          <a:xfrm>
            <a:off x="357158" y="5429264"/>
            <a:ext cx="8358246" cy="1047737"/>
          </a:xfrm>
        </p:spPr>
        <p:txBody>
          <a:bodyPr/>
          <a:lstStyle/>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r>
              <a:rPr lang="kk-KZ" b="1" i="1" dirty="0" smtClean="0">
                <a:solidFill>
                  <a:srgbClr val="0070C0"/>
                </a:solidFill>
              </a:rPr>
              <a:t>“</a:t>
            </a:r>
            <a:r>
              <a:rPr lang="kk-KZ" b="1" i="1" u="sng" dirty="0" smtClean="0">
                <a:solidFill>
                  <a:srgbClr val="0070C0"/>
                </a:solidFill>
              </a:rPr>
              <a:t>Қалдықтарды басқару </a:t>
            </a:r>
            <a:r>
              <a:rPr lang="kk-KZ" b="1" i="1" dirty="0" smtClean="0">
                <a:solidFill>
                  <a:srgbClr val="0070C0"/>
                </a:solidFill>
              </a:rPr>
              <a:t>” пәні</a:t>
            </a:r>
          </a:p>
          <a:p>
            <a:pPr algn="r"/>
            <a:endParaRPr lang="kk-KZ" b="1" i="1" dirty="0" smtClean="0">
              <a:solidFill>
                <a:srgbClr val="0070C0"/>
              </a:solidFill>
            </a:endParaRPr>
          </a:p>
          <a:p>
            <a:pPr algn="r"/>
            <a:r>
              <a:rPr lang="kk-KZ" dirty="0" smtClean="0">
                <a:solidFill>
                  <a:srgbClr val="0070C0"/>
                </a:solidFill>
              </a:rPr>
              <a:t>Қоршаған ортаны қорғауды басқару және инжиниринг кафедрасы </a:t>
            </a:r>
            <a:endParaRPr lang="en-US" dirty="0" smtClean="0">
              <a:solidFill>
                <a:srgbClr val="0070C0"/>
              </a:solidFill>
            </a:endParaRPr>
          </a:p>
        </p:txBody>
      </p:sp>
      <p:pic>
        <p:nvPicPr>
          <p:cNvPr id="1031" name="Picture 7"/>
          <p:cNvPicPr>
            <a:picLocks noChangeAspect="1" noChangeArrowheads="1"/>
          </p:cNvPicPr>
          <p:nvPr/>
        </p:nvPicPr>
        <p:blipFill>
          <a:blip r:embed="rId4" cstate="print"/>
          <a:srcRect/>
          <a:stretch>
            <a:fillRect/>
          </a:stretch>
        </p:blipFill>
        <p:spPr bwMode="auto">
          <a:xfrm>
            <a:off x="357158" y="5500702"/>
            <a:ext cx="1285884" cy="995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5184664"/>
          </a:xfrm>
        </p:spPr>
        <p:txBody>
          <a:bodyPr>
            <a:normAutofit fontScale="85000" lnSpcReduction="20000"/>
          </a:bodyPr>
          <a:lstStyle/>
          <a:p>
            <a:pPr algn="just">
              <a:buNone/>
            </a:pPr>
            <a:r>
              <a:rPr lang="ru-RU" sz="3600" dirty="0" smtClean="0"/>
              <a:t>		</a:t>
            </a:r>
            <a:r>
              <a:rPr lang="ru-RU" sz="3600" b="1"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Үздіксіз-жоспарлы тазалауды ұйымдастыру келесі іс-шараларды қарастырады: </a:t>
            </a:r>
            <a:r>
              <a:rPr lang="kk-KZ" b="1" dirty="0" smtClean="0">
                <a:latin typeface="Times New Roman" pitchFamily="18" charset="0"/>
                <a:cs typeface="Times New Roman" pitchFamily="18" charset="0"/>
              </a:rPr>
              <a:t>тұрмыстық қалдықтарды жоюда периодтылықты орнату, обьектілерді зерттеу  және жоюға жарамды қалдықтардың санын анықтау, арнайы көліктердің жұмыс режимын тағайындау, тұрғындық-эксплуатациялық ұйымдармен</a:t>
            </a:r>
            <a:r>
              <a:rPr lang="kk-KZ" dirty="0" smtClean="0">
                <a:latin typeface="Times New Roman" pitchFamily="18" charset="0"/>
                <a:cs typeface="Times New Roman" pitchFamily="18" charset="0"/>
              </a:rPr>
              <a:t> (жеке үй иелерімен) </a:t>
            </a:r>
            <a:r>
              <a:rPr lang="kk-KZ" b="1" dirty="0" smtClean="0">
                <a:latin typeface="Times New Roman" pitchFamily="18" charset="0"/>
                <a:cs typeface="Times New Roman" pitchFamily="18" charset="0"/>
              </a:rPr>
              <a:t>тұрмыстық қалдықтарды жою мен жинау туралы келісімшартқа отыру, арнайы көліктердің маршрутты графиктерін құрастыру</a:t>
            </a:r>
            <a:r>
              <a:rPr lang="kk-KZ" dirty="0" smtClean="0">
                <a:latin typeface="Times New Roman" pitchFamily="18" charset="0"/>
                <a:cs typeface="Times New Roman" pitchFamily="18" charset="0"/>
              </a:rPr>
              <a:t>. Жергілікті шарттарды ескере отырып және тұрғылықты аумақтың ережелеріне сәйкес қатты тұрмыстық қалдықтарды жоюдың периодтылығын </a:t>
            </a:r>
            <a:r>
              <a:rPr lang="kk-KZ" b="1" dirty="0" smtClean="0">
                <a:latin typeface="Times New Roman" pitchFamily="18" charset="0"/>
                <a:cs typeface="Times New Roman" pitchFamily="18" charset="0"/>
              </a:rPr>
              <a:t>санэпидемстанция</a:t>
            </a:r>
            <a:r>
              <a:rPr lang="kk-KZ" dirty="0" smtClean="0">
                <a:latin typeface="Times New Roman" pitchFamily="18" charset="0"/>
                <a:cs typeface="Times New Roman" pitchFamily="18" charset="0"/>
              </a:rPr>
              <a:t> тағайындайды. Қатты тұрмыстық қалдықтарды сақтау мерзімі суық уақытта (күзде-қыста) 3 тәулік, жылы уақытта бір тәуліктен аспауы қажет (күн сайынғы тасымал). Жаз айларында тамақ қалдықтарын әр күн сайын, ал егер минустық температура болса бір күннен кейін шығарылады. </a:t>
            </a:r>
            <a:endParaRPr lang="ru-RU" dirty="0" smtClean="0">
              <a:latin typeface="Times New Roman" pitchFamily="18" charset="0"/>
              <a:cs typeface="Times New Roman" pitchFamily="18" charset="0"/>
            </a:endParaRPr>
          </a:p>
          <a:p>
            <a:pPr algn="just">
              <a:buNone/>
            </a:pPr>
            <a:endParaRPr lang="ru-RU" sz="3600" dirty="0" smtClean="0">
              <a:latin typeface="Times New Roman" pitchFamily="18" charset="0"/>
              <a:cs typeface="Times New Roman" pitchFamily="18" charset="0"/>
            </a:endParaRPr>
          </a:p>
        </p:txBody>
      </p:sp>
      <p:sp>
        <p:nvSpPr>
          <p:cNvPr id="7" name="Нижний колонтитул 6"/>
          <p:cNvSpPr>
            <a:spLocks noGrp="1"/>
          </p:cNvSpPr>
          <p:nvPr>
            <p:ph type="ftr" sz="quarter" idx="11"/>
          </p:nvPr>
        </p:nvSpPr>
        <p:spPr>
          <a:xfrm>
            <a:off x="357158" y="5429264"/>
            <a:ext cx="8358246" cy="1047737"/>
          </a:xfrm>
        </p:spPr>
        <p:txBody>
          <a:bodyPr/>
          <a:lstStyle/>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pPr algn="r"/>
            <a:endParaRPr lang="kk-KZ" b="1" i="1" dirty="0" smtClean="0">
              <a:solidFill>
                <a:srgbClr val="0070C0"/>
              </a:solidFill>
            </a:endParaRPr>
          </a:p>
          <a:p>
            <a:r>
              <a:rPr lang="kk-KZ" b="1" i="1" dirty="0" smtClean="0">
                <a:solidFill>
                  <a:srgbClr val="0070C0"/>
                </a:solidFill>
              </a:rPr>
              <a:t>“</a:t>
            </a:r>
            <a:r>
              <a:rPr lang="kk-KZ" b="1" i="1" u="sng" dirty="0" smtClean="0">
                <a:solidFill>
                  <a:srgbClr val="0070C0"/>
                </a:solidFill>
              </a:rPr>
              <a:t>Қалдықтарды басқару </a:t>
            </a:r>
            <a:r>
              <a:rPr lang="kk-KZ" b="1" i="1" dirty="0" smtClean="0">
                <a:solidFill>
                  <a:srgbClr val="0070C0"/>
                </a:solidFill>
              </a:rPr>
              <a:t>” пәні</a:t>
            </a:r>
          </a:p>
          <a:p>
            <a:pPr algn="r"/>
            <a:endParaRPr lang="kk-KZ" b="1" i="1" dirty="0" smtClean="0">
              <a:solidFill>
                <a:srgbClr val="0070C0"/>
              </a:solidFill>
            </a:endParaRPr>
          </a:p>
          <a:p>
            <a:pPr algn="r"/>
            <a:r>
              <a:rPr lang="kk-KZ" dirty="0" smtClean="0">
                <a:solidFill>
                  <a:srgbClr val="0070C0"/>
                </a:solidFill>
              </a:rPr>
              <a:t>Қоршаған ортаны қорғауды басқару және инжиниринг кафедрасы </a:t>
            </a:r>
            <a:endParaRPr lang="en-US" dirty="0" smtClean="0">
              <a:solidFill>
                <a:srgbClr val="0070C0"/>
              </a:solidFill>
            </a:endParaRPr>
          </a:p>
        </p:txBody>
      </p:sp>
      <p:pic>
        <p:nvPicPr>
          <p:cNvPr id="1031" name="Picture 7"/>
          <p:cNvPicPr>
            <a:picLocks noChangeAspect="1" noChangeArrowheads="1"/>
          </p:cNvPicPr>
          <p:nvPr/>
        </p:nvPicPr>
        <p:blipFill>
          <a:blip r:embed="rId3" cstate="print"/>
          <a:srcRect/>
          <a:stretch>
            <a:fillRect/>
          </a:stretch>
        </p:blipFill>
        <p:spPr bwMode="auto">
          <a:xfrm>
            <a:off x="357158" y="5500702"/>
            <a:ext cx="1285884" cy="9955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1105</TotalTime>
  <Words>540</Words>
  <Application>Microsoft Office PowerPoint</Application>
  <PresentationFormat>Экран (4:3)</PresentationFormat>
  <Paragraphs>352</Paragraphs>
  <Slides>22</Slides>
  <Notes>22</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Открытая</vt:lpstr>
      <vt:lpstr>4-дәріс</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“Жер ресурстар қоры мен мүмкіншіліктері”  3-дәріс</dc:title>
  <dc:creator>Admin</dc:creator>
  <cp:lastModifiedBy>77013</cp:lastModifiedBy>
  <cp:revision>105</cp:revision>
  <dcterms:created xsi:type="dcterms:W3CDTF">2015-02-05T04:50:11Z</dcterms:created>
  <dcterms:modified xsi:type="dcterms:W3CDTF">2022-02-11T07:23:56Z</dcterms:modified>
</cp:coreProperties>
</file>