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5"/>
  </p:notesMasterIdLst>
  <p:sldIdLst>
    <p:sldId id="268" r:id="rId2"/>
    <p:sldId id="290" r:id="rId3"/>
    <p:sldId id="301" r:id="rId4"/>
    <p:sldId id="302" r:id="rId5"/>
    <p:sldId id="304" r:id="rId6"/>
    <p:sldId id="303" r:id="rId7"/>
    <p:sldId id="297" r:id="rId8"/>
    <p:sldId id="291" r:id="rId9"/>
    <p:sldId id="300" r:id="rId10"/>
    <p:sldId id="292" r:id="rId11"/>
    <p:sldId id="294" r:id="rId12"/>
    <p:sldId id="298" r:id="rId13"/>
    <p:sldId id="29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38" autoAdjust="0"/>
  </p:normalViewPr>
  <p:slideViewPr>
    <p:cSldViewPr>
      <p:cViewPr varScale="1">
        <p:scale>
          <a:sx n="70" d="100"/>
          <a:sy n="70" d="100"/>
        </p:scale>
        <p:origin x="-13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1868A-449F-4190-864B-37DB0777744D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411AE-C9ED-4B68-97AF-DA3A40D0F2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657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411AE-C9ED-4B68-97AF-DA3A40D0F25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2E625-D61C-446F-8E4C-610DFED6956A}" type="datetime1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951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138BB-E29E-419B-A219-638DC162EE97}" type="datetime1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987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6962-8797-40A6-BBE0-51706BCD73A4}" type="datetime1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621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E746-771F-43EF-98F5-0271687F33E8}" type="datetime1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474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6B2E-F63F-447C-A5F4-D1A0610FE1BC}" type="datetime1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356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308A-D0DF-4790-BDF4-C6DD4ADE0180}" type="datetime1">
              <a:rPr lang="ru-RU" smtClean="0"/>
              <a:pPr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051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9215B-272B-4FE0-8374-2E8F7D6E810C}" type="datetime1">
              <a:rPr lang="ru-RU" smtClean="0"/>
              <a:pPr/>
              <a:t>01.11.2022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118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6D62-C805-4C44-B378-D7084674771D}" type="datetime1">
              <a:rPr lang="ru-RU" smtClean="0"/>
              <a:pPr/>
              <a:t>01.11.2022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73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85B7-0DDE-42CE-B77A-B3E9CDC191CC}" type="datetime1">
              <a:rPr lang="ru-RU" smtClean="0"/>
              <a:pPr/>
              <a:t>01.11.2022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107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BAD2-E5DA-4BA5-985E-590FB0F1FF14}" type="datetime1">
              <a:rPr lang="ru-RU" smtClean="0"/>
              <a:pPr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815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B51B-650F-46A6-94AA-991C9B47878D}" type="datetime1">
              <a:rPr lang="ru-RU" smtClean="0"/>
              <a:pPr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037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3B9D6-818E-40B7-894F-7A5D0605381D}" type="datetime1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Қоршаған ортаны қорғауды басқару және инжиниринг кафедрасы                                        доцент. Зандыбай Аманбек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222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143380"/>
            <a:ext cx="7858180" cy="1051560"/>
          </a:xfrm>
        </p:spPr>
        <p:txBody>
          <a:bodyPr>
            <a:normAutofit/>
          </a:bodyPr>
          <a:lstStyle/>
          <a:p>
            <a:pPr algn="r"/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-дәріс</a:t>
            </a:r>
            <a:endParaRPr lang="ru-RU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54145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Тұрмыстық қалдықтардың құрамы мен қоршаған ортаға әсері 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</a:t>
            </a:r>
            <a:r>
              <a:rPr lang="kk-KZ" b="1" i="1" u="sng" dirty="0" smtClean="0">
                <a:solidFill>
                  <a:srgbClr val="0070C0"/>
                </a:solidFill>
              </a:rPr>
              <a:t>Қалдықтарды басқару </a:t>
            </a:r>
            <a:r>
              <a:rPr lang="kk-KZ" b="1" i="1" dirty="0" smtClean="0">
                <a:solidFill>
                  <a:srgbClr val="0070C0"/>
                </a:solidFill>
              </a:rPr>
              <a:t>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https://netmus.ru/image/cache/data/1_1-380x26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708920"/>
            <a:ext cx="3619500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143380"/>
            <a:ext cx="7858180" cy="1051560"/>
          </a:xfrm>
        </p:spPr>
        <p:txBody>
          <a:bodyPr>
            <a:normAutofit/>
          </a:bodyPr>
          <a:lstStyle/>
          <a:p>
            <a:pPr algn="r"/>
            <a:endParaRPr lang="ru-RU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826946"/>
          </a:xfrm>
        </p:spPr>
        <p:txBody>
          <a:bodyPr>
            <a:normAutofit fontScale="55000" lnSpcReduction="20000"/>
          </a:bodyPr>
          <a:lstStyle/>
          <a:p>
            <a:pPr lvl="1" algn="ctr">
              <a:buNone/>
            </a:pPr>
            <a:r>
              <a:rPr lang="ru-RU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Тұрмыстық қалдықтардың химиялық  құрамы </a:t>
            </a:r>
            <a:r>
              <a:rPr lang="ru-RU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(Б.И. Анциферов, А.П. Воронов  </a:t>
            </a:r>
            <a:r>
              <a:rPr lang="ru-RU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kk-KZ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69" y="1071548"/>
          <a:ext cx="8072496" cy="4429153"/>
        </p:xfrm>
        <a:graphic>
          <a:graphicData uri="http://schemas.openxmlformats.org/drawingml/2006/table">
            <a:tbl>
              <a:tblPr/>
              <a:tblGrid>
                <a:gridCol w="4036248"/>
                <a:gridCol w="4036248"/>
              </a:tblGrid>
              <a:tr h="383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Компоненттер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Құрамы,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7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Целлюлоза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5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Органикалық заттар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54,2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7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Мақта,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мата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8,5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5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Полимерлер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7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Мыс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0,23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7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Қалайы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0,17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5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Алюминий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2,3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7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Әйнек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2,8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5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Керамика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8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Былғары, синтетикалық каучук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7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 мм-ден кіші күл ТҚ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7,4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</a:t>
            </a:r>
            <a:r>
              <a:rPr lang="kk-KZ" b="1" i="1" u="sng" dirty="0" smtClean="0">
                <a:solidFill>
                  <a:srgbClr val="0070C0"/>
                </a:solidFill>
              </a:rPr>
              <a:t>Қалдықтарды басқару </a:t>
            </a:r>
            <a:r>
              <a:rPr lang="kk-KZ" b="1" i="1" dirty="0" smtClean="0">
                <a:solidFill>
                  <a:srgbClr val="0070C0"/>
                </a:solidFill>
              </a:rPr>
              <a:t>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/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Қалдықтар үлкен аумақты алып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топырақтың, ауа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сферасының,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объектілерінің ластануының негізгі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көзі болып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шаңды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 км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радиусқа дейін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апарып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топыраққа теріс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әсер етуі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Жаңбыр және еріген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сулар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осы ТҚ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жерлері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арқылы өтіп уланады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Бұл негативті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құбылыстар барлық елді-мекендерге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тән.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ru-RU" sz="2400" dirty="0" smtClean="0"/>
              <a:t>	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ҚТҚ-ды жою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және толық зиянсыз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қиын орындалатын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және гигиеналық мәселе.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әсіресе, өсіп келе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жатқан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урбанизация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жағдайында ерекше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күрделеніп барады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Мәселенің күрделігігі, біріншіден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қалдықтар салмағының өсуіне, екіншіден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олардың компоненттерінің ассортиментінің кеңеюіне байланысты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</a:t>
            </a:r>
            <a:r>
              <a:rPr lang="kk-KZ" b="1" i="1" u="sng" dirty="0" smtClean="0">
                <a:solidFill>
                  <a:srgbClr val="0070C0"/>
                </a:solidFill>
              </a:rPr>
              <a:t>Қалдықтарды басқару </a:t>
            </a:r>
            <a:r>
              <a:rPr lang="kk-KZ" b="1" i="1" dirty="0" smtClean="0">
                <a:solidFill>
                  <a:srgbClr val="0070C0"/>
                </a:solidFill>
              </a:rPr>
              <a:t>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682624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sz="3600" dirty="0" smtClean="0"/>
              <a:t>		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Тұрмыстық қалдықтарды залалсыздандыру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қайта пайдаға жаратуда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қалдықтардың физикалық, химиялық құрамының маңызы ерекше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қоздырғыш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микроорганизмдермен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ластануда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тұрмыстық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қалдықтардың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химиялық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құрамының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 descr="https://mntc.pro/wp-content/uploads/2021/01/666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967449"/>
            <a:ext cx="3888432" cy="2911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</a:t>
            </a:r>
            <a:r>
              <a:rPr lang="kk-KZ" b="1" i="1" u="sng" dirty="0" smtClean="0">
                <a:solidFill>
                  <a:srgbClr val="0070C0"/>
                </a:solidFill>
              </a:rPr>
              <a:t>Қалдықтарды басқару </a:t>
            </a:r>
            <a:r>
              <a:rPr lang="kk-KZ" b="1" i="1" dirty="0" smtClean="0">
                <a:solidFill>
                  <a:srgbClr val="0070C0"/>
                </a:solidFill>
              </a:rPr>
              <a:t>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86058"/>
            <a:ext cx="7858180" cy="2786082"/>
          </a:xfrm>
        </p:spPr>
        <p:txBody>
          <a:bodyPr>
            <a:normAutofit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417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kk-KZ" dirty="0" smtClean="0"/>
              <a:t>	</a:t>
            </a:r>
            <a:r>
              <a:rPr lang="kk-KZ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Тапсырмалар мен сұрақтар:</a:t>
            </a:r>
          </a:p>
          <a:p>
            <a:pPr algn="just">
              <a:buNone/>
            </a:pPr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1.ТҚҚ морфологиялық құрамы, түрлі факторлар бойынша ерекшеліктері </a:t>
            </a:r>
          </a:p>
          <a:p>
            <a:pPr algn="just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2. ТҚҚ химиялық құрамы </a:t>
            </a:r>
          </a:p>
          <a:p>
            <a:pPr algn="just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3. ТҚҚ қоршаған орта компененттеріне әсері (ауа, су, топырақ, биоәртүрлілік)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</a:t>
            </a:r>
            <a:r>
              <a:rPr lang="kk-KZ" b="1" i="1" u="sng" dirty="0" smtClean="0">
                <a:solidFill>
                  <a:srgbClr val="0070C0"/>
                </a:solidFill>
              </a:rPr>
              <a:t>Қалдықтарды басқару </a:t>
            </a:r>
            <a:r>
              <a:rPr lang="kk-KZ" b="1" i="1" dirty="0" smtClean="0">
                <a:solidFill>
                  <a:srgbClr val="0070C0"/>
                </a:solidFill>
              </a:rPr>
              <a:t>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143380"/>
            <a:ext cx="7858180" cy="1051560"/>
          </a:xfrm>
        </p:spPr>
        <p:txBody>
          <a:bodyPr>
            <a:normAutofit/>
          </a:bodyPr>
          <a:lstStyle/>
          <a:p>
            <a:pPr algn="r"/>
            <a:endParaRPr lang="ru-RU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54159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>
              <a:solidFill>
                <a:schemeClr val="accent3"/>
              </a:solidFill>
            </a:endParaRPr>
          </a:p>
          <a:p>
            <a:pPr>
              <a:buNone/>
            </a:pPr>
            <a:r>
              <a:rPr lang="kk-KZ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Жоспары: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Тұрмыстық қалдықтардың морфологиялық құрамы </a:t>
            </a:r>
          </a:p>
          <a:p>
            <a:pPr lvl="0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Тұрмыстық қалдықтардың химиялық құрамы </a:t>
            </a:r>
          </a:p>
          <a:p>
            <a:pPr lvl="0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Тұрмыстық қалдықтардың қоршаған ортаға әсері</a:t>
            </a:r>
          </a:p>
          <a:p>
            <a:pPr lvl="0"/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/>
          </a:p>
          <a:p>
            <a:pPr algn="ctr">
              <a:buNone/>
            </a:pPr>
            <a:endParaRPr lang="ru-RU" b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</a:t>
            </a:r>
            <a:r>
              <a:rPr lang="kk-KZ" b="1" i="1" u="sng" dirty="0" smtClean="0">
                <a:solidFill>
                  <a:srgbClr val="0070C0"/>
                </a:solidFill>
              </a:rPr>
              <a:t>Қалдықтарды басқару </a:t>
            </a:r>
            <a:r>
              <a:rPr lang="kk-KZ" b="1" i="1" dirty="0" smtClean="0">
                <a:solidFill>
                  <a:srgbClr val="0070C0"/>
                </a:solidFill>
              </a:rPr>
              <a:t>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/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9" y="266328"/>
            <a:ext cx="8682353" cy="5358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</a:t>
            </a:r>
            <a:r>
              <a:rPr lang="kk-KZ" b="1" i="1" u="sng" dirty="0" smtClean="0">
                <a:solidFill>
                  <a:srgbClr val="0070C0"/>
                </a:solidFill>
              </a:rPr>
              <a:t>Қалдықтарды басқару </a:t>
            </a:r>
            <a:r>
              <a:rPr lang="kk-KZ" b="1" i="1" dirty="0" smtClean="0">
                <a:solidFill>
                  <a:srgbClr val="0070C0"/>
                </a:solidFill>
              </a:rPr>
              <a:t>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40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/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4"/>
            <a:ext cx="7632848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</a:t>
            </a:r>
            <a:r>
              <a:rPr lang="kk-KZ" b="1" i="1" u="sng" dirty="0" smtClean="0">
                <a:solidFill>
                  <a:srgbClr val="0070C0"/>
                </a:solidFill>
              </a:rPr>
              <a:t>Қалдықтарды басқару </a:t>
            </a:r>
            <a:r>
              <a:rPr lang="kk-KZ" b="1" i="1" dirty="0" smtClean="0">
                <a:solidFill>
                  <a:srgbClr val="0070C0"/>
                </a:solidFill>
              </a:rPr>
              <a:t>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40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/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05" y="548680"/>
            <a:ext cx="8143875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</a:t>
            </a:r>
            <a:r>
              <a:rPr lang="kk-KZ" b="1" i="1" u="sng" dirty="0" smtClean="0">
                <a:solidFill>
                  <a:srgbClr val="0070C0"/>
                </a:solidFill>
              </a:rPr>
              <a:t>Қалдықтарды басқару </a:t>
            </a:r>
            <a:r>
              <a:rPr lang="kk-KZ" b="1" i="1" dirty="0" smtClean="0">
                <a:solidFill>
                  <a:srgbClr val="0070C0"/>
                </a:solidFill>
              </a:rPr>
              <a:t>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6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/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7"/>
            <a:ext cx="8208912" cy="5168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66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143380"/>
            <a:ext cx="7858180" cy="1051560"/>
          </a:xfrm>
        </p:spPr>
        <p:txBody>
          <a:bodyPr>
            <a:normAutofit/>
          </a:bodyPr>
          <a:lstStyle/>
          <a:p>
            <a:pPr algn="r"/>
            <a:endParaRPr lang="ru-RU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8983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Тұрмыстық қалдықтардың морфологиялық құрамы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(Б.И.Анциферов, А.П. Воронов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71472" y="1357300"/>
          <a:ext cx="7786742" cy="4214840"/>
        </p:xfrm>
        <a:graphic>
          <a:graphicData uri="http://schemas.openxmlformats.org/drawingml/2006/table">
            <a:tbl>
              <a:tblPr/>
              <a:tblGrid>
                <a:gridCol w="5357850"/>
                <a:gridCol w="2428892"/>
              </a:tblGrid>
              <a:tr h="4214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Компоненттер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Құрамы, %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4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Қағаз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4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Тамақ қалдықтары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54,2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4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Текстиль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8,5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4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Полимерлер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4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Метал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2,7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4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Әйнек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2,8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4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Тастар, керамика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4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Былғары, резина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4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 мм-ден кіші күл ТҚ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7,4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89838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kk-KZ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Қазақстанның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қаласындағы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қалалық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жерлердегі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ТҚҚ-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ның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морфологиялық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құрамы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келтірілген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мұны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Fichtner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компаниясы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ұсынған.</a:t>
            </a:r>
            <a:endParaRPr lang="ru-RU" sz="24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00034" y="1428737"/>
          <a:ext cx="8143932" cy="4250557"/>
        </p:xfrm>
        <a:graphic>
          <a:graphicData uri="http://schemas.openxmlformats.org/drawingml/2006/table">
            <a:tbl>
              <a:tblPr/>
              <a:tblGrid>
                <a:gridCol w="542930"/>
                <a:gridCol w="3529036"/>
                <a:gridCol w="4071966"/>
              </a:tblGrid>
              <a:tr h="485217">
                <a:tc>
                  <a:txBody>
                    <a:bodyPr/>
                    <a:lstStyle/>
                    <a:p>
                      <a:r>
                        <a:rPr lang="ru-RU" sz="1050" b="1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br>
                        <a:rPr lang="ru-RU" sz="105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050" b="1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779" marR="42779" marT="21389" marB="21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 err="1">
                          <a:latin typeface="Times New Roman" pitchFamily="18" charset="0"/>
                          <a:cs typeface="Times New Roman" pitchFamily="18" charset="0"/>
                        </a:rPr>
                        <a:t>Қалдықтардың түрі </a:t>
                      </a:r>
                      <a:r>
                        <a:rPr lang="ru-RU" sz="1050" b="1" dirty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050" b="1" dirty="0" err="1">
                          <a:latin typeface="Times New Roman" pitchFamily="18" charset="0"/>
                          <a:cs typeface="Times New Roman" pitchFamily="18" charset="0"/>
                        </a:rPr>
                        <a:t>фракциясы</a:t>
                      </a:r>
                      <a:r>
                        <a:rPr lang="ru-RU" sz="1050" b="1" dirty="0"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br>
                        <a:rPr lang="ru-RU" sz="105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050" b="1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779" marR="42779" marT="21389" marB="21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/>
                        <a:t>ҚР 9 өңірі бойынша орта есеппен үлесі, %</a:t>
                      </a:r>
                      <a:br>
                        <a:rPr lang="ru-RU" sz="1100" b="1"/>
                      </a:br>
                      <a:r>
                        <a:rPr lang="ru-RU" sz="1100" b="1"/>
                        <a:t> </a:t>
                      </a:r>
                    </a:p>
                  </a:txBody>
                  <a:tcPr marL="42779" marR="42779" marT="21389" marB="21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244">
                <a:tc>
                  <a:txBody>
                    <a:bodyPr/>
                    <a:lstStyle/>
                    <a:p>
                      <a:r>
                        <a:rPr lang="ru-RU" sz="1050" b="1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br>
                        <a:rPr lang="ru-RU" sz="1050" b="1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050" b="1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779" marR="42779" marT="21389" marB="21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 err="1">
                          <a:latin typeface="Times New Roman" pitchFamily="18" charset="0"/>
                          <a:cs typeface="Times New Roman" pitchFamily="18" charset="0"/>
                        </a:rPr>
                        <a:t>Тамақ </a:t>
                      </a:r>
                      <a:r>
                        <a:rPr lang="ru-RU" sz="105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қалдықтары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79" marR="42779" marT="21389" marB="21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/>
                        <a:t>37</a:t>
                      </a:r>
                      <a:br>
                        <a:rPr lang="ru-RU" sz="1100" b="1"/>
                      </a:br>
                      <a:r>
                        <a:rPr lang="ru-RU" sz="1100" b="1"/>
                        <a:t> </a:t>
                      </a:r>
                    </a:p>
                  </a:txBody>
                  <a:tcPr marL="42779" marR="42779" marT="21389" marB="21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244">
                <a:tc>
                  <a:txBody>
                    <a:bodyPr/>
                    <a:lstStyle/>
                    <a:p>
                      <a:r>
                        <a:rPr lang="ru-RU" sz="1050" b="1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br>
                        <a:rPr lang="ru-RU" sz="1050" b="1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050" b="1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779" marR="42779" marT="21389" marB="21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 err="1">
                          <a:latin typeface="Times New Roman" pitchFamily="18" charset="0"/>
                          <a:cs typeface="Times New Roman" pitchFamily="18" charset="0"/>
                        </a:rPr>
                        <a:t>Қағаз бен</a:t>
                      </a:r>
                      <a:r>
                        <a:rPr lang="ru-RU" sz="105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картон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79" marR="42779" marT="21389" marB="21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/>
                        <a:t>25</a:t>
                      </a:r>
                      <a:br>
                        <a:rPr lang="ru-RU" sz="1100" b="1"/>
                      </a:br>
                      <a:r>
                        <a:rPr lang="ru-RU" sz="1100" b="1"/>
                        <a:t> </a:t>
                      </a:r>
                    </a:p>
                  </a:txBody>
                  <a:tcPr marL="42779" marR="42779" marT="21389" marB="21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244">
                <a:tc>
                  <a:txBody>
                    <a:bodyPr/>
                    <a:lstStyle/>
                    <a:p>
                      <a:r>
                        <a:rPr lang="ru-RU" sz="1050" b="1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br>
                        <a:rPr lang="ru-RU" sz="1050" b="1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050" b="1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779" marR="42779" marT="21389" marB="21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Пластмасса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79" marR="42779" marT="21389" marB="21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/>
                        <a:t>15</a:t>
                      </a:r>
                      <a:br>
                        <a:rPr lang="ru-RU" sz="1100" b="1"/>
                      </a:br>
                      <a:r>
                        <a:rPr lang="ru-RU" sz="1100" b="1"/>
                        <a:t> </a:t>
                      </a:r>
                    </a:p>
                  </a:txBody>
                  <a:tcPr marL="42779" marR="42779" marT="21389" marB="21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244">
                <a:tc>
                  <a:txBody>
                    <a:bodyPr/>
                    <a:lstStyle/>
                    <a:p>
                      <a:r>
                        <a:rPr lang="ru-RU" sz="1050" b="1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br>
                        <a:rPr lang="ru-RU" sz="1050" b="1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050" b="1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779" marR="42779" marT="21389" marB="21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 err="1">
                          <a:latin typeface="Times New Roman" pitchFamily="18" charset="0"/>
                          <a:cs typeface="Times New Roman" pitchFamily="18" charset="0"/>
                        </a:rPr>
                        <a:t>Шыны</a:t>
                      </a:r>
                      <a:r>
                        <a:rPr lang="ru-RU" sz="105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2779" marR="42779" marT="21389" marB="21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/>
                        <a:t>6</a:t>
                      </a:r>
                      <a:br>
                        <a:rPr lang="ru-RU" sz="1100" b="1" dirty="0"/>
                      </a:br>
                      <a:r>
                        <a:rPr lang="ru-RU" sz="1100" b="1" dirty="0"/>
                        <a:t> </a:t>
                      </a:r>
                    </a:p>
                  </a:txBody>
                  <a:tcPr marL="42779" marR="42779" marT="21389" marB="21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244">
                <a:tc>
                  <a:txBody>
                    <a:bodyPr/>
                    <a:lstStyle/>
                    <a:p>
                      <a:r>
                        <a:rPr lang="ru-RU" sz="1050" b="1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br>
                        <a:rPr lang="ru-RU" sz="1050" b="1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050" b="1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779" marR="42779" marT="21389" marB="21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 err="1">
                          <a:latin typeface="Times New Roman" pitchFamily="18" charset="0"/>
                          <a:cs typeface="Times New Roman" pitchFamily="18" charset="0"/>
                        </a:rPr>
                        <a:t>Тоқыма</a:t>
                      </a:r>
                      <a:r>
                        <a:rPr lang="ru-RU" sz="105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2779" marR="42779" marT="21389" marB="21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/>
                        <a:t>6</a:t>
                      </a:r>
                      <a:br>
                        <a:rPr lang="ru-RU" sz="1100" b="1"/>
                      </a:br>
                      <a:r>
                        <a:rPr lang="ru-RU" sz="1100" b="1"/>
                        <a:t> </a:t>
                      </a:r>
                    </a:p>
                  </a:txBody>
                  <a:tcPr marL="42779" marR="42779" marT="21389" marB="21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244">
                <a:tc>
                  <a:txBody>
                    <a:bodyPr/>
                    <a:lstStyle/>
                    <a:p>
                      <a:r>
                        <a:rPr lang="ru-RU" sz="1050" b="1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br>
                        <a:rPr lang="ru-RU" sz="1050" b="1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050" b="1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779" marR="42779" marT="21389" marB="21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 err="1">
                          <a:latin typeface="Times New Roman" pitchFamily="18" charset="0"/>
                          <a:cs typeface="Times New Roman" pitchFamily="18" charset="0"/>
                        </a:rPr>
                        <a:t>Резеңке</a:t>
                      </a:r>
                      <a:r>
                        <a:rPr lang="ru-RU" sz="105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2779" marR="42779" marT="21389" marB="21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/>
                        <a:t>3</a:t>
                      </a:r>
                      <a:br>
                        <a:rPr lang="ru-RU" sz="1100" b="1"/>
                      </a:br>
                      <a:r>
                        <a:rPr lang="ru-RU" sz="1100" b="1"/>
                        <a:t> </a:t>
                      </a:r>
                    </a:p>
                  </a:txBody>
                  <a:tcPr marL="42779" marR="42779" marT="21389" marB="21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244">
                <a:tc>
                  <a:txBody>
                    <a:bodyPr/>
                    <a:lstStyle/>
                    <a:p>
                      <a:r>
                        <a:rPr lang="ru-RU" sz="1050" b="1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br>
                        <a:rPr lang="ru-RU" sz="1050" b="1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050" b="1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779" marR="42779" marT="21389" marB="21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 err="1">
                          <a:latin typeface="Times New Roman" pitchFamily="18" charset="0"/>
                          <a:cs typeface="Times New Roman" pitchFamily="18" charset="0"/>
                        </a:rPr>
                        <a:t>Металдар</a:t>
                      </a:r>
                      <a:r>
                        <a:rPr lang="ru-RU" sz="105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2779" marR="42779" marT="21389" marB="21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/>
                        <a:t>3</a:t>
                      </a:r>
                      <a:br>
                        <a:rPr lang="ru-RU" sz="1100" b="1"/>
                      </a:br>
                      <a:r>
                        <a:rPr lang="ru-RU" sz="1100" b="1"/>
                        <a:t> </a:t>
                      </a:r>
                    </a:p>
                  </a:txBody>
                  <a:tcPr marL="42779" marR="42779" marT="21389" marB="21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244">
                <a:tc>
                  <a:txBody>
                    <a:bodyPr/>
                    <a:lstStyle/>
                    <a:p>
                      <a:r>
                        <a:rPr lang="ru-RU" sz="1050" b="1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br>
                        <a:rPr lang="ru-RU" sz="1050" b="1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050" b="1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779" marR="42779" marT="21389" marB="21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 err="1">
                          <a:latin typeface="Times New Roman" pitchFamily="18" charset="0"/>
                          <a:cs typeface="Times New Roman" pitchFamily="18" charset="0"/>
                        </a:rPr>
                        <a:t>Ағаш </a:t>
                      </a:r>
                      <a:r>
                        <a:rPr lang="ru-RU" sz="105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қалдықтары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79" marR="42779" marT="21389" marB="21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/>
                        <a:t>3</a:t>
                      </a:r>
                      <a:br>
                        <a:rPr lang="ru-RU" sz="1100" b="1"/>
                      </a:br>
                      <a:r>
                        <a:rPr lang="ru-RU" sz="1100" b="1"/>
                        <a:t> </a:t>
                      </a:r>
                    </a:p>
                  </a:txBody>
                  <a:tcPr marL="42779" marR="42779" marT="21389" marB="21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244">
                <a:tc>
                  <a:txBody>
                    <a:bodyPr/>
                    <a:lstStyle/>
                    <a:p>
                      <a:r>
                        <a:rPr lang="ru-RU" sz="1050" b="1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br>
                        <a:rPr lang="ru-RU" sz="1050" b="1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050" b="1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779" marR="42779" marT="21389" marB="21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 err="1">
                          <a:latin typeface="Times New Roman" pitchFamily="18" charset="0"/>
                          <a:cs typeface="Times New Roman" pitchFamily="18" charset="0"/>
                        </a:rPr>
                        <a:t>Өзгелері</a:t>
                      </a:r>
                      <a:r>
                        <a:rPr lang="ru-RU" sz="105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br>
                        <a:rPr lang="ru-RU" sz="105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79" marR="42779" marT="21389" marB="21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/>
                        <a:t>2</a:t>
                      </a:r>
                      <a:br>
                        <a:rPr lang="ru-RU" sz="1100" b="1"/>
                      </a:br>
                      <a:r>
                        <a:rPr lang="ru-RU" sz="1100" b="1"/>
                        <a:t> </a:t>
                      </a:r>
                    </a:p>
                  </a:txBody>
                  <a:tcPr marL="42779" marR="42779" marT="21389" marB="21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113">
                <a:tc>
                  <a:txBody>
                    <a:bodyPr/>
                    <a:lstStyle/>
                    <a:p>
                      <a:r>
                        <a:rPr lang="ru-RU" sz="1050" b="1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br>
                        <a:rPr lang="ru-RU" sz="105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050" b="1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779" marR="42779" marT="21389" marB="21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 err="1">
                          <a:latin typeface="Times New Roman" pitchFamily="18" charset="0"/>
                          <a:cs typeface="Times New Roman" pitchFamily="18" charset="0"/>
                        </a:rPr>
                        <a:t>Жиыны</a:t>
                      </a:r>
                      <a:r>
                        <a:rPr lang="ru-RU" sz="105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br>
                        <a:rPr lang="ru-RU" sz="105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050" b="1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2779" marR="42779" marT="21389" marB="21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/>
                        <a:t>10</a:t>
                      </a:r>
                    </a:p>
                  </a:txBody>
                  <a:tcPr marL="42779" marR="42779" marT="21389" marB="21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58" y="5429264"/>
            <a:ext cx="8358246" cy="1047737"/>
          </a:xfrm>
        </p:spPr>
        <p:txBody>
          <a:bodyPr/>
          <a:lstStyle/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b="1" i="1" dirty="0" smtClean="0">
                <a:solidFill>
                  <a:srgbClr val="0070C0"/>
                </a:solidFill>
              </a:rPr>
              <a:t>“</a:t>
            </a:r>
            <a:r>
              <a:rPr lang="kk-KZ" b="1" i="1" u="sng" dirty="0" smtClean="0">
                <a:solidFill>
                  <a:srgbClr val="0070C0"/>
                </a:solidFill>
              </a:rPr>
              <a:t>Қалдықтарды басқару </a:t>
            </a:r>
            <a:r>
              <a:rPr lang="kk-KZ" b="1" i="1" dirty="0" smtClean="0">
                <a:solidFill>
                  <a:srgbClr val="0070C0"/>
                </a:solidFill>
              </a:rPr>
              <a:t>” пәні</a:t>
            </a:r>
          </a:p>
          <a:p>
            <a:pPr algn="r"/>
            <a:endParaRPr lang="kk-KZ" b="1" i="1" dirty="0" smtClean="0">
              <a:solidFill>
                <a:srgbClr val="0070C0"/>
              </a:solidFill>
            </a:endParaRPr>
          </a:p>
          <a:p>
            <a:pPr algn="r"/>
            <a:r>
              <a:rPr lang="kk-KZ" dirty="0" smtClean="0">
                <a:solidFill>
                  <a:srgbClr val="0070C0"/>
                </a:solidFill>
              </a:rPr>
              <a:t>Қоршаған ортаны қорғауды басқару және инжиниринг кафедрасы </a:t>
            </a:r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143380"/>
            <a:ext cx="7858180" cy="1051560"/>
          </a:xfrm>
        </p:spPr>
        <p:txBody>
          <a:bodyPr>
            <a:normAutofit/>
          </a:bodyPr>
          <a:lstStyle/>
          <a:p>
            <a:pPr algn="r"/>
            <a:endParaRPr lang="ru-RU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826946"/>
          </a:xfrm>
        </p:spPr>
        <p:txBody>
          <a:bodyPr>
            <a:normAutofit fontScale="55000" lnSpcReduction="20000"/>
          </a:bodyPr>
          <a:lstStyle/>
          <a:p>
            <a:pPr lvl="1" algn="ctr">
              <a:buNone/>
            </a:pPr>
            <a:r>
              <a:rPr lang="ru-RU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Тұрмыстық қалдықтардың химиялық  құрамы </a:t>
            </a:r>
            <a:r>
              <a:rPr lang="ru-RU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(Б.И. Анциферов, А.П. Воронов  </a:t>
            </a:r>
            <a:r>
              <a:rPr lang="ru-RU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kk-KZ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kk-K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500702"/>
            <a:ext cx="1285884" cy="9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427019"/>
              </p:ext>
            </p:extLst>
          </p:nvPr>
        </p:nvGraphicFramePr>
        <p:xfrm>
          <a:off x="357155" y="1142987"/>
          <a:ext cx="8463316" cy="4474026"/>
        </p:xfrm>
        <a:graphic>
          <a:graphicData uri="http://schemas.openxmlformats.org/drawingml/2006/table">
            <a:tbl>
              <a:tblPr/>
              <a:tblGrid>
                <a:gridCol w="4231658"/>
                <a:gridCol w="4231658"/>
              </a:tblGrid>
              <a:tr h="2368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Компоненттер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Құрамы,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30,29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4,093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24,56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1,228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0,18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SiO</a:t>
                      </a:r>
                      <a:r>
                        <a:rPr lang="ru-RU" sz="12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10,41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Алюминий оксиді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1,218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Кальций оксиді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2,908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Титан оксиді 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0,825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Магний оксиді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1,827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Темір оксиді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0,511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Барий оксиді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0,02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Натрий оксиді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0,845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Калий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оксиді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0,688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Қалайы оксиді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0,079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12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2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0,295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8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SO</a:t>
                      </a:r>
                      <a:r>
                        <a:rPr lang="ru-RU" sz="12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0,02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920</TotalTime>
  <Words>364</Words>
  <Application>Microsoft Office PowerPoint</Application>
  <PresentationFormat>Экран (4:3)</PresentationFormat>
  <Paragraphs>232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3-дәріс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“Жер ресурстар қоры мен мүмкіншіліктері”  3-дәріс</dc:title>
  <dc:creator>Admin</dc:creator>
  <cp:lastModifiedBy>NK</cp:lastModifiedBy>
  <cp:revision>98</cp:revision>
  <dcterms:created xsi:type="dcterms:W3CDTF">2015-02-05T04:50:11Z</dcterms:created>
  <dcterms:modified xsi:type="dcterms:W3CDTF">2022-11-01T16:16:51Z</dcterms:modified>
</cp:coreProperties>
</file>